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11"/>
  </p:notesMasterIdLst>
  <p:handoutMasterIdLst>
    <p:handoutMasterId r:id="rId12"/>
  </p:handoutMasterIdLst>
  <p:sldIdLst>
    <p:sldId id="256" r:id="rId2"/>
    <p:sldId id="257" r:id="rId3"/>
    <p:sldId id="305" r:id="rId4"/>
    <p:sldId id="306" r:id="rId5"/>
    <p:sldId id="307" r:id="rId6"/>
    <p:sldId id="304" r:id="rId7"/>
    <p:sldId id="308" r:id="rId8"/>
    <p:sldId id="309" r:id="rId9"/>
    <p:sldId id="262" r:id="rId10"/>
  </p:sldIdLst>
  <p:sldSz cx="9144000" cy="5715000" type="screen16x1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ePack by Diakov" initials="RbD"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698F"/>
    <a:srgbClr val="067171"/>
    <a:srgbClr val="006060"/>
    <a:srgbClr val="0C8282"/>
    <a:srgbClr val="3956AD"/>
    <a:srgbClr val="0A8787"/>
    <a:srgbClr val="1F497D"/>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58AEA1-9B8A-9E43-AC11-3874C3BF6429}" v="101" dt="2020-10-01T12:08:01.5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3" autoAdjust="0"/>
    <p:restoredTop sz="95934" autoAdjust="0"/>
  </p:normalViewPr>
  <p:slideViewPr>
    <p:cSldViewPr>
      <p:cViewPr varScale="1">
        <p:scale>
          <a:sx n="133" d="100"/>
          <a:sy n="133" d="100"/>
        </p:scale>
        <p:origin x="1136" y="184"/>
      </p:cViewPr>
      <p:guideLst>
        <p:guide orient="horz" pos="180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3" d="100"/>
          <a:sy n="53" d="100"/>
        </p:scale>
        <p:origin x="-286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4E8D78-4A62-DE4E-A3DE-5AE518AFE2B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FC8F469-B59D-B14B-9E84-C51BBE828FDF}">
      <dgm:prSet custT="1"/>
      <dgm:spPr>
        <a:solidFill>
          <a:srgbClr val="22698F"/>
        </a:solidFill>
      </dgm:spPr>
      <dgm:t>
        <a:bodyPr/>
        <a:lstStyle/>
        <a:p>
          <a:r>
            <a:rPr lang="ka-GE" sz="1600" b="1" dirty="0"/>
            <a:t>აუდიტის და ანგარიშის სტანდარტული ფორმის შემუშავება</a:t>
          </a:r>
          <a:endParaRPr lang="en-GE" sz="1600" dirty="0"/>
        </a:p>
      </dgm:t>
    </dgm:pt>
    <dgm:pt modelId="{E716870B-D6B9-FC4A-9A32-478ED63CE42E}" type="parTrans" cxnId="{82B6E0B8-E94E-D347-8773-54827041307A}">
      <dgm:prSet/>
      <dgm:spPr/>
      <dgm:t>
        <a:bodyPr/>
        <a:lstStyle/>
        <a:p>
          <a:endParaRPr lang="en-US"/>
        </a:p>
      </dgm:t>
    </dgm:pt>
    <dgm:pt modelId="{3DD96858-F368-0F42-99B4-C207475C5006}" type="sibTrans" cxnId="{82B6E0B8-E94E-D347-8773-54827041307A}">
      <dgm:prSet/>
      <dgm:spPr/>
      <dgm:t>
        <a:bodyPr/>
        <a:lstStyle/>
        <a:p>
          <a:endParaRPr lang="en-US"/>
        </a:p>
      </dgm:t>
    </dgm:pt>
    <dgm:pt modelId="{444483F1-539A-9545-B655-90BFAD1F2AB5}">
      <dgm:prSet custT="1"/>
      <dgm:spPr>
        <a:solidFill>
          <a:srgbClr val="22698F"/>
        </a:solidFill>
      </dgm:spPr>
      <dgm:t>
        <a:bodyPr/>
        <a:lstStyle/>
        <a:p>
          <a:r>
            <a:rPr lang="ka-GE" sz="1600" b="1" dirty="0"/>
            <a:t>აუდიტის ჩატარება და ანგარიშგება</a:t>
          </a:r>
          <a:endParaRPr lang="en-GE" sz="1600" dirty="0"/>
        </a:p>
      </dgm:t>
    </dgm:pt>
    <dgm:pt modelId="{7CDC3223-0C27-5E4D-B964-83BF18C845F1}" type="parTrans" cxnId="{1831086A-8C8F-6147-B030-92A29D0159FE}">
      <dgm:prSet/>
      <dgm:spPr/>
      <dgm:t>
        <a:bodyPr/>
        <a:lstStyle/>
        <a:p>
          <a:endParaRPr lang="en-US"/>
        </a:p>
      </dgm:t>
    </dgm:pt>
    <dgm:pt modelId="{AF5CC501-290E-7C46-B881-F85993761067}" type="sibTrans" cxnId="{1831086A-8C8F-6147-B030-92A29D0159FE}">
      <dgm:prSet/>
      <dgm:spPr/>
      <dgm:t>
        <a:bodyPr/>
        <a:lstStyle/>
        <a:p>
          <a:endParaRPr lang="en-US"/>
        </a:p>
      </dgm:t>
    </dgm:pt>
    <dgm:pt modelId="{2306BE88-3B15-6943-A309-3B3D4277E423}">
      <dgm:prSet custT="1"/>
      <dgm:spPr/>
      <dgm:t>
        <a:bodyPr/>
        <a:lstStyle/>
        <a:p>
          <a:r>
            <a:rPr lang="ka-GE" sz="1400" dirty="0"/>
            <a:t>შერეჩეულ COVID-19 მიმღებ კლინიკაში დადგენილი წესით  შეარჩიოს უკვე დასრულებული  </a:t>
          </a:r>
          <a:r>
            <a:rPr lang="ka-GE" sz="1400" b="1" dirty="0"/>
            <a:t>(გაწერილი ან გარდაცვლილი) და მიმდინარე შემთხვევები</a:t>
          </a:r>
          <a:endParaRPr lang="en-GE" sz="1400" dirty="0"/>
        </a:p>
      </dgm:t>
    </dgm:pt>
    <dgm:pt modelId="{D9B82648-4E2E-A442-A2EE-C8396A3BFCF4}" type="parTrans" cxnId="{5D4EA3D7-A9BE-7A4F-AB9C-1B3B5C32E567}">
      <dgm:prSet/>
      <dgm:spPr/>
      <dgm:t>
        <a:bodyPr/>
        <a:lstStyle/>
        <a:p>
          <a:endParaRPr lang="en-US"/>
        </a:p>
      </dgm:t>
    </dgm:pt>
    <dgm:pt modelId="{406D1841-7642-FD46-8489-D2D69CB23085}" type="sibTrans" cxnId="{5D4EA3D7-A9BE-7A4F-AB9C-1B3B5C32E567}">
      <dgm:prSet/>
      <dgm:spPr/>
      <dgm:t>
        <a:bodyPr/>
        <a:lstStyle/>
        <a:p>
          <a:endParaRPr lang="en-US"/>
        </a:p>
      </dgm:t>
    </dgm:pt>
    <dgm:pt modelId="{E45FF40D-301D-7640-AFF7-8A77F944756B}">
      <dgm:prSet custT="1"/>
      <dgm:spPr/>
      <dgm:t>
        <a:bodyPr/>
        <a:lstStyle/>
        <a:p>
          <a:r>
            <a:rPr lang="ka-GE" sz="1400" dirty="0"/>
            <a:t>სრულყოფილად და კვალფიციურად</a:t>
          </a:r>
          <a:r>
            <a:rPr lang="ka-GE" sz="1400" b="1" dirty="0"/>
            <a:t> </a:t>
          </a:r>
          <a:r>
            <a:rPr lang="ka-GE" sz="1400" dirty="0"/>
            <a:t>ჩაუტაროს აუდიტი შერჩეული სამედიცინო დოკუმენტაციას და შედეგები განიხილოს სამედიცინო დაწესებულების კლინიცისტებთან და მიაწოდოს კონკრეტული რჩევა დარიგეგებები;</a:t>
          </a:r>
          <a:endParaRPr lang="en-GE" sz="1400" dirty="0"/>
        </a:p>
      </dgm:t>
    </dgm:pt>
    <dgm:pt modelId="{9FEF4B1F-5729-2C47-A965-DF951EBE9891}" type="parTrans" cxnId="{EA5CD44A-B823-984D-AC2A-08355411CCC6}">
      <dgm:prSet/>
      <dgm:spPr/>
      <dgm:t>
        <a:bodyPr/>
        <a:lstStyle/>
        <a:p>
          <a:endParaRPr lang="en-US"/>
        </a:p>
      </dgm:t>
    </dgm:pt>
    <dgm:pt modelId="{55853695-725D-0445-9586-F2DD30DE0105}" type="sibTrans" cxnId="{EA5CD44A-B823-984D-AC2A-08355411CCC6}">
      <dgm:prSet/>
      <dgm:spPr/>
      <dgm:t>
        <a:bodyPr/>
        <a:lstStyle/>
        <a:p>
          <a:endParaRPr lang="en-US"/>
        </a:p>
      </dgm:t>
    </dgm:pt>
    <dgm:pt modelId="{17E21E8C-1F50-7942-B1CC-58A8E9D1F41B}">
      <dgm:prSet custT="1"/>
      <dgm:spPr/>
      <dgm:t>
        <a:bodyPr/>
        <a:lstStyle/>
        <a:p>
          <a:r>
            <a:rPr lang="ka-GE" sz="1400" dirty="0"/>
            <a:t>აუდიტის პროცესში მკაცრად მისდიოს მეთოდოლოგიური დოკუმენტის მიხედვით დადგენილ წესებს; </a:t>
          </a:r>
          <a:endParaRPr lang="en-GE" sz="1400" dirty="0"/>
        </a:p>
      </dgm:t>
    </dgm:pt>
    <dgm:pt modelId="{561D760B-31DB-0C4F-947C-A5FF7E24DE98}" type="parTrans" cxnId="{D44C37C3-DD57-D841-898C-8C5176115E37}">
      <dgm:prSet/>
      <dgm:spPr/>
      <dgm:t>
        <a:bodyPr/>
        <a:lstStyle/>
        <a:p>
          <a:endParaRPr lang="en-US"/>
        </a:p>
      </dgm:t>
    </dgm:pt>
    <dgm:pt modelId="{9C0F91D5-D11E-324D-9995-210650D22FD3}" type="sibTrans" cxnId="{D44C37C3-DD57-D841-898C-8C5176115E37}">
      <dgm:prSet/>
      <dgm:spPr/>
      <dgm:t>
        <a:bodyPr/>
        <a:lstStyle/>
        <a:p>
          <a:endParaRPr lang="en-US"/>
        </a:p>
      </dgm:t>
    </dgm:pt>
    <dgm:pt modelId="{53689F5D-8C32-8B4B-BB23-894BA63E5202}">
      <dgm:prSet custT="1"/>
      <dgm:spPr/>
      <dgm:t>
        <a:bodyPr/>
        <a:lstStyle/>
        <a:p>
          <a:r>
            <a:rPr lang="ka-GE" sz="1400" b="1" dirty="0"/>
            <a:t>თითოეულ შემთხვევაზე წარმოადგინოს აუდიტის შედეგად აღმოჩენილი კლინიკური მართვის ძლიერი და სუსტი მხარეები;</a:t>
          </a:r>
          <a:endParaRPr lang="en-GE" sz="1400" dirty="0"/>
        </a:p>
      </dgm:t>
    </dgm:pt>
    <dgm:pt modelId="{1023005E-9607-7F4C-BE56-62A0A355E9EE}" type="parTrans" cxnId="{B090D666-1829-2841-BBE5-09E978D8D9D1}">
      <dgm:prSet/>
      <dgm:spPr/>
      <dgm:t>
        <a:bodyPr/>
        <a:lstStyle/>
        <a:p>
          <a:endParaRPr lang="en-US"/>
        </a:p>
      </dgm:t>
    </dgm:pt>
    <dgm:pt modelId="{F9616956-AD33-FD46-981E-8E14538BD23A}" type="sibTrans" cxnId="{B090D666-1829-2841-BBE5-09E978D8D9D1}">
      <dgm:prSet/>
      <dgm:spPr/>
      <dgm:t>
        <a:bodyPr/>
        <a:lstStyle/>
        <a:p>
          <a:endParaRPr lang="en-US"/>
        </a:p>
      </dgm:t>
    </dgm:pt>
    <dgm:pt modelId="{0E69B18D-D71D-8149-818C-16616E361F49}">
      <dgm:prSet custT="1"/>
      <dgm:spPr/>
      <dgm:t>
        <a:bodyPr/>
        <a:lstStyle/>
        <a:p>
          <a:r>
            <a:rPr lang="en-US" sz="1400" dirty="0" err="1"/>
            <a:t>რთულ</a:t>
          </a:r>
          <a:r>
            <a:rPr lang="en-US" sz="1400" dirty="0"/>
            <a:t> </a:t>
          </a:r>
          <a:r>
            <a:rPr lang="en-US" sz="1400" dirty="0" err="1"/>
            <a:t>და</a:t>
          </a:r>
          <a:r>
            <a:rPr lang="en-US" sz="1400" dirty="0"/>
            <a:t> </a:t>
          </a:r>
          <a:r>
            <a:rPr lang="en-US" sz="1400" dirty="0" err="1"/>
            <a:t>საკამათო</a:t>
          </a:r>
          <a:r>
            <a:rPr lang="en-US" sz="1400" dirty="0"/>
            <a:t> </a:t>
          </a:r>
          <a:r>
            <a:rPr lang="en-US" sz="1400" dirty="0" err="1"/>
            <a:t>საკითხებზე</a:t>
          </a:r>
          <a:r>
            <a:rPr lang="en-US" sz="1400" dirty="0"/>
            <a:t> </a:t>
          </a:r>
          <a:r>
            <a:rPr lang="ka-GE" sz="1400" dirty="0"/>
            <a:t>გაიაროს შესაბამისი კონსულტაციები სხვა აუდიტორებთან/ექსპერტებთან გუნდის შიგნით და წერილობით წარმოადგინოს </a:t>
          </a:r>
          <a:r>
            <a:rPr lang="en-US" sz="1400" dirty="0" err="1"/>
            <a:t>კონსულტაციების</a:t>
          </a:r>
          <a:r>
            <a:rPr lang="en-US" sz="1400" dirty="0"/>
            <a:t> </a:t>
          </a:r>
          <a:r>
            <a:rPr lang="en-US" sz="1400" dirty="0" err="1"/>
            <a:t>საფუძველზე</a:t>
          </a:r>
          <a:r>
            <a:rPr lang="en-US" sz="1400" dirty="0"/>
            <a:t> </a:t>
          </a:r>
          <a:r>
            <a:rPr lang="en-US" sz="1400" dirty="0" err="1"/>
            <a:t>გამოტანილი</a:t>
          </a:r>
          <a:r>
            <a:rPr lang="en-US" sz="1400" dirty="0"/>
            <a:t> </a:t>
          </a:r>
          <a:r>
            <a:rPr lang="en-US" sz="1400" dirty="0" err="1"/>
            <a:t>დასკვნები</a:t>
          </a:r>
          <a:r>
            <a:rPr lang="ka-GE" sz="1400" dirty="0"/>
            <a:t>; </a:t>
          </a:r>
          <a:endParaRPr lang="en-GE" sz="1400" dirty="0"/>
        </a:p>
      </dgm:t>
    </dgm:pt>
    <dgm:pt modelId="{A7986BC3-AFCD-6444-B077-30F525AF480A}" type="parTrans" cxnId="{FC89232B-A5DC-C340-AC67-6FEC325A6446}">
      <dgm:prSet/>
      <dgm:spPr/>
      <dgm:t>
        <a:bodyPr/>
        <a:lstStyle/>
        <a:p>
          <a:endParaRPr lang="en-US"/>
        </a:p>
      </dgm:t>
    </dgm:pt>
    <dgm:pt modelId="{B1FCF301-674C-9849-B503-641C9BE1FE7D}" type="sibTrans" cxnId="{FC89232B-A5DC-C340-AC67-6FEC325A6446}">
      <dgm:prSet/>
      <dgm:spPr/>
      <dgm:t>
        <a:bodyPr/>
        <a:lstStyle/>
        <a:p>
          <a:endParaRPr lang="en-US"/>
        </a:p>
      </dgm:t>
    </dgm:pt>
    <dgm:pt modelId="{BDD0D2B9-941E-FE4D-851B-BAB9EBA30100}">
      <dgm:prSet custT="1"/>
      <dgm:spPr/>
      <dgm:t>
        <a:bodyPr/>
        <a:lstStyle/>
        <a:p>
          <a:r>
            <a:rPr lang="ka-GE" sz="1600" dirty="0"/>
            <a:t>მონაწილეობა მიიღოს  კრიტერიუმებზე დაფუძნებული კლინიკური აუდიტის ჩასატარებლად საჭირო სტანდარტული მიდგომის ჩამოყალიბების პროცესში</a:t>
          </a:r>
          <a:endParaRPr lang="en-GE" sz="1600" dirty="0"/>
        </a:p>
      </dgm:t>
    </dgm:pt>
    <dgm:pt modelId="{A6F99AA8-C037-C341-BABA-26B1C606FD02}" type="parTrans" cxnId="{54A80B87-5305-6145-B7A3-0055AC5BE0DB}">
      <dgm:prSet/>
      <dgm:spPr/>
      <dgm:t>
        <a:bodyPr/>
        <a:lstStyle/>
        <a:p>
          <a:endParaRPr lang="en-US"/>
        </a:p>
      </dgm:t>
    </dgm:pt>
    <dgm:pt modelId="{7A84001A-761B-3F41-AFCD-7DC155978BD3}" type="sibTrans" cxnId="{54A80B87-5305-6145-B7A3-0055AC5BE0DB}">
      <dgm:prSet/>
      <dgm:spPr/>
      <dgm:t>
        <a:bodyPr/>
        <a:lstStyle/>
        <a:p>
          <a:endParaRPr lang="en-US"/>
        </a:p>
      </dgm:t>
    </dgm:pt>
    <dgm:pt modelId="{815ACC7A-E5F8-8A4C-B8FD-D7AE02EA7438}">
      <dgm:prSet custT="1"/>
      <dgm:spPr/>
      <dgm:t>
        <a:bodyPr/>
        <a:lstStyle/>
        <a:p>
          <a:endParaRPr lang="en-GE" sz="1400" dirty="0"/>
        </a:p>
      </dgm:t>
    </dgm:pt>
    <dgm:pt modelId="{E0997096-69E4-DA41-9847-E00085796AB7}" type="parTrans" cxnId="{BB2759DB-2F3E-D342-B251-BB3D6A27CC24}">
      <dgm:prSet/>
      <dgm:spPr/>
      <dgm:t>
        <a:bodyPr/>
        <a:lstStyle/>
        <a:p>
          <a:endParaRPr lang="en-US"/>
        </a:p>
      </dgm:t>
    </dgm:pt>
    <dgm:pt modelId="{E2F55066-CC69-4945-B915-AC2704F9FCE7}" type="sibTrans" cxnId="{BB2759DB-2F3E-D342-B251-BB3D6A27CC24}">
      <dgm:prSet/>
      <dgm:spPr/>
      <dgm:t>
        <a:bodyPr/>
        <a:lstStyle/>
        <a:p>
          <a:endParaRPr lang="en-US"/>
        </a:p>
      </dgm:t>
    </dgm:pt>
    <dgm:pt modelId="{F727FF12-C8D9-BF4B-8302-C8A1A19013B3}" type="pres">
      <dgm:prSet presAssocID="{7F4E8D78-4A62-DE4E-A3DE-5AE518AFE2BD}" presName="linear" presStyleCnt="0">
        <dgm:presLayoutVars>
          <dgm:animLvl val="lvl"/>
          <dgm:resizeHandles val="exact"/>
        </dgm:presLayoutVars>
      </dgm:prSet>
      <dgm:spPr/>
    </dgm:pt>
    <dgm:pt modelId="{507B17E1-DEF1-9343-B8BE-5D4568F47C09}" type="pres">
      <dgm:prSet presAssocID="{9FC8F469-B59D-B14B-9E84-C51BBE828FDF}" presName="parentText" presStyleLbl="node1" presStyleIdx="0" presStyleCnt="2" custScaleY="44091" custLinFactY="-25920" custLinFactNeighborX="-65" custLinFactNeighborY="-100000">
        <dgm:presLayoutVars>
          <dgm:chMax val="0"/>
          <dgm:bulletEnabled val="1"/>
        </dgm:presLayoutVars>
      </dgm:prSet>
      <dgm:spPr/>
    </dgm:pt>
    <dgm:pt modelId="{4FAB7932-AE8A-0F4E-B4F0-9425663C2088}" type="pres">
      <dgm:prSet presAssocID="{9FC8F469-B59D-B14B-9E84-C51BBE828FDF}" presName="childText" presStyleLbl="revTx" presStyleIdx="0" presStyleCnt="2" custScaleY="47171" custLinFactNeighborX="-65" custLinFactNeighborY="-6033">
        <dgm:presLayoutVars>
          <dgm:bulletEnabled val="1"/>
        </dgm:presLayoutVars>
      </dgm:prSet>
      <dgm:spPr/>
    </dgm:pt>
    <dgm:pt modelId="{F2450EC7-C40F-B64D-A6F4-F307A9652DD4}" type="pres">
      <dgm:prSet presAssocID="{444483F1-539A-9545-B655-90BFAD1F2AB5}" presName="parentText" presStyleLbl="node1" presStyleIdx="1" presStyleCnt="2" custScaleY="53864" custLinFactNeighborX="-65" custLinFactNeighborY="-453">
        <dgm:presLayoutVars>
          <dgm:chMax val="0"/>
          <dgm:bulletEnabled val="1"/>
        </dgm:presLayoutVars>
      </dgm:prSet>
      <dgm:spPr/>
    </dgm:pt>
    <dgm:pt modelId="{F4936E9C-1F43-A849-8E8B-6BF2C2D32640}" type="pres">
      <dgm:prSet presAssocID="{444483F1-539A-9545-B655-90BFAD1F2AB5}" presName="childText" presStyleLbl="revTx" presStyleIdx="1" presStyleCnt="2" custScaleY="101350" custLinFactNeighborX="279" custLinFactNeighborY="-7105">
        <dgm:presLayoutVars>
          <dgm:bulletEnabled val="1"/>
        </dgm:presLayoutVars>
      </dgm:prSet>
      <dgm:spPr/>
    </dgm:pt>
  </dgm:ptLst>
  <dgm:cxnLst>
    <dgm:cxn modelId="{24923510-5E31-4942-86CE-B9A606A47E97}" type="presOf" srcId="{E45FF40D-301D-7640-AFF7-8A77F944756B}" destId="{F4936E9C-1F43-A849-8E8B-6BF2C2D32640}" srcOrd="0" destOrd="2" presId="urn:microsoft.com/office/officeart/2005/8/layout/vList2"/>
    <dgm:cxn modelId="{6D510E1C-8556-3042-A8F1-A0AA857826F9}" type="presOf" srcId="{2306BE88-3B15-6943-A309-3B3D4277E423}" destId="{F4936E9C-1F43-A849-8E8B-6BF2C2D32640}" srcOrd="0" destOrd="1" presId="urn:microsoft.com/office/officeart/2005/8/layout/vList2"/>
    <dgm:cxn modelId="{FC89232B-A5DC-C340-AC67-6FEC325A6446}" srcId="{444483F1-539A-9545-B655-90BFAD1F2AB5}" destId="{0E69B18D-D71D-8149-818C-16616E361F49}" srcOrd="5" destOrd="0" parTransId="{A7986BC3-AFCD-6444-B077-30F525AF480A}" sibTransId="{B1FCF301-674C-9849-B503-641C9BE1FE7D}"/>
    <dgm:cxn modelId="{2B09B23B-C178-8E45-BF32-E6908EDA4574}" type="presOf" srcId="{7F4E8D78-4A62-DE4E-A3DE-5AE518AFE2BD}" destId="{F727FF12-C8D9-BF4B-8302-C8A1A19013B3}" srcOrd="0" destOrd="0" presId="urn:microsoft.com/office/officeart/2005/8/layout/vList2"/>
    <dgm:cxn modelId="{EA5CD44A-B823-984D-AC2A-08355411CCC6}" srcId="{444483F1-539A-9545-B655-90BFAD1F2AB5}" destId="{E45FF40D-301D-7640-AFF7-8A77F944756B}" srcOrd="2" destOrd="0" parTransId="{9FEF4B1F-5729-2C47-A965-DF951EBE9891}" sibTransId="{55853695-725D-0445-9586-F2DD30DE0105}"/>
    <dgm:cxn modelId="{B090D666-1829-2841-BBE5-09E978D8D9D1}" srcId="{444483F1-539A-9545-B655-90BFAD1F2AB5}" destId="{53689F5D-8C32-8B4B-BB23-894BA63E5202}" srcOrd="4" destOrd="0" parTransId="{1023005E-9607-7F4C-BE56-62A0A355E9EE}" sibTransId="{F9616956-AD33-FD46-981E-8E14538BD23A}"/>
    <dgm:cxn modelId="{1831086A-8C8F-6147-B030-92A29D0159FE}" srcId="{7F4E8D78-4A62-DE4E-A3DE-5AE518AFE2BD}" destId="{444483F1-539A-9545-B655-90BFAD1F2AB5}" srcOrd="1" destOrd="0" parTransId="{7CDC3223-0C27-5E4D-B964-83BF18C845F1}" sibTransId="{AF5CC501-290E-7C46-B881-F85993761067}"/>
    <dgm:cxn modelId="{1310E27D-6D78-584C-B3D7-1ED1B30BD746}" type="presOf" srcId="{17E21E8C-1F50-7942-B1CC-58A8E9D1F41B}" destId="{F4936E9C-1F43-A849-8E8B-6BF2C2D32640}" srcOrd="0" destOrd="3" presId="urn:microsoft.com/office/officeart/2005/8/layout/vList2"/>
    <dgm:cxn modelId="{54A80B87-5305-6145-B7A3-0055AC5BE0DB}" srcId="{9FC8F469-B59D-B14B-9E84-C51BBE828FDF}" destId="{BDD0D2B9-941E-FE4D-851B-BAB9EBA30100}" srcOrd="0" destOrd="0" parTransId="{A6F99AA8-C037-C341-BABA-26B1C606FD02}" sibTransId="{7A84001A-761B-3F41-AFCD-7DC155978BD3}"/>
    <dgm:cxn modelId="{E41AFB9B-A446-7048-985F-C039268DD99B}" type="presOf" srcId="{0E69B18D-D71D-8149-818C-16616E361F49}" destId="{F4936E9C-1F43-A849-8E8B-6BF2C2D32640}" srcOrd="0" destOrd="5" presId="urn:microsoft.com/office/officeart/2005/8/layout/vList2"/>
    <dgm:cxn modelId="{D1DE0DA6-EDBB-F64F-97EF-5B4DEF1A75DF}" type="presOf" srcId="{53689F5D-8C32-8B4B-BB23-894BA63E5202}" destId="{F4936E9C-1F43-A849-8E8B-6BF2C2D32640}" srcOrd="0" destOrd="4" presId="urn:microsoft.com/office/officeart/2005/8/layout/vList2"/>
    <dgm:cxn modelId="{1D9CB2B4-0810-0C45-A919-986BAF4292C4}" type="presOf" srcId="{444483F1-539A-9545-B655-90BFAD1F2AB5}" destId="{F2450EC7-C40F-B64D-A6F4-F307A9652DD4}" srcOrd="0" destOrd="0" presId="urn:microsoft.com/office/officeart/2005/8/layout/vList2"/>
    <dgm:cxn modelId="{82B6E0B8-E94E-D347-8773-54827041307A}" srcId="{7F4E8D78-4A62-DE4E-A3DE-5AE518AFE2BD}" destId="{9FC8F469-B59D-B14B-9E84-C51BBE828FDF}" srcOrd="0" destOrd="0" parTransId="{E716870B-D6B9-FC4A-9A32-478ED63CE42E}" sibTransId="{3DD96858-F368-0F42-99B4-C207475C5006}"/>
    <dgm:cxn modelId="{D44C37C3-DD57-D841-898C-8C5176115E37}" srcId="{444483F1-539A-9545-B655-90BFAD1F2AB5}" destId="{17E21E8C-1F50-7942-B1CC-58A8E9D1F41B}" srcOrd="3" destOrd="0" parTransId="{561D760B-31DB-0C4F-947C-A5FF7E24DE98}" sibTransId="{9C0F91D5-D11E-324D-9995-210650D22FD3}"/>
    <dgm:cxn modelId="{5E9000C4-227C-2E44-8424-7F2A2BC0AA53}" type="presOf" srcId="{9FC8F469-B59D-B14B-9E84-C51BBE828FDF}" destId="{507B17E1-DEF1-9343-B8BE-5D4568F47C09}" srcOrd="0" destOrd="0" presId="urn:microsoft.com/office/officeart/2005/8/layout/vList2"/>
    <dgm:cxn modelId="{3F9AB9C8-9E8F-714B-B542-0116CD4CD151}" type="presOf" srcId="{815ACC7A-E5F8-8A4C-B8FD-D7AE02EA7438}" destId="{F4936E9C-1F43-A849-8E8B-6BF2C2D32640}" srcOrd="0" destOrd="0" presId="urn:microsoft.com/office/officeart/2005/8/layout/vList2"/>
    <dgm:cxn modelId="{5D4EA3D7-A9BE-7A4F-AB9C-1B3B5C32E567}" srcId="{444483F1-539A-9545-B655-90BFAD1F2AB5}" destId="{2306BE88-3B15-6943-A309-3B3D4277E423}" srcOrd="1" destOrd="0" parTransId="{D9B82648-4E2E-A442-A2EE-C8396A3BFCF4}" sibTransId="{406D1841-7642-FD46-8489-D2D69CB23085}"/>
    <dgm:cxn modelId="{BB2759DB-2F3E-D342-B251-BB3D6A27CC24}" srcId="{444483F1-539A-9545-B655-90BFAD1F2AB5}" destId="{815ACC7A-E5F8-8A4C-B8FD-D7AE02EA7438}" srcOrd="0" destOrd="0" parTransId="{E0997096-69E4-DA41-9847-E00085796AB7}" sibTransId="{E2F55066-CC69-4945-B915-AC2704F9FCE7}"/>
    <dgm:cxn modelId="{30C234EB-AD00-5245-A4B3-B095729FF615}" type="presOf" srcId="{BDD0D2B9-941E-FE4D-851B-BAB9EBA30100}" destId="{4FAB7932-AE8A-0F4E-B4F0-9425663C2088}" srcOrd="0" destOrd="0" presId="urn:microsoft.com/office/officeart/2005/8/layout/vList2"/>
    <dgm:cxn modelId="{B01263C4-9AD1-484B-A1A6-82A8AFDA09C4}" type="presParOf" srcId="{F727FF12-C8D9-BF4B-8302-C8A1A19013B3}" destId="{507B17E1-DEF1-9343-B8BE-5D4568F47C09}" srcOrd="0" destOrd="0" presId="urn:microsoft.com/office/officeart/2005/8/layout/vList2"/>
    <dgm:cxn modelId="{6439D8D6-EF21-564B-BC46-19AC1374A5DD}" type="presParOf" srcId="{F727FF12-C8D9-BF4B-8302-C8A1A19013B3}" destId="{4FAB7932-AE8A-0F4E-B4F0-9425663C2088}" srcOrd="1" destOrd="0" presId="urn:microsoft.com/office/officeart/2005/8/layout/vList2"/>
    <dgm:cxn modelId="{0B2CD8A7-4BC4-B947-8DFF-BD6C8CEB1B6A}" type="presParOf" srcId="{F727FF12-C8D9-BF4B-8302-C8A1A19013B3}" destId="{F2450EC7-C40F-B64D-A6F4-F307A9652DD4}" srcOrd="2" destOrd="0" presId="urn:microsoft.com/office/officeart/2005/8/layout/vList2"/>
    <dgm:cxn modelId="{A15BE458-4767-E145-BC18-637C713DAD40}" type="presParOf" srcId="{F727FF12-C8D9-BF4B-8302-C8A1A19013B3}" destId="{F4936E9C-1F43-A849-8E8B-6BF2C2D32640}"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7C90431-73FD-414B-9930-47B8358EDDF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83C7320-CEB7-034A-BD52-A78ACF53BAE1}">
      <dgm:prSet custT="1"/>
      <dgm:spPr>
        <a:solidFill>
          <a:srgbClr val="22698F"/>
        </a:solidFill>
      </dgm:spPr>
      <dgm:t>
        <a:bodyPr/>
        <a:lstStyle/>
        <a:p>
          <a:r>
            <a:rPr lang="ka-GE" sz="1600" dirty="0"/>
            <a:t>სხვა აუდიტორებთან/ექსპერტებთან  და საერთაშორისო ფონდ კურაციოს გუნდთან მჭიდრო თანამშრომლობით: </a:t>
          </a:r>
          <a:endParaRPr lang="en-GE" sz="1600" dirty="0"/>
        </a:p>
      </dgm:t>
    </dgm:pt>
    <dgm:pt modelId="{9BCE9BBA-2CBD-C447-8549-F264BB76C3D3}" type="parTrans" cxnId="{E8DCA2AA-5ABF-F947-AAC4-50BE4DDD5537}">
      <dgm:prSet/>
      <dgm:spPr/>
      <dgm:t>
        <a:bodyPr/>
        <a:lstStyle/>
        <a:p>
          <a:endParaRPr lang="en-US"/>
        </a:p>
      </dgm:t>
    </dgm:pt>
    <dgm:pt modelId="{2BCFAE73-B76E-E943-A959-AEE9271525C4}" type="sibTrans" cxnId="{E8DCA2AA-5ABF-F947-AAC4-50BE4DDD5537}">
      <dgm:prSet/>
      <dgm:spPr/>
      <dgm:t>
        <a:bodyPr/>
        <a:lstStyle/>
        <a:p>
          <a:endParaRPr lang="en-US"/>
        </a:p>
      </dgm:t>
    </dgm:pt>
    <dgm:pt modelId="{CE0F1021-DFC1-A84C-AB2A-89C3647ACB0B}">
      <dgm:prSet custT="1"/>
      <dgm:spPr/>
      <dgm:t>
        <a:bodyPr/>
        <a:lstStyle/>
        <a:p>
          <a:r>
            <a:rPr lang="ka-GE" sz="1400" dirty="0"/>
            <a:t>ჩამოაყალიბოს რეკომენდაციები COVID-19-ის კლინიკური მართვის შემდგომი გაუმჯობესებისთვის; </a:t>
          </a:r>
          <a:endParaRPr lang="en-GE" sz="1400" dirty="0"/>
        </a:p>
      </dgm:t>
    </dgm:pt>
    <dgm:pt modelId="{689C2C65-330A-2F42-AABD-2D2FAF7C1882}" type="parTrans" cxnId="{81BCA838-3236-4D4C-BB9E-EBEA2A420054}">
      <dgm:prSet/>
      <dgm:spPr/>
      <dgm:t>
        <a:bodyPr/>
        <a:lstStyle/>
        <a:p>
          <a:endParaRPr lang="en-US"/>
        </a:p>
      </dgm:t>
    </dgm:pt>
    <dgm:pt modelId="{17B2B0A5-316A-7C44-9311-E8B5FF78ABCF}" type="sibTrans" cxnId="{81BCA838-3236-4D4C-BB9E-EBEA2A420054}">
      <dgm:prSet/>
      <dgm:spPr/>
      <dgm:t>
        <a:bodyPr/>
        <a:lstStyle/>
        <a:p>
          <a:endParaRPr lang="en-US"/>
        </a:p>
      </dgm:t>
    </dgm:pt>
    <dgm:pt modelId="{C1555E14-B204-E14D-A1B6-27368FE5B145}">
      <dgm:prSet custT="1"/>
      <dgm:spPr/>
      <dgm:t>
        <a:bodyPr/>
        <a:lstStyle/>
        <a:p>
          <a:r>
            <a:rPr lang="ka-GE" sz="1400" dirty="0"/>
            <a:t>შეიმუშაოს რეკომენდაციები კლინიკური აუდიტის შეფასების ფორმაში შესატანი ცვლილებების თაობაზე;  და </a:t>
          </a:r>
          <a:endParaRPr lang="en-GE" sz="1400" dirty="0"/>
        </a:p>
      </dgm:t>
    </dgm:pt>
    <dgm:pt modelId="{7E8F34BE-C4C4-2644-AC28-A2EC5C679141}" type="parTrans" cxnId="{F93E9B7F-AA44-D940-81F2-5A290499CF09}">
      <dgm:prSet/>
      <dgm:spPr/>
      <dgm:t>
        <a:bodyPr/>
        <a:lstStyle/>
        <a:p>
          <a:endParaRPr lang="en-US"/>
        </a:p>
      </dgm:t>
    </dgm:pt>
    <dgm:pt modelId="{C7E97562-EBEB-B94A-8D70-E710E786DA91}" type="sibTrans" cxnId="{F93E9B7F-AA44-D940-81F2-5A290499CF09}">
      <dgm:prSet/>
      <dgm:spPr/>
      <dgm:t>
        <a:bodyPr/>
        <a:lstStyle/>
        <a:p>
          <a:endParaRPr lang="en-US"/>
        </a:p>
      </dgm:t>
    </dgm:pt>
    <dgm:pt modelId="{BAB9C71A-900E-A545-815E-01AFB1C21F9A}">
      <dgm:prSet custT="1"/>
      <dgm:spPr/>
      <dgm:t>
        <a:bodyPr/>
        <a:lstStyle/>
        <a:p>
          <a:r>
            <a:rPr lang="ka-GE" sz="1400" dirty="0"/>
            <a:t>საჭიროების შემთხვევაში მიაწოდოს სამინისტროს წინადადებები COVID-19-ის ეროვნული კლინიკური მართვის სახელმწიფო სტანდარტში საჭირო ცვლილებების შეტანის  თაობაზე.</a:t>
          </a:r>
          <a:endParaRPr lang="en-GE" sz="1400" dirty="0"/>
        </a:p>
      </dgm:t>
    </dgm:pt>
    <dgm:pt modelId="{02390F52-D82E-2740-AB7A-F63EF3ED3D5F}" type="parTrans" cxnId="{9F4122CA-6974-8440-8B53-E1EED997781E}">
      <dgm:prSet/>
      <dgm:spPr/>
      <dgm:t>
        <a:bodyPr/>
        <a:lstStyle/>
        <a:p>
          <a:endParaRPr lang="en-US"/>
        </a:p>
      </dgm:t>
    </dgm:pt>
    <dgm:pt modelId="{ECF26B20-7847-0B48-8E91-EC8F8C43709D}" type="sibTrans" cxnId="{9F4122CA-6974-8440-8B53-E1EED997781E}">
      <dgm:prSet/>
      <dgm:spPr/>
      <dgm:t>
        <a:bodyPr/>
        <a:lstStyle/>
        <a:p>
          <a:endParaRPr lang="en-US"/>
        </a:p>
      </dgm:t>
    </dgm:pt>
    <dgm:pt modelId="{6E65033B-04D0-7E4E-964C-6422FAFE7F1A}">
      <dgm:prSet custT="1"/>
      <dgm:spPr>
        <a:solidFill>
          <a:srgbClr val="22698F"/>
        </a:solidFill>
      </dgm:spPr>
      <dgm:t>
        <a:bodyPr/>
        <a:lstStyle/>
        <a:p>
          <a:r>
            <a:rPr lang="ka-GE" sz="1600" b="1" dirty="0"/>
            <a:t>კლინიკური აუდიტის საბოლოო ანგარიში: </a:t>
          </a:r>
          <a:r>
            <a:rPr lang="ka-GE" sz="1600" dirty="0"/>
            <a:t>COVID-19-ის კლინიკური აუდიტის საბოლოო ანგარიშის ფორმირებისთვის  წარმოადგინოს ანგარიშთან და რეკომენდაციებთან მიმართებით კომენტარები და მოსაზრებები.</a:t>
          </a:r>
          <a:endParaRPr lang="en-GE" sz="1600" dirty="0"/>
        </a:p>
      </dgm:t>
    </dgm:pt>
    <dgm:pt modelId="{A85BF65C-7B95-8E43-AA40-5A96E3AA67B9}" type="parTrans" cxnId="{F3C6ACFD-5A2D-6840-8CBE-BD9270D7053E}">
      <dgm:prSet/>
      <dgm:spPr/>
      <dgm:t>
        <a:bodyPr/>
        <a:lstStyle/>
        <a:p>
          <a:endParaRPr lang="en-US"/>
        </a:p>
      </dgm:t>
    </dgm:pt>
    <dgm:pt modelId="{3AD11CB3-8B25-824C-AE38-1143DBBD92BC}" type="sibTrans" cxnId="{F3C6ACFD-5A2D-6840-8CBE-BD9270D7053E}">
      <dgm:prSet/>
      <dgm:spPr/>
      <dgm:t>
        <a:bodyPr/>
        <a:lstStyle/>
        <a:p>
          <a:endParaRPr lang="en-US"/>
        </a:p>
      </dgm:t>
    </dgm:pt>
    <dgm:pt modelId="{A0C7959E-940D-EE46-8B16-4F19A13BD07F}" type="pres">
      <dgm:prSet presAssocID="{47C90431-73FD-414B-9930-47B8358EDDFE}" presName="linear" presStyleCnt="0">
        <dgm:presLayoutVars>
          <dgm:animLvl val="lvl"/>
          <dgm:resizeHandles val="exact"/>
        </dgm:presLayoutVars>
      </dgm:prSet>
      <dgm:spPr/>
    </dgm:pt>
    <dgm:pt modelId="{A8E3D753-811D-B449-9576-E1C1BA894DFB}" type="pres">
      <dgm:prSet presAssocID="{383C7320-CEB7-034A-BD52-A78ACF53BAE1}" presName="parentText" presStyleLbl="node1" presStyleIdx="0" presStyleCnt="2" custScaleY="64898" custLinFactNeighborY="-28266">
        <dgm:presLayoutVars>
          <dgm:chMax val="0"/>
          <dgm:bulletEnabled val="1"/>
        </dgm:presLayoutVars>
      </dgm:prSet>
      <dgm:spPr/>
    </dgm:pt>
    <dgm:pt modelId="{5E0F2FF0-6641-B649-A649-7EE7584D2A4D}" type="pres">
      <dgm:prSet presAssocID="{383C7320-CEB7-034A-BD52-A78ACF53BAE1}" presName="childText" presStyleLbl="revTx" presStyleIdx="0" presStyleCnt="1" custScaleY="115391" custLinFactNeighborX="102" custLinFactNeighborY="-530">
        <dgm:presLayoutVars>
          <dgm:bulletEnabled val="1"/>
        </dgm:presLayoutVars>
      </dgm:prSet>
      <dgm:spPr/>
    </dgm:pt>
    <dgm:pt modelId="{45C85680-E73F-554B-99FB-B9718FC2C230}" type="pres">
      <dgm:prSet presAssocID="{6E65033B-04D0-7E4E-964C-6422FAFE7F1A}" presName="parentText" presStyleLbl="node1" presStyleIdx="1" presStyleCnt="2" custScaleY="80798" custLinFactNeighborY="14723">
        <dgm:presLayoutVars>
          <dgm:chMax val="0"/>
          <dgm:bulletEnabled val="1"/>
        </dgm:presLayoutVars>
      </dgm:prSet>
      <dgm:spPr/>
    </dgm:pt>
  </dgm:ptLst>
  <dgm:cxnLst>
    <dgm:cxn modelId="{B7B2FF1C-AD64-A44E-8D3A-D2AACD5CF8EC}" type="presOf" srcId="{383C7320-CEB7-034A-BD52-A78ACF53BAE1}" destId="{A8E3D753-811D-B449-9576-E1C1BA894DFB}" srcOrd="0" destOrd="0" presId="urn:microsoft.com/office/officeart/2005/8/layout/vList2"/>
    <dgm:cxn modelId="{81BCA838-3236-4D4C-BB9E-EBEA2A420054}" srcId="{383C7320-CEB7-034A-BD52-A78ACF53BAE1}" destId="{CE0F1021-DFC1-A84C-AB2A-89C3647ACB0B}" srcOrd="0" destOrd="0" parTransId="{689C2C65-330A-2F42-AABD-2D2FAF7C1882}" sibTransId="{17B2B0A5-316A-7C44-9311-E8B5FF78ABCF}"/>
    <dgm:cxn modelId="{6730EE5C-B89C-F842-A209-69F911B11874}" type="presOf" srcId="{6E65033B-04D0-7E4E-964C-6422FAFE7F1A}" destId="{45C85680-E73F-554B-99FB-B9718FC2C230}" srcOrd="0" destOrd="0" presId="urn:microsoft.com/office/officeart/2005/8/layout/vList2"/>
    <dgm:cxn modelId="{F93E9B7F-AA44-D940-81F2-5A290499CF09}" srcId="{383C7320-CEB7-034A-BD52-A78ACF53BAE1}" destId="{C1555E14-B204-E14D-A1B6-27368FE5B145}" srcOrd="1" destOrd="0" parTransId="{7E8F34BE-C4C4-2644-AC28-A2EC5C679141}" sibTransId="{C7E97562-EBEB-B94A-8D70-E710E786DA91}"/>
    <dgm:cxn modelId="{F08C7BA0-14FF-174A-8FFF-A6554BDB5767}" type="presOf" srcId="{47C90431-73FD-414B-9930-47B8358EDDFE}" destId="{A0C7959E-940D-EE46-8B16-4F19A13BD07F}" srcOrd="0" destOrd="0" presId="urn:microsoft.com/office/officeart/2005/8/layout/vList2"/>
    <dgm:cxn modelId="{E8DCA2AA-5ABF-F947-AAC4-50BE4DDD5537}" srcId="{47C90431-73FD-414B-9930-47B8358EDDFE}" destId="{383C7320-CEB7-034A-BD52-A78ACF53BAE1}" srcOrd="0" destOrd="0" parTransId="{9BCE9BBA-2CBD-C447-8549-F264BB76C3D3}" sibTransId="{2BCFAE73-B76E-E943-A959-AEE9271525C4}"/>
    <dgm:cxn modelId="{7782E1AD-3AE2-2E45-ADAC-C23D59263693}" type="presOf" srcId="{BAB9C71A-900E-A545-815E-01AFB1C21F9A}" destId="{5E0F2FF0-6641-B649-A649-7EE7584D2A4D}" srcOrd="0" destOrd="2" presId="urn:microsoft.com/office/officeart/2005/8/layout/vList2"/>
    <dgm:cxn modelId="{593A4AAE-8588-7E47-B77B-FE0C7D77E9D5}" type="presOf" srcId="{C1555E14-B204-E14D-A1B6-27368FE5B145}" destId="{5E0F2FF0-6641-B649-A649-7EE7584D2A4D}" srcOrd="0" destOrd="1" presId="urn:microsoft.com/office/officeart/2005/8/layout/vList2"/>
    <dgm:cxn modelId="{9F4122CA-6974-8440-8B53-E1EED997781E}" srcId="{383C7320-CEB7-034A-BD52-A78ACF53BAE1}" destId="{BAB9C71A-900E-A545-815E-01AFB1C21F9A}" srcOrd="2" destOrd="0" parTransId="{02390F52-D82E-2740-AB7A-F63EF3ED3D5F}" sibTransId="{ECF26B20-7847-0B48-8E91-EC8F8C43709D}"/>
    <dgm:cxn modelId="{3B2172F3-58EF-494B-876B-75D557EAA46A}" type="presOf" srcId="{CE0F1021-DFC1-A84C-AB2A-89C3647ACB0B}" destId="{5E0F2FF0-6641-B649-A649-7EE7584D2A4D}" srcOrd="0" destOrd="0" presId="urn:microsoft.com/office/officeart/2005/8/layout/vList2"/>
    <dgm:cxn modelId="{F3C6ACFD-5A2D-6840-8CBE-BD9270D7053E}" srcId="{47C90431-73FD-414B-9930-47B8358EDDFE}" destId="{6E65033B-04D0-7E4E-964C-6422FAFE7F1A}" srcOrd="1" destOrd="0" parTransId="{A85BF65C-7B95-8E43-AA40-5A96E3AA67B9}" sibTransId="{3AD11CB3-8B25-824C-AE38-1143DBBD92BC}"/>
    <dgm:cxn modelId="{0404E1A4-30A2-4F40-81A6-D00613FC25A0}" type="presParOf" srcId="{A0C7959E-940D-EE46-8B16-4F19A13BD07F}" destId="{A8E3D753-811D-B449-9576-E1C1BA894DFB}" srcOrd="0" destOrd="0" presId="urn:microsoft.com/office/officeart/2005/8/layout/vList2"/>
    <dgm:cxn modelId="{A0D67D10-FEF1-CB4D-9C85-0CB949E8626F}" type="presParOf" srcId="{A0C7959E-940D-EE46-8B16-4F19A13BD07F}" destId="{5E0F2FF0-6641-B649-A649-7EE7584D2A4D}" srcOrd="1" destOrd="0" presId="urn:microsoft.com/office/officeart/2005/8/layout/vList2"/>
    <dgm:cxn modelId="{ED5F316B-01D1-C641-91B3-328C1D87E806}" type="presParOf" srcId="{A0C7959E-940D-EE46-8B16-4F19A13BD07F}" destId="{45C85680-E73F-554B-99FB-B9718FC2C230}"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C0E7A20-307A-C444-8495-A892C3D5D2A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B0DFD3A-1F82-9145-8B7C-B8E56B8CB841}">
      <dgm:prSet/>
      <dgm:spPr>
        <a:solidFill>
          <a:srgbClr val="22698F"/>
        </a:solidFill>
      </dgm:spPr>
      <dgm:t>
        <a:bodyPr/>
        <a:lstStyle/>
        <a:p>
          <a:r>
            <a:rPr lang="ka-GE"/>
            <a:t>აქტივობების დაგეგმვა/კოორდინირებაზე პასუხისმგებელია საერთაშორისო ფონდ კურაციოს პროექტის მენეჯერი. </a:t>
          </a:r>
          <a:endParaRPr lang="en-GE"/>
        </a:p>
      </dgm:t>
    </dgm:pt>
    <dgm:pt modelId="{823401B7-2EA4-A242-B8E2-B1B7A368ED7A}" type="parTrans" cxnId="{24B8A601-A995-DA45-8389-1C626002B950}">
      <dgm:prSet/>
      <dgm:spPr/>
      <dgm:t>
        <a:bodyPr/>
        <a:lstStyle/>
        <a:p>
          <a:endParaRPr lang="en-US"/>
        </a:p>
      </dgm:t>
    </dgm:pt>
    <dgm:pt modelId="{F63BE31C-3403-2B4D-BE60-0FCFB4968689}" type="sibTrans" cxnId="{24B8A601-A995-DA45-8389-1C626002B950}">
      <dgm:prSet/>
      <dgm:spPr/>
      <dgm:t>
        <a:bodyPr/>
        <a:lstStyle/>
        <a:p>
          <a:endParaRPr lang="en-US"/>
        </a:p>
      </dgm:t>
    </dgm:pt>
    <dgm:pt modelId="{BF07E7C0-7E84-3A42-BC08-25227D04D59B}">
      <dgm:prSet/>
      <dgm:spPr>
        <a:solidFill>
          <a:srgbClr val="22698F"/>
        </a:solidFill>
      </dgm:spPr>
      <dgm:t>
        <a:bodyPr/>
        <a:lstStyle/>
        <a:p>
          <a:r>
            <a:rPr lang="ka-GE"/>
            <a:t>პროექტის ფარგლებში შესამუშავებელ ყველა ტექნიკურ დოკუმენტზე პასუხისმგებელია საერთაშორისო ფონდ კურაციოს ექსპერტთა ჯგუფის ხელმძღვანელი. </a:t>
          </a:r>
          <a:endParaRPr lang="en-GE"/>
        </a:p>
      </dgm:t>
    </dgm:pt>
    <dgm:pt modelId="{A4605FE3-EE18-B64A-9655-33872E936986}" type="parTrans" cxnId="{2D56BCDD-E21C-A54C-8282-7AB5E6FBBA84}">
      <dgm:prSet/>
      <dgm:spPr/>
      <dgm:t>
        <a:bodyPr/>
        <a:lstStyle/>
        <a:p>
          <a:endParaRPr lang="en-US"/>
        </a:p>
      </dgm:t>
    </dgm:pt>
    <dgm:pt modelId="{36B35F14-22B0-A04C-B774-295F3875E5AC}" type="sibTrans" cxnId="{2D56BCDD-E21C-A54C-8282-7AB5E6FBBA84}">
      <dgm:prSet/>
      <dgm:spPr/>
      <dgm:t>
        <a:bodyPr/>
        <a:lstStyle/>
        <a:p>
          <a:endParaRPr lang="en-US"/>
        </a:p>
      </dgm:t>
    </dgm:pt>
    <dgm:pt modelId="{8580184D-3B06-E14A-B79A-23F085876AEC}">
      <dgm:prSet/>
      <dgm:spPr>
        <a:solidFill>
          <a:srgbClr val="22698F"/>
        </a:solidFill>
      </dgm:spPr>
      <dgm:t>
        <a:bodyPr/>
        <a:lstStyle/>
        <a:p>
          <a:r>
            <a:rPr lang="ka-GE"/>
            <a:t>კლინიკური აუდიტორების შერჩევას ახორციელებს საქართველოს ოკუპირებული ტერიტორიებიდან დევნილთა, შრომის, ჯანმრთელობისა და სოციალური დაცვის სამინისტრო. </a:t>
          </a:r>
          <a:endParaRPr lang="en-GE"/>
        </a:p>
      </dgm:t>
    </dgm:pt>
    <dgm:pt modelId="{B5C616BE-4A39-1942-A4D1-87A28475CD28}" type="parTrans" cxnId="{B0ECB580-390B-8349-998D-2A86FF84C62B}">
      <dgm:prSet/>
      <dgm:spPr/>
      <dgm:t>
        <a:bodyPr/>
        <a:lstStyle/>
        <a:p>
          <a:endParaRPr lang="en-US"/>
        </a:p>
      </dgm:t>
    </dgm:pt>
    <dgm:pt modelId="{916627F9-1274-A640-93B2-3A20C66CC356}" type="sibTrans" cxnId="{B0ECB580-390B-8349-998D-2A86FF84C62B}">
      <dgm:prSet/>
      <dgm:spPr/>
      <dgm:t>
        <a:bodyPr/>
        <a:lstStyle/>
        <a:p>
          <a:endParaRPr lang="en-US"/>
        </a:p>
      </dgm:t>
    </dgm:pt>
    <dgm:pt modelId="{06756CBC-AD20-9440-8825-86E1AE97A53E}">
      <dgm:prSet/>
      <dgm:spPr>
        <a:solidFill>
          <a:srgbClr val="22698F"/>
        </a:solidFill>
      </dgm:spPr>
      <dgm:t>
        <a:bodyPr/>
        <a:lstStyle/>
        <a:p>
          <a:r>
            <a:rPr lang="ka-GE"/>
            <a:t>კლინიკური აუდიტის პროცესში და მისი დასრულების შემდეგ  ეთიკური ნორმების დაცვის უზრუნველყოფის მიზნით, აუდიტი გაუთქმელობის და ეთიკური ნორმების შესრულების თაობაზე ხელს აწერს საქართველოს ოკუპირებული ტერიტორიებიდან დევნილთა, შრომის, ჯანმრთელობისა და სოციალური დაცვის სამინისტროს მიერ მომზადებულ სპეციალურ ფორმაზე. </a:t>
          </a:r>
          <a:endParaRPr lang="en-GE"/>
        </a:p>
      </dgm:t>
    </dgm:pt>
    <dgm:pt modelId="{B110194E-8DBB-A94B-91BD-D2AC8822D213}" type="parTrans" cxnId="{3DA3176F-9E7D-A443-BD13-F16CB0790870}">
      <dgm:prSet/>
      <dgm:spPr/>
      <dgm:t>
        <a:bodyPr/>
        <a:lstStyle/>
        <a:p>
          <a:endParaRPr lang="en-US"/>
        </a:p>
      </dgm:t>
    </dgm:pt>
    <dgm:pt modelId="{96607818-9216-1D41-B52D-BEB6002C0385}" type="sibTrans" cxnId="{3DA3176F-9E7D-A443-BD13-F16CB0790870}">
      <dgm:prSet/>
      <dgm:spPr/>
      <dgm:t>
        <a:bodyPr/>
        <a:lstStyle/>
        <a:p>
          <a:endParaRPr lang="en-US"/>
        </a:p>
      </dgm:t>
    </dgm:pt>
    <dgm:pt modelId="{9DC01EB9-CE94-CB4D-8921-015679EE80FD}">
      <dgm:prSet/>
      <dgm:spPr>
        <a:solidFill>
          <a:srgbClr val="22698F"/>
        </a:solidFill>
      </dgm:spPr>
      <dgm:t>
        <a:bodyPr/>
        <a:lstStyle/>
        <a:p>
          <a:r>
            <a:rPr lang="ka-GE"/>
            <a:t>კლინიკურ აუდიტორს/ექსპერტს შრომით ხელშეკრულებას უფორმებს საერთაშორისო ფონდი კურაციო. შესაბამისად, კლინიკური აუდიტორის შრომითი ანაზღაურება მოხდება საერთაშორისო ფონდ კურაციოს მიერ. </a:t>
          </a:r>
          <a:endParaRPr lang="en-GE"/>
        </a:p>
      </dgm:t>
    </dgm:pt>
    <dgm:pt modelId="{DB2A29F4-2317-774E-9999-B469D3028308}" type="parTrans" cxnId="{3A8A60BB-C696-6746-9B00-3C4E70C19238}">
      <dgm:prSet/>
      <dgm:spPr/>
      <dgm:t>
        <a:bodyPr/>
        <a:lstStyle/>
        <a:p>
          <a:endParaRPr lang="en-US"/>
        </a:p>
      </dgm:t>
    </dgm:pt>
    <dgm:pt modelId="{1AA8FBD6-8840-3F4B-AE98-32F3D46590EC}" type="sibTrans" cxnId="{3A8A60BB-C696-6746-9B00-3C4E70C19238}">
      <dgm:prSet/>
      <dgm:spPr/>
      <dgm:t>
        <a:bodyPr/>
        <a:lstStyle/>
        <a:p>
          <a:endParaRPr lang="en-US"/>
        </a:p>
      </dgm:t>
    </dgm:pt>
    <dgm:pt modelId="{0DFE439B-6347-704C-9057-088F58DE7861}" type="pres">
      <dgm:prSet presAssocID="{4C0E7A20-307A-C444-8495-A892C3D5D2A2}" presName="linear" presStyleCnt="0">
        <dgm:presLayoutVars>
          <dgm:animLvl val="lvl"/>
          <dgm:resizeHandles val="exact"/>
        </dgm:presLayoutVars>
      </dgm:prSet>
      <dgm:spPr/>
    </dgm:pt>
    <dgm:pt modelId="{3B43FEFA-F4DC-AE45-9BCF-3D70C18C751B}" type="pres">
      <dgm:prSet presAssocID="{5B0DFD3A-1F82-9145-8B7C-B8E56B8CB841}" presName="parentText" presStyleLbl="node1" presStyleIdx="0" presStyleCnt="5">
        <dgm:presLayoutVars>
          <dgm:chMax val="0"/>
          <dgm:bulletEnabled val="1"/>
        </dgm:presLayoutVars>
      </dgm:prSet>
      <dgm:spPr/>
    </dgm:pt>
    <dgm:pt modelId="{24B029D7-7B3D-8342-9A04-C2B57D4E92A9}" type="pres">
      <dgm:prSet presAssocID="{F63BE31C-3403-2B4D-BE60-0FCFB4968689}" presName="spacer" presStyleCnt="0"/>
      <dgm:spPr/>
    </dgm:pt>
    <dgm:pt modelId="{50FFB580-C3C1-DF48-9CCD-ABA2273CDDA2}" type="pres">
      <dgm:prSet presAssocID="{BF07E7C0-7E84-3A42-BC08-25227D04D59B}" presName="parentText" presStyleLbl="node1" presStyleIdx="1" presStyleCnt="5">
        <dgm:presLayoutVars>
          <dgm:chMax val="0"/>
          <dgm:bulletEnabled val="1"/>
        </dgm:presLayoutVars>
      </dgm:prSet>
      <dgm:spPr/>
    </dgm:pt>
    <dgm:pt modelId="{AB7367B4-9A97-4842-ADA8-9B5CFD898E49}" type="pres">
      <dgm:prSet presAssocID="{36B35F14-22B0-A04C-B774-295F3875E5AC}" presName="spacer" presStyleCnt="0"/>
      <dgm:spPr/>
    </dgm:pt>
    <dgm:pt modelId="{BD2F3497-F6AB-3F49-B034-BC263C8C4900}" type="pres">
      <dgm:prSet presAssocID="{8580184D-3B06-E14A-B79A-23F085876AEC}" presName="parentText" presStyleLbl="node1" presStyleIdx="2" presStyleCnt="5">
        <dgm:presLayoutVars>
          <dgm:chMax val="0"/>
          <dgm:bulletEnabled val="1"/>
        </dgm:presLayoutVars>
      </dgm:prSet>
      <dgm:spPr/>
    </dgm:pt>
    <dgm:pt modelId="{72BD11C8-F3BB-CE4F-B748-874EACB8CF6B}" type="pres">
      <dgm:prSet presAssocID="{916627F9-1274-A640-93B2-3A20C66CC356}" presName="spacer" presStyleCnt="0"/>
      <dgm:spPr/>
    </dgm:pt>
    <dgm:pt modelId="{B9038756-8654-2549-884B-86476C6915C9}" type="pres">
      <dgm:prSet presAssocID="{06756CBC-AD20-9440-8825-86E1AE97A53E}" presName="parentText" presStyleLbl="node1" presStyleIdx="3" presStyleCnt="5">
        <dgm:presLayoutVars>
          <dgm:chMax val="0"/>
          <dgm:bulletEnabled val="1"/>
        </dgm:presLayoutVars>
      </dgm:prSet>
      <dgm:spPr/>
    </dgm:pt>
    <dgm:pt modelId="{34ED9F5E-508D-A54D-A0D4-B7848AD7C279}" type="pres">
      <dgm:prSet presAssocID="{96607818-9216-1D41-B52D-BEB6002C0385}" presName="spacer" presStyleCnt="0"/>
      <dgm:spPr/>
    </dgm:pt>
    <dgm:pt modelId="{3185876F-7943-4C48-8EE3-12F723C6F408}" type="pres">
      <dgm:prSet presAssocID="{9DC01EB9-CE94-CB4D-8921-015679EE80FD}" presName="parentText" presStyleLbl="node1" presStyleIdx="4" presStyleCnt="5">
        <dgm:presLayoutVars>
          <dgm:chMax val="0"/>
          <dgm:bulletEnabled val="1"/>
        </dgm:presLayoutVars>
      </dgm:prSet>
      <dgm:spPr/>
    </dgm:pt>
  </dgm:ptLst>
  <dgm:cxnLst>
    <dgm:cxn modelId="{24B8A601-A995-DA45-8389-1C626002B950}" srcId="{4C0E7A20-307A-C444-8495-A892C3D5D2A2}" destId="{5B0DFD3A-1F82-9145-8B7C-B8E56B8CB841}" srcOrd="0" destOrd="0" parTransId="{823401B7-2EA4-A242-B8E2-B1B7A368ED7A}" sibTransId="{F63BE31C-3403-2B4D-BE60-0FCFB4968689}"/>
    <dgm:cxn modelId="{3F4DDC17-C41C-4A48-B211-F31611714BBE}" type="presOf" srcId="{9DC01EB9-CE94-CB4D-8921-015679EE80FD}" destId="{3185876F-7943-4C48-8EE3-12F723C6F408}" srcOrd="0" destOrd="0" presId="urn:microsoft.com/office/officeart/2005/8/layout/vList2"/>
    <dgm:cxn modelId="{E004D32C-142D-8D47-BA64-7C179F0057DE}" type="presOf" srcId="{BF07E7C0-7E84-3A42-BC08-25227D04D59B}" destId="{50FFB580-C3C1-DF48-9CCD-ABA2273CDDA2}" srcOrd="0" destOrd="0" presId="urn:microsoft.com/office/officeart/2005/8/layout/vList2"/>
    <dgm:cxn modelId="{4488E836-0B59-C24F-BD4B-7F575BE79425}" type="presOf" srcId="{4C0E7A20-307A-C444-8495-A892C3D5D2A2}" destId="{0DFE439B-6347-704C-9057-088F58DE7861}" srcOrd="0" destOrd="0" presId="urn:microsoft.com/office/officeart/2005/8/layout/vList2"/>
    <dgm:cxn modelId="{E9F43F53-C332-154C-A765-4025E2FA2C31}" type="presOf" srcId="{5B0DFD3A-1F82-9145-8B7C-B8E56B8CB841}" destId="{3B43FEFA-F4DC-AE45-9BCF-3D70C18C751B}" srcOrd="0" destOrd="0" presId="urn:microsoft.com/office/officeart/2005/8/layout/vList2"/>
    <dgm:cxn modelId="{3DA3176F-9E7D-A443-BD13-F16CB0790870}" srcId="{4C0E7A20-307A-C444-8495-A892C3D5D2A2}" destId="{06756CBC-AD20-9440-8825-86E1AE97A53E}" srcOrd="3" destOrd="0" parTransId="{B110194E-8DBB-A94B-91BD-D2AC8822D213}" sibTransId="{96607818-9216-1D41-B52D-BEB6002C0385}"/>
    <dgm:cxn modelId="{B0ECB580-390B-8349-998D-2A86FF84C62B}" srcId="{4C0E7A20-307A-C444-8495-A892C3D5D2A2}" destId="{8580184D-3B06-E14A-B79A-23F085876AEC}" srcOrd="2" destOrd="0" parTransId="{B5C616BE-4A39-1942-A4D1-87A28475CD28}" sibTransId="{916627F9-1274-A640-93B2-3A20C66CC356}"/>
    <dgm:cxn modelId="{E0C11FA3-4BC6-FD44-9E53-D365889AD361}" type="presOf" srcId="{06756CBC-AD20-9440-8825-86E1AE97A53E}" destId="{B9038756-8654-2549-884B-86476C6915C9}" srcOrd="0" destOrd="0" presId="urn:microsoft.com/office/officeart/2005/8/layout/vList2"/>
    <dgm:cxn modelId="{3A8A60BB-C696-6746-9B00-3C4E70C19238}" srcId="{4C0E7A20-307A-C444-8495-A892C3D5D2A2}" destId="{9DC01EB9-CE94-CB4D-8921-015679EE80FD}" srcOrd="4" destOrd="0" parTransId="{DB2A29F4-2317-774E-9999-B469D3028308}" sibTransId="{1AA8FBD6-8840-3F4B-AE98-32F3D46590EC}"/>
    <dgm:cxn modelId="{2D56BCDD-E21C-A54C-8282-7AB5E6FBBA84}" srcId="{4C0E7A20-307A-C444-8495-A892C3D5D2A2}" destId="{BF07E7C0-7E84-3A42-BC08-25227D04D59B}" srcOrd="1" destOrd="0" parTransId="{A4605FE3-EE18-B64A-9655-33872E936986}" sibTransId="{36B35F14-22B0-A04C-B774-295F3875E5AC}"/>
    <dgm:cxn modelId="{48BFF7EE-BF2C-8A46-BFFD-B9B560EFA665}" type="presOf" srcId="{8580184D-3B06-E14A-B79A-23F085876AEC}" destId="{BD2F3497-F6AB-3F49-B034-BC263C8C4900}" srcOrd="0" destOrd="0" presId="urn:microsoft.com/office/officeart/2005/8/layout/vList2"/>
    <dgm:cxn modelId="{73C38324-4570-D942-A368-2024DEE93FDE}" type="presParOf" srcId="{0DFE439B-6347-704C-9057-088F58DE7861}" destId="{3B43FEFA-F4DC-AE45-9BCF-3D70C18C751B}" srcOrd="0" destOrd="0" presId="urn:microsoft.com/office/officeart/2005/8/layout/vList2"/>
    <dgm:cxn modelId="{EBDEA3A5-4760-C949-A501-30A76FA58CD6}" type="presParOf" srcId="{0DFE439B-6347-704C-9057-088F58DE7861}" destId="{24B029D7-7B3D-8342-9A04-C2B57D4E92A9}" srcOrd="1" destOrd="0" presId="urn:microsoft.com/office/officeart/2005/8/layout/vList2"/>
    <dgm:cxn modelId="{4D38003A-962A-734B-809B-C2C44F690E9E}" type="presParOf" srcId="{0DFE439B-6347-704C-9057-088F58DE7861}" destId="{50FFB580-C3C1-DF48-9CCD-ABA2273CDDA2}" srcOrd="2" destOrd="0" presId="urn:microsoft.com/office/officeart/2005/8/layout/vList2"/>
    <dgm:cxn modelId="{862C2C32-8933-2640-895A-6F2C75229AED}" type="presParOf" srcId="{0DFE439B-6347-704C-9057-088F58DE7861}" destId="{AB7367B4-9A97-4842-ADA8-9B5CFD898E49}" srcOrd="3" destOrd="0" presId="urn:microsoft.com/office/officeart/2005/8/layout/vList2"/>
    <dgm:cxn modelId="{1B8E8CC5-9DE6-4A4C-A11B-11A7B1871F4B}" type="presParOf" srcId="{0DFE439B-6347-704C-9057-088F58DE7861}" destId="{BD2F3497-F6AB-3F49-B034-BC263C8C4900}" srcOrd="4" destOrd="0" presId="urn:microsoft.com/office/officeart/2005/8/layout/vList2"/>
    <dgm:cxn modelId="{DB0E71AD-6407-E243-8B1D-CA3325BAC361}" type="presParOf" srcId="{0DFE439B-6347-704C-9057-088F58DE7861}" destId="{72BD11C8-F3BB-CE4F-B748-874EACB8CF6B}" srcOrd="5" destOrd="0" presId="urn:microsoft.com/office/officeart/2005/8/layout/vList2"/>
    <dgm:cxn modelId="{8F0F0A7D-7B6C-1348-BA2F-193DA1663160}" type="presParOf" srcId="{0DFE439B-6347-704C-9057-088F58DE7861}" destId="{B9038756-8654-2549-884B-86476C6915C9}" srcOrd="6" destOrd="0" presId="urn:microsoft.com/office/officeart/2005/8/layout/vList2"/>
    <dgm:cxn modelId="{709C8EF3-3D04-8E4A-9F37-E43FB8954D7C}" type="presParOf" srcId="{0DFE439B-6347-704C-9057-088F58DE7861}" destId="{34ED9F5E-508D-A54D-A0D4-B7848AD7C279}" srcOrd="7" destOrd="0" presId="urn:microsoft.com/office/officeart/2005/8/layout/vList2"/>
    <dgm:cxn modelId="{FFA5610A-5D51-5346-B8EE-FBF8AA76F553}" type="presParOf" srcId="{0DFE439B-6347-704C-9057-088F58DE7861}" destId="{3185876F-7943-4C48-8EE3-12F723C6F408}" srcOrd="8" destOrd="0" presId="urn:microsoft.com/office/officeart/2005/8/layout/vLis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C0E7A20-307A-C444-8495-A892C3D5D2A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B0DFD3A-1F82-9145-8B7C-B8E56B8CB841}">
      <dgm:prSet custT="1"/>
      <dgm:spPr>
        <a:solidFill>
          <a:srgbClr val="22698F"/>
        </a:solidFill>
      </dgm:spPr>
      <dgm:t>
        <a:bodyPr/>
        <a:lstStyle/>
        <a:p>
          <a:r>
            <a:rPr lang="ka-GE" sz="1600" dirty="0"/>
            <a:t>ავანსი კლინიკური აუდიტის დაწყებამდე, რომელიც ფარავს სამივლინებო ხარჯებს და ითვალისწინებს მივლინების დღეების რაოდენობას (ანაზღაურებას ექვემდებერაბე დღეში მინიმუმ ოთხი შემთხვევა).</a:t>
          </a:r>
          <a:endParaRPr lang="en-GE" sz="1600" dirty="0"/>
        </a:p>
      </dgm:t>
    </dgm:pt>
    <dgm:pt modelId="{823401B7-2EA4-A242-B8E2-B1B7A368ED7A}" type="parTrans" cxnId="{24B8A601-A995-DA45-8389-1C626002B950}">
      <dgm:prSet/>
      <dgm:spPr/>
      <dgm:t>
        <a:bodyPr/>
        <a:lstStyle/>
        <a:p>
          <a:endParaRPr lang="en-US"/>
        </a:p>
      </dgm:t>
    </dgm:pt>
    <dgm:pt modelId="{F63BE31C-3403-2B4D-BE60-0FCFB4968689}" type="sibTrans" cxnId="{24B8A601-A995-DA45-8389-1C626002B950}">
      <dgm:prSet/>
      <dgm:spPr/>
      <dgm:t>
        <a:bodyPr/>
        <a:lstStyle/>
        <a:p>
          <a:endParaRPr lang="en-US"/>
        </a:p>
      </dgm:t>
    </dgm:pt>
    <dgm:pt modelId="{BF07E7C0-7E84-3A42-BC08-25227D04D59B}">
      <dgm:prSet custT="1"/>
      <dgm:spPr>
        <a:solidFill>
          <a:srgbClr val="22698F"/>
        </a:solidFill>
      </dgm:spPr>
      <dgm:t>
        <a:bodyPr/>
        <a:lstStyle/>
        <a:p>
          <a:r>
            <a:rPr lang="ka-GE" sz="1600" dirty="0"/>
            <a:t>აუდიტის დასრულების და თითოეული შემთხვევისთვის შევსებული აუდიტის ანგარიშის ფორმის  წარმოდგენიდან არაუგვიანეს 30 დღისა - შემთვევათა აუდიტის მთლიანი ანაზღაურების 80% (თითოეულ შემთხვევაზე ანაზღაურება განსაზღვრულია 25 $-ით)</a:t>
          </a:r>
          <a:endParaRPr lang="en-GE" sz="1600" dirty="0"/>
        </a:p>
      </dgm:t>
    </dgm:pt>
    <dgm:pt modelId="{A4605FE3-EE18-B64A-9655-33872E936986}" type="parTrans" cxnId="{2D56BCDD-E21C-A54C-8282-7AB5E6FBBA84}">
      <dgm:prSet/>
      <dgm:spPr/>
      <dgm:t>
        <a:bodyPr/>
        <a:lstStyle/>
        <a:p>
          <a:endParaRPr lang="en-US"/>
        </a:p>
      </dgm:t>
    </dgm:pt>
    <dgm:pt modelId="{36B35F14-22B0-A04C-B774-295F3875E5AC}" type="sibTrans" cxnId="{2D56BCDD-E21C-A54C-8282-7AB5E6FBBA84}">
      <dgm:prSet/>
      <dgm:spPr/>
      <dgm:t>
        <a:bodyPr/>
        <a:lstStyle/>
        <a:p>
          <a:endParaRPr lang="en-US"/>
        </a:p>
      </dgm:t>
    </dgm:pt>
    <dgm:pt modelId="{8580184D-3B06-E14A-B79A-23F085876AEC}">
      <dgm:prSet custT="1"/>
      <dgm:spPr>
        <a:solidFill>
          <a:srgbClr val="22698F"/>
        </a:solidFill>
      </dgm:spPr>
      <dgm:t>
        <a:bodyPr/>
        <a:lstStyle/>
        <a:p>
          <a:r>
            <a:rPr lang="ka-GE" sz="1600" dirty="0"/>
            <a:t>აუდიტის საბოლოო ანგარიშზე წერილობითი კომენტარების, ზოგადი რეკომენდაციების  და  სახელმწიფო სტანდარტის გასაუმჯობესებლად რეკომენდაციების წარმოდგენიდან არაუგვიანეს 30 დღისა - შემთხვევათა აუდიტის  მთლიანი ანაზღაურების 20%</a:t>
          </a:r>
          <a:endParaRPr lang="en-GE" sz="1600" dirty="0"/>
        </a:p>
      </dgm:t>
    </dgm:pt>
    <dgm:pt modelId="{B5C616BE-4A39-1942-A4D1-87A28475CD28}" type="parTrans" cxnId="{B0ECB580-390B-8349-998D-2A86FF84C62B}">
      <dgm:prSet/>
      <dgm:spPr/>
      <dgm:t>
        <a:bodyPr/>
        <a:lstStyle/>
        <a:p>
          <a:endParaRPr lang="en-US"/>
        </a:p>
      </dgm:t>
    </dgm:pt>
    <dgm:pt modelId="{916627F9-1274-A640-93B2-3A20C66CC356}" type="sibTrans" cxnId="{B0ECB580-390B-8349-998D-2A86FF84C62B}">
      <dgm:prSet/>
      <dgm:spPr/>
      <dgm:t>
        <a:bodyPr/>
        <a:lstStyle/>
        <a:p>
          <a:endParaRPr lang="en-US"/>
        </a:p>
      </dgm:t>
    </dgm:pt>
    <dgm:pt modelId="{0DFE439B-6347-704C-9057-088F58DE7861}" type="pres">
      <dgm:prSet presAssocID="{4C0E7A20-307A-C444-8495-A892C3D5D2A2}" presName="linear" presStyleCnt="0">
        <dgm:presLayoutVars>
          <dgm:animLvl val="lvl"/>
          <dgm:resizeHandles val="exact"/>
        </dgm:presLayoutVars>
      </dgm:prSet>
      <dgm:spPr/>
    </dgm:pt>
    <dgm:pt modelId="{3B43FEFA-F4DC-AE45-9BCF-3D70C18C751B}" type="pres">
      <dgm:prSet presAssocID="{5B0DFD3A-1F82-9145-8B7C-B8E56B8CB841}" presName="parentText" presStyleLbl="node1" presStyleIdx="0" presStyleCnt="3" custLinFactY="-16708" custLinFactNeighborX="68" custLinFactNeighborY="-100000">
        <dgm:presLayoutVars>
          <dgm:chMax val="0"/>
          <dgm:bulletEnabled val="1"/>
        </dgm:presLayoutVars>
      </dgm:prSet>
      <dgm:spPr/>
    </dgm:pt>
    <dgm:pt modelId="{24B029D7-7B3D-8342-9A04-C2B57D4E92A9}" type="pres">
      <dgm:prSet presAssocID="{F63BE31C-3403-2B4D-BE60-0FCFB4968689}" presName="spacer" presStyleCnt="0"/>
      <dgm:spPr/>
    </dgm:pt>
    <dgm:pt modelId="{50FFB580-C3C1-DF48-9CCD-ABA2273CDDA2}" type="pres">
      <dgm:prSet presAssocID="{BF07E7C0-7E84-3A42-BC08-25227D04D59B}" presName="parentText" presStyleLbl="node1" presStyleIdx="1" presStyleCnt="3" custLinFactNeighborX="80" custLinFactNeighborY="0">
        <dgm:presLayoutVars>
          <dgm:chMax val="0"/>
          <dgm:bulletEnabled val="1"/>
        </dgm:presLayoutVars>
      </dgm:prSet>
      <dgm:spPr/>
    </dgm:pt>
    <dgm:pt modelId="{AB7367B4-9A97-4842-ADA8-9B5CFD898E49}" type="pres">
      <dgm:prSet presAssocID="{36B35F14-22B0-A04C-B774-295F3875E5AC}" presName="spacer" presStyleCnt="0"/>
      <dgm:spPr/>
    </dgm:pt>
    <dgm:pt modelId="{BD2F3497-F6AB-3F49-B034-BC263C8C4900}" type="pres">
      <dgm:prSet presAssocID="{8580184D-3B06-E14A-B79A-23F085876AEC}" presName="parentText" presStyleLbl="node1" presStyleIdx="2" presStyleCnt="3">
        <dgm:presLayoutVars>
          <dgm:chMax val="0"/>
          <dgm:bulletEnabled val="1"/>
        </dgm:presLayoutVars>
      </dgm:prSet>
      <dgm:spPr/>
    </dgm:pt>
  </dgm:ptLst>
  <dgm:cxnLst>
    <dgm:cxn modelId="{24B8A601-A995-DA45-8389-1C626002B950}" srcId="{4C0E7A20-307A-C444-8495-A892C3D5D2A2}" destId="{5B0DFD3A-1F82-9145-8B7C-B8E56B8CB841}" srcOrd="0" destOrd="0" parTransId="{823401B7-2EA4-A242-B8E2-B1B7A368ED7A}" sibTransId="{F63BE31C-3403-2B4D-BE60-0FCFB4968689}"/>
    <dgm:cxn modelId="{E004D32C-142D-8D47-BA64-7C179F0057DE}" type="presOf" srcId="{BF07E7C0-7E84-3A42-BC08-25227D04D59B}" destId="{50FFB580-C3C1-DF48-9CCD-ABA2273CDDA2}" srcOrd="0" destOrd="0" presId="urn:microsoft.com/office/officeart/2005/8/layout/vList2"/>
    <dgm:cxn modelId="{4488E836-0B59-C24F-BD4B-7F575BE79425}" type="presOf" srcId="{4C0E7A20-307A-C444-8495-A892C3D5D2A2}" destId="{0DFE439B-6347-704C-9057-088F58DE7861}" srcOrd="0" destOrd="0" presId="urn:microsoft.com/office/officeart/2005/8/layout/vList2"/>
    <dgm:cxn modelId="{E9F43F53-C332-154C-A765-4025E2FA2C31}" type="presOf" srcId="{5B0DFD3A-1F82-9145-8B7C-B8E56B8CB841}" destId="{3B43FEFA-F4DC-AE45-9BCF-3D70C18C751B}" srcOrd="0" destOrd="0" presId="urn:microsoft.com/office/officeart/2005/8/layout/vList2"/>
    <dgm:cxn modelId="{B0ECB580-390B-8349-998D-2A86FF84C62B}" srcId="{4C0E7A20-307A-C444-8495-A892C3D5D2A2}" destId="{8580184D-3B06-E14A-B79A-23F085876AEC}" srcOrd="2" destOrd="0" parTransId="{B5C616BE-4A39-1942-A4D1-87A28475CD28}" sibTransId="{916627F9-1274-A640-93B2-3A20C66CC356}"/>
    <dgm:cxn modelId="{2D56BCDD-E21C-A54C-8282-7AB5E6FBBA84}" srcId="{4C0E7A20-307A-C444-8495-A892C3D5D2A2}" destId="{BF07E7C0-7E84-3A42-BC08-25227D04D59B}" srcOrd="1" destOrd="0" parTransId="{A4605FE3-EE18-B64A-9655-33872E936986}" sibTransId="{36B35F14-22B0-A04C-B774-295F3875E5AC}"/>
    <dgm:cxn modelId="{48BFF7EE-BF2C-8A46-BFFD-B9B560EFA665}" type="presOf" srcId="{8580184D-3B06-E14A-B79A-23F085876AEC}" destId="{BD2F3497-F6AB-3F49-B034-BC263C8C4900}" srcOrd="0" destOrd="0" presId="urn:microsoft.com/office/officeart/2005/8/layout/vList2"/>
    <dgm:cxn modelId="{73C38324-4570-D942-A368-2024DEE93FDE}" type="presParOf" srcId="{0DFE439B-6347-704C-9057-088F58DE7861}" destId="{3B43FEFA-F4DC-AE45-9BCF-3D70C18C751B}" srcOrd="0" destOrd="0" presId="urn:microsoft.com/office/officeart/2005/8/layout/vList2"/>
    <dgm:cxn modelId="{EBDEA3A5-4760-C949-A501-30A76FA58CD6}" type="presParOf" srcId="{0DFE439B-6347-704C-9057-088F58DE7861}" destId="{24B029D7-7B3D-8342-9A04-C2B57D4E92A9}" srcOrd="1" destOrd="0" presId="urn:microsoft.com/office/officeart/2005/8/layout/vList2"/>
    <dgm:cxn modelId="{4D38003A-962A-734B-809B-C2C44F690E9E}" type="presParOf" srcId="{0DFE439B-6347-704C-9057-088F58DE7861}" destId="{50FFB580-C3C1-DF48-9CCD-ABA2273CDDA2}" srcOrd="2" destOrd="0" presId="urn:microsoft.com/office/officeart/2005/8/layout/vList2"/>
    <dgm:cxn modelId="{862C2C32-8933-2640-895A-6F2C75229AED}" type="presParOf" srcId="{0DFE439B-6347-704C-9057-088F58DE7861}" destId="{AB7367B4-9A97-4842-ADA8-9B5CFD898E49}" srcOrd="3" destOrd="0" presId="urn:microsoft.com/office/officeart/2005/8/layout/vList2"/>
    <dgm:cxn modelId="{1B8E8CC5-9DE6-4A4C-A11B-11A7B1871F4B}" type="presParOf" srcId="{0DFE439B-6347-704C-9057-088F58DE7861}" destId="{BD2F3497-F6AB-3F49-B034-BC263C8C4900}" srcOrd="4" destOrd="0" presId="urn:microsoft.com/office/officeart/2005/8/layout/vLis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7B17E1-DEF1-9343-B8BE-5D4568F47C09}">
      <dsp:nvSpPr>
        <dsp:cNvPr id="0" name=""/>
        <dsp:cNvSpPr/>
      </dsp:nvSpPr>
      <dsp:spPr>
        <a:xfrm>
          <a:off x="0" y="0"/>
          <a:ext cx="8429815" cy="536499"/>
        </a:xfrm>
        <a:prstGeom prst="roundRect">
          <a:avLst/>
        </a:prstGeom>
        <a:solidFill>
          <a:srgbClr val="22698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ka-GE" sz="1600" b="1" kern="1200" dirty="0"/>
            <a:t>აუდიტის და ანგარიშის სტანდარტული ფორმის შემუშავება</a:t>
          </a:r>
          <a:endParaRPr lang="en-GE" sz="1600" kern="1200" dirty="0"/>
        </a:p>
      </dsp:txBody>
      <dsp:txXfrm>
        <a:off x="26190" y="26190"/>
        <a:ext cx="8377435" cy="484119"/>
      </dsp:txXfrm>
    </dsp:sp>
    <dsp:sp modelId="{4FAB7932-AE8A-0F4E-B4F0-9425663C2088}">
      <dsp:nvSpPr>
        <dsp:cNvPr id="0" name=""/>
        <dsp:cNvSpPr/>
      </dsp:nvSpPr>
      <dsp:spPr>
        <a:xfrm>
          <a:off x="0" y="608502"/>
          <a:ext cx="8429815" cy="5077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647"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ka-GE" sz="1600" kern="1200" dirty="0"/>
            <a:t>მონაწილეობა მიიღოს  კრიტერიუმებზე დაფუძნებული კლინიკური აუდიტის ჩასატარებლად საჭირო სტანდარტული მიდგომის ჩამოყალიბების პროცესში</a:t>
          </a:r>
          <a:endParaRPr lang="en-GE" sz="1600" kern="1200" dirty="0"/>
        </a:p>
      </dsp:txBody>
      <dsp:txXfrm>
        <a:off x="0" y="608502"/>
        <a:ext cx="8429815" cy="507748"/>
      </dsp:txXfrm>
    </dsp:sp>
    <dsp:sp modelId="{F2450EC7-C40F-B64D-A6F4-F307A9652DD4}">
      <dsp:nvSpPr>
        <dsp:cNvPr id="0" name=""/>
        <dsp:cNvSpPr/>
      </dsp:nvSpPr>
      <dsp:spPr>
        <a:xfrm>
          <a:off x="0" y="1178994"/>
          <a:ext cx="8429815" cy="655417"/>
        </a:xfrm>
        <a:prstGeom prst="roundRect">
          <a:avLst/>
        </a:prstGeom>
        <a:solidFill>
          <a:srgbClr val="22698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ka-GE" sz="1600" b="1" kern="1200" dirty="0"/>
            <a:t>აუდიტის ჩატარება და ანგარიშგება</a:t>
          </a:r>
          <a:endParaRPr lang="en-GE" sz="1600" kern="1200" dirty="0"/>
        </a:p>
      </dsp:txBody>
      <dsp:txXfrm>
        <a:off x="31995" y="1210989"/>
        <a:ext cx="8365825" cy="591427"/>
      </dsp:txXfrm>
    </dsp:sp>
    <dsp:sp modelId="{F4936E9C-1F43-A849-8E8B-6BF2C2D32640}">
      <dsp:nvSpPr>
        <dsp:cNvPr id="0" name=""/>
        <dsp:cNvSpPr/>
      </dsp:nvSpPr>
      <dsp:spPr>
        <a:xfrm>
          <a:off x="0" y="1758624"/>
          <a:ext cx="8429815" cy="23864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647" tIns="17780" rIns="99568" bIns="17780" numCol="1" spcCol="1270" anchor="t" anchorCtr="0">
          <a:noAutofit/>
        </a:bodyPr>
        <a:lstStyle/>
        <a:p>
          <a:pPr marL="114300" lvl="1" indent="-114300" algn="l" defTabSz="622300">
            <a:lnSpc>
              <a:spcPct val="90000"/>
            </a:lnSpc>
            <a:spcBef>
              <a:spcPct val="0"/>
            </a:spcBef>
            <a:spcAft>
              <a:spcPct val="20000"/>
            </a:spcAft>
            <a:buChar char="•"/>
          </a:pPr>
          <a:endParaRPr lang="en-GE" sz="1400" kern="1200" dirty="0"/>
        </a:p>
        <a:p>
          <a:pPr marL="114300" lvl="1" indent="-114300" algn="l" defTabSz="622300">
            <a:lnSpc>
              <a:spcPct val="90000"/>
            </a:lnSpc>
            <a:spcBef>
              <a:spcPct val="0"/>
            </a:spcBef>
            <a:spcAft>
              <a:spcPct val="20000"/>
            </a:spcAft>
            <a:buChar char="•"/>
          </a:pPr>
          <a:r>
            <a:rPr lang="ka-GE" sz="1400" kern="1200" dirty="0"/>
            <a:t>შერეჩეულ COVID-19 მიმღებ კლინიკაში დადგენილი წესით  შეარჩიოს უკვე დასრულებული  </a:t>
          </a:r>
          <a:r>
            <a:rPr lang="ka-GE" sz="1400" b="1" kern="1200" dirty="0"/>
            <a:t>(გაწერილი ან გარდაცვლილი) და მიმდინარე შემთხვევები</a:t>
          </a:r>
          <a:endParaRPr lang="en-GE" sz="1400" kern="1200" dirty="0"/>
        </a:p>
        <a:p>
          <a:pPr marL="114300" lvl="1" indent="-114300" algn="l" defTabSz="622300">
            <a:lnSpc>
              <a:spcPct val="90000"/>
            </a:lnSpc>
            <a:spcBef>
              <a:spcPct val="0"/>
            </a:spcBef>
            <a:spcAft>
              <a:spcPct val="20000"/>
            </a:spcAft>
            <a:buChar char="•"/>
          </a:pPr>
          <a:r>
            <a:rPr lang="ka-GE" sz="1400" kern="1200" dirty="0"/>
            <a:t>სრულყოფილად და კვალფიციურად</a:t>
          </a:r>
          <a:r>
            <a:rPr lang="ka-GE" sz="1400" b="1" kern="1200" dirty="0"/>
            <a:t> </a:t>
          </a:r>
          <a:r>
            <a:rPr lang="ka-GE" sz="1400" kern="1200" dirty="0"/>
            <a:t>ჩაუტაროს აუდიტი შერჩეული სამედიცინო დოკუმენტაციას და შედეგები განიხილოს სამედიცინო დაწესებულების კლინიცისტებთან და მიაწოდოს კონკრეტული რჩევა დარიგეგებები;</a:t>
          </a:r>
          <a:endParaRPr lang="en-GE" sz="1400" kern="1200" dirty="0"/>
        </a:p>
        <a:p>
          <a:pPr marL="114300" lvl="1" indent="-114300" algn="l" defTabSz="622300">
            <a:lnSpc>
              <a:spcPct val="90000"/>
            </a:lnSpc>
            <a:spcBef>
              <a:spcPct val="0"/>
            </a:spcBef>
            <a:spcAft>
              <a:spcPct val="20000"/>
            </a:spcAft>
            <a:buChar char="•"/>
          </a:pPr>
          <a:r>
            <a:rPr lang="ka-GE" sz="1400" kern="1200" dirty="0"/>
            <a:t>აუდიტის პროცესში მკაცრად მისდიოს მეთოდოლოგიური დოკუმენტის მიხედვით დადგენილ წესებს; </a:t>
          </a:r>
          <a:endParaRPr lang="en-GE" sz="1400" kern="1200" dirty="0"/>
        </a:p>
        <a:p>
          <a:pPr marL="114300" lvl="1" indent="-114300" algn="l" defTabSz="622300">
            <a:lnSpc>
              <a:spcPct val="90000"/>
            </a:lnSpc>
            <a:spcBef>
              <a:spcPct val="0"/>
            </a:spcBef>
            <a:spcAft>
              <a:spcPct val="20000"/>
            </a:spcAft>
            <a:buChar char="•"/>
          </a:pPr>
          <a:r>
            <a:rPr lang="ka-GE" sz="1400" b="1" kern="1200" dirty="0"/>
            <a:t>თითოეულ შემთხვევაზე წარმოადგინოს აუდიტის შედეგად აღმოჩენილი კლინიკური მართვის ძლიერი და სუსტი მხარეები;</a:t>
          </a:r>
          <a:endParaRPr lang="en-GE" sz="1400" kern="1200" dirty="0"/>
        </a:p>
        <a:p>
          <a:pPr marL="114300" lvl="1" indent="-114300" algn="l" defTabSz="622300">
            <a:lnSpc>
              <a:spcPct val="90000"/>
            </a:lnSpc>
            <a:spcBef>
              <a:spcPct val="0"/>
            </a:spcBef>
            <a:spcAft>
              <a:spcPct val="20000"/>
            </a:spcAft>
            <a:buChar char="•"/>
          </a:pPr>
          <a:r>
            <a:rPr lang="en-US" sz="1400" kern="1200" dirty="0" err="1"/>
            <a:t>რთულ</a:t>
          </a:r>
          <a:r>
            <a:rPr lang="en-US" sz="1400" kern="1200" dirty="0"/>
            <a:t> </a:t>
          </a:r>
          <a:r>
            <a:rPr lang="en-US" sz="1400" kern="1200" dirty="0" err="1"/>
            <a:t>და</a:t>
          </a:r>
          <a:r>
            <a:rPr lang="en-US" sz="1400" kern="1200" dirty="0"/>
            <a:t> </a:t>
          </a:r>
          <a:r>
            <a:rPr lang="en-US" sz="1400" kern="1200" dirty="0" err="1"/>
            <a:t>საკამათო</a:t>
          </a:r>
          <a:r>
            <a:rPr lang="en-US" sz="1400" kern="1200" dirty="0"/>
            <a:t> </a:t>
          </a:r>
          <a:r>
            <a:rPr lang="en-US" sz="1400" kern="1200" dirty="0" err="1"/>
            <a:t>საკითხებზე</a:t>
          </a:r>
          <a:r>
            <a:rPr lang="en-US" sz="1400" kern="1200" dirty="0"/>
            <a:t> </a:t>
          </a:r>
          <a:r>
            <a:rPr lang="ka-GE" sz="1400" kern="1200" dirty="0"/>
            <a:t>გაიაროს შესაბამისი კონსულტაციები სხვა აუდიტორებთან/ექსპერტებთან გუნდის შიგნით და წერილობით წარმოადგინოს </a:t>
          </a:r>
          <a:r>
            <a:rPr lang="en-US" sz="1400" kern="1200" dirty="0" err="1"/>
            <a:t>კონსულტაციების</a:t>
          </a:r>
          <a:r>
            <a:rPr lang="en-US" sz="1400" kern="1200" dirty="0"/>
            <a:t> </a:t>
          </a:r>
          <a:r>
            <a:rPr lang="en-US" sz="1400" kern="1200" dirty="0" err="1"/>
            <a:t>საფუძველზე</a:t>
          </a:r>
          <a:r>
            <a:rPr lang="en-US" sz="1400" kern="1200" dirty="0"/>
            <a:t> </a:t>
          </a:r>
          <a:r>
            <a:rPr lang="en-US" sz="1400" kern="1200" dirty="0" err="1"/>
            <a:t>გამოტანილი</a:t>
          </a:r>
          <a:r>
            <a:rPr lang="en-US" sz="1400" kern="1200" dirty="0"/>
            <a:t> </a:t>
          </a:r>
          <a:r>
            <a:rPr lang="en-US" sz="1400" kern="1200" dirty="0" err="1"/>
            <a:t>დასკვნები</a:t>
          </a:r>
          <a:r>
            <a:rPr lang="ka-GE" sz="1400" kern="1200" dirty="0"/>
            <a:t>; </a:t>
          </a:r>
          <a:endParaRPr lang="en-GE" sz="1400" kern="1200" dirty="0"/>
        </a:p>
      </dsp:txBody>
      <dsp:txXfrm>
        <a:off x="0" y="1758624"/>
        <a:ext cx="8429815" cy="23864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E3D753-811D-B449-9576-E1C1BA894DFB}">
      <dsp:nvSpPr>
        <dsp:cNvPr id="0" name=""/>
        <dsp:cNvSpPr/>
      </dsp:nvSpPr>
      <dsp:spPr>
        <a:xfrm>
          <a:off x="0" y="288357"/>
          <a:ext cx="8429815" cy="789678"/>
        </a:xfrm>
        <a:prstGeom prst="roundRect">
          <a:avLst/>
        </a:prstGeom>
        <a:solidFill>
          <a:srgbClr val="22698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ka-GE" sz="1600" kern="1200" dirty="0"/>
            <a:t>სხვა აუდიტორებთან/ექსპერტებთან  და საერთაშორისო ფონდ კურაციოს გუნდთან მჭიდრო თანამშრომლობით: </a:t>
          </a:r>
          <a:endParaRPr lang="en-GE" sz="1600" kern="1200" dirty="0"/>
        </a:p>
      </dsp:txBody>
      <dsp:txXfrm>
        <a:off x="38549" y="326906"/>
        <a:ext cx="8352717" cy="712580"/>
      </dsp:txXfrm>
    </dsp:sp>
    <dsp:sp modelId="{5E0F2FF0-6641-B649-A649-7EE7584D2A4D}">
      <dsp:nvSpPr>
        <dsp:cNvPr id="0" name=""/>
        <dsp:cNvSpPr/>
      </dsp:nvSpPr>
      <dsp:spPr>
        <a:xfrm>
          <a:off x="0" y="1375842"/>
          <a:ext cx="8429815" cy="1242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647" tIns="17780" rIns="99568" bIns="17780" numCol="1" spcCol="1270" anchor="t" anchorCtr="0">
          <a:noAutofit/>
        </a:bodyPr>
        <a:lstStyle/>
        <a:p>
          <a:pPr marL="114300" lvl="1" indent="-114300" algn="l" defTabSz="622300">
            <a:lnSpc>
              <a:spcPct val="90000"/>
            </a:lnSpc>
            <a:spcBef>
              <a:spcPct val="0"/>
            </a:spcBef>
            <a:spcAft>
              <a:spcPct val="20000"/>
            </a:spcAft>
            <a:buChar char="•"/>
          </a:pPr>
          <a:r>
            <a:rPr lang="ka-GE" sz="1400" kern="1200" dirty="0"/>
            <a:t>ჩამოაყალიბოს რეკომენდაციები COVID-19-ის კლინიკური მართვის შემდგომი გაუმჯობესებისთვის; </a:t>
          </a:r>
          <a:endParaRPr lang="en-GE" sz="1400" kern="1200" dirty="0"/>
        </a:p>
        <a:p>
          <a:pPr marL="114300" lvl="1" indent="-114300" algn="l" defTabSz="622300">
            <a:lnSpc>
              <a:spcPct val="90000"/>
            </a:lnSpc>
            <a:spcBef>
              <a:spcPct val="0"/>
            </a:spcBef>
            <a:spcAft>
              <a:spcPct val="20000"/>
            </a:spcAft>
            <a:buChar char="•"/>
          </a:pPr>
          <a:r>
            <a:rPr lang="ka-GE" sz="1400" kern="1200" dirty="0"/>
            <a:t>შეიმუშაოს რეკომენდაციები კლინიკური აუდიტის შეფასების ფორმაში შესატანი ცვლილებების თაობაზე;  და </a:t>
          </a:r>
          <a:endParaRPr lang="en-GE" sz="1400" kern="1200" dirty="0"/>
        </a:p>
        <a:p>
          <a:pPr marL="114300" lvl="1" indent="-114300" algn="l" defTabSz="622300">
            <a:lnSpc>
              <a:spcPct val="90000"/>
            </a:lnSpc>
            <a:spcBef>
              <a:spcPct val="0"/>
            </a:spcBef>
            <a:spcAft>
              <a:spcPct val="20000"/>
            </a:spcAft>
            <a:buChar char="•"/>
          </a:pPr>
          <a:r>
            <a:rPr lang="ka-GE" sz="1400" kern="1200" dirty="0"/>
            <a:t>საჭიროების შემთხვევაში მიაწოდოს სამინისტროს წინადადებები COVID-19-ის ეროვნული კლინიკური მართვის სახელმწიფო სტანდარტში საჭირო ცვლილებების შეტანის  თაობაზე.</a:t>
          </a:r>
          <a:endParaRPr lang="en-GE" sz="1400" kern="1200" dirty="0"/>
        </a:p>
      </dsp:txBody>
      <dsp:txXfrm>
        <a:off x="0" y="1375842"/>
        <a:ext cx="8429815" cy="1242068"/>
      </dsp:txXfrm>
    </dsp:sp>
    <dsp:sp modelId="{45C85680-E73F-554B-99FB-B9718FC2C230}">
      <dsp:nvSpPr>
        <dsp:cNvPr id="0" name=""/>
        <dsp:cNvSpPr/>
      </dsp:nvSpPr>
      <dsp:spPr>
        <a:xfrm>
          <a:off x="0" y="2782839"/>
          <a:ext cx="8429815" cy="983150"/>
        </a:xfrm>
        <a:prstGeom prst="roundRect">
          <a:avLst/>
        </a:prstGeom>
        <a:solidFill>
          <a:srgbClr val="22698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ka-GE" sz="1600" b="1" kern="1200" dirty="0"/>
            <a:t>კლინიკური აუდიტის საბოლოო ანგარიში: </a:t>
          </a:r>
          <a:r>
            <a:rPr lang="ka-GE" sz="1600" kern="1200" dirty="0"/>
            <a:t>COVID-19-ის კლინიკური აუდიტის საბოლოო ანგარიშის ფორმირებისთვის  წარმოადგინოს ანგარიშთან და რეკომენდაციებთან მიმართებით კომენტარები და მოსაზრებები.</a:t>
          </a:r>
          <a:endParaRPr lang="en-GE" sz="1600" kern="1200" dirty="0"/>
        </a:p>
      </dsp:txBody>
      <dsp:txXfrm>
        <a:off x="47993" y="2830832"/>
        <a:ext cx="8333829" cy="8871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43FEFA-F4DC-AE45-9BCF-3D70C18C751B}">
      <dsp:nvSpPr>
        <dsp:cNvPr id="0" name=""/>
        <dsp:cNvSpPr/>
      </dsp:nvSpPr>
      <dsp:spPr>
        <a:xfrm>
          <a:off x="0" y="129399"/>
          <a:ext cx="8075240" cy="712529"/>
        </a:xfrm>
        <a:prstGeom prst="roundRect">
          <a:avLst/>
        </a:prstGeom>
        <a:solidFill>
          <a:srgbClr val="22698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ka-GE" sz="1200" kern="1200"/>
            <a:t>აქტივობების დაგეგმვა/კოორდინირებაზე პასუხისმგებელია საერთაშორისო ფონდ კურაციოს პროექტის მენეჯერი. </a:t>
          </a:r>
          <a:endParaRPr lang="en-GE" sz="1200" kern="1200"/>
        </a:p>
      </dsp:txBody>
      <dsp:txXfrm>
        <a:off x="34783" y="164182"/>
        <a:ext cx="8005674" cy="642963"/>
      </dsp:txXfrm>
    </dsp:sp>
    <dsp:sp modelId="{50FFB580-C3C1-DF48-9CCD-ABA2273CDDA2}">
      <dsp:nvSpPr>
        <dsp:cNvPr id="0" name=""/>
        <dsp:cNvSpPr/>
      </dsp:nvSpPr>
      <dsp:spPr>
        <a:xfrm>
          <a:off x="0" y="876489"/>
          <a:ext cx="8075240" cy="712529"/>
        </a:xfrm>
        <a:prstGeom prst="roundRect">
          <a:avLst/>
        </a:prstGeom>
        <a:solidFill>
          <a:srgbClr val="22698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ka-GE" sz="1200" kern="1200"/>
            <a:t>პროექტის ფარგლებში შესამუშავებელ ყველა ტექნიკურ დოკუმენტზე პასუხისმგებელია საერთაშორისო ფონდ კურაციოს ექსპერტთა ჯგუფის ხელმძღვანელი. </a:t>
          </a:r>
          <a:endParaRPr lang="en-GE" sz="1200" kern="1200"/>
        </a:p>
      </dsp:txBody>
      <dsp:txXfrm>
        <a:off x="34783" y="911272"/>
        <a:ext cx="8005674" cy="642963"/>
      </dsp:txXfrm>
    </dsp:sp>
    <dsp:sp modelId="{BD2F3497-F6AB-3F49-B034-BC263C8C4900}">
      <dsp:nvSpPr>
        <dsp:cNvPr id="0" name=""/>
        <dsp:cNvSpPr/>
      </dsp:nvSpPr>
      <dsp:spPr>
        <a:xfrm>
          <a:off x="0" y="1623579"/>
          <a:ext cx="8075240" cy="712529"/>
        </a:xfrm>
        <a:prstGeom prst="roundRect">
          <a:avLst/>
        </a:prstGeom>
        <a:solidFill>
          <a:srgbClr val="22698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ka-GE" sz="1200" kern="1200"/>
            <a:t>კლინიკური აუდიტორების შერჩევას ახორციელებს საქართველოს ოკუპირებული ტერიტორიებიდან დევნილთა, შრომის, ჯანმრთელობისა და სოციალური დაცვის სამინისტრო. </a:t>
          </a:r>
          <a:endParaRPr lang="en-GE" sz="1200" kern="1200"/>
        </a:p>
      </dsp:txBody>
      <dsp:txXfrm>
        <a:off x="34783" y="1658362"/>
        <a:ext cx="8005674" cy="642963"/>
      </dsp:txXfrm>
    </dsp:sp>
    <dsp:sp modelId="{B9038756-8654-2549-884B-86476C6915C9}">
      <dsp:nvSpPr>
        <dsp:cNvPr id="0" name=""/>
        <dsp:cNvSpPr/>
      </dsp:nvSpPr>
      <dsp:spPr>
        <a:xfrm>
          <a:off x="0" y="2370669"/>
          <a:ext cx="8075240" cy="712529"/>
        </a:xfrm>
        <a:prstGeom prst="roundRect">
          <a:avLst/>
        </a:prstGeom>
        <a:solidFill>
          <a:srgbClr val="22698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ka-GE" sz="1200" kern="1200"/>
            <a:t>კლინიკური აუდიტის პროცესში და მისი დასრულების შემდეგ  ეთიკური ნორმების დაცვის უზრუნველყოფის მიზნით, აუდიტი გაუთქმელობის და ეთიკური ნორმების შესრულების თაობაზე ხელს აწერს საქართველოს ოკუპირებული ტერიტორიებიდან დევნილთა, შრომის, ჯანმრთელობისა და სოციალური დაცვის სამინისტროს მიერ მომზადებულ სპეციალურ ფორმაზე. </a:t>
          </a:r>
          <a:endParaRPr lang="en-GE" sz="1200" kern="1200"/>
        </a:p>
      </dsp:txBody>
      <dsp:txXfrm>
        <a:off x="34783" y="2405452"/>
        <a:ext cx="8005674" cy="642963"/>
      </dsp:txXfrm>
    </dsp:sp>
    <dsp:sp modelId="{3185876F-7943-4C48-8EE3-12F723C6F408}">
      <dsp:nvSpPr>
        <dsp:cNvPr id="0" name=""/>
        <dsp:cNvSpPr/>
      </dsp:nvSpPr>
      <dsp:spPr>
        <a:xfrm>
          <a:off x="0" y="3117758"/>
          <a:ext cx="8075240" cy="712529"/>
        </a:xfrm>
        <a:prstGeom prst="roundRect">
          <a:avLst/>
        </a:prstGeom>
        <a:solidFill>
          <a:srgbClr val="22698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ka-GE" sz="1200" kern="1200"/>
            <a:t>კლინიკურ აუდიტორს/ექსპერტს შრომით ხელშეკრულებას უფორმებს საერთაშორისო ფონდი კურაციო. შესაბამისად, კლინიკური აუდიტორის შრომითი ანაზღაურება მოხდება საერთაშორისო ფონდ კურაციოს მიერ. </a:t>
          </a:r>
          <a:endParaRPr lang="en-GE" sz="1200" kern="1200"/>
        </a:p>
      </dsp:txBody>
      <dsp:txXfrm>
        <a:off x="34783" y="3152541"/>
        <a:ext cx="8005674" cy="64296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43FEFA-F4DC-AE45-9BCF-3D70C18C751B}">
      <dsp:nvSpPr>
        <dsp:cNvPr id="0" name=""/>
        <dsp:cNvSpPr/>
      </dsp:nvSpPr>
      <dsp:spPr>
        <a:xfrm>
          <a:off x="0" y="0"/>
          <a:ext cx="8075240" cy="1141920"/>
        </a:xfrm>
        <a:prstGeom prst="roundRect">
          <a:avLst/>
        </a:prstGeom>
        <a:solidFill>
          <a:srgbClr val="22698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ka-GE" sz="1600" kern="1200" dirty="0"/>
            <a:t>ავანსი კლინიკური აუდიტის დაწყებამდე, რომელიც ფარავს სამივლინებო ხარჯებს და ითვალისწინებს მივლინების დღეების რაოდენობას (ანაზღაურებას ექვემდებერაბე დღეში მინიმუმ ოთხი შემთხვევა).</a:t>
          </a:r>
          <a:endParaRPr lang="en-GE" sz="1600" kern="1200" dirty="0"/>
        </a:p>
      </dsp:txBody>
      <dsp:txXfrm>
        <a:off x="55744" y="55744"/>
        <a:ext cx="7963752" cy="1030432"/>
      </dsp:txXfrm>
    </dsp:sp>
    <dsp:sp modelId="{50FFB580-C3C1-DF48-9CCD-ABA2273CDDA2}">
      <dsp:nvSpPr>
        <dsp:cNvPr id="0" name=""/>
        <dsp:cNvSpPr/>
      </dsp:nvSpPr>
      <dsp:spPr>
        <a:xfrm>
          <a:off x="0" y="1330071"/>
          <a:ext cx="8075240" cy="1141920"/>
        </a:xfrm>
        <a:prstGeom prst="roundRect">
          <a:avLst/>
        </a:prstGeom>
        <a:solidFill>
          <a:srgbClr val="22698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ka-GE" sz="1600" kern="1200" dirty="0"/>
            <a:t>აუდიტის დასრულების და თითოეული შემთხვევისთვის შევსებული აუდიტის ანგარიშის ფორმის  წარმოდგენიდან არაუგვიანეს 30 დღისა - შემთვევათა აუდიტის მთლიანი ანაზღაურების 80% (თითოეულ შემთხვევაზე ანაზღაურება განსაზღვრულია 25 $-ით)</a:t>
          </a:r>
          <a:endParaRPr lang="en-GE" sz="1600" kern="1200" dirty="0"/>
        </a:p>
      </dsp:txBody>
      <dsp:txXfrm>
        <a:off x="55744" y="1385815"/>
        <a:ext cx="7963752" cy="1030432"/>
      </dsp:txXfrm>
    </dsp:sp>
    <dsp:sp modelId="{BD2F3497-F6AB-3F49-B034-BC263C8C4900}">
      <dsp:nvSpPr>
        <dsp:cNvPr id="0" name=""/>
        <dsp:cNvSpPr/>
      </dsp:nvSpPr>
      <dsp:spPr>
        <a:xfrm>
          <a:off x="0" y="2647670"/>
          <a:ext cx="8075240" cy="1141920"/>
        </a:xfrm>
        <a:prstGeom prst="roundRect">
          <a:avLst/>
        </a:prstGeom>
        <a:solidFill>
          <a:srgbClr val="22698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ka-GE" sz="1600" kern="1200" dirty="0"/>
            <a:t>აუდიტის საბოლოო ანგარიშზე წერილობითი კომენტარების, ზოგადი რეკომენდაციების  და  სახელმწიფო სტანდარტის გასაუმჯობესებლად რეკომენდაციების წარმოდგენიდან არაუგვიანეს 30 დღისა - შემთხვევათა აუდიტის  მთლიანი ანაზღაურების 20%</a:t>
          </a:r>
          <a:endParaRPr lang="en-GE" sz="1600" kern="1200" dirty="0"/>
        </a:p>
      </dsp:txBody>
      <dsp:txXfrm>
        <a:off x="55744" y="2703414"/>
        <a:ext cx="7963752" cy="103043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a:t>Pic</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US"/>
              <a:t>5/13/2015</a:t>
            </a: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C90D488-ACCE-4257-ACA4-A0B0557EA34A}" type="slidenum">
              <a:rPr lang="en-US" smtClean="0"/>
              <a:t>‹#›</a:t>
            </a:fld>
            <a:endParaRPr lang="en-US"/>
          </a:p>
        </p:txBody>
      </p:sp>
    </p:spTree>
    <p:extLst>
      <p:ext uri="{BB962C8B-B14F-4D97-AF65-F5344CB8AC3E}">
        <p14:creationId xmlns:p14="http://schemas.microsoft.com/office/powerpoint/2010/main" val="1984833464"/>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a:t>Pic</a:t>
            </a: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a:t>5/13/2015</a:t>
            </a:r>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BC1F28-49BF-4EFD-97C7-2399247998C8}" type="slidenum">
              <a:rPr lang="en-US" smtClean="0"/>
              <a:t>‹#›</a:t>
            </a:fld>
            <a:endParaRPr lang="en-US"/>
          </a:p>
        </p:txBody>
      </p:sp>
    </p:spTree>
    <p:extLst>
      <p:ext uri="{BB962C8B-B14F-4D97-AF65-F5344CB8AC3E}">
        <p14:creationId xmlns:p14="http://schemas.microsoft.com/office/powerpoint/2010/main" val="3954163360"/>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flip="none" rotWithShape="1">
          <a:gsLst>
            <a:gs pos="0">
              <a:srgbClr val="22698F"/>
            </a:gs>
            <a:gs pos="89000">
              <a:srgbClr val="067171"/>
            </a:gs>
            <a:gs pos="100000">
              <a:srgbClr val="0C8282"/>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857501"/>
            <a:ext cx="8229600" cy="992129"/>
          </a:xfrm>
        </p:spPr>
        <p:txBody>
          <a:bodyPr>
            <a:normAutofit/>
          </a:bodyPr>
          <a:lstStyle>
            <a:lvl1pPr algn="ctr">
              <a:defRPr sz="36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457200" y="4101203"/>
            <a:ext cx="8229600" cy="446118"/>
          </a:xfrm>
        </p:spPr>
        <p:txBody>
          <a:bodyPr>
            <a:normAutofit/>
          </a:bodyPr>
          <a:lstStyle>
            <a:lvl1pPr marL="0" indent="0" algn="ctr">
              <a:buNone/>
              <a:defRPr sz="20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4" name="Footer Placeholder 4"/>
          <p:cNvSpPr>
            <a:spLocks noGrp="1"/>
          </p:cNvSpPr>
          <p:nvPr>
            <p:ph type="ftr" sz="quarter" idx="3"/>
          </p:nvPr>
        </p:nvSpPr>
        <p:spPr>
          <a:xfrm>
            <a:off x="3124200" y="5257812"/>
            <a:ext cx="2895600" cy="288037"/>
          </a:xfrm>
          <a:prstGeom prst="rect">
            <a:avLst/>
          </a:prstGeom>
        </p:spPr>
        <p:txBody>
          <a:bodyPr vert="horz" lIns="91440" tIns="45720" rIns="91440" bIns="45720" rtlCol="0" anchor="ctr" anchorCtr="0"/>
          <a:lstStyle>
            <a:lvl1pPr algn="ctr">
              <a:lnSpc>
                <a:spcPct val="100000"/>
              </a:lnSpc>
              <a:defRPr sz="1200">
                <a:solidFill>
                  <a:schemeClr val="bg1"/>
                </a:solidFill>
                <a:latin typeface="Calibri"/>
                <a:cs typeface="Calibri"/>
              </a:defRPr>
            </a:lvl1pPr>
          </a:lstStyle>
          <a:p>
            <a:r>
              <a:rPr lang="en-US" dirty="0"/>
              <a:t>www.curatiofoundation.org</a:t>
            </a:r>
          </a:p>
        </p:txBody>
      </p:sp>
      <p:pic>
        <p:nvPicPr>
          <p:cNvPr id="5" name="Picture 4">
            <a:extLst>
              <a:ext uri="{FF2B5EF4-FFF2-40B4-BE49-F238E27FC236}">
                <a16:creationId xmlns:a16="http://schemas.microsoft.com/office/drawing/2014/main" id="{BF73B286-D595-43F2-B5EF-B23B5EFBC0F8}"/>
              </a:ext>
            </a:extLst>
          </p:cNvPr>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2344510" y="1033042"/>
            <a:ext cx="4454980" cy="1632433"/>
          </a:xfrm>
          <a:prstGeom prst="rect">
            <a:avLst/>
          </a:prstGeom>
        </p:spPr>
      </p:pic>
    </p:spTree>
    <p:extLst>
      <p:ext uri="{BB962C8B-B14F-4D97-AF65-F5344CB8AC3E}">
        <p14:creationId xmlns:p14="http://schemas.microsoft.com/office/powerpoint/2010/main" val="1313766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pic>
        <p:nvPicPr>
          <p:cNvPr id="4" name="Picture 3" descr="1 (3).png"/>
          <p:cNvPicPr>
            <a:picLocks noChangeAspect="1"/>
          </p:cNvPicPr>
          <p:nvPr userDrawn="1"/>
        </p:nvPicPr>
        <p:blipFill>
          <a:blip r:embed="rId2" cstate="print">
            <a:alphaModFix amt="36000"/>
            <a:extLst>
              <a:ext uri="{28A0092B-C50C-407E-A947-70E740481C1C}">
                <a14:useLocalDpi xmlns:a14="http://schemas.microsoft.com/office/drawing/2010/main" val="0"/>
              </a:ext>
            </a:extLst>
          </a:blip>
          <a:stretch>
            <a:fillRect/>
          </a:stretch>
        </p:blipFill>
        <p:spPr>
          <a:xfrm>
            <a:off x="4273777" y="0"/>
            <a:ext cx="4870223" cy="5715000"/>
          </a:xfrm>
          <a:prstGeom prst="rect">
            <a:avLst/>
          </a:prstGeom>
        </p:spPr>
      </p:pic>
      <p:sp>
        <p:nvSpPr>
          <p:cNvPr id="7" name="Title 1"/>
          <p:cNvSpPr>
            <a:spLocks noGrp="1"/>
          </p:cNvSpPr>
          <p:nvPr>
            <p:ph type="ctrTitle" hasCustomPrompt="1"/>
          </p:nvPr>
        </p:nvSpPr>
        <p:spPr>
          <a:xfrm>
            <a:off x="457200" y="1090871"/>
            <a:ext cx="8229600" cy="3379640"/>
          </a:xfrm>
        </p:spPr>
        <p:txBody>
          <a:bodyPr>
            <a:normAutofit/>
          </a:bodyPr>
          <a:lstStyle>
            <a:lvl1pPr algn="ctr">
              <a:defRPr sz="2400" baseline="0">
                <a:solidFill>
                  <a:srgbClr val="22698F"/>
                </a:solidFill>
              </a:defRPr>
            </a:lvl1pPr>
          </a:lstStyle>
          <a:p>
            <a:r>
              <a:rPr lang="en-US" dirty="0"/>
              <a:t>Insert Section Slide Here</a:t>
            </a:r>
          </a:p>
        </p:txBody>
      </p:sp>
      <p:sp>
        <p:nvSpPr>
          <p:cNvPr id="12"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13"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pic>
        <p:nvPicPr>
          <p:cNvPr id="9" name="Picture 8">
            <a:extLst>
              <a:ext uri="{FF2B5EF4-FFF2-40B4-BE49-F238E27FC236}">
                <a16:creationId xmlns:a16="http://schemas.microsoft.com/office/drawing/2014/main" id="{7958C520-64A5-4839-9232-4356DC1AD61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67005" y="5046585"/>
            <a:ext cx="2236785" cy="634349"/>
          </a:xfrm>
          <a:prstGeom prst="rect">
            <a:avLst/>
          </a:prstGeom>
        </p:spPr>
      </p:pic>
    </p:spTree>
    <p:extLst>
      <p:ext uri="{BB962C8B-B14F-4D97-AF65-F5344CB8AC3E}">
        <p14:creationId xmlns:p14="http://schemas.microsoft.com/office/powerpoint/2010/main" val="2246329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ection Divider-2">
    <p:bg>
      <p:bgPr>
        <a:gradFill flip="none" rotWithShape="1">
          <a:gsLst>
            <a:gs pos="0">
              <a:srgbClr val="22698F"/>
            </a:gs>
            <a:gs pos="89000">
              <a:srgbClr val="067171"/>
            </a:gs>
            <a:gs pos="100000">
              <a:srgbClr val="0C8282"/>
            </a:gs>
          </a:gsLst>
          <a:lin ang="5400000" scaled="0"/>
          <a:tileRect/>
        </a:gradFill>
        <a:effectLst/>
      </p:bgPr>
    </p:bg>
    <p:spTree>
      <p:nvGrpSpPr>
        <p:cNvPr id="1" name=""/>
        <p:cNvGrpSpPr/>
        <p:nvPr/>
      </p:nvGrpSpPr>
      <p:grpSpPr>
        <a:xfrm>
          <a:off x="0" y="0"/>
          <a:ext cx="0" cy="0"/>
          <a:chOff x="0" y="0"/>
          <a:chExt cx="0" cy="0"/>
        </a:xfrm>
      </p:grpSpPr>
      <p:sp>
        <p:nvSpPr>
          <p:cNvPr id="11" name="Title 1"/>
          <p:cNvSpPr>
            <a:spLocks noGrp="1"/>
          </p:cNvSpPr>
          <p:nvPr>
            <p:ph type="ctrTitle" hasCustomPrompt="1"/>
          </p:nvPr>
        </p:nvSpPr>
        <p:spPr>
          <a:xfrm>
            <a:off x="462665" y="1833367"/>
            <a:ext cx="8229600" cy="1952254"/>
          </a:xfrm>
        </p:spPr>
        <p:txBody>
          <a:bodyPr>
            <a:normAutofit/>
          </a:bodyPr>
          <a:lstStyle>
            <a:lvl1pPr algn="ctr">
              <a:defRPr sz="2400" baseline="0">
                <a:solidFill>
                  <a:schemeClr val="bg1"/>
                </a:solidFill>
              </a:defRPr>
            </a:lvl1pPr>
          </a:lstStyle>
          <a:p>
            <a:r>
              <a:rPr lang="en-US" dirty="0"/>
              <a:t>Insert Section Slide Here</a:t>
            </a:r>
          </a:p>
        </p:txBody>
      </p:sp>
      <p:sp>
        <p:nvSpPr>
          <p:cNvPr id="6" name="Footer Placeholder 4"/>
          <p:cNvSpPr>
            <a:spLocks noGrp="1"/>
          </p:cNvSpPr>
          <p:nvPr>
            <p:ph type="ftr" sz="quarter" idx="3"/>
          </p:nvPr>
        </p:nvSpPr>
        <p:spPr>
          <a:xfrm>
            <a:off x="3124200" y="5257812"/>
            <a:ext cx="2895600" cy="288037"/>
          </a:xfrm>
          <a:prstGeom prst="rect">
            <a:avLst/>
          </a:prstGeom>
        </p:spPr>
        <p:txBody>
          <a:bodyPr vert="horz" lIns="91440" tIns="45720" rIns="91440" bIns="45720" rtlCol="0" anchor="ctr" anchorCtr="0"/>
          <a:lstStyle>
            <a:lvl1pPr algn="ctr">
              <a:lnSpc>
                <a:spcPct val="100000"/>
              </a:lnSpc>
              <a:defRPr sz="1200">
                <a:solidFill>
                  <a:schemeClr val="bg1"/>
                </a:solidFill>
                <a:latin typeface="Calibri"/>
                <a:cs typeface="Calibri"/>
              </a:defRPr>
            </a:lvl1pPr>
          </a:lstStyle>
          <a:p>
            <a:r>
              <a:rPr lang="en-US"/>
              <a:t>www.curatiofoundation.org</a:t>
            </a:r>
            <a:endParaRPr lang="en-US" dirty="0"/>
          </a:p>
        </p:txBody>
      </p:sp>
      <p:pic>
        <p:nvPicPr>
          <p:cNvPr id="3" name="Picture 2">
            <a:extLst>
              <a:ext uri="{FF2B5EF4-FFF2-40B4-BE49-F238E27FC236}">
                <a16:creationId xmlns:a16="http://schemas.microsoft.com/office/drawing/2014/main" id="{948B91F1-4713-4A6F-873A-57046AF2CF30}"/>
              </a:ext>
            </a:extLst>
          </p:cNvPr>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6914705" y="5046585"/>
            <a:ext cx="2150680" cy="609930"/>
          </a:xfrm>
          <a:prstGeom prst="rect">
            <a:avLst/>
          </a:prstGeom>
        </p:spPr>
      </p:pic>
    </p:spTree>
    <p:extLst>
      <p:ext uri="{BB962C8B-B14F-4D97-AF65-F5344CB8AC3E}">
        <p14:creationId xmlns:p14="http://schemas.microsoft.com/office/powerpoint/2010/main" val="1704454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gradFill flip="none" rotWithShape="1">
          <a:gsLst>
            <a:gs pos="0">
              <a:srgbClr val="22698F"/>
            </a:gs>
            <a:gs pos="89000">
              <a:srgbClr val="067171"/>
            </a:gs>
            <a:gs pos="100000">
              <a:srgbClr val="0C8282"/>
            </a:gs>
          </a:gsLst>
          <a:lin ang="5400000" scaled="0"/>
          <a:tileRect/>
        </a:gradFill>
        <a:effectLst/>
      </p:bgPr>
    </p:bg>
    <p:spTree>
      <p:nvGrpSpPr>
        <p:cNvPr id="1" name=""/>
        <p:cNvGrpSpPr/>
        <p:nvPr/>
      </p:nvGrpSpPr>
      <p:grpSpPr>
        <a:xfrm>
          <a:off x="0" y="0"/>
          <a:ext cx="0" cy="0"/>
          <a:chOff x="0" y="0"/>
          <a:chExt cx="0" cy="0"/>
        </a:xfrm>
      </p:grpSpPr>
      <p:sp>
        <p:nvSpPr>
          <p:cNvPr id="10" name="Title 1"/>
          <p:cNvSpPr>
            <a:spLocks noGrp="1"/>
          </p:cNvSpPr>
          <p:nvPr>
            <p:ph type="ctrTitle" hasCustomPrompt="1"/>
          </p:nvPr>
        </p:nvSpPr>
        <p:spPr>
          <a:xfrm>
            <a:off x="685800" y="2025392"/>
            <a:ext cx="7772400" cy="1225021"/>
          </a:xfrm>
        </p:spPr>
        <p:txBody>
          <a:bodyPr/>
          <a:lstStyle>
            <a:lvl1pPr algn="ctr">
              <a:defRPr>
                <a:solidFill>
                  <a:schemeClr val="bg1"/>
                </a:solidFill>
              </a:defRPr>
            </a:lvl1pPr>
          </a:lstStyle>
          <a:p>
            <a:r>
              <a:rPr lang="en-US" dirty="0"/>
              <a:t>Thank you</a:t>
            </a:r>
          </a:p>
        </p:txBody>
      </p:sp>
      <p:sp>
        <p:nvSpPr>
          <p:cNvPr id="6" name="Footer Placeholder 4"/>
          <p:cNvSpPr>
            <a:spLocks noGrp="1"/>
          </p:cNvSpPr>
          <p:nvPr>
            <p:ph type="ftr" sz="quarter" idx="3"/>
          </p:nvPr>
        </p:nvSpPr>
        <p:spPr>
          <a:xfrm>
            <a:off x="3124200" y="5257812"/>
            <a:ext cx="2895600" cy="288037"/>
          </a:xfrm>
          <a:prstGeom prst="rect">
            <a:avLst/>
          </a:prstGeom>
        </p:spPr>
        <p:txBody>
          <a:bodyPr vert="horz" lIns="91440" tIns="45720" rIns="91440" bIns="45720" rtlCol="0" anchor="ctr" anchorCtr="0"/>
          <a:lstStyle>
            <a:lvl1pPr algn="ctr">
              <a:lnSpc>
                <a:spcPct val="100000"/>
              </a:lnSpc>
              <a:defRPr sz="1200">
                <a:solidFill>
                  <a:schemeClr val="bg1"/>
                </a:solidFill>
                <a:latin typeface="Calibri"/>
                <a:cs typeface="Calibri"/>
              </a:defRPr>
            </a:lvl1pPr>
          </a:lstStyle>
          <a:p>
            <a:r>
              <a:rPr lang="en-US"/>
              <a:t>www.curatiofoundation.org</a:t>
            </a:r>
            <a:endParaRPr lang="en-US" dirty="0"/>
          </a:p>
        </p:txBody>
      </p:sp>
      <p:pic>
        <p:nvPicPr>
          <p:cNvPr id="3" name="Picture 2">
            <a:extLst>
              <a:ext uri="{FF2B5EF4-FFF2-40B4-BE49-F238E27FC236}">
                <a16:creationId xmlns:a16="http://schemas.microsoft.com/office/drawing/2014/main" id="{FB33FFC1-B597-4638-9A55-EA7D70437780}"/>
              </a:ext>
            </a:extLst>
          </p:cNvPr>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2957091" y="3552729"/>
            <a:ext cx="3343134" cy="1225021"/>
          </a:xfrm>
          <a:prstGeom prst="rect">
            <a:avLst/>
          </a:prstGeom>
        </p:spPr>
      </p:pic>
    </p:spTree>
    <p:extLst>
      <p:ext uri="{BB962C8B-B14F-4D97-AF65-F5344CB8AC3E}">
        <p14:creationId xmlns:p14="http://schemas.microsoft.com/office/powerpoint/2010/main" val="2953204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marL="274320" indent="-274320">
              <a:spcBef>
                <a:spcPts val="600"/>
              </a:spcBef>
              <a:buClr>
                <a:schemeClr val="tx1">
                  <a:lumMod val="75000"/>
                  <a:lumOff val="25000"/>
                </a:schemeClr>
              </a:buClr>
              <a:defRPr sz="2400">
                <a:solidFill>
                  <a:schemeClr val="tx1">
                    <a:lumMod val="75000"/>
                    <a:lumOff val="25000"/>
                  </a:schemeClr>
                </a:solidFill>
              </a:defRPr>
            </a:lvl1pPr>
            <a:lvl2pPr marL="548640" indent="-274320">
              <a:spcBef>
                <a:spcPts val="600"/>
              </a:spcBef>
              <a:buClr>
                <a:schemeClr val="tx1">
                  <a:lumMod val="75000"/>
                  <a:lumOff val="25000"/>
                </a:schemeClr>
              </a:buClr>
              <a:defRPr sz="2400">
                <a:solidFill>
                  <a:schemeClr val="tx1">
                    <a:lumMod val="75000"/>
                    <a:lumOff val="25000"/>
                  </a:schemeClr>
                </a:solidFill>
              </a:defRPr>
            </a:lvl2pPr>
            <a:lvl3pPr marL="822960" indent="-274320">
              <a:spcBef>
                <a:spcPts val="600"/>
              </a:spcBef>
              <a:buClr>
                <a:schemeClr val="tx1">
                  <a:lumMod val="75000"/>
                  <a:lumOff val="25000"/>
                </a:schemeClr>
              </a:buClr>
              <a:defRPr sz="2400">
                <a:solidFill>
                  <a:schemeClr val="tx1">
                    <a:lumMod val="75000"/>
                    <a:lumOff val="25000"/>
                  </a:schemeClr>
                </a:solidFill>
              </a:defRPr>
            </a:lvl3pPr>
            <a:lvl4pPr>
              <a:spcBef>
                <a:spcPts val="600"/>
              </a:spcBef>
              <a:defRPr sz="2800"/>
            </a:lvl4pPr>
            <a:lvl5pPr>
              <a:spcBef>
                <a:spcPts val="600"/>
              </a:spcBef>
              <a:defRPr sz="2800"/>
            </a:lvl5pPr>
          </a:lstStyle>
          <a:p>
            <a:pPr lvl="0"/>
            <a:r>
              <a:rPr lang="en-US"/>
              <a:t>Click to edit Master text styles</a:t>
            </a:r>
          </a:p>
          <a:p>
            <a:pPr lvl="1"/>
            <a:r>
              <a:rPr lang="en-US"/>
              <a:t>Second level</a:t>
            </a:r>
          </a:p>
          <a:p>
            <a:pPr lvl="2"/>
            <a:r>
              <a:rPr lang="en-US"/>
              <a:t>Third level</a:t>
            </a:r>
          </a:p>
        </p:txBody>
      </p:sp>
      <p:sp>
        <p:nvSpPr>
          <p:cNvPr id="7"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8"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1414853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971682"/>
            <a:ext cx="4038600" cy="3959688"/>
          </a:xfrm>
        </p:spPr>
        <p:txBody>
          <a:bodyPr>
            <a:normAutofit/>
          </a:bodyPr>
          <a:lstStyle>
            <a:lvl1pPr>
              <a:defRPr sz="2400">
                <a:latin typeface="Calibri"/>
                <a:cs typeface="Calibri"/>
              </a:defRPr>
            </a:lvl1pPr>
            <a:lvl2pPr>
              <a:defRPr sz="2400">
                <a:latin typeface="Calibri"/>
                <a:cs typeface="Calibri"/>
              </a:defRPr>
            </a:lvl2pPr>
            <a:lvl3pPr>
              <a:defRPr sz="2400">
                <a:latin typeface="Calibri"/>
                <a:cs typeface="Calibri"/>
              </a:defRPr>
            </a:lvl3pPr>
            <a:lvl4pPr>
              <a:defRPr sz="2400">
                <a:latin typeface="Helvetica"/>
                <a:cs typeface="Helvetica"/>
              </a:defRPr>
            </a:lvl4pPr>
            <a:lvl5pPr>
              <a:defRPr sz="2400">
                <a:latin typeface="Helvetica"/>
                <a:cs typeface="Helvetica"/>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4648200" y="971682"/>
            <a:ext cx="4038600" cy="3959688"/>
          </a:xfrm>
        </p:spPr>
        <p:txBody>
          <a:bodyPr>
            <a:normAutofit/>
          </a:bodyPr>
          <a:lstStyle>
            <a:lvl1pPr>
              <a:defRPr sz="2400">
                <a:latin typeface="Calibri"/>
                <a:cs typeface="Calibri"/>
              </a:defRPr>
            </a:lvl1pPr>
            <a:lvl2pPr>
              <a:defRPr sz="2400">
                <a:latin typeface="Calibri"/>
                <a:cs typeface="Calibri"/>
              </a:defRPr>
            </a:lvl2pPr>
            <a:lvl3pPr>
              <a:defRPr sz="2400">
                <a:latin typeface="Calibri"/>
                <a:cs typeface="Calibri"/>
              </a:defRPr>
            </a:lvl3pPr>
            <a:lvl4pPr>
              <a:defRPr sz="2400">
                <a:latin typeface="Helvetica"/>
                <a:cs typeface="Helvetica"/>
              </a:defRPr>
            </a:lvl4pPr>
            <a:lvl5pPr>
              <a:defRPr sz="2400">
                <a:latin typeface="Helvetica"/>
                <a:cs typeface="Helvetica"/>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8"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9"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273793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971682"/>
            <a:ext cx="4040188" cy="480063"/>
          </a:xfrm>
        </p:spPr>
        <p:txBody>
          <a:bodyPr anchor="ctr"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534392"/>
            <a:ext cx="4040188" cy="3396977"/>
          </a:xfrm>
        </p:spPr>
        <p:txBody>
          <a:bodyPr>
            <a:normAutofit/>
          </a:bodyPr>
          <a:lstStyle>
            <a:lvl1pPr>
              <a:defRPr sz="2400"/>
            </a:lvl1pPr>
            <a:lvl2pPr>
              <a:defRPr sz="2400"/>
            </a:lvl2pPr>
            <a:lvl3pPr>
              <a:defRPr sz="2400"/>
            </a:lvl3pPr>
            <a:lvl4pPr>
              <a:defRPr sz="2400"/>
            </a:lvl4pPr>
            <a:lvl5pPr>
              <a:defRPr sz="2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5" name="Text Placeholder 4"/>
          <p:cNvSpPr>
            <a:spLocks noGrp="1"/>
          </p:cNvSpPr>
          <p:nvPr>
            <p:ph type="body" sz="quarter" idx="3"/>
          </p:nvPr>
        </p:nvSpPr>
        <p:spPr>
          <a:xfrm>
            <a:off x="4645026" y="971682"/>
            <a:ext cx="4041775" cy="480063"/>
          </a:xfrm>
        </p:spPr>
        <p:txBody>
          <a:bodyPr anchor="ctr"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534392"/>
            <a:ext cx="4041775" cy="3396977"/>
          </a:xfrm>
        </p:spPr>
        <p:txBody>
          <a:bodyPr>
            <a:normAutofit/>
          </a:bodyPr>
          <a:lstStyle>
            <a:lvl1pPr>
              <a:defRPr sz="2400">
                <a:latin typeface="Calibri"/>
                <a:cs typeface="Calibri"/>
              </a:defRPr>
            </a:lvl1pPr>
            <a:lvl2pPr>
              <a:defRPr sz="2400">
                <a:latin typeface="Calibri"/>
                <a:cs typeface="Calibri"/>
              </a:defRPr>
            </a:lvl2pPr>
            <a:lvl3pPr>
              <a:defRPr sz="2400">
                <a:latin typeface="Calibri"/>
                <a:cs typeface="Calibri"/>
              </a:defRPr>
            </a:lvl3pPr>
            <a:lvl4pPr>
              <a:defRPr sz="2400">
                <a:latin typeface="Helvetica"/>
                <a:cs typeface="Helvetica"/>
              </a:defRPr>
            </a:lvl4pPr>
            <a:lvl5pPr>
              <a:defRPr sz="2400">
                <a:latin typeface="Helvetica"/>
                <a:cs typeface="Helvetica"/>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8" name="Footer Placeholder 7"/>
          <p:cNvSpPr>
            <a:spLocks noGrp="1"/>
          </p:cNvSpPr>
          <p:nvPr>
            <p:ph type="ftr" sz="quarter" idx="11"/>
          </p:nvPr>
        </p:nvSpPr>
        <p:spPr/>
        <p:txBody>
          <a:bodyPr/>
          <a:lstStyle/>
          <a:p>
            <a:r>
              <a:rPr lang="en-US"/>
              <a:t>www.curatiofoundation.org</a:t>
            </a:r>
          </a:p>
        </p:txBody>
      </p:sp>
      <p:sp>
        <p:nvSpPr>
          <p:cNvPr id="9" name="Slide Number Placeholder 8"/>
          <p:cNvSpPr>
            <a:spLocks noGrp="1"/>
          </p:cNvSpPr>
          <p:nvPr>
            <p:ph type="sldNum" sz="quarter" idx="12"/>
          </p:nvPr>
        </p:nvSpPr>
        <p:spPr/>
        <p:txBody>
          <a:bodyPr/>
          <a:lstStyle/>
          <a:p>
            <a:fld id="{33DB53BD-F05D-F14D-86D2-62F2470A8728}" type="slidenum">
              <a:rPr lang="en-US" smtClean="0"/>
              <a:t>‹#›</a:t>
            </a:fld>
            <a:endParaRPr lang="en-US" dirty="0"/>
          </a:p>
        </p:txBody>
      </p:sp>
    </p:spTree>
    <p:extLst>
      <p:ext uri="{BB962C8B-B14F-4D97-AF65-F5344CB8AC3E}">
        <p14:creationId xmlns:p14="http://schemas.microsoft.com/office/powerpoint/2010/main" val="3484704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7"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2629523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pictur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462666" y="971682"/>
            <a:ext cx="8257473" cy="3959688"/>
          </a:xfrm>
        </p:spPr>
        <p:txBody>
          <a:bodyPr anchor="ctr"/>
          <a:lstStyle>
            <a:lvl1pPr marL="0" indent="0" algn="ctr">
              <a:buNone/>
              <a:defRPr/>
            </a:lvl1pPr>
          </a:lstStyle>
          <a:p>
            <a:r>
              <a:rPr lang="en-US"/>
              <a:t>Click icon to add picture</a:t>
            </a:r>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8"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2767126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6"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3858985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2666" y="4401481"/>
            <a:ext cx="8257075" cy="472282"/>
          </a:xfrm>
        </p:spPr>
        <p:txBody>
          <a:bodyPr anchor="ctr" anchorCtr="0"/>
          <a:lstStyle>
            <a:lvl1pPr algn="l">
              <a:defRPr sz="2000" b="1">
                <a:solidFill>
                  <a:srgbClr val="006060"/>
                </a:solidFill>
              </a:defRPr>
            </a:lvl1pPr>
          </a:lstStyle>
          <a:p>
            <a:r>
              <a:rPr lang="en-US"/>
              <a:t>Click to edit Master title style</a:t>
            </a:r>
            <a:endParaRPr lang="en-US" dirty="0"/>
          </a:p>
        </p:txBody>
      </p:sp>
      <p:sp>
        <p:nvSpPr>
          <p:cNvPr id="8" name="Picture Placeholder 2"/>
          <p:cNvSpPr>
            <a:spLocks noGrp="1"/>
          </p:cNvSpPr>
          <p:nvPr>
            <p:ph type="pic" idx="1"/>
          </p:nvPr>
        </p:nvSpPr>
        <p:spPr>
          <a:xfrm>
            <a:off x="462666" y="393179"/>
            <a:ext cx="8257075" cy="3936512"/>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9"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10"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2531469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hasCustomPrompt="1"/>
          </p:nvPr>
        </p:nvSpPr>
        <p:spPr/>
        <p:txBody>
          <a:bodyPr>
            <a:normAutofit/>
          </a:bodyPr>
          <a:lstStyle>
            <a:lvl1pPr marL="0" indent="0">
              <a:spcBef>
                <a:spcPts val="600"/>
              </a:spcBef>
              <a:buClr>
                <a:schemeClr val="tx1"/>
              </a:buClr>
              <a:buNone/>
              <a:defRPr sz="2400">
                <a:solidFill>
                  <a:schemeClr val="tx1">
                    <a:lumMod val="75000"/>
                    <a:lumOff val="25000"/>
                  </a:schemeClr>
                </a:solidFill>
              </a:defRPr>
            </a:lvl1pPr>
            <a:lvl2pPr marL="548640" indent="-274320">
              <a:spcBef>
                <a:spcPts val="600"/>
              </a:spcBef>
              <a:buClr>
                <a:schemeClr val="tx1"/>
              </a:buClr>
              <a:defRPr sz="2400">
                <a:solidFill>
                  <a:schemeClr val="tx1">
                    <a:lumMod val="75000"/>
                    <a:lumOff val="25000"/>
                  </a:schemeClr>
                </a:solidFill>
              </a:defRPr>
            </a:lvl2pPr>
            <a:lvl3pPr marL="822960" indent="-274320">
              <a:spcBef>
                <a:spcPts val="600"/>
              </a:spcBef>
              <a:buClr>
                <a:schemeClr val="tx1"/>
              </a:buClr>
              <a:defRPr sz="2400">
                <a:solidFill>
                  <a:schemeClr val="tx1">
                    <a:lumMod val="75000"/>
                    <a:lumOff val="25000"/>
                  </a:schemeClr>
                </a:solidFill>
              </a:defRPr>
            </a:lvl3pPr>
            <a:lvl4pPr>
              <a:spcBef>
                <a:spcPts val="600"/>
              </a:spcBef>
              <a:defRPr sz="2800"/>
            </a:lvl4pPr>
            <a:lvl5pPr>
              <a:spcBef>
                <a:spcPts val="600"/>
              </a:spcBef>
              <a:defRPr sz="2800"/>
            </a:lvl5pPr>
          </a:lstStyle>
          <a:p>
            <a:pPr lvl="0"/>
            <a:r>
              <a:rPr lang="en-US" dirty="0"/>
              <a:t>Chart slide</a:t>
            </a:r>
          </a:p>
        </p:txBody>
      </p:sp>
      <p:sp>
        <p:nvSpPr>
          <p:cNvPr id="7"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8"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2700243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descr="1 (3).png"/>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271859" y="0"/>
            <a:ext cx="4870223" cy="5715000"/>
          </a:xfrm>
          <a:prstGeom prst="rect">
            <a:avLst/>
          </a:prstGeom>
        </p:spPr>
      </p:pic>
      <p:sp>
        <p:nvSpPr>
          <p:cNvPr id="2" name="Title Placeholder 1"/>
          <p:cNvSpPr>
            <a:spLocks noGrp="1"/>
          </p:cNvSpPr>
          <p:nvPr>
            <p:ph type="title"/>
          </p:nvPr>
        </p:nvSpPr>
        <p:spPr>
          <a:xfrm>
            <a:off x="457200" y="228865"/>
            <a:ext cx="8229600" cy="67638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971682"/>
            <a:ext cx="8229600" cy="39660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6"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pic>
        <p:nvPicPr>
          <p:cNvPr id="8" name="Picture 7">
            <a:extLst>
              <a:ext uri="{FF2B5EF4-FFF2-40B4-BE49-F238E27FC236}">
                <a16:creationId xmlns:a16="http://schemas.microsoft.com/office/drawing/2014/main" id="{94938416-D350-413A-9F52-B88893922989}"/>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867005" y="5046585"/>
            <a:ext cx="2236785" cy="634349"/>
          </a:xfrm>
          <a:prstGeom prst="rect">
            <a:avLst/>
          </a:prstGeom>
        </p:spPr>
      </p:pic>
    </p:spTree>
    <p:extLst>
      <p:ext uri="{BB962C8B-B14F-4D97-AF65-F5344CB8AC3E}">
        <p14:creationId xmlns:p14="http://schemas.microsoft.com/office/powerpoint/2010/main" val="348673613"/>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5" r:id="rId3"/>
    <p:sldLayoutId id="2147483696" r:id="rId4"/>
    <p:sldLayoutId id="2147483697" r:id="rId5"/>
    <p:sldLayoutId id="2147483701" r:id="rId6"/>
    <p:sldLayoutId id="2147483698" r:id="rId7"/>
    <p:sldLayoutId id="2147483700" r:id="rId8"/>
    <p:sldLayoutId id="2147483708" r:id="rId9"/>
    <p:sldLayoutId id="2147483705" r:id="rId10"/>
    <p:sldLayoutId id="2147483706" r:id="rId11"/>
    <p:sldLayoutId id="2147483707" r:id="rId12"/>
  </p:sldLayoutIdLst>
  <p:hf hdr="0" dt="0"/>
  <p:txStyles>
    <p:titleStyle>
      <a:lvl1pPr algn="l" defTabSz="457200" rtl="0" eaLnBrk="1" latinLnBrk="0" hangingPunct="1">
        <a:spcBef>
          <a:spcPct val="0"/>
        </a:spcBef>
        <a:buNone/>
        <a:defRPr sz="4000" b="1" i="0" kern="1200" baseline="0">
          <a:solidFill>
            <a:srgbClr val="22698F"/>
          </a:solidFill>
          <a:latin typeface="Calibri"/>
          <a:ea typeface="+mj-ea"/>
          <a:cs typeface="Calibri"/>
        </a:defRPr>
      </a:lvl1pPr>
    </p:titleStyle>
    <p:bodyStyle>
      <a:lvl1pPr marL="274320" indent="-274320" algn="l" defTabSz="457200" rtl="0" eaLnBrk="1" latinLnBrk="0" hangingPunct="1">
        <a:spcBef>
          <a:spcPts val="600"/>
        </a:spcBef>
        <a:buClr>
          <a:schemeClr val="tx1">
            <a:lumMod val="75000"/>
            <a:lumOff val="25000"/>
          </a:schemeClr>
        </a:buClr>
        <a:buFont typeface="Arial"/>
        <a:buChar char="•"/>
        <a:defRPr sz="2400" kern="1200">
          <a:solidFill>
            <a:schemeClr val="tx1">
              <a:lumMod val="75000"/>
              <a:lumOff val="25000"/>
            </a:schemeClr>
          </a:solidFill>
          <a:latin typeface="Calibri"/>
          <a:ea typeface="+mn-ea"/>
          <a:cs typeface="Calibri"/>
        </a:defRPr>
      </a:lvl1pPr>
      <a:lvl2pPr marL="548640" indent="-274320" algn="l" defTabSz="457200" rtl="0" eaLnBrk="1" latinLnBrk="0" hangingPunct="1">
        <a:spcBef>
          <a:spcPts val="600"/>
        </a:spcBef>
        <a:buClr>
          <a:schemeClr val="tx1">
            <a:lumMod val="75000"/>
            <a:lumOff val="25000"/>
          </a:schemeClr>
        </a:buClr>
        <a:buFont typeface="Arial"/>
        <a:buChar char="–"/>
        <a:defRPr sz="2400" kern="1200">
          <a:solidFill>
            <a:schemeClr val="tx1">
              <a:lumMod val="75000"/>
              <a:lumOff val="25000"/>
            </a:schemeClr>
          </a:solidFill>
          <a:latin typeface="Calibri"/>
          <a:ea typeface="+mn-ea"/>
          <a:cs typeface="Calibri"/>
        </a:defRPr>
      </a:lvl2pPr>
      <a:lvl3pPr marL="822960" indent="-274320" algn="l" defTabSz="457200" rtl="0" eaLnBrk="1" latinLnBrk="0" hangingPunct="1">
        <a:spcBef>
          <a:spcPts val="600"/>
        </a:spcBef>
        <a:buClr>
          <a:schemeClr val="tx1">
            <a:lumMod val="75000"/>
            <a:lumOff val="25000"/>
          </a:schemeClr>
        </a:buClr>
        <a:buFont typeface="Arial"/>
        <a:buChar char="•"/>
        <a:defRPr sz="2400" kern="1200">
          <a:solidFill>
            <a:schemeClr val="tx1">
              <a:lumMod val="75000"/>
              <a:lumOff val="25000"/>
            </a:schemeClr>
          </a:solidFill>
          <a:latin typeface="Calibri"/>
          <a:ea typeface="+mn-ea"/>
          <a:cs typeface="Calibri"/>
        </a:defRPr>
      </a:lvl3pPr>
      <a:lvl4pPr marL="1600200" indent="-228600" algn="l" defTabSz="457200" rtl="0" eaLnBrk="1" latinLnBrk="0" hangingPunct="1">
        <a:spcBef>
          <a:spcPts val="600"/>
        </a:spcBef>
        <a:buFont typeface="Arial"/>
        <a:buChar char="–"/>
        <a:defRPr sz="2400" kern="1200">
          <a:solidFill>
            <a:schemeClr val="tx1"/>
          </a:solidFill>
          <a:latin typeface="+mn-lt"/>
          <a:ea typeface="+mn-ea"/>
          <a:cs typeface="+mn-cs"/>
        </a:defRPr>
      </a:lvl4pPr>
      <a:lvl5pPr marL="2057400" indent="-228600" algn="l" defTabSz="457200" rtl="0" eaLnBrk="1" latinLnBrk="0" hangingPunct="1">
        <a:spcBef>
          <a:spcPts val="600"/>
        </a:spcBef>
        <a:buFont typeface="Arial"/>
        <a:buChar char="»"/>
        <a:defRPr sz="2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tif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22698F"/>
            </a:gs>
            <a:gs pos="89000">
              <a:srgbClr val="067171"/>
            </a:gs>
            <a:gs pos="100000">
              <a:srgbClr val="0C8282"/>
            </a:gs>
          </a:gsLst>
          <a:lin ang="5400000" scaled="0"/>
          <a:tileRect/>
        </a:gradFill>
        <a:effectLst/>
      </p:bgPr>
    </p:bg>
    <p:spTree>
      <p:nvGrpSpPr>
        <p:cNvPr id="1" name=""/>
        <p:cNvGrpSpPr/>
        <p:nvPr/>
      </p:nvGrpSpPr>
      <p:grpSpPr>
        <a:xfrm>
          <a:off x="0" y="0"/>
          <a:ext cx="0" cy="0"/>
          <a:chOff x="0" y="0"/>
          <a:chExt cx="0" cy="0"/>
        </a:xfrm>
      </p:grpSpPr>
      <p:sp>
        <p:nvSpPr>
          <p:cNvPr id="17" name="Title 16"/>
          <p:cNvSpPr>
            <a:spLocks noGrp="1"/>
          </p:cNvSpPr>
          <p:nvPr>
            <p:ph type="ctrTitle"/>
          </p:nvPr>
        </p:nvSpPr>
        <p:spPr>
          <a:xfrm>
            <a:off x="457200" y="2934310"/>
            <a:ext cx="8229600" cy="1120693"/>
          </a:xfrm>
        </p:spPr>
        <p:txBody>
          <a:bodyPr>
            <a:noAutofit/>
          </a:bodyPr>
          <a:lstStyle/>
          <a:p>
            <a:br>
              <a:rPr lang="ka-GE" sz="2400" dirty="0"/>
            </a:br>
            <a:br>
              <a:rPr lang="ka-GE" sz="2400" dirty="0"/>
            </a:br>
            <a:br>
              <a:rPr lang="ka-GE" sz="2400" dirty="0"/>
            </a:br>
            <a:r>
              <a:rPr lang="ka-GE" sz="2800" dirty="0">
                <a:latin typeface="+mj-lt"/>
              </a:rPr>
              <a:t>კრიტერიუმებზე დაფუძნებული კლინიკური აუდიტი</a:t>
            </a:r>
            <a:r>
              <a:rPr lang="en-GE" sz="1800" dirty="0">
                <a:latin typeface="+mj-lt"/>
              </a:rPr>
              <a:t> </a:t>
            </a:r>
            <a:br>
              <a:rPr lang="en-GE" dirty="0">
                <a:latin typeface="+mj-lt"/>
              </a:rPr>
            </a:br>
            <a:r>
              <a:rPr lang="en-GE" dirty="0"/>
              <a:t> </a:t>
            </a:r>
            <a:br>
              <a:rPr lang="en-GE" dirty="0"/>
            </a:br>
            <a:endParaRPr lang="en-US" dirty="0"/>
          </a:p>
        </p:txBody>
      </p:sp>
      <p:sp>
        <p:nvSpPr>
          <p:cNvPr id="19" name="Subtitle 18"/>
          <p:cNvSpPr>
            <a:spLocks noGrp="1"/>
          </p:cNvSpPr>
          <p:nvPr>
            <p:ph type="subTitle" idx="1"/>
          </p:nvPr>
        </p:nvSpPr>
        <p:spPr>
          <a:xfrm>
            <a:off x="474349" y="4432105"/>
            <a:ext cx="8229600" cy="446118"/>
          </a:xfrm>
        </p:spPr>
        <p:txBody>
          <a:bodyPr/>
          <a:lstStyle/>
          <a:p>
            <a:r>
              <a:rPr lang="ka-GE" dirty="0">
                <a:latin typeface="+mj-lt"/>
              </a:rPr>
              <a:t>ოქტომბერი 2020</a:t>
            </a:r>
            <a:endParaRPr lang="en-US" dirty="0">
              <a:latin typeface="+mj-lt"/>
            </a:endParaRPr>
          </a:p>
        </p:txBody>
      </p:sp>
      <p:sp>
        <p:nvSpPr>
          <p:cNvPr id="18" name="Footer Placeholder 17"/>
          <p:cNvSpPr>
            <a:spLocks noGrp="1"/>
          </p:cNvSpPr>
          <p:nvPr>
            <p:ph type="ftr" sz="quarter" idx="3"/>
          </p:nvPr>
        </p:nvSpPr>
        <p:spPr/>
        <p:txBody>
          <a:bodyPr/>
          <a:lstStyle/>
          <a:p>
            <a:r>
              <a:rPr lang="en-US" dirty="0" err="1"/>
              <a:t>www.curatiofoundation.org</a:t>
            </a:r>
            <a:endParaRPr lang="en-US" dirty="0"/>
          </a:p>
        </p:txBody>
      </p:sp>
    </p:spTree>
    <p:extLst>
      <p:ext uri="{BB962C8B-B14F-4D97-AF65-F5344CB8AC3E}">
        <p14:creationId xmlns:p14="http://schemas.microsoft.com/office/powerpoint/2010/main" val="1246141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457200" y="228865"/>
            <a:ext cx="8229600" cy="554765"/>
          </a:xfrm>
        </p:spPr>
        <p:txBody>
          <a:bodyPr anchor="ctr">
            <a:normAutofit fontScale="90000"/>
          </a:bodyPr>
          <a:lstStyle/>
          <a:p>
            <a:pPr algn="ctr">
              <a:lnSpc>
                <a:spcPct val="90000"/>
              </a:lnSpc>
            </a:pPr>
            <a:r>
              <a:rPr lang="ka-GE" dirty="0">
                <a:latin typeface="+mj-lt"/>
              </a:rPr>
              <a:t>ამოცანა</a:t>
            </a:r>
            <a:endParaRPr lang="en-US" dirty="0">
              <a:latin typeface="+mj-lt"/>
            </a:endParaRPr>
          </a:p>
        </p:txBody>
      </p:sp>
      <p:sp>
        <p:nvSpPr>
          <p:cNvPr id="15" name="Content Placeholder 14"/>
          <p:cNvSpPr>
            <a:spLocks noGrp="1"/>
          </p:cNvSpPr>
          <p:nvPr>
            <p:ph sz="half" idx="1"/>
          </p:nvPr>
        </p:nvSpPr>
        <p:spPr>
          <a:xfrm>
            <a:off x="457200" y="2535277"/>
            <a:ext cx="6111687" cy="2572281"/>
          </a:xfrm>
          <a:solidFill>
            <a:srgbClr val="FFC000"/>
          </a:solidFill>
        </p:spPr>
        <p:txBody>
          <a:bodyPr>
            <a:noAutofit/>
          </a:bodyPr>
          <a:lstStyle/>
          <a:p>
            <a:pPr lvl="0"/>
            <a:r>
              <a:rPr lang="ka-GE" sz="1400" dirty="0"/>
              <a:t>განვსაზღვროთ, რამდენად კლინიკური პრაქტიკა შეესაბამება დადგენილ მინიმალურ სტანდარტებს (კლინიკური პრაქტიკის გაიდლაინებს, პროტოკოლებს) და პროცედურებს;</a:t>
            </a:r>
            <a:endParaRPr lang="en-GE" sz="1400" dirty="0"/>
          </a:p>
          <a:p>
            <a:pPr lvl="0"/>
            <a:r>
              <a:rPr lang="ka-GE" sz="1400" dirty="0"/>
              <a:t>იმ შემთხვევაში თუ არსებული პრაქტიკა არ შეესაბამება დადგენილ სტანდარტებს, შევისწავლოთ განმაპირობებელი ხელშემშლელი ფაქტორები და შევიმუშავოთ შესატყვისი სამოქმედო გეგმა არსებული ხელშემშლელი ფაქტორების აღმოსაფხვრელად ან შესამცირებლად;</a:t>
            </a:r>
            <a:endParaRPr lang="en-GE" sz="1400" dirty="0"/>
          </a:p>
          <a:p>
            <a:pPr lvl="0"/>
            <a:r>
              <a:rPr lang="ka-GE" sz="1400" dirty="0"/>
              <a:t>გამოვავლინოთ საუკეთესო პრაქტიკის მაგალითები და ხელი შევუწყოთ მათ დანერგვას.</a:t>
            </a:r>
            <a:endParaRPr lang="en-GE" sz="1400" dirty="0"/>
          </a:p>
        </p:txBody>
      </p:sp>
      <p:pic>
        <p:nvPicPr>
          <p:cNvPr id="2" name="Picture 1" descr="A picture containing indoor, table, sitting, remote&#10;&#10;Description automatically generated">
            <a:extLst>
              <a:ext uri="{FF2B5EF4-FFF2-40B4-BE49-F238E27FC236}">
                <a16:creationId xmlns:a16="http://schemas.microsoft.com/office/drawing/2014/main" id="{B0A32AF6-5268-E542-A896-2273B42A38A6}"/>
              </a:ext>
            </a:extLst>
          </p:cNvPr>
          <p:cNvPicPr>
            <a:picLocks noChangeAspect="1"/>
          </p:cNvPicPr>
          <p:nvPr/>
        </p:nvPicPr>
        <p:blipFill>
          <a:blip r:embed="rId2"/>
          <a:stretch>
            <a:fillRect/>
          </a:stretch>
        </p:blipFill>
        <p:spPr>
          <a:xfrm>
            <a:off x="6804248" y="905247"/>
            <a:ext cx="1882553" cy="1401238"/>
          </a:xfrm>
          <a:prstGeom prst="rect">
            <a:avLst/>
          </a:prstGeom>
          <a:noFill/>
        </p:spPr>
      </p:pic>
      <p:sp>
        <p:nvSpPr>
          <p:cNvPr id="4" name="Footer Placeholder 3"/>
          <p:cNvSpPr>
            <a:spLocks noGrp="1"/>
          </p:cNvSpPr>
          <p:nvPr>
            <p:ph type="ftr" sz="quarter" idx="3"/>
          </p:nvPr>
        </p:nvSpPr>
        <p:spPr>
          <a:xfrm>
            <a:off x="3124200" y="5391099"/>
            <a:ext cx="2895600" cy="228601"/>
          </a:xfrm>
        </p:spPr>
        <p:txBody>
          <a:bodyPr anchor="ctr">
            <a:normAutofit/>
          </a:bodyPr>
          <a:lstStyle/>
          <a:p>
            <a:pPr>
              <a:lnSpc>
                <a:spcPct val="90000"/>
              </a:lnSpc>
              <a:spcAft>
                <a:spcPts val="600"/>
              </a:spcAft>
            </a:pPr>
            <a:r>
              <a:rPr lang="en-US" sz="1000"/>
              <a:t>www.curatiofoundation.org</a:t>
            </a:r>
          </a:p>
        </p:txBody>
      </p:sp>
      <p:sp>
        <p:nvSpPr>
          <p:cNvPr id="5" name="Slide Number Placeholder 4"/>
          <p:cNvSpPr>
            <a:spLocks noGrp="1"/>
          </p:cNvSpPr>
          <p:nvPr>
            <p:ph type="sldNum" sz="quarter" idx="4"/>
          </p:nvPr>
        </p:nvSpPr>
        <p:spPr>
          <a:xfrm>
            <a:off x="462665" y="5257813"/>
            <a:ext cx="658350" cy="228601"/>
          </a:xfrm>
        </p:spPr>
        <p:txBody>
          <a:bodyPr anchor="ctr">
            <a:normAutofit/>
          </a:bodyPr>
          <a:lstStyle/>
          <a:p>
            <a:pPr>
              <a:lnSpc>
                <a:spcPct val="90000"/>
              </a:lnSpc>
              <a:spcAft>
                <a:spcPts val="600"/>
              </a:spcAft>
            </a:pPr>
            <a:fld id="{33DB53BD-F05D-F14D-86D2-62F2470A8728}" type="slidenum">
              <a:rPr lang="en-US" sz="1000" smtClean="0"/>
              <a:pPr>
                <a:lnSpc>
                  <a:spcPct val="90000"/>
                </a:lnSpc>
                <a:spcAft>
                  <a:spcPts val="600"/>
                </a:spcAft>
              </a:pPr>
              <a:t>2</a:t>
            </a:fld>
            <a:endParaRPr lang="en-US" sz="1000"/>
          </a:p>
        </p:txBody>
      </p:sp>
      <p:sp>
        <p:nvSpPr>
          <p:cNvPr id="3" name="Rectangle 2">
            <a:extLst>
              <a:ext uri="{FF2B5EF4-FFF2-40B4-BE49-F238E27FC236}">
                <a16:creationId xmlns:a16="http://schemas.microsoft.com/office/drawing/2014/main" id="{950A53BB-28FF-E741-AD65-DEFC97D2673A}"/>
              </a:ext>
            </a:extLst>
          </p:cNvPr>
          <p:cNvSpPr/>
          <p:nvPr/>
        </p:nvSpPr>
        <p:spPr>
          <a:xfrm>
            <a:off x="174338" y="783240"/>
            <a:ext cx="5760641" cy="1461939"/>
          </a:xfrm>
          <a:prstGeom prst="rect">
            <a:avLst/>
          </a:prstGeom>
          <a:solidFill>
            <a:srgbClr val="92D050"/>
          </a:solidFill>
        </p:spPr>
        <p:txBody>
          <a:bodyPr wrap="square">
            <a:spAutoFit/>
          </a:bodyPr>
          <a:lstStyle/>
          <a:p>
            <a:pPr algn="just">
              <a:spcBef>
                <a:spcPts val="600"/>
              </a:spcBef>
            </a:pPr>
            <a:r>
              <a:rPr lang="ka-GE" sz="1400" dirty="0">
                <a:solidFill>
                  <a:srgbClr val="000000"/>
                </a:solidFill>
                <a:latin typeface="Sylfaen" pitchFamily="18" charset="0"/>
                <a:ea typeface="Calibri" panose="020F0502020204030204" pitchFamily="34" charset="0"/>
                <a:cs typeface="Sylfaen" pitchFamily="18" charset="0"/>
              </a:rPr>
              <a:t>კრიტერიუმებზე</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დაფუძნებული</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კლინიკური</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აუდიტი</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ფართოდ</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გამოიყენება</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სამედიცინო მომსახურების, კერძოდ კი კლინიკური მართვის ხარისხის შესაფასებლად. </a:t>
            </a:r>
          </a:p>
          <a:p>
            <a:pPr algn="just">
              <a:spcBef>
                <a:spcPts val="600"/>
              </a:spcBef>
            </a:pPr>
            <a:r>
              <a:rPr lang="ka-GE" sz="1400" dirty="0">
                <a:solidFill>
                  <a:srgbClr val="000000"/>
                </a:solidFill>
                <a:latin typeface="Sylfaen" pitchFamily="18" charset="0"/>
                <a:ea typeface="Calibri" panose="020F0502020204030204" pitchFamily="34" charset="0"/>
                <a:cs typeface="Sylfaen" pitchFamily="18" charset="0"/>
              </a:rPr>
              <a:t>კლინიკური აუდიტი</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გვაძლევს</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საშუალებას</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განვსაზღვროთ</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თუ</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რამდენად</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ხარისხიანიად</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იმართება</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კლინიკური</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შემთხვევები</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და</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საჭიროებს</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თუ</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არა</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შემდგომ</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ka-GE" sz="1400" dirty="0">
                <a:solidFill>
                  <a:srgbClr val="000000"/>
                </a:solidFill>
                <a:latin typeface="Sylfaen" pitchFamily="18" charset="0"/>
                <a:ea typeface="Calibri" panose="020F0502020204030204" pitchFamily="34" charset="0"/>
                <a:cs typeface="Sylfaen" pitchFamily="18" charset="0"/>
              </a:rPr>
              <a:t>გაუმჯობესაბას</a:t>
            </a:r>
            <a:r>
              <a:rPr lang="ka-GE"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GE"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8166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65B3A-1A0C-7F44-AB4E-5863F5AD08A9}"/>
              </a:ext>
            </a:extLst>
          </p:cNvPr>
          <p:cNvSpPr>
            <a:spLocks noGrp="1"/>
          </p:cNvSpPr>
          <p:nvPr>
            <p:ph type="title"/>
          </p:nvPr>
        </p:nvSpPr>
        <p:spPr/>
        <p:txBody>
          <a:bodyPr>
            <a:normAutofit/>
          </a:bodyPr>
          <a:lstStyle/>
          <a:p>
            <a:pPr algn="ctr"/>
            <a:r>
              <a:rPr lang="ka-GE" sz="2400" dirty="0">
                <a:latin typeface="+mj-lt"/>
              </a:rPr>
              <a:t>კლინიკური აუდიტის ეტაპები</a:t>
            </a:r>
            <a:endParaRPr lang="en-GE" sz="2400" dirty="0">
              <a:latin typeface="+mj-lt"/>
            </a:endParaRPr>
          </a:p>
        </p:txBody>
      </p:sp>
      <p:sp>
        <p:nvSpPr>
          <p:cNvPr id="5" name="Footer Placeholder 4">
            <a:extLst>
              <a:ext uri="{FF2B5EF4-FFF2-40B4-BE49-F238E27FC236}">
                <a16:creationId xmlns:a16="http://schemas.microsoft.com/office/drawing/2014/main" id="{C56B6179-728B-854F-8FAA-D5CC37DDD76F}"/>
              </a:ext>
            </a:extLst>
          </p:cNvPr>
          <p:cNvSpPr>
            <a:spLocks noGrp="1"/>
          </p:cNvSpPr>
          <p:nvPr>
            <p:ph type="ftr" sz="quarter" idx="3"/>
          </p:nvPr>
        </p:nvSpPr>
        <p:spPr/>
        <p:txBody>
          <a:bodyPr/>
          <a:lstStyle/>
          <a:p>
            <a:r>
              <a:rPr lang="en-US"/>
              <a:t>www.curatiofoundation.org</a:t>
            </a:r>
            <a:endParaRPr lang="en-US" dirty="0"/>
          </a:p>
        </p:txBody>
      </p:sp>
      <p:sp>
        <p:nvSpPr>
          <p:cNvPr id="6" name="Slide Number Placeholder 5">
            <a:extLst>
              <a:ext uri="{FF2B5EF4-FFF2-40B4-BE49-F238E27FC236}">
                <a16:creationId xmlns:a16="http://schemas.microsoft.com/office/drawing/2014/main" id="{0AA5ACB1-445F-7545-AD66-745855C91787}"/>
              </a:ext>
            </a:extLst>
          </p:cNvPr>
          <p:cNvSpPr>
            <a:spLocks noGrp="1"/>
          </p:cNvSpPr>
          <p:nvPr>
            <p:ph type="sldNum" sz="quarter" idx="4"/>
          </p:nvPr>
        </p:nvSpPr>
        <p:spPr/>
        <p:txBody>
          <a:bodyPr/>
          <a:lstStyle/>
          <a:p>
            <a:fld id="{33DB53BD-F05D-F14D-86D2-62F2470A8728}" type="slidenum">
              <a:rPr lang="en-US" smtClean="0"/>
              <a:pPr/>
              <a:t>3</a:t>
            </a:fld>
            <a:endParaRPr lang="en-US" dirty="0"/>
          </a:p>
        </p:txBody>
      </p:sp>
      <p:pic>
        <p:nvPicPr>
          <p:cNvPr id="7" name="Picture 6">
            <a:extLst>
              <a:ext uri="{FF2B5EF4-FFF2-40B4-BE49-F238E27FC236}">
                <a16:creationId xmlns:a16="http://schemas.microsoft.com/office/drawing/2014/main" id="{50A3993C-E9D9-4C4A-ABE6-19E982E81B34}"/>
              </a:ext>
            </a:extLst>
          </p:cNvPr>
          <p:cNvPicPr/>
          <p:nvPr/>
        </p:nvPicPr>
        <p:blipFill>
          <a:blip r:embed="rId2"/>
          <a:stretch>
            <a:fillRect/>
          </a:stretch>
        </p:blipFill>
        <p:spPr>
          <a:xfrm>
            <a:off x="1691680" y="1857394"/>
            <a:ext cx="4824536" cy="2800306"/>
          </a:xfrm>
          <a:prstGeom prst="rect">
            <a:avLst/>
          </a:prstGeom>
        </p:spPr>
      </p:pic>
      <p:sp>
        <p:nvSpPr>
          <p:cNvPr id="8" name="Title 1">
            <a:extLst>
              <a:ext uri="{FF2B5EF4-FFF2-40B4-BE49-F238E27FC236}">
                <a16:creationId xmlns:a16="http://schemas.microsoft.com/office/drawing/2014/main" id="{403D908A-10E0-9A47-AD7A-92427A0C627C}"/>
              </a:ext>
            </a:extLst>
          </p:cNvPr>
          <p:cNvSpPr txBox="1">
            <a:spLocks/>
          </p:cNvSpPr>
          <p:nvPr/>
        </p:nvSpPr>
        <p:spPr>
          <a:xfrm>
            <a:off x="683568" y="807317"/>
            <a:ext cx="7488832" cy="1258095"/>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000" b="1" i="0" kern="1200" baseline="0">
                <a:solidFill>
                  <a:srgbClr val="22698F"/>
                </a:solidFill>
                <a:latin typeface="Calibri"/>
                <a:ea typeface="+mj-ea"/>
                <a:cs typeface="Calibri"/>
              </a:defRPr>
            </a:lvl1pPr>
          </a:lstStyle>
          <a:p>
            <a:pPr algn="ctr"/>
            <a:r>
              <a:rPr lang="ka-GE" sz="1600" dirty="0">
                <a:latin typeface="+mj-lt"/>
              </a:rPr>
              <a:t>კლინიკურ აუდიტს ახორციელებს სამკაციანი ექსპერტთა გუნდი, რომელსაც ჰყავს გუნდის ხელმძღვანელი</a:t>
            </a:r>
            <a:r>
              <a:rPr lang="en-US" sz="1600" dirty="0">
                <a:latin typeface="+mj-lt"/>
              </a:rPr>
              <a:t>, </a:t>
            </a:r>
            <a:r>
              <a:rPr lang="ka-GE" sz="1600" dirty="0">
                <a:latin typeface="+mj-lt"/>
              </a:rPr>
              <a:t>რომელიც პასუხისმგებელია გუნდის გამართულ მუშაობაზე</a:t>
            </a:r>
            <a:endParaRPr lang="en-GE" sz="1600" dirty="0">
              <a:latin typeface="+mj-lt"/>
            </a:endParaRPr>
          </a:p>
        </p:txBody>
      </p:sp>
    </p:spTree>
    <p:extLst>
      <p:ext uri="{BB962C8B-B14F-4D97-AF65-F5344CB8AC3E}">
        <p14:creationId xmlns:p14="http://schemas.microsoft.com/office/powerpoint/2010/main" val="4241012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65B3A-1A0C-7F44-AB4E-5863F5AD08A9}"/>
              </a:ext>
            </a:extLst>
          </p:cNvPr>
          <p:cNvSpPr>
            <a:spLocks noGrp="1"/>
          </p:cNvSpPr>
          <p:nvPr>
            <p:ph type="title"/>
          </p:nvPr>
        </p:nvSpPr>
        <p:spPr>
          <a:xfrm>
            <a:off x="457200" y="49188"/>
            <a:ext cx="8229600" cy="515932"/>
          </a:xfrm>
        </p:spPr>
        <p:txBody>
          <a:bodyPr>
            <a:normAutofit/>
          </a:bodyPr>
          <a:lstStyle/>
          <a:p>
            <a:pPr algn="ctr"/>
            <a:r>
              <a:rPr lang="ka-GE" sz="2200" dirty="0">
                <a:latin typeface="+mj-lt"/>
              </a:rPr>
              <a:t>ექსპერტთა გუნდის მოვალეობები (1)</a:t>
            </a:r>
            <a:endParaRPr lang="en-GE" sz="2200" dirty="0">
              <a:latin typeface="+mj-lt"/>
            </a:endParaRPr>
          </a:p>
        </p:txBody>
      </p:sp>
      <p:sp>
        <p:nvSpPr>
          <p:cNvPr id="6" name="Slide Number Placeholder 5">
            <a:extLst>
              <a:ext uri="{FF2B5EF4-FFF2-40B4-BE49-F238E27FC236}">
                <a16:creationId xmlns:a16="http://schemas.microsoft.com/office/drawing/2014/main" id="{0AA5ACB1-445F-7545-AD66-745855C91787}"/>
              </a:ext>
            </a:extLst>
          </p:cNvPr>
          <p:cNvSpPr>
            <a:spLocks noGrp="1"/>
          </p:cNvSpPr>
          <p:nvPr>
            <p:ph type="sldNum" sz="quarter" idx="4"/>
          </p:nvPr>
        </p:nvSpPr>
        <p:spPr/>
        <p:txBody>
          <a:bodyPr/>
          <a:lstStyle/>
          <a:p>
            <a:fld id="{33DB53BD-F05D-F14D-86D2-62F2470A8728}" type="slidenum">
              <a:rPr lang="en-US" smtClean="0"/>
              <a:pPr/>
              <a:t>4</a:t>
            </a:fld>
            <a:endParaRPr lang="en-US" dirty="0"/>
          </a:p>
        </p:txBody>
      </p:sp>
      <p:graphicFrame>
        <p:nvGraphicFramePr>
          <p:cNvPr id="4" name="Diagram 3">
            <a:extLst>
              <a:ext uri="{FF2B5EF4-FFF2-40B4-BE49-F238E27FC236}">
                <a16:creationId xmlns:a16="http://schemas.microsoft.com/office/drawing/2014/main" id="{4916F442-CADF-2F41-B9B0-DB9CC2D39682}"/>
              </a:ext>
            </a:extLst>
          </p:cNvPr>
          <p:cNvGraphicFramePr/>
          <p:nvPr>
            <p:extLst>
              <p:ext uri="{D42A27DB-BD31-4B8C-83A1-F6EECF244321}">
                <p14:modId xmlns:p14="http://schemas.microsoft.com/office/powerpoint/2010/main" val="2078790833"/>
              </p:ext>
            </p:extLst>
          </p:nvPr>
        </p:nvGraphicFramePr>
        <p:xfrm>
          <a:off x="262451" y="670383"/>
          <a:ext cx="8429815" cy="4376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0983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65B3A-1A0C-7F44-AB4E-5863F5AD08A9}"/>
              </a:ext>
            </a:extLst>
          </p:cNvPr>
          <p:cNvSpPr>
            <a:spLocks noGrp="1"/>
          </p:cNvSpPr>
          <p:nvPr>
            <p:ph type="title"/>
          </p:nvPr>
        </p:nvSpPr>
        <p:spPr>
          <a:xfrm>
            <a:off x="462665" y="55357"/>
            <a:ext cx="8229600" cy="676381"/>
          </a:xfrm>
        </p:spPr>
        <p:txBody>
          <a:bodyPr>
            <a:normAutofit/>
          </a:bodyPr>
          <a:lstStyle/>
          <a:p>
            <a:pPr algn="ctr"/>
            <a:r>
              <a:rPr lang="ka-GE" sz="2400" dirty="0">
                <a:latin typeface="+mj-lt"/>
              </a:rPr>
              <a:t>ექსპერტთა გუნდის მოვალეობები (2)</a:t>
            </a:r>
            <a:endParaRPr lang="en-GE" sz="2400" dirty="0">
              <a:latin typeface="+mj-lt"/>
            </a:endParaRPr>
          </a:p>
        </p:txBody>
      </p:sp>
      <p:sp>
        <p:nvSpPr>
          <p:cNvPr id="6" name="Slide Number Placeholder 5">
            <a:extLst>
              <a:ext uri="{FF2B5EF4-FFF2-40B4-BE49-F238E27FC236}">
                <a16:creationId xmlns:a16="http://schemas.microsoft.com/office/drawing/2014/main" id="{0AA5ACB1-445F-7545-AD66-745855C91787}"/>
              </a:ext>
            </a:extLst>
          </p:cNvPr>
          <p:cNvSpPr>
            <a:spLocks noGrp="1"/>
          </p:cNvSpPr>
          <p:nvPr>
            <p:ph type="sldNum" sz="quarter" idx="4"/>
          </p:nvPr>
        </p:nvSpPr>
        <p:spPr/>
        <p:txBody>
          <a:bodyPr/>
          <a:lstStyle/>
          <a:p>
            <a:fld id="{33DB53BD-F05D-F14D-86D2-62F2470A8728}" type="slidenum">
              <a:rPr lang="en-US" smtClean="0"/>
              <a:pPr/>
              <a:t>5</a:t>
            </a:fld>
            <a:endParaRPr lang="en-US" dirty="0"/>
          </a:p>
        </p:txBody>
      </p:sp>
      <p:graphicFrame>
        <p:nvGraphicFramePr>
          <p:cNvPr id="4" name="Diagram 3">
            <a:extLst>
              <a:ext uri="{FF2B5EF4-FFF2-40B4-BE49-F238E27FC236}">
                <a16:creationId xmlns:a16="http://schemas.microsoft.com/office/drawing/2014/main" id="{7A089DED-A511-E045-9102-3D740843D85C}"/>
              </a:ext>
            </a:extLst>
          </p:cNvPr>
          <p:cNvGraphicFramePr/>
          <p:nvPr>
            <p:extLst>
              <p:ext uri="{D42A27DB-BD31-4B8C-83A1-F6EECF244321}">
                <p14:modId xmlns:p14="http://schemas.microsoft.com/office/powerpoint/2010/main" val="2024625928"/>
              </p:ext>
            </p:extLst>
          </p:nvPr>
        </p:nvGraphicFramePr>
        <p:xfrm>
          <a:off x="262450" y="757438"/>
          <a:ext cx="8429815" cy="42001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2851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A2254-77F8-494B-A3E2-FF75923AADF3}"/>
              </a:ext>
            </a:extLst>
          </p:cNvPr>
          <p:cNvSpPr>
            <a:spLocks noGrp="1"/>
          </p:cNvSpPr>
          <p:nvPr>
            <p:ph type="title"/>
          </p:nvPr>
        </p:nvSpPr>
        <p:spPr>
          <a:xfrm>
            <a:off x="457200" y="190877"/>
            <a:ext cx="8229600" cy="468395"/>
          </a:xfrm>
        </p:spPr>
        <p:txBody>
          <a:bodyPr>
            <a:noAutofit/>
          </a:bodyPr>
          <a:lstStyle/>
          <a:p>
            <a:pPr algn="ctr"/>
            <a:r>
              <a:rPr lang="ka-GE" sz="2000" dirty="0">
                <a:latin typeface="+mj-lt"/>
              </a:rPr>
              <a:t>შერჩეული დაწესებულებები და შემთხვევების რაოდენობა</a:t>
            </a:r>
            <a:endParaRPr lang="en-GE" sz="2000" dirty="0">
              <a:latin typeface="+mj-lt"/>
            </a:endParaRPr>
          </a:p>
        </p:txBody>
      </p:sp>
      <p:sp>
        <p:nvSpPr>
          <p:cNvPr id="5" name="Footer Placeholder 4">
            <a:extLst>
              <a:ext uri="{FF2B5EF4-FFF2-40B4-BE49-F238E27FC236}">
                <a16:creationId xmlns:a16="http://schemas.microsoft.com/office/drawing/2014/main" id="{B8F56AD9-107A-4644-B3FE-A9A5AFC1E446}"/>
              </a:ext>
            </a:extLst>
          </p:cNvPr>
          <p:cNvSpPr>
            <a:spLocks noGrp="1"/>
          </p:cNvSpPr>
          <p:nvPr>
            <p:ph type="ftr" sz="quarter" idx="3"/>
          </p:nvPr>
        </p:nvSpPr>
        <p:spPr/>
        <p:txBody>
          <a:bodyPr/>
          <a:lstStyle/>
          <a:p>
            <a:r>
              <a:rPr lang="en-US"/>
              <a:t>www.curatiofoundation.org</a:t>
            </a:r>
            <a:endParaRPr lang="en-US" dirty="0"/>
          </a:p>
        </p:txBody>
      </p:sp>
      <p:sp>
        <p:nvSpPr>
          <p:cNvPr id="6" name="Slide Number Placeholder 5">
            <a:extLst>
              <a:ext uri="{FF2B5EF4-FFF2-40B4-BE49-F238E27FC236}">
                <a16:creationId xmlns:a16="http://schemas.microsoft.com/office/drawing/2014/main" id="{52F0498B-A0FF-424A-A644-49B1C41E3D19}"/>
              </a:ext>
            </a:extLst>
          </p:cNvPr>
          <p:cNvSpPr>
            <a:spLocks noGrp="1"/>
          </p:cNvSpPr>
          <p:nvPr>
            <p:ph type="sldNum" sz="quarter" idx="4"/>
          </p:nvPr>
        </p:nvSpPr>
        <p:spPr/>
        <p:txBody>
          <a:bodyPr/>
          <a:lstStyle/>
          <a:p>
            <a:fld id="{33DB53BD-F05D-F14D-86D2-62F2470A8728}" type="slidenum">
              <a:rPr lang="en-US" smtClean="0"/>
              <a:pPr/>
              <a:t>6</a:t>
            </a:fld>
            <a:endParaRPr lang="en-US" dirty="0"/>
          </a:p>
        </p:txBody>
      </p:sp>
      <p:pic>
        <p:nvPicPr>
          <p:cNvPr id="7" name="Picture 6">
            <a:extLst>
              <a:ext uri="{FF2B5EF4-FFF2-40B4-BE49-F238E27FC236}">
                <a16:creationId xmlns:a16="http://schemas.microsoft.com/office/drawing/2014/main" id="{A1333E6A-3E84-C646-875B-34561650A443}"/>
              </a:ext>
            </a:extLst>
          </p:cNvPr>
          <p:cNvPicPr>
            <a:picLocks noChangeAspect="1"/>
          </p:cNvPicPr>
          <p:nvPr/>
        </p:nvPicPr>
        <p:blipFill>
          <a:blip r:embed="rId2"/>
          <a:stretch>
            <a:fillRect/>
          </a:stretch>
        </p:blipFill>
        <p:spPr>
          <a:xfrm>
            <a:off x="457200" y="775577"/>
            <a:ext cx="8285156" cy="4514348"/>
          </a:xfrm>
          <a:prstGeom prst="rect">
            <a:avLst/>
          </a:prstGeom>
        </p:spPr>
      </p:pic>
    </p:spTree>
    <p:extLst>
      <p:ext uri="{BB962C8B-B14F-4D97-AF65-F5344CB8AC3E}">
        <p14:creationId xmlns:p14="http://schemas.microsoft.com/office/powerpoint/2010/main" val="822680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1AF56-5C6D-3D44-840B-EE4B3ECB28E1}"/>
              </a:ext>
            </a:extLst>
          </p:cNvPr>
          <p:cNvSpPr>
            <a:spLocks noGrp="1"/>
          </p:cNvSpPr>
          <p:nvPr>
            <p:ph type="title"/>
          </p:nvPr>
        </p:nvSpPr>
        <p:spPr>
          <a:xfrm>
            <a:off x="472908" y="107249"/>
            <a:ext cx="8229600" cy="676381"/>
          </a:xfrm>
        </p:spPr>
        <p:txBody>
          <a:bodyPr>
            <a:normAutofit fontScale="90000"/>
          </a:bodyPr>
          <a:lstStyle/>
          <a:p>
            <a:pPr algn="ctr"/>
            <a:r>
              <a:rPr lang="ka-GE" sz="2800" dirty="0">
                <a:latin typeface="+mj-lt"/>
              </a:rPr>
              <a:t>პროექტის მართვა/ადმინისტრირების საკითხები</a:t>
            </a:r>
            <a:endParaRPr lang="en-GE" sz="2800" dirty="0">
              <a:latin typeface="+mj-lt"/>
            </a:endParaRPr>
          </a:p>
        </p:txBody>
      </p:sp>
      <p:graphicFrame>
        <p:nvGraphicFramePr>
          <p:cNvPr id="7" name="Content Placeholder 6">
            <a:extLst>
              <a:ext uri="{FF2B5EF4-FFF2-40B4-BE49-F238E27FC236}">
                <a16:creationId xmlns:a16="http://schemas.microsoft.com/office/drawing/2014/main" id="{45A958B6-8F6B-F940-A8E4-DE3B353B5240}"/>
              </a:ext>
            </a:extLst>
          </p:cNvPr>
          <p:cNvGraphicFramePr>
            <a:graphicFrameLocks noGrp="1"/>
          </p:cNvGraphicFramePr>
          <p:nvPr>
            <p:ph sz="half" idx="1"/>
            <p:extLst>
              <p:ext uri="{D42A27DB-BD31-4B8C-83A1-F6EECF244321}">
                <p14:modId xmlns:p14="http://schemas.microsoft.com/office/powerpoint/2010/main" val="171011803"/>
              </p:ext>
            </p:extLst>
          </p:nvPr>
        </p:nvGraphicFramePr>
        <p:xfrm>
          <a:off x="457200" y="971682"/>
          <a:ext cx="8075240" cy="3959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a:extLst>
              <a:ext uri="{FF2B5EF4-FFF2-40B4-BE49-F238E27FC236}">
                <a16:creationId xmlns:a16="http://schemas.microsoft.com/office/drawing/2014/main" id="{D841A1EB-11AE-204E-BB0D-07D53E3B50B2}"/>
              </a:ext>
            </a:extLst>
          </p:cNvPr>
          <p:cNvSpPr>
            <a:spLocks noGrp="1"/>
          </p:cNvSpPr>
          <p:nvPr>
            <p:ph type="ftr" sz="quarter" idx="3"/>
          </p:nvPr>
        </p:nvSpPr>
        <p:spPr/>
        <p:txBody>
          <a:bodyPr/>
          <a:lstStyle/>
          <a:p>
            <a:r>
              <a:rPr lang="en-US"/>
              <a:t>www.curatiofoundation.org</a:t>
            </a:r>
            <a:endParaRPr lang="en-US" dirty="0"/>
          </a:p>
        </p:txBody>
      </p:sp>
      <p:sp>
        <p:nvSpPr>
          <p:cNvPr id="6" name="Slide Number Placeholder 5">
            <a:extLst>
              <a:ext uri="{FF2B5EF4-FFF2-40B4-BE49-F238E27FC236}">
                <a16:creationId xmlns:a16="http://schemas.microsoft.com/office/drawing/2014/main" id="{E3A2BA06-FF46-434A-878E-513A91370A04}"/>
              </a:ext>
            </a:extLst>
          </p:cNvPr>
          <p:cNvSpPr>
            <a:spLocks noGrp="1"/>
          </p:cNvSpPr>
          <p:nvPr>
            <p:ph type="sldNum" sz="quarter" idx="4"/>
          </p:nvPr>
        </p:nvSpPr>
        <p:spPr/>
        <p:txBody>
          <a:bodyPr/>
          <a:lstStyle/>
          <a:p>
            <a:fld id="{33DB53BD-F05D-F14D-86D2-62F2470A8728}" type="slidenum">
              <a:rPr lang="en-US" smtClean="0"/>
              <a:pPr/>
              <a:t>7</a:t>
            </a:fld>
            <a:endParaRPr lang="en-US" dirty="0"/>
          </a:p>
        </p:txBody>
      </p:sp>
    </p:spTree>
    <p:extLst>
      <p:ext uri="{BB962C8B-B14F-4D97-AF65-F5344CB8AC3E}">
        <p14:creationId xmlns:p14="http://schemas.microsoft.com/office/powerpoint/2010/main" val="2761438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1AF56-5C6D-3D44-840B-EE4B3ECB28E1}"/>
              </a:ext>
            </a:extLst>
          </p:cNvPr>
          <p:cNvSpPr>
            <a:spLocks noGrp="1"/>
          </p:cNvSpPr>
          <p:nvPr>
            <p:ph type="title"/>
          </p:nvPr>
        </p:nvSpPr>
        <p:spPr>
          <a:xfrm>
            <a:off x="472908" y="107249"/>
            <a:ext cx="8229600" cy="676381"/>
          </a:xfrm>
        </p:spPr>
        <p:txBody>
          <a:bodyPr>
            <a:normAutofit/>
          </a:bodyPr>
          <a:lstStyle/>
          <a:p>
            <a:pPr algn="ctr"/>
            <a:r>
              <a:rPr lang="ka-GE" sz="2800" dirty="0">
                <a:latin typeface="+mj-lt"/>
              </a:rPr>
              <a:t>ექსპერტების ანაზღაურება</a:t>
            </a:r>
            <a:endParaRPr lang="en-GE" sz="2800" dirty="0">
              <a:latin typeface="+mj-lt"/>
            </a:endParaRPr>
          </a:p>
        </p:txBody>
      </p:sp>
      <p:graphicFrame>
        <p:nvGraphicFramePr>
          <p:cNvPr id="7" name="Content Placeholder 6">
            <a:extLst>
              <a:ext uri="{FF2B5EF4-FFF2-40B4-BE49-F238E27FC236}">
                <a16:creationId xmlns:a16="http://schemas.microsoft.com/office/drawing/2014/main" id="{45A958B6-8F6B-F940-A8E4-DE3B353B5240}"/>
              </a:ext>
            </a:extLst>
          </p:cNvPr>
          <p:cNvGraphicFramePr>
            <a:graphicFrameLocks noGrp="1"/>
          </p:cNvGraphicFramePr>
          <p:nvPr>
            <p:ph sz="half" idx="1"/>
            <p:extLst>
              <p:ext uri="{D42A27DB-BD31-4B8C-83A1-F6EECF244321}">
                <p14:modId xmlns:p14="http://schemas.microsoft.com/office/powerpoint/2010/main" val="3545095818"/>
              </p:ext>
            </p:extLst>
          </p:nvPr>
        </p:nvGraphicFramePr>
        <p:xfrm>
          <a:off x="452764" y="956469"/>
          <a:ext cx="8075240" cy="38020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a:extLst>
              <a:ext uri="{FF2B5EF4-FFF2-40B4-BE49-F238E27FC236}">
                <a16:creationId xmlns:a16="http://schemas.microsoft.com/office/drawing/2014/main" id="{D841A1EB-11AE-204E-BB0D-07D53E3B50B2}"/>
              </a:ext>
            </a:extLst>
          </p:cNvPr>
          <p:cNvSpPr>
            <a:spLocks noGrp="1"/>
          </p:cNvSpPr>
          <p:nvPr>
            <p:ph type="ftr" sz="quarter" idx="3"/>
          </p:nvPr>
        </p:nvSpPr>
        <p:spPr/>
        <p:txBody>
          <a:bodyPr/>
          <a:lstStyle/>
          <a:p>
            <a:r>
              <a:rPr lang="en-US"/>
              <a:t>www.curatiofoundation.org</a:t>
            </a:r>
            <a:endParaRPr lang="en-US" dirty="0"/>
          </a:p>
        </p:txBody>
      </p:sp>
      <p:sp>
        <p:nvSpPr>
          <p:cNvPr id="6" name="Slide Number Placeholder 5">
            <a:extLst>
              <a:ext uri="{FF2B5EF4-FFF2-40B4-BE49-F238E27FC236}">
                <a16:creationId xmlns:a16="http://schemas.microsoft.com/office/drawing/2014/main" id="{E3A2BA06-FF46-434A-878E-513A91370A04}"/>
              </a:ext>
            </a:extLst>
          </p:cNvPr>
          <p:cNvSpPr>
            <a:spLocks noGrp="1"/>
          </p:cNvSpPr>
          <p:nvPr>
            <p:ph type="sldNum" sz="quarter" idx="4"/>
          </p:nvPr>
        </p:nvSpPr>
        <p:spPr/>
        <p:txBody>
          <a:bodyPr/>
          <a:lstStyle/>
          <a:p>
            <a:fld id="{33DB53BD-F05D-F14D-86D2-62F2470A8728}" type="slidenum">
              <a:rPr lang="en-US" smtClean="0"/>
              <a:pPr/>
              <a:t>8</a:t>
            </a:fld>
            <a:endParaRPr lang="en-US" dirty="0"/>
          </a:p>
        </p:txBody>
      </p:sp>
    </p:spTree>
    <p:extLst>
      <p:ext uri="{BB962C8B-B14F-4D97-AF65-F5344CB8AC3E}">
        <p14:creationId xmlns:p14="http://schemas.microsoft.com/office/powerpoint/2010/main" val="27453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ka-GE" dirty="0">
                <a:latin typeface="+mj-lt"/>
              </a:rPr>
              <a:t>გმადლობთ</a:t>
            </a:r>
            <a:endParaRPr lang="en-US" dirty="0">
              <a:latin typeface="+mj-lt"/>
            </a:endParaRPr>
          </a:p>
        </p:txBody>
      </p:sp>
      <p:sp>
        <p:nvSpPr>
          <p:cNvPr id="9" name="Footer Placeholder 8"/>
          <p:cNvSpPr>
            <a:spLocks noGrp="1"/>
          </p:cNvSpPr>
          <p:nvPr>
            <p:ph type="ftr" sz="quarter" idx="3"/>
          </p:nvPr>
        </p:nvSpPr>
        <p:spPr/>
        <p:txBody>
          <a:bodyPr/>
          <a:lstStyle/>
          <a:p>
            <a:r>
              <a:rPr lang="en-US"/>
              <a:t>www.curatiofoundation.org</a:t>
            </a:r>
            <a:endParaRPr lang="en-US" dirty="0"/>
          </a:p>
        </p:txBody>
      </p:sp>
    </p:spTree>
    <p:extLst>
      <p:ext uri="{BB962C8B-B14F-4D97-AF65-F5344CB8AC3E}">
        <p14:creationId xmlns:p14="http://schemas.microsoft.com/office/powerpoint/2010/main" val="1879787293"/>
      </p:ext>
    </p:extLst>
  </p:cSld>
  <p:clrMapOvr>
    <a:masterClrMapping/>
  </p:clrMapOvr>
</p:sld>
</file>

<file path=ppt/theme/theme1.xml><?xml version="1.0" encoding="utf-8"?>
<a:theme xmlns:a="http://schemas.openxmlformats.org/drawingml/2006/main" name="Custom Design">
  <a:themeElements>
    <a:clrScheme name="Curatio">
      <a:dk1>
        <a:sysClr val="windowText" lastClr="000000"/>
      </a:dk1>
      <a:lt1>
        <a:sysClr val="window" lastClr="FFFFFF"/>
      </a:lt1>
      <a:dk2>
        <a:srgbClr val="3956AD"/>
      </a:dk2>
      <a:lt2>
        <a:srgbClr val="FFFFFF"/>
      </a:lt2>
      <a:accent1>
        <a:srgbClr val="3956AD"/>
      </a:accent1>
      <a:accent2>
        <a:srgbClr val="0A8787"/>
      </a:accent2>
      <a:accent3>
        <a:srgbClr val="FF0000"/>
      </a:accent3>
      <a:accent4>
        <a:srgbClr val="482058"/>
      </a:accent4>
      <a:accent5>
        <a:srgbClr val="003333"/>
      </a:accent5>
      <a:accent6>
        <a:srgbClr val="6666CC"/>
      </a:accent6>
      <a:hlink>
        <a:srgbClr val="3956AD"/>
      </a:hlink>
      <a:folHlink>
        <a:srgbClr val="0A8787"/>
      </a:folHlink>
    </a:clrScheme>
    <a:fontScheme name="Curatio">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O_25Years" id="{52234DCE-820F-0B4B-98C2-AD1E42D1303C}" vid="{369208AA-310D-444B-B208-48957A4F22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Custom Design</Template>
  <TotalTime>118</TotalTime>
  <Words>538</Words>
  <Application>Microsoft Macintosh PowerPoint</Application>
  <PresentationFormat>On-screen Show (16:10)</PresentationFormat>
  <Paragraphs>51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Helvetica</vt:lpstr>
      <vt:lpstr>Sylfaen</vt:lpstr>
      <vt:lpstr>Custom Design</vt:lpstr>
      <vt:lpstr>   კრიტერიუმებზე დაფუძნებული კლინიკური აუდიტი    </vt:lpstr>
      <vt:lpstr>ამოცანა</vt:lpstr>
      <vt:lpstr>კლინიკური აუდიტის ეტაპები</vt:lpstr>
      <vt:lpstr>ექსპერტთა გუნდის მოვალეობები (1)</vt:lpstr>
      <vt:lpstr>ექსპერტთა გუნდის მოვალეობები (2)</vt:lpstr>
      <vt:lpstr>შერჩეული დაწესებულებები და შემთხვევების რაოდენობა</vt:lpstr>
      <vt:lpstr>პროექტის მართვა/ადმინისტრირების საკითხები</vt:lpstr>
      <vt:lpstr>ექსპერტების ანაზღაურება</vt:lpstr>
      <vt:lpstr>გმადლობთ</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პაციენტების კლინიკური მართვის ხარისხის კონტროლის/კლინიკური აუდიტის არსებული სისტემის შეფასება   </dc:title>
  <dc:creator>Keti Goguadze</dc:creator>
  <cp:lastModifiedBy>Keti Goguadze</cp:lastModifiedBy>
  <cp:revision>1</cp:revision>
  <dcterms:created xsi:type="dcterms:W3CDTF">2020-10-01T10:09:51Z</dcterms:created>
  <dcterms:modified xsi:type="dcterms:W3CDTF">2020-10-01T12:08:08Z</dcterms:modified>
</cp:coreProperties>
</file>