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charts/colors5.xml" ContentType="application/vnd.ms-office.chartcolorstyle+xml"/>
  <Override PartName="/ppt/charts/style4.xml" ContentType="application/vnd.ms-office.chartstyle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8.xml" ContentType="application/vnd.openxmlformats-officedocument.drawingml.chart+xml"/>
  <Override PartName="/ppt/charts/style1.xml" ContentType="application/vnd.ms-office.chartstyle+xml"/>
  <Override PartName="/ppt/charts/style2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7" r:id="rId1"/>
  </p:sldMasterIdLst>
  <p:notesMasterIdLst>
    <p:notesMasterId r:id="rId21"/>
  </p:notesMasterIdLst>
  <p:sldIdLst>
    <p:sldId id="282" r:id="rId2"/>
    <p:sldId id="279" r:id="rId3"/>
    <p:sldId id="288" r:id="rId4"/>
    <p:sldId id="271" r:id="rId5"/>
    <p:sldId id="283" r:id="rId6"/>
    <p:sldId id="284" r:id="rId7"/>
    <p:sldId id="285" r:id="rId8"/>
    <p:sldId id="268" r:id="rId9"/>
    <p:sldId id="287" r:id="rId10"/>
    <p:sldId id="272" r:id="rId11"/>
    <p:sldId id="292" r:id="rId12"/>
    <p:sldId id="261" r:id="rId13"/>
    <p:sldId id="297" r:id="rId14"/>
    <p:sldId id="299" r:id="rId15"/>
    <p:sldId id="318" r:id="rId16"/>
    <p:sldId id="303" r:id="rId17"/>
    <p:sldId id="319" r:id="rId18"/>
    <p:sldId id="269" r:id="rId19"/>
    <p:sldId id="275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0233"/>
    <a:srgbClr val="152A00"/>
    <a:srgbClr val="1D3A00"/>
    <a:srgbClr val="00CC99"/>
    <a:srgbClr val="66FFCC"/>
    <a:srgbClr val="007033"/>
    <a:srgbClr val="FE9202"/>
    <a:srgbClr val="CC0099"/>
    <a:srgbClr val="6C1A00"/>
    <a:srgbClr val="E7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83" autoAdjust="0"/>
    <p:restoredTop sz="94206" autoAdjust="0"/>
  </p:normalViewPr>
  <p:slideViewPr>
    <p:cSldViewPr>
      <p:cViewPr varScale="1">
        <p:scale>
          <a:sx n="90" d="100"/>
          <a:sy n="90" d="100"/>
        </p:scale>
        <p:origin x="510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01\Downloads\q14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AppData\Roaming\Microsoft\Excel\&#1058;&#1072;&#1073;&#1083;&#1080;&#1094;&#1099;2%20(version%201).xlsb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unwomen-my.sharepoint.com/personal/diana_ismailova_unwomen_org/Documents/Book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&#1046;&#1072;&#1085;&#1099;&#1073;&#1077;&#1082;\&#1055;&#1077;&#1088;&#1077;&#1074;&#1086;&#1076;&#1099;\08.05.2020\&#1058;&#1072;&#1073;&#1083;&#1080;&#1094;&#1099;2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AppData\Roaming\Microsoft\Excel\&#1058;&#1072;&#1073;&#1083;&#1080;&#1094;&#1099;2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Лист3!$B$4</c:f>
              <c:strCache>
                <c:ptCount val="1"/>
                <c:pt idx="0">
                  <c:v>Total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65000"/>
                  </a:schemeClr>
                </a:gs>
                <a:gs pos="75000">
                  <a:schemeClr val="accent1">
                    <a:shade val="65000"/>
                    <a:lumMod val="60000"/>
                    <a:lumOff val="40000"/>
                  </a:schemeClr>
                </a:gs>
                <a:gs pos="51000">
                  <a:schemeClr val="accent1">
                    <a:shade val="65000"/>
                    <a:alpha val="75000"/>
                  </a:schemeClr>
                </a:gs>
                <a:gs pos="100000">
                  <a:schemeClr val="accent1">
                    <a:shade val="65000"/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Лист3!$A$5:$A$9</c:f>
              <c:strCache>
                <c:ptCount val="5"/>
                <c:pt idx="0">
                  <c:v>Psychological/Mental/Emotional health affected (e.g. stress, anxiety, etc.)</c:v>
                </c:pt>
                <c:pt idx="1">
                  <c:v>Physical illness</c:v>
                </c:pt>
                <c:pt idx="2">
                  <c:v>Illness of a family/household member</c:v>
                </c:pt>
                <c:pt idx="3">
                  <c:v>Recently returned from abroad</c:v>
                </c:pt>
                <c:pt idx="4">
                  <c:v>Migrated/moved to different geographical area within the same country</c:v>
                </c:pt>
              </c:strCache>
            </c:strRef>
          </c:cat>
          <c:val>
            <c:numRef>
              <c:f>Лист3!$B$5:$B$9</c:f>
              <c:numCache>
                <c:formatCode>###0%</c:formatCode>
                <c:ptCount val="5"/>
                <c:pt idx="0">
                  <c:v>0.54212145731975858</c:v>
                </c:pt>
                <c:pt idx="1">
                  <c:v>0.28139782946981423</c:v>
                </c:pt>
                <c:pt idx="2">
                  <c:v>0.26901855346251297</c:v>
                </c:pt>
                <c:pt idx="3">
                  <c:v>0.2007721490598996</c:v>
                </c:pt>
                <c:pt idx="4">
                  <c:v>8.4078488426444817E-2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88-4EF6-ADC4-B10068E6F477}"/>
            </c:ext>
          </c:extLst>
        </c:ser>
        <c:ser>
          <c:idx val="1"/>
          <c:order val="1"/>
          <c:tx>
            <c:strRef>
              <c:f>Лист3!$C$4</c:f>
              <c:strCache>
                <c:ptCount val="1"/>
                <c:pt idx="0">
                  <c:v>Women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Лист3!$A$5:$A$9</c:f>
              <c:strCache>
                <c:ptCount val="5"/>
                <c:pt idx="0">
                  <c:v>Psychological/Mental/Emotional health affected (e.g. stress, anxiety, etc.)</c:v>
                </c:pt>
                <c:pt idx="1">
                  <c:v>Physical illness</c:v>
                </c:pt>
                <c:pt idx="2">
                  <c:v>Illness of a family/household member</c:v>
                </c:pt>
                <c:pt idx="3">
                  <c:v>Recently returned from abroad</c:v>
                </c:pt>
                <c:pt idx="4">
                  <c:v>Migrated/moved to different geographical area within the same country</c:v>
                </c:pt>
              </c:strCache>
            </c:strRef>
          </c:cat>
          <c:val>
            <c:numRef>
              <c:f>Лист3!$C$5:$C$9</c:f>
              <c:numCache>
                <c:formatCode>###0%</c:formatCode>
                <c:ptCount val="5"/>
                <c:pt idx="0">
                  <c:v>0.62001290337165316</c:v>
                </c:pt>
                <c:pt idx="1">
                  <c:v>0.34170000881035023</c:v>
                </c:pt>
                <c:pt idx="2">
                  <c:v>0.31020680531970396</c:v>
                </c:pt>
                <c:pt idx="3">
                  <c:v>8.9896572181853027E-2</c:v>
                </c:pt>
                <c:pt idx="4">
                  <c:v>7.9687597570048299E-2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88-4EF6-ADC4-B10068E6F477}"/>
            </c:ext>
          </c:extLst>
        </c:ser>
        <c:ser>
          <c:idx val="2"/>
          <c:order val="2"/>
          <c:tx>
            <c:strRef>
              <c:f>Лист3!$D$4</c:f>
              <c:strCache>
                <c:ptCount val="1"/>
                <c:pt idx="0">
                  <c:v>Men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tint val="65000"/>
                  </a:schemeClr>
                </a:gs>
                <a:gs pos="75000">
                  <a:schemeClr val="accent1">
                    <a:tint val="65000"/>
                    <a:lumMod val="60000"/>
                    <a:lumOff val="40000"/>
                  </a:schemeClr>
                </a:gs>
                <a:gs pos="51000">
                  <a:schemeClr val="accent1">
                    <a:tint val="65000"/>
                    <a:alpha val="75000"/>
                  </a:schemeClr>
                </a:gs>
                <a:gs pos="100000">
                  <a:schemeClr val="accent1">
                    <a:tint val="65000"/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Лист3!$A$5:$A$9</c:f>
              <c:strCache>
                <c:ptCount val="5"/>
                <c:pt idx="0">
                  <c:v>Psychological/Mental/Emotional health affected (e.g. stress, anxiety, etc.)</c:v>
                </c:pt>
                <c:pt idx="1">
                  <c:v>Physical illness</c:v>
                </c:pt>
                <c:pt idx="2">
                  <c:v>Illness of a family/household member</c:v>
                </c:pt>
                <c:pt idx="3">
                  <c:v>Recently returned from abroad</c:v>
                </c:pt>
                <c:pt idx="4">
                  <c:v>Migrated/moved to different geographical area within the same country</c:v>
                </c:pt>
              </c:strCache>
            </c:strRef>
          </c:cat>
          <c:val>
            <c:numRef>
              <c:f>Лист3!$D$5:$D$9</c:f>
              <c:numCache>
                <c:formatCode>###0%</c:formatCode>
                <c:ptCount val="5"/>
                <c:pt idx="0">
                  <c:v>0.45512558995175084</c:v>
                </c:pt>
                <c:pt idx="1">
                  <c:v>0.2140471682378208</c:v>
                </c:pt>
                <c:pt idx="2">
                  <c:v>0.22301597067182979</c:v>
                </c:pt>
                <c:pt idx="3">
                  <c:v>0.32460753111209512</c:v>
                </c:pt>
                <c:pt idx="4">
                  <c:v>8.898261305029638E-2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88-4EF6-ADC4-B10068E6F4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overlap val="-58"/>
        <c:axId val="2062420816"/>
        <c:axId val="1837087008"/>
      </c:barChart>
      <c:catAx>
        <c:axId val="20624208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7087008"/>
        <c:crosses val="autoZero"/>
        <c:auto val="1"/>
        <c:lblAlgn val="ctr"/>
        <c:lblOffset val="100"/>
        <c:noMultiLvlLbl val="0"/>
      </c:catAx>
      <c:valAx>
        <c:axId val="183708700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%" sourceLinked="1"/>
        <c:majorTickMark val="none"/>
        <c:minorTickMark val="none"/>
        <c:tickLblPos val="nextTo"/>
        <c:crossAx val="2062420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/>
              <a:t>Number of respondents from vulnerable groups who were affected by Psychological/Mental/Emotional health  (in %)</a:t>
            </a:r>
            <a:endParaRPr lang="ru-RU" sz="14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'доступ к базовым услугам'!$H$41:$H$45</c:f>
              <c:strCache>
                <c:ptCount val="5"/>
                <c:pt idx="0">
                  <c:v>Elderly </c:v>
                </c:pt>
                <c:pt idx="1">
                  <c:v>Persons living with HIV</c:v>
                </c:pt>
                <c:pt idx="2">
                  <c:v>Women affected violence</c:v>
                </c:pt>
                <c:pt idx="3">
                  <c:v>Women-entrepreneurs</c:v>
                </c:pt>
                <c:pt idx="4">
                  <c:v>Ethnic minorities</c:v>
                </c:pt>
              </c:strCache>
            </c:strRef>
          </c:cat>
          <c:val>
            <c:numRef>
              <c:f>'доступ к базовым услугам'!$I$41:$I$45</c:f>
              <c:numCache>
                <c:formatCode>General</c:formatCode>
                <c:ptCount val="5"/>
                <c:pt idx="0">
                  <c:v>53.8</c:v>
                </c:pt>
                <c:pt idx="1">
                  <c:v>90.7</c:v>
                </c:pt>
                <c:pt idx="2">
                  <c:v>96.5</c:v>
                </c:pt>
                <c:pt idx="3">
                  <c:v>52.5</c:v>
                </c:pt>
                <c:pt idx="4">
                  <c:v>85.7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FC-426E-8A2E-FF130FC386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69865472"/>
        <c:axId val="370203264"/>
      </c:barChart>
      <c:catAx>
        <c:axId val="369865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203264"/>
        <c:crosses val="autoZero"/>
        <c:auto val="1"/>
        <c:lblAlgn val="ctr"/>
        <c:lblOffset val="100"/>
        <c:noMultiLvlLbl val="0"/>
      </c:catAx>
      <c:valAx>
        <c:axId val="370203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865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4778319963525686"/>
          <c:y val="0.16772123716358428"/>
          <c:w val="0.7091808066245241"/>
          <c:h val="0.804179008709264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Лист14!$C$10</c:f>
              <c:strCache>
                <c:ptCount val="1"/>
                <c:pt idx="0">
                  <c:v>Employed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Лист14!$A$11:$B$18</c:f>
              <c:multiLvlStrCache>
                <c:ptCount val="8"/>
                <c:lvl>
                  <c:pt idx="0">
                    <c:v>TOTAL</c:v>
                  </c:pt>
                  <c:pt idx="1">
                    <c:v>Women</c:v>
                  </c:pt>
                  <c:pt idx="2">
                    <c:v>Men</c:v>
                  </c:pt>
                  <c:pt idx="3">
                    <c:v>18-34</c:v>
                  </c:pt>
                  <c:pt idx="4">
                    <c:v>35-44</c:v>
                  </c:pt>
                  <c:pt idx="5">
                    <c:v>45-54</c:v>
                  </c:pt>
                  <c:pt idx="6">
                    <c:v>55-64</c:v>
                  </c:pt>
                  <c:pt idx="7">
                    <c:v>65+</c:v>
                  </c:pt>
                </c:lvl>
                <c:lvl>
                  <c:pt idx="1">
                    <c:v>Sex</c:v>
                  </c:pt>
                  <c:pt idx="3">
                    <c:v>Age</c:v>
                  </c:pt>
                </c:lvl>
              </c:multiLvlStrCache>
            </c:multiLvlStrRef>
          </c:cat>
          <c:val>
            <c:numRef>
              <c:f>Лист14!$C$11:$C$18</c:f>
              <c:numCache>
                <c:formatCode>###0%</c:formatCode>
                <c:ptCount val="8"/>
                <c:pt idx="0">
                  <c:v>0.47485985140024867</c:v>
                </c:pt>
                <c:pt idx="1">
                  <c:v>0.33551977626262963</c:v>
                </c:pt>
                <c:pt idx="2">
                  <c:v>0.61300032921811132</c:v>
                </c:pt>
                <c:pt idx="3">
                  <c:v>0.46509899465493393</c:v>
                </c:pt>
                <c:pt idx="4">
                  <c:v>0.53573149281820398</c:v>
                </c:pt>
                <c:pt idx="5">
                  <c:v>0.58863395565646148</c:v>
                </c:pt>
                <c:pt idx="6">
                  <c:v>0.40991837962121458</c:v>
                </c:pt>
                <c:pt idx="7">
                  <c:v>0.12473066877997342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0E-4E34-A78A-50AA2332C7B4}"/>
            </c:ext>
          </c:extLst>
        </c:ser>
        <c:ser>
          <c:idx val="1"/>
          <c:order val="1"/>
          <c:tx>
            <c:strRef>
              <c:f>Лист14!$D$10</c:f>
              <c:strCache>
                <c:ptCount val="1"/>
                <c:pt idx="0">
                  <c:v>Inactive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Лист14!$A$11:$B$18</c:f>
              <c:multiLvlStrCache>
                <c:ptCount val="8"/>
                <c:lvl>
                  <c:pt idx="0">
                    <c:v>TOTAL</c:v>
                  </c:pt>
                  <c:pt idx="1">
                    <c:v>Women</c:v>
                  </c:pt>
                  <c:pt idx="2">
                    <c:v>Men</c:v>
                  </c:pt>
                  <c:pt idx="3">
                    <c:v>18-34</c:v>
                  </c:pt>
                  <c:pt idx="4">
                    <c:v>35-44</c:v>
                  </c:pt>
                  <c:pt idx="5">
                    <c:v>45-54</c:v>
                  </c:pt>
                  <c:pt idx="6">
                    <c:v>55-64</c:v>
                  </c:pt>
                  <c:pt idx="7">
                    <c:v>65+</c:v>
                  </c:pt>
                </c:lvl>
                <c:lvl>
                  <c:pt idx="1">
                    <c:v>Sex</c:v>
                  </c:pt>
                  <c:pt idx="3">
                    <c:v>Age</c:v>
                  </c:pt>
                </c:lvl>
              </c:multiLvlStrCache>
            </c:multiLvlStrRef>
          </c:cat>
          <c:val>
            <c:numRef>
              <c:f>Лист14!$D$11:$D$18</c:f>
              <c:numCache>
                <c:formatCode>###0%</c:formatCode>
                <c:ptCount val="8"/>
                <c:pt idx="0">
                  <c:v>0.50385860583719089</c:v>
                </c:pt>
                <c:pt idx="1">
                  <c:v>0.65178560878065472</c:v>
                </c:pt>
                <c:pt idx="2">
                  <c:v>0.35720512622197875</c:v>
                </c:pt>
                <c:pt idx="3">
                  <c:v>0.51595490455177129</c:v>
                </c:pt>
                <c:pt idx="4">
                  <c:v>0.45144162830733137</c:v>
                </c:pt>
                <c:pt idx="5">
                  <c:v>0.38936283008514588</c:v>
                </c:pt>
                <c:pt idx="6">
                  <c:v>0.53735609377205651</c:v>
                </c:pt>
                <c:pt idx="7">
                  <c:v>0.86502711528239895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0E-4E34-A78A-50AA2332C7B4}"/>
            </c:ext>
          </c:extLst>
        </c:ser>
        <c:ser>
          <c:idx val="2"/>
          <c:order val="2"/>
          <c:tx>
            <c:strRef>
              <c:f>Лист14!$E$10</c:f>
              <c:strCache>
                <c:ptCount val="1"/>
                <c:pt idx="0">
                  <c:v>Unemployed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Лист14!$A$11:$B$18</c:f>
              <c:multiLvlStrCache>
                <c:ptCount val="8"/>
                <c:lvl>
                  <c:pt idx="0">
                    <c:v>TOTAL</c:v>
                  </c:pt>
                  <c:pt idx="1">
                    <c:v>Women</c:v>
                  </c:pt>
                  <c:pt idx="2">
                    <c:v>Men</c:v>
                  </c:pt>
                  <c:pt idx="3">
                    <c:v>18-34</c:v>
                  </c:pt>
                  <c:pt idx="4">
                    <c:v>35-44</c:v>
                  </c:pt>
                  <c:pt idx="5">
                    <c:v>45-54</c:v>
                  </c:pt>
                  <c:pt idx="6">
                    <c:v>55-64</c:v>
                  </c:pt>
                  <c:pt idx="7">
                    <c:v>65+</c:v>
                  </c:pt>
                </c:lvl>
                <c:lvl>
                  <c:pt idx="1">
                    <c:v>Sex</c:v>
                  </c:pt>
                  <c:pt idx="3">
                    <c:v>Age</c:v>
                  </c:pt>
                </c:lvl>
              </c:multiLvlStrCache>
            </c:multiLvlStrRef>
          </c:cat>
          <c:val>
            <c:numRef>
              <c:f>Лист14!$E$11:$E$18</c:f>
              <c:numCache>
                <c:formatCode>###0%</c:formatCode>
                <c:ptCount val="8"/>
                <c:pt idx="0">
                  <c:v>2.1281542762567673E-2</c:v>
                </c:pt>
                <c:pt idx="1">
                  <c:v>1.269461495671682E-2</c:v>
                </c:pt>
                <c:pt idx="2">
                  <c:v>2.9794544559905635E-2</c:v>
                </c:pt>
                <c:pt idx="3">
                  <c:v>1.894610079329612E-2</c:v>
                </c:pt>
                <c:pt idx="4">
                  <c:v>1.2826878874470111E-2</c:v>
                </c:pt>
                <c:pt idx="5">
                  <c:v>2.2003214258387738E-2</c:v>
                </c:pt>
                <c:pt idx="6">
                  <c:v>5.2725526606726539E-2</c:v>
                </c:pt>
                <c:pt idx="7">
                  <c:v>1.0242215937627849E-2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0E-4E34-A78A-50AA2332C7B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1586448"/>
        <c:axId val="226190944"/>
      </c:barChart>
      <c:catAx>
        <c:axId val="16158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190944"/>
        <c:crosses val="autoZero"/>
        <c:auto val="1"/>
        <c:lblAlgn val="ctr"/>
        <c:lblOffset val="100"/>
        <c:noMultiLvlLbl val="0"/>
      </c:catAx>
      <c:valAx>
        <c:axId val="2261909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1586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Tajikistan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Sheet4!$A$2:$A$10</c:f>
              <c:strCache>
                <c:ptCount val="9"/>
                <c:pt idx="0">
                  <c:v>salary/ paid job</c:v>
                </c:pt>
                <c:pt idx="1">
                  <c:v>farming and raising animals</c:v>
                </c:pt>
                <c:pt idx="2">
                  <c:v>remittances</c:v>
                </c:pt>
                <c:pt idx="3">
                  <c:v>Women reported that a main source of their income is salary/ paid job </c:v>
                </c:pt>
                <c:pt idx="4">
                  <c:v>Women depend on remittances</c:v>
                </c:pt>
                <c:pt idx="5">
                  <c:v>Men depend on remittances</c:v>
                </c:pt>
                <c:pt idx="6">
                  <c:v>Women depend on support from family/ friends in the country</c:v>
                </c:pt>
                <c:pt idx="7">
                  <c:v>Men depend on support from family/ friends in the country</c:v>
                </c:pt>
                <c:pt idx="8">
                  <c:v>Men's main source of income from farming/ raising animals</c:v>
                </c:pt>
              </c:strCache>
            </c:strRef>
          </c:cat>
          <c:val>
            <c:numRef>
              <c:f>Sheet4!$B$2:$B$10</c:f>
              <c:numCache>
                <c:formatCode>0%</c:formatCode>
                <c:ptCount val="9"/>
                <c:pt idx="0">
                  <c:v>0.34</c:v>
                </c:pt>
                <c:pt idx="1">
                  <c:v>0.32</c:v>
                </c:pt>
                <c:pt idx="2">
                  <c:v>0.23</c:v>
                </c:pt>
                <c:pt idx="3">
                  <c:v>0.27</c:v>
                </c:pt>
                <c:pt idx="4">
                  <c:v>0.27</c:v>
                </c:pt>
                <c:pt idx="5">
                  <c:v>0.18</c:v>
                </c:pt>
                <c:pt idx="6">
                  <c:v>0.24</c:v>
                </c:pt>
                <c:pt idx="7">
                  <c:v>0.16</c:v>
                </c:pt>
                <c:pt idx="8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6C-48C5-9115-D301E070D7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49458464"/>
        <c:axId val="349455512"/>
      </c:barChart>
      <c:catAx>
        <c:axId val="349458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455512"/>
        <c:crosses val="autoZero"/>
        <c:auto val="1"/>
        <c:lblAlgn val="ctr"/>
        <c:lblOffset val="100"/>
        <c:noMultiLvlLbl val="0"/>
      </c:catAx>
      <c:valAx>
        <c:axId val="349455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45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b="1" dirty="0">
                <a:effectLst/>
              </a:rPr>
              <a:t>Kyrgyzstan</a:t>
            </a:r>
          </a:p>
          <a:p>
            <a:pPr>
              <a:defRPr/>
            </a:pPr>
            <a:r>
              <a:rPr lang="en-US" sz="1400" b="1" dirty="0">
                <a:effectLst/>
              </a:rPr>
              <a:t>Has a number of hours on paid work been changed? </a:t>
            </a:r>
            <a:endParaRPr lang="en-US" sz="1400" dirty="0">
              <a:effectLst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863127219391694"/>
          <c:y val="0.25291852758852568"/>
          <c:w val="0.62737455612166126"/>
          <c:h val="0.74708147241147438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CE-484A-BC62-CE4F106A4534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1CE-484A-BC62-CE4F106A4534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1CE-484A-BC62-CE4F106A4534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1CE-484A-BC62-CE4F106A4534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1CE-484A-BC62-CE4F106A4534}"/>
              </c:ext>
            </c:extLst>
          </c:dPt>
          <c:cat>
            <c:strRef>
              <c:f>занятость!$C$13:$G$13</c:f>
              <c:strCache>
                <c:ptCount val="5"/>
                <c:pt idx="0">
                  <c:v>Increased</c:v>
                </c:pt>
                <c:pt idx="1">
                  <c:v>No change/It is the same</c:v>
                </c:pt>
                <c:pt idx="2">
                  <c:v>Decreased, but I didn’t lose my job</c:v>
                </c:pt>
                <c:pt idx="3">
                  <c:v>I lost my job</c:v>
                </c:pt>
                <c:pt idx="4">
                  <c:v>I do not know </c:v>
                </c:pt>
              </c:strCache>
            </c:strRef>
          </c:cat>
          <c:val>
            <c:numRef>
              <c:f>занятость!$C$16:$G$16</c:f>
              <c:numCache>
                <c:formatCode>###0.0%</c:formatCode>
                <c:ptCount val="5"/>
                <c:pt idx="0">
                  <c:v>2.9978586723768737E-2</c:v>
                </c:pt>
                <c:pt idx="1">
                  <c:v>0.43040685224839398</c:v>
                </c:pt>
                <c:pt idx="2">
                  <c:v>0.43040685224839398</c:v>
                </c:pt>
                <c:pt idx="3">
                  <c:v>0.1006423982869379</c:v>
                </c:pt>
                <c:pt idx="4" formatCode="####.0%">
                  <c:v>8.5653104925053538E-3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1CE-484A-BC62-CE4F106A4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541322672"/>
        <c:axId val="541321032"/>
      </c:barChart>
      <c:valAx>
        <c:axId val="541321032"/>
        <c:scaling>
          <c:orientation val="minMax"/>
        </c:scaling>
        <c:delete val="0"/>
        <c:axPos val="b"/>
        <c:majorGridlines/>
        <c:numFmt formatCode="###0.0%" sourceLinked="1"/>
        <c:majorTickMark val="out"/>
        <c:minorTickMark val="none"/>
        <c:tickLblPos val="nextTo"/>
        <c:crossAx val="541322672"/>
        <c:crosses val="autoZero"/>
        <c:crossBetween val="between"/>
      </c:valAx>
      <c:catAx>
        <c:axId val="541322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5413210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chemeClr val="tx1"/>
                </a:solidFill>
              </a:rPr>
              <a:t>Meeting basic expenses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Sheet1!$A$2:$A$6</c:f>
              <c:strCache>
                <c:ptCount val="5"/>
                <c:pt idx="0">
                  <c:v>women will face difficulty in meeting basic expenses,  incl. food, rent, and utilities if restrictive measures endured</c:v>
                </c:pt>
                <c:pt idx="1">
                  <c:v>men will face difficulty in meeting basic expenses including food, rent, and utilities if restrictive measures endured</c:v>
                </c:pt>
                <c:pt idx="2">
                  <c:v>women have to exhaust their current saving</c:v>
                </c:pt>
                <c:pt idx="3">
                  <c:v>men have to exhaust their current saving</c:v>
                </c:pt>
                <c:pt idx="4">
                  <c:v>women will forgo medical checkups and seeking health services due to financial limitations and to prioritize meeting the basic needs of food and shelter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</c:v>
                </c:pt>
                <c:pt idx="1">
                  <c:v>0.8</c:v>
                </c:pt>
                <c:pt idx="2">
                  <c:v>0.82</c:v>
                </c:pt>
                <c:pt idx="3">
                  <c:v>0.87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8A-4C00-A813-CA82874D0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627326640"/>
        <c:axId val="627324672"/>
      </c:barChart>
      <c:catAx>
        <c:axId val="627326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24672"/>
        <c:crosses val="autoZero"/>
        <c:auto val="1"/>
        <c:lblAlgn val="ctr"/>
        <c:lblOffset val="100"/>
        <c:noMultiLvlLbl val="0"/>
      </c:catAx>
      <c:valAx>
        <c:axId val="62732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26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Awareness on where to seek help in case of domestic violence in Tajikistan</a:t>
            </a:r>
          </a:p>
        </c:rich>
      </c:tx>
      <c:layout>
        <c:manualLayout>
          <c:xMode val="edge"/>
          <c:yMode val="edge"/>
          <c:x val="0.18182639495759298"/>
          <c:y val="3.31140833894029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Sheet2!$A$1:$A$4</c:f>
              <c:strCache>
                <c:ptCount val="4"/>
                <c:pt idx="0">
                  <c:v>respondents reported \ they know where to get help and support in case someone will experiencing domestic violence.   
</c:v>
                </c:pt>
                <c:pt idx="1">
                  <c:v>Women who know where to get help and support in case someone will experiencing domestic violence</c:v>
                </c:pt>
                <c:pt idx="2">
                  <c:v>Men who know where to get help and support in case someone will experiencing domestic violence</c:v>
                </c:pt>
                <c:pt idx="3">
                  <c:v>Married women did not know about how to seek help if they are exposed to domestic violence</c:v>
                </c:pt>
              </c:strCache>
            </c:strRef>
          </c:cat>
          <c:val>
            <c:numRef>
              <c:f>Sheet2!$B$1:$B$4</c:f>
              <c:numCache>
                <c:formatCode>0%</c:formatCode>
                <c:ptCount val="4"/>
                <c:pt idx="0">
                  <c:v>0.54</c:v>
                </c:pt>
                <c:pt idx="1">
                  <c:v>0.44</c:v>
                </c:pt>
                <c:pt idx="2">
                  <c:v>0.64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AF-44EE-B063-C9365FA9DF1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54921592"/>
        <c:axId val="454916016"/>
      </c:barChart>
      <c:catAx>
        <c:axId val="454921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916016"/>
        <c:crosses val="autoZero"/>
        <c:auto val="1"/>
        <c:lblAlgn val="ctr"/>
        <c:lblOffset val="100"/>
        <c:noMultiLvlLbl val="0"/>
      </c:catAx>
      <c:valAx>
        <c:axId val="454916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921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 dirty="0"/>
              <a:t>Level of awareness of the existing hotlines, in % in Kyrgyzstan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'новые вопросы'!$M$54:$M$58</c:f>
              <c:strCache>
                <c:ptCount val="5"/>
                <c:pt idx="0">
                  <c:v>Elderly</c:v>
                </c:pt>
                <c:pt idx="1">
                  <c:v>Persons living with HIV</c:v>
                </c:pt>
                <c:pt idx="2">
                  <c:v>People affected violence</c:v>
                </c:pt>
                <c:pt idx="3">
                  <c:v>Women-entrepreneurs</c:v>
                </c:pt>
                <c:pt idx="4">
                  <c:v>Ethnic minorities</c:v>
                </c:pt>
              </c:strCache>
            </c:strRef>
          </c:cat>
          <c:val>
            <c:numRef>
              <c:f>'новые вопросы'!$N$54:$N$58</c:f>
              <c:numCache>
                <c:formatCode>General</c:formatCode>
                <c:ptCount val="5"/>
                <c:pt idx="0">
                  <c:v>30.8</c:v>
                </c:pt>
                <c:pt idx="1">
                  <c:v>59.6</c:v>
                </c:pt>
                <c:pt idx="2">
                  <c:v>27.2</c:v>
                </c:pt>
                <c:pt idx="3">
                  <c:v>93.8</c:v>
                </c:pt>
                <c:pt idx="4">
                  <c:v>28.9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E7-42D6-B193-3D9401E43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1964800"/>
        <c:axId val="161966336"/>
      </c:barChart>
      <c:catAx>
        <c:axId val="161964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1966336"/>
        <c:crosses val="autoZero"/>
        <c:auto val="1"/>
        <c:lblAlgn val="ctr"/>
        <c:lblOffset val="100"/>
        <c:noMultiLvlLbl val="0"/>
      </c:catAx>
      <c:valAx>
        <c:axId val="161966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1964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3">
  <a:schemeClr val="accent1"/>
  <a:schemeClr val="accent1"/>
  <a:schemeClr val="accent1"/>
  <a:schemeClr val="accent1"/>
  <a:schemeClr val="accent1"/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3">
  <a:schemeClr val="accent1"/>
  <a:schemeClr val="accent1"/>
  <a:schemeClr val="accent1"/>
  <a:schemeClr val="accent1"/>
  <a:schemeClr val="accent1"/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91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2388C-F921-45B5-A24E-ACB2E4D0184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8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2388C-F921-45B5-A24E-ACB2E4D0184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714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2388C-F921-45B5-A24E-ACB2E4D0184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445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36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03D343-2CF7-45FC-A379-2AF9BD6C567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3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013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8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EF0F6ED7-A7AE-462E-B5DC-ED73A29A4F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21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4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0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5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2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6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78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55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9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690654-9E09-4B4A-82EE-FECF36DF65FA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8073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03" y="491346"/>
            <a:ext cx="4315507" cy="1316879"/>
          </a:xfrm>
        </p:spPr>
        <p:txBody>
          <a:bodyPr anchor="b">
            <a:noAutofit/>
          </a:bodyPr>
          <a:lstStyle/>
          <a:p>
            <a:pPr lvl="0" algn="l"/>
            <a:r>
              <a:rPr lang="en-US" sz="2400" b="1" dirty="0"/>
              <a:t>Women’s wellbeing: Emergency as a turning point to gender transformative interventions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ACCA7EE8-09A6-413B-B320-B0D6C81F36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970" y="2348407"/>
            <a:ext cx="4190207" cy="1871625"/>
          </a:xfrm>
          <a:prstGeom prst="rect">
            <a:avLst/>
          </a:prstGeom>
        </p:spPr>
      </p:pic>
      <p:pic>
        <p:nvPicPr>
          <p:cNvPr id="4" name="Рисунок 12" descr="Geography of Tajikistan - Wikipedia">
            <a:extLst>
              <a:ext uri="{FF2B5EF4-FFF2-40B4-BE49-F238E27FC236}">
                <a16:creationId xmlns:a16="http://schemas.microsoft.com/office/drawing/2014/main" id="{A046068E-7A80-4F61-979F-30B716291558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66" r="3640"/>
          <a:stretch/>
        </p:blipFill>
        <p:spPr bwMode="auto">
          <a:xfrm>
            <a:off x="561903" y="2247906"/>
            <a:ext cx="4010097" cy="2072625"/>
          </a:xfrm>
          <a:prstGeom prst="rect">
            <a:avLst/>
          </a:prstGeom>
          <a:noFill/>
        </p:spPr>
      </p:pic>
      <p:pic>
        <p:nvPicPr>
          <p:cNvPr id="7" name="Рисунок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B76759-1411-4A28-8565-B0C1D47C8E8D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1" r="15092"/>
          <a:stretch/>
        </p:blipFill>
        <p:spPr bwMode="auto">
          <a:xfrm>
            <a:off x="5182820" y="739290"/>
            <a:ext cx="3693408" cy="740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673BA4CF-FEE4-4F57-9EA1-7E971BA442F9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44" t="38840" r="-2" b="8843"/>
          <a:stretch/>
        </p:blipFill>
        <p:spPr bwMode="auto">
          <a:xfrm>
            <a:off x="561903" y="2247907"/>
            <a:ext cx="4037197" cy="2111228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31376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FD8310D-3614-4E12-BD6A-CFF5AC1D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91" y="523794"/>
            <a:ext cx="8020290" cy="786709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The proportion of people who did not know where to seek help in case of domestic violence </a:t>
            </a: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0A50F9-0F9E-411A-AE39-D9933F410C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414811"/>
              </p:ext>
            </p:extLst>
          </p:nvPr>
        </p:nvGraphicFramePr>
        <p:xfrm>
          <a:off x="605791" y="1310504"/>
          <a:ext cx="3553065" cy="3314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Диаграмма 54">
            <a:extLst>
              <a:ext uri="{FF2B5EF4-FFF2-40B4-BE49-F238E27FC236}">
                <a16:creationId xmlns:a16="http://schemas.microsoft.com/office/drawing/2014/main" id="{20E05BD0-43C7-4111-9F07-79310A7724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5096188"/>
              </p:ext>
            </p:extLst>
          </p:nvPr>
        </p:nvGraphicFramePr>
        <p:xfrm>
          <a:off x="4580695" y="1469101"/>
          <a:ext cx="3886200" cy="3131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2767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1514104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150876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114818-E2DB-4417-88E8-8D0218CC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411480"/>
            <a:ext cx="7626096" cy="884682"/>
          </a:xfrm>
        </p:spPr>
        <p:txBody>
          <a:bodyPr>
            <a:normAutofit/>
          </a:bodyPr>
          <a:lstStyle/>
          <a:p>
            <a:r>
              <a:rPr lang="en-US" sz="3000" b="1" dirty="0"/>
              <a:t>Unpaid care work - Tajikistan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569214"/>
            <a:ext cx="96012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14358-CCBC-4636-9490-EB2641479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125" y="1861457"/>
            <a:ext cx="8417831" cy="30008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b="1" dirty="0"/>
              <a:t>   Tajik women face higher share of unpaid care and domestic work ramps up. </a:t>
            </a:r>
          </a:p>
          <a:p>
            <a:r>
              <a:rPr lang="en-US" sz="1500" b="1" dirty="0"/>
              <a:t>70% of women </a:t>
            </a:r>
            <a:r>
              <a:rPr lang="en-US" sz="1500" dirty="0"/>
              <a:t>are  responsible for domestic household chores, household management, shopping for family, the </a:t>
            </a:r>
            <a:r>
              <a:rPr lang="en-US" sz="1500" b="1" dirty="0"/>
              <a:t>care of children including teaching and playing, elderly and sick family members’ care. </a:t>
            </a:r>
          </a:p>
          <a:p>
            <a:r>
              <a:rPr lang="en-US" sz="1500" dirty="0"/>
              <a:t>During the current pandemic, the </a:t>
            </a:r>
            <a:r>
              <a:rPr lang="en-US" sz="1500" b="1" dirty="0"/>
              <a:t>intensity of domestic unpaid work has increased. </a:t>
            </a:r>
          </a:p>
          <a:p>
            <a:r>
              <a:rPr lang="en-US" sz="1500" dirty="0"/>
              <a:t>Men help mostly with activities including household financial management, shopping for the family, and pet care. </a:t>
            </a:r>
          </a:p>
          <a:p>
            <a:r>
              <a:rPr lang="en-US" sz="1500" dirty="0"/>
              <a:t>Women mainly spent most of their time for </a:t>
            </a:r>
            <a:r>
              <a:rPr lang="en-US" sz="1500" b="1" dirty="0"/>
              <a:t>cleaning / washing (37%) </a:t>
            </a:r>
            <a:r>
              <a:rPr lang="en-US" sz="1500" dirty="0"/>
              <a:t>and </a:t>
            </a:r>
            <a:r>
              <a:rPr lang="en-US" sz="1500" b="1" dirty="0"/>
              <a:t>cooking/serving meals (23%), </a:t>
            </a:r>
            <a:r>
              <a:rPr lang="en-US" sz="1500" dirty="0"/>
              <a:t>while men spent most of their time </a:t>
            </a:r>
            <a:r>
              <a:rPr lang="en-US" sz="1500" b="1" dirty="0"/>
              <a:t>for household management (23%) </a:t>
            </a:r>
            <a:r>
              <a:rPr lang="en-US" sz="1500" dirty="0"/>
              <a:t>and </a:t>
            </a:r>
            <a:r>
              <a:rPr lang="en-US" sz="1500" b="1" dirty="0"/>
              <a:t>shopping for family (20%). </a:t>
            </a:r>
          </a:p>
        </p:txBody>
      </p:sp>
    </p:spTree>
    <p:extLst>
      <p:ext uri="{BB962C8B-B14F-4D97-AF65-F5344CB8AC3E}">
        <p14:creationId xmlns:p14="http://schemas.microsoft.com/office/powerpoint/2010/main" val="1616759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84DED9-D74A-4C3A-A924-8A3763BEB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20040"/>
            <a:ext cx="7879842" cy="14393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5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Unpaid care work - Kyrgyzstan</a:t>
            </a:r>
            <a:endParaRPr lang="en-US" sz="4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174945"/>
            <a:ext cx="7838694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082023"/>
            <a:ext cx="1405092" cy="10287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78D00-BA42-46D3-90FD-D2D39A822C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" y="2502951"/>
            <a:ext cx="7882128" cy="2179265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/>
            <a:r>
              <a:rPr lang="en-US" sz="1500" dirty="0"/>
              <a:t>Women allocated more time for cleaning, cooking and food service, games, talks and reading with children. </a:t>
            </a:r>
          </a:p>
          <a:p>
            <a:pPr indent="-228600" defTabSz="914400"/>
            <a:r>
              <a:rPr lang="en-US" sz="1500" dirty="0"/>
              <a:t>Men allocated time mostly to the household garden works and purchases made for their families. </a:t>
            </a:r>
            <a:r>
              <a:rPr lang="en-US" sz="1500" b="1" dirty="0"/>
              <a:t>35,6% of women responded that the partners did not help at all (Vs. 15% of men)</a:t>
            </a:r>
          </a:p>
          <a:p>
            <a:pPr lvl="0" indent="-228600" defTabSz="914400"/>
            <a:r>
              <a:rPr lang="en-US" sz="1500" dirty="0"/>
              <a:t>The respondents, in particular </a:t>
            </a:r>
            <a:r>
              <a:rPr lang="en-US" sz="1500" b="1" dirty="0"/>
              <a:t>women (32,7%), faced with difficulties because of suspension of work of the public transport</a:t>
            </a:r>
            <a:r>
              <a:rPr lang="en-US" sz="1500" dirty="0"/>
              <a:t>, while men were much less inconvenienced (19,3%). </a:t>
            </a:r>
            <a:endParaRPr lang="en-US" sz="1500" b="1" dirty="0"/>
          </a:p>
          <a:p>
            <a:pPr indent="-228600" defTabSz="914400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9421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E0A9E-CC05-438F-A447-4DCE3B9FA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17" y="516835"/>
            <a:ext cx="8766312" cy="377687"/>
          </a:xfrm>
        </p:spPr>
        <p:txBody>
          <a:bodyPr>
            <a:normAutofit fontScale="90000"/>
          </a:bodyPr>
          <a:lstStyle/>
          <a:p>
            <a:r>
              <a:rPr lang="ru-RU" sz="3000" b="1" dirty="0">
                <a:solidFill>
                  <a:schemeClr val="accent1">
                    <a:lumMod val="75000"/>
                  </a:schemeClr>
                </a:solidFill>
              </a:rPr>
              <a:t>Причины неучастия в составе рабочей силы по полу, 2017 г.</a:t>
            </a:r>
            <a:br>
              <a:rPr lang="en-US" dirty="0"/>
            </a:br>
            <a:endParaRPr lang="en-US" dirty="0"/>
          </a:p>
        </p:txBody>
      </p:sp>
      <p:pic>
        <p:nvPicPr>
          <p:cNvPr id="3" name="Рисунок 32">
            <a:extLst>
              <a:ext uri="{FF2B5EF4-FFF2-40B4-BE49-F238E27FC236}">
                <a16:creationId xmlns:a16="http://schemas.microsoft.com/office/drawing/2014/main" id="{B16BDCE2-C475-48A8-BCC6-CF471642AA9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5" y="784988"/>
            <a:ext cx="9273829" cy="469431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6D68FBB-671D-4A5A-8C1D-0A373FCB0C9E}"/>
              </a:ext>
            </a:extLst>
          </p:cNvPr>
          <p:cNvSpPr/>
          <p:nvPr/>
        </p:nvSpPr>
        <p:spPr>
          <a:xfrm>
            <a:off x="377890" y="169168"/>
            <a:ext cx="8663474" cy="615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Reasons for non-participation in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labour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force (by sex) 2017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0AA3E5-513A-469C-9E07-4BA28A402442}"/>
              </a:ext>
            </a:extLst>
          </p:cNvPr>
          <p:cNvSpPr/>
          <p:nvPr/>
        </p:nvSpPr>
        <p:spPr>
          <a:xfrm>
            <a:off x="75811" y="1762217"/>
            <a:ext cx="1203650" cy="615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Women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02E880-BBB4-407F-A883-44BB5A5DCC25}"/>
              </a:ext>
            </a:extLst>
          </p:cNvPr>
          <p:cNvSpPr/>
          <p:nvPr/>
        </p:nvSpPr>
        <p:spPr>
          <a:xfrm>
            <a:off x="137626" y="3008061"/>
            <a:ext cx="1279461" cy="615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Men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FD1C0E-0D56-4EDE-8668-7634A5612A40}"/>
              </a:ext>
            </a:extLst>
          </p:cNvPr>
          <p:cNvSpPr/>
          <p:nvPr/>
        </p:nvSpPr>
        <p:spPr>
          <a:xfrm>
            <a:off x="102637" y="4269275"/>
            <a:ext cx="1203650" cy="615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Total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912842-7B68-4879-A04E-7725F0675C87}"/>
              </a:ext>
            </a:extLst>
          </p:cNvPr>
          <p:cNvSpPr/>
          <p:nvPr/>
        </p:nvSpPr>
        <p:spPr>
          <a:xfrm>
            <a:off x="1625859" y="996575"/>
            <a:ext cx="2038785" cy="4218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b="1" dirty="0">
                <a:solidFill>
                  <a:schemeClr val="accent1">
                    <a:lumMod val="50000"/>
                  </a:schemeClr>
                </a:solidFill>
              </a:rPr>
              <a:t>Has an interest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27AC95-C1F8-4527-9543-E637D907F3CD}"/>
              </a:ext>
            </a:extLst>
          </p:cNvPr>
          <p:cNvSpPr/>
          <p:nvPr/>
        </p:nvSpPr>
        <p:spPr>
          <a:xfrm>
            <a:off x="4083659" y="948315"/>
            <a:ext cx="964122" cy="5119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b="1" dirty="0">
                <a:solidFill>
                  <a:schemeClr val="accent1">
                    <a:lumMod val="50000"/>
                  </a:schemeClr>
                </a:solidFill>
              </a:rPr>
              <a:t>Study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941A1E-B088-466B-BD8D-A2D5EC79B3E6}"/>
              </a:ext>
            </a:extLst>
          </p:cNvPr>
          <p:cNvSpPr/>
          <p:nvPr/>
        </p:nvSpPr>
        <p:spPr>
          <a:xfrm>
            <a:off x="5466795" y="891784"/>
            <a:ext cx="843305" cy="7609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b="1" dirty="0">
                <a:solidFill>
                  <a:schemeClr val="accent1">
                    <a:lumMod val="50000"/>
                  </a:schemeClr>
                </a:solidFill>
              </a:rPr>
              <a:t>Pension 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9DF22-E5B3-4E1C-BEE4-74415505B378}"/>
              </a:ext>
            </a:extLst>
          </p:cNvPr>
          <p:cNvSpPr/>
          <p:nvPr/>
        </p:nvSpPr>
        <p:spPr>
          <a:xfrm>
            <a:off x="6613599" y="894522"/>
            <a:ext cx="904542" cy="7609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b="1" dirty="0">
                <a:solidFill>
                  <a:srgbClr val="FF0000"/>
                </a:solidFill>
              </a:rPr>
              <a:t>Care duties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65C768-76C5-4641-9FF2-3CD67ADCD5F6}"/>
              </a:ext>
            </a:extLst>
          </p:cNvPr>
          <p:cNvSpPr/>
          <p:nvPr/>
        </p:nvSpPr>
        <p:spPr>
          <a:xfrm>
            <a:off x="7821639" y="942126"/>
            <a:ext cx="1250302" cy="5181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b="1" dirty="0">
                <a:solidFill>
                  <a:schemeClr val="accent1">
                    <a:lumMod val="50000"/>
                  </a:schemeClr>
                </a:solidFill>
              </a:rPr>
              <a:t>Other reasons </a:t>
            </a:r>
          </a:p>
        </p:txBody>
      </p:sp>
    </p:spTree>
    <p:extLst>
      <p:ext uri="{BB962C8B-B14F-4D97-AF65-F5344CB8AC3E}">
        <p14:creationId xmlns:p14="http://schemas.microsoft.com/office/powerpoint/2010/main" val="4081584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A8C306-A83E-4698-A1D8-19265505F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The number of kindergartens in the period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1990-2017 гг.</a:t>
            </a:r>
            <a:br>
              <a:rPr lang="en-US" sz="24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33">
            <a:extLst>
              <a:ext uri="{FF2B5EF4-FFF2-40B4-BE49-F238E27FC236}">
                <a16:creationId xmlns:a16="http://schemas.microsoft.com/office/drawing/2014/main" id="{B101F5D8-B3AB-4EBD-A224-579C8DF1CB6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48" y="1268016"/>
            <a:ext cx="8497956" cy="35114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1621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E53D7-973B-4B81-B7D1-39C5DBD2D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618151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Employment opportunities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4D7B44E-0EE0-49AE-9B98-453D76F7E3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630628"/>
              </p:ext>
            </p:extLst>
          </p:nvPr>
        </p:nvGraphicFramePr>
        <p:xfrm>
          <a:off x="424799" y="907773"/>
          <a:ext cx="8294401" cy="410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64">
                  <a:extLst>
                    <a:ext uri="{9D8B030D-6E8A-4147-A177-3AD203B41FA5}">
                      <a16:colId xmlns:a16="http://schemas.microsoft.com/office/drawing/2014/main" val="2797386601"/>
                    </a:ext>
                  </a:extLst>
                </a:gridCol>
                <a:gridCol w="987953">
                  <a:extLst>
                    <a:ext uri="{9D8B030D-6E8A-4147-A177-3AD203B41FA5}">
                      <a16:colId xmlns:a16="http://schemas.microsoft.com/office/drawing/2014/main" val="4122074515"/>
                    </a:ext>
                  </a:extLst>
                </a:gridCol>
                <a:gridCol w="1017026">
                  <a:extLst>
                    <a:ext uri="{9D8B030D-6E8A-4147-A177-3AD203B41FA5}">
                      <a16:colId xmlns:a16="http://schemas.microsoft.com/office/drawing/2014/main" val="1953585015"/>
                    </a:ext>
                  </a:extLst>
                </a:gridCol>
                <a:gridCol w="1278923">
                  <a:extLst>
                    <a:ext uri="{9D8B030D-6E8A-4147-A177-3AD203B41FA5}">
                      <a16:colId xmlns:a16="http://schemas.microsoft.com/office/drawing/2014/main" val="2413472455"/>
                    </a:ext>
                  </a:extLst>
                </a:gridCol>
                <a:gridCol w="1090907">
                  <a:extLst>
                    <a:ext uri="{9D8B030D-6E8A-4147-A177-3AD203B41FA5}">
                      <a16:colId xmlns:a16="http://schemas.microsoft.com/office/drawing/2014/main" val="583969423"/>
                    </a:ext>
                  </a:extLst>
                </a:gridCol>
                <a:gridCol w="1184914">
                  <a:extLst>
                    <a:ext uri="{9D8B030D-6E8A-4147-A177-3AD203B41FA5}">
                      <a16:colId xmlns:a16="http://schemas.microsoft.com/office/drawing/2014/main" val="2802944042"/>
                    </a:ext>
                  </a:extLst>
                </a:gridCol>
                <a:gridCol w="1184914">
                  <a:extLst>
                    <a:ext uri="{9D8B030D-6E8A-4147-A177-3AD203B41FA5}">
                      <a16:colId xmlns:a16="http://schemas.microsoft.com/office/drawing/2014/main" val="3427255775"/>
                    </a:ext>
                  </a:extLst>
                </a:gridCol>
              </a:tblGrid>
              <a:tr h="1497855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SDG Scenario - </a:t>
                      </a:r>
                      <a:r>
                        <a:rPr 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per cent of children 0–2 years old, and 100 per cent of children of 3 </a:t>
                      </a:r>
                      <a:r>
                        <a:rPr lang="en-US" sz="1400" b="1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y.o</a:t>
                      </a:r>
                      <a:r>
                        <a:rPr 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-to-mandatory school age would be enrolled </a:t>
                      </a:r>
                    </a:p>
                    <a:p>
                      <a:pPr algn="just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Employment in care sector – pre-school education </a:t>
                      </a:r>
                      <a:endParaRPr lang="en-US" sz="1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Construction scenario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453059"/>
                  </a:ext>
                </a:extLst>
              </a:tr>
              <a:tr h="795016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Women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Men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Total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Women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Men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Total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478652"/>
                  </a:ext>
                </a:extLst>
              </a:tr>
              <a:tr h="1019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Employment 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87 186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33 306</a:t>
                      </a:r>
                      <a:endParaRPr lang="en-US" sz="1800" b="1" dirty="0"/>
                    </a:p>
                    <a:p>
                      <a:endParaRPr 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120 493</a:t>
                      </a:r>
                      <a:endParaRPr lang="en-US" sz="1800" dirty="0"/>
                    </a:p>
                    <a:p>
                      <a:endParaRPr lang="en-US" sz="18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13 425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81 312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94 738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71038"/>
                  </a:ext>
                </a:extLst>
              </a:tr>
              <a:tr h="795016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Share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7048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72,4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27,6</a:t>
                      </a:r>
                      <a:endParaRPr lang="en-US" sz="1800" b="1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14,2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85,8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397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115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121C77D-5879-45BB-9DE4-ABB32A1C21F6}"/>
              </a:ext>
            </a:extLst>
          </p:cNvPr>
          <p:cNvGraphicFramePr>
            <a:graphicFrameLocks noGrp="1"/>
          </p:cNvGraphicFramePr>
          <p:nvPr/>
        </p:nvGraphicFramePr>
        <p:xfrm>
          <a:off x="111968" y="479614"/>
          <a:ext cx="8856187" cy="46293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16967">
                  <a:extLst>
                    <a:ext uri="{9D8B030D-6E8A-4147-A177-3AD203B41FA5}">
                      <a16:colId xmlns:a16="http://schemas.microsoft.com/office/drawing/2014/main" val="596440143"/>
                    </a:ext>
                  </a:extLst>
                </a:gridCol>
                <a:gridCol w="1729274">
                  <a:extLst>
                    <a:ext uri="{9D8B030D-6E8A-4147-A177-3AD203B41FA5}">
                      <a16:colId xmlns:a16="http://schemas.microsoft.com/office/drawing/2014/main" val="4101300188"/>
                    </a:ext>
                  </a:extLst>
                </a:gridCol>
                <a:gridCol w="1415699">
                  <a:extLst>
                    <a:ext uri="{9D8B030D-6E8A-4147-A177-3AD203B41FA5}">
                      <a16:colId xmlns:a16="http://schemas.microsoft.com/office/drawing/2014/main" val="3648728108"/>
                    </a:ext>
                  </a:extLst>
                </a:gridCol>
                <a:gridCol w="1671631">
                  <a:extLst>
                    <a:ext uri="{9D8B030D-6E8A-4147-A177-3AD203B41FA5}">
                      <a16:colId xmlns:a16="http://schemas.microsoft.com/office/drawing/2014/main" val="3852191644"/>
                    </a:ext>
                  </a:extLst>
                </a:gridCol>
                <a:gridCol w="1422616">
                  <a:extLst>
                    <a:ext uri="{9D8B030D-6E8A-4147-A177-3AD203B41FA5}">
                      <a16:colId xmlns:a16="http://schemas.microsoft.com/office/drawing/2014/main" val="3333164942"/>
                    </a:ext>
                  </a:extLst>
                </a:gridCol>
              </a:tblGrid>
              <a:tr h="249632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52450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SDG scenario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Construction scenario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019099"/>
                  </a:ext>
                </a:extLst>
              </a:tr>
              <a:tr h="246602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bln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soms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of costs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bln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</a:rPr>
                        <a:t>soms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costs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621119"/>
                  </a:ext>
                </a:extLst>
              </a:tr>
              <a:tr h="459296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Cost of expansion of preschool education sector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349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15 853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349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349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15 853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349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47129"/>
                  </a:ext>
                </a:extLst>
              </a:tr>
              <a:tr h="222695">
                <a:tc gridSpan="5"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Direct impact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349822"/>
                  </a:ext>
                </a:extLst>
              </a:tr>
              <a:tr h="411545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Social contributions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,676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16.9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0.95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375224"/>
                  </a:ext>
                </a:extLst>
              </a:tr>
              <a:tr h="241951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Employers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1,694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076729"/>
                  </a:ext>
                </a:extLst>
              </a:tr>
              <a:tr h="230429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Employees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982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819504"/>
                  </a:ext>
                </a:extLst>
              </a:tr>
              <a:tr h="230429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Income tax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982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6.2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0.35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116203"/>
                  </a:ext>
                </a:extLst>
              </a:tr>
              <a:tr h="270370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   3,658 	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23.1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205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1.30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859333"/>
                  </a:ext>
                </a:extLst>
              </a:tr>
              <a:tr h="328175">
                <a:tc gridSpan="5"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Indirect impact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739217"/>
                  </a:ext>
                </a:extLst>
              </a:tr>
              <a:tr h="411545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Social contributions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345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2.2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707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4.46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4129"/>
                  </a:ext>
                </a:extLst>
              </a:tr>
              <a:tr h="222695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Employers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218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448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573952"/>
                  </a:ext>
                </a:extLst>
              </a:tr>
              <a:tr h="230429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Employees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126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260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790833"/>
                  </a:ext>
                </a:extLst>
              </a:tr>
              <a:tr h="230429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Income tax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126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0.8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260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1.64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404153"/>
                  </a:ext>
                </a:extLst>
              </a:tr>
              <a:tr h="310529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1181100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        471	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3.0</a:t>
                      </a:r>
                      <a:endParaRPr lang="en-US" sz="1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967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6.10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05357"/>
                  </a:ext>
                </a:extLst>
              </a:tr>
              <a:tr h="296942">
                <a:tc>
                  <a:txBody>
                    <a:bodyPr/>
                    <a:lstStyle/>
                    <a:p>
                      <a:pPr marL="47625" marR="7937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09600" algn="l"/>
                        </a:tabLs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4 129	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26.0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1 172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7.40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85304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EAF63A3-1234-403E-BA99-28A61DA130C3}"/>
              </a:ext>
            </a:extLst>
          </p:cNvPr>
          <p:cNvSpPr/>
          <p:nvPr/>
        </p:nvSpPr>
        <p:spPr>
          <a:xfrm>
            <a:off x="456723" y="111965"/>
            <a:ext cx="8511430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</a:pPr>
            <a:r>
              <a:rPr lang="en-US" b="1" dirty="0">
                <a:solidFill>
                  <a:srgbClr val="548DD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Fiscal Returns, SDG-based versus Construction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901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E32E679-2730-44FE-BFCC-A6B63CB07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8371794" cy="99417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Reaching SDG targets on pre-school education enrollment  has an impact on: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30C6170-B77E-4320-AC30-7DF0895C3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1044700"/>
            <a:ext cx="8704184" cy="397033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the well-being of children that will have a lasting impact over their life cycle in terms of school and work success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decreasing women’s unpaid care work and easing the time constraints on their </a:t>
            </a:r>
            <a:r>
              <a:rPr lang="en-US" dirty="0" err="1"/>
              <a:t>labour</a:t>
            </a:r>
            <a:r>
              <a:rPr lang="en-US" dirty="0"/>
              <a:t> supply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long-run economic returns, in the form of enhanced human capital, higher </a:t>
            </a:r>
            <a:r>
              <a:rPr lang="en-US" dirty="0" err="1"/>
              <a:t>labour</a:t>
            </a:r>
            <a:r>
              <a:rPr lang="en-US" dirty="0"/>
              <a:t> productivity and sustainable growth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potential to boost employment opportunities for many because it is a highly </a:t>
            </a:r>
            <a:r>
              <a:rPr lang="en-US" dirty="0" err="1"/>
              <a:t>labour</a:t>
            </a:r>
            <a:r>
              <a:rPr lang="en-US" dirty="0"/>
              <a:t> intensive sector, high number of jobs generated per unit of spending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potential for self-financing through increased tax revenues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better balanced and informed decision-making regarding the allocation of fiscal resources across sectors.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018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2A2C9-3C2D-4811-96D5-C5994248F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Patterns of new Vision influenced by COVID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7B6820-5B7A-4FD8-8F77-292D9D39A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/>
              <a:t>Covid</a:t>
            </a:r>
            <a:r>
              <a:rPr lang="en-US" dirty="0"/>
              <a:t> crisis –  the frontier at the change of epochs – world will never be the same anymore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/>
              <a:t>Covid</a:t>
            </a:r>
            <a:r>
              <a:rPr lang="en-US" dirty="0"/>
              <a:t> crisis is a pushing factor for demanding radical changes – in development paradigms, mindsets, social expectations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For improving current situation and moving towards post-</a:t>
            </a:r>
            <a:r>
              <a:rPr lang="en-US" dirty="0" err="1"/>
              <a:t>covid</a:t>
            </a:r>
            <a:r>
              <a:rPr lang="en-US" dirty="0"/>
              <a:t> recovery there is a need to act differently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It is impossible to act conventionally and expect changes in outcomes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50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6D61B8-7AEE-45A3-BB81-83163D3E0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257" y="79065"/>
            <a:ext cx="7886700" cy="822636"/>
          </a:xfrm>
        </p:spPr>
        <p:txBody>
          <a:bodyPr>
            <a:norm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</a:rPr>
              <a:t>WHY ? </a:t>
            </a: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The Leadership requires both </a:t>
            </a:r>
            <a:b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Technical &amp; Adaptive Solutions in times of </a:t>
            </a:r>
            <a:r>
              <a:rPr lang="en-US" sz="2100" b="1" dirty="0" err="1">
                <a:solidFill>
                  <a:schemeClr val="accent1">
                    <a:lumMod val="75000"/>
                  </a:schemeClr>
                </a:solidFill>
              </a:rPr>
              <a:t>Covid</a:t>
            </a:r>
            <a:r>
              <a:rPr lang="en-US" sz="21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CAA78D-29AE-4A57-9224-5D2417FA8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460" y="764270"/>
            <a:ext cx="3868340" cy="617934"/>
          </a:xfrm>
        </p:spPr>
        <p:txBody>
          <a:bodyPr/>
          <a:lstStyle/>
          <a:p>
            <a:pPr algn="ctr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Technical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F5DD27-B55B-4769-B14E-8944AE3DF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662" y="1308063"/>
            <a:ext cx="3868340" cy="2028261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Algorithm of actions from well known situations/processes </a:t>
            </a:r>
          </a:p>
          <a:p>
            <a:pPr marL="0" indent="0">
              <a:buNone/>
            </a:pPr>
            <a:r>
              <a:rPr lang="en-US" dirty="0"/>
              <a:t>(not suitable for new situations/ uncertainties)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FE32D5-CCA2-408A-AA00-8988F8498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52352" y="764270"/>
            <a:ext cx="3887391" cy="617934"/>
          </a:xfrm>
        </p:spPr>
        <p:txBody>
          <a:bodyPr/>
          <a:lstStyle/>
          <a:p>
            <a:pPr algn="ctr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Adaptive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AE6FBF-C506-4CC9-8EED-7C97360DE1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52351" y="1382204"/>
            <a:ext cx="4348093" cy="2028261"/>
          </a:xfrm>
        </p:spPr>
        <p:txBody>
          <a:bodyPr/>
          <a:lstStyle/>
          <a:p>
            <a:pPr lvl="0"/>
            <a:r>
              <a:rPr lang="en-US" dirty="0"/>
              <a:t>Active learning and learning strategies</a:t>
            </a:r>
          </a:p>
          <a:p>
            <a:pPr lvl="0"/>
            <a:r>
              <a:rPr lang="en-US" dirty="0"/>
              <a:t>Creativity, originality and initiative</a:t>
            </a:r>
          </a:p>
          <a:p>
            <a:pPr lvl="0"/>
            <a:r>
              <a:rPr lang="en-US" dirty="0"/>
              <a:t>Technology design and programming</a:t>
            </a:r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E3BA8F-099E-4664-94BA-C5482BFF815B}"/>
              </a:ext>
            </a:extLst>
          </p:cNvPr>
          <p:cNvSpPr/>
          <p:nvPr/>
        </p:nvSpPr>
        <p:spPr>
          <a:xfrm>
            <a:off x="517311" y="3113903"/>
            <a:ext cx="3868340" cy="1816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100" dirty="0"/>
              <a:t>It does not require consultations and involvement of different groups, even though they may be recipients of services </a:t>
            </a:r>
          </a:p>
          <a:p>
            <a:pPr algn="ctr"/>
            <a:endParaRPr lang="en-US" sz="135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2B0C2B-4264-41D0-BBDF-52AE41DF1525}"/>
              </a:ext>
            </a:extLst>
          </p:cNvPr>
          <p:cNvSpPr/>
          <p:nvPr/>
        </p:nvSpPr>
        <p:spPr>
          <a:xfrm>
            <a:off x="4738962" y="3113904"/>
            <a:ext cx="4088302" cy="1816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100" dirty="0"/>
          </a:p>
          <a:p>
            <a:pPr algn="just"/>
            <a:r>
              <a:rPr lang="en-US" sz="2100" dirty="0"/>
              <a:t>It needs involvement of a wide range of different groups. </a:t>
            </a:r>
          </a:p>
          <a:p>
            <a:pPr algn="just"/>
            <a:r>
              <a:rPr lang="en-US" sz="2100" dirty="0"/>
              <a:t>It is impossible to create solutions without participation and diversity of ideas </a:t>
            </a:r>
          </a:p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87555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912447"/>
            <a:ext cx="548639" cy="505095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460465"/>
            <a:ext cx="8180615" cy="1420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6CD6B1F-A067-4AD7-B126-92D4BEAEF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607423"/>
            <a:ext cx="7457037" cy="1165860"/>
          </a:xfrm>
        </p:spPr>
        <p:txBody>
          <a:bodyPr anchor="ctr">
            <a:normAutofit/>
          </a:bodyPr>
          <a:lstStyle/>
          <a:p>
            <a:r>
              <a:rPr lang="en-US" sz="3600"/>
              <a:t>Key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C6862-AF5E-47BB-A49B-B61844130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2263141"/>
            <a:ext cx="7455989" cy="23434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z="1800" b="1" dirty="0"/>
              <a:t>Load of unpaid and family care work</a:t>
            </a:r>
            <a:r>
              <a:rPr lang="en-US" sz="1800" dirty="0"/>
              <a:t>, increased during the pandemic of coronavirus, and </a:t>
            </a:r>
            <a:r>
              <a:rPr lang="en-US" sz="1800" b="1" dirty="0"/>
              <a:t>compounded by traditional social norms </a:t>
            </a:r>
            <a:r>
              <a:rPr lang="en-US" sz="1800" dirty="0"/>
              <a:t>that assign all care responsibilities to women and girls, leads to economic and other forms of </a:t>
            </a:r>
            <a:r>
              <a:rPr lang="en-US" sz="1800" b="1" dirty="0"/>
              <a:t>dependence of women </a:t>
            </a:r>
            <a:r>
              <a:rPr lang="en-US" sz="1800" dirty="0"/>
              <a:t>on their spouses, and often – to domestic violence </a:t>
            </a:r>
          </a:p>
          <a:p>
            <a:pPr lvl="0"/>
            <a:r>
              <a:rPr lang="en-US" sz="1800" dirty="0"/>
              <a:t>Additionally, </a:t>
            </a:r>
            <a:r>
              <a:rPr lang="en-US" sz="1800" b="1" dirty="0"/>
              <a:t>imperfect mechanisms of support </a:t>
            </a:r>
            <a:r>
              <a:rPr lang="en-US" sz="1800" dirty="0"/>
              <a:t>and lack of formal navigation in transition to family and formal economy negatively </a:t>
            </a:r>
            <a:r>
              <a:rPr lang="en-US" sz="1800" b="1" dirty="0"/>
              <a:t>impacts on women’s right </a:t>
            </a:r>
            <a:r>
              <a:rPr lang="en-US" sz="1800" dirty="0"/>
              <a:t>to fully participate in development processes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4863984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B02CA47-4845-4BE4-9AD3-E0F92D9286A2}"/>
              </a:ext>
            </a:extLst>
          </p:cNvPr>
          <p:cNvSpPr txBox="1"/>
          <p:nvPr/>
        </p:nvSpPr>
        <p:spPr>
          <a:xfrm>
            <a:off x="3732022" y="2266340"/>
            <a:ext cx="4963011" cy="2154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00780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675610"/>
            <a:ext cx="569713" cy="428322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474873"/>
            <a:ext cx="361991" cy="4141061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965" y="477542"/>
            <a:ext cx="3000047" cy="394334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3A0147-DCBF-4D5F-AE3D-709C5B8D6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154" y="736704"/>
            <a:ext cx="2541314" cy="3420727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FFFF"/>
                </a:solidFill>
              </a:rPr>
              <a:t>Impact of COVID-19 in Kyrgyzstan and Tajikistan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76336" y="1014226"/>
            <a:ext cx="4991698" cy="39387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F2B91-4688-41F3-98A5-BEB37E632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6396" y="1289713"/>
            <a:ext cx="4751638" cy="2656382"/>
          </a:xfrm>
        </p:spPr>
        <p:txBody>
          <a:bodyPr anchor="ctr">
            <a:normAutofit/>
          </a:bodyPr>
          <a:lstStyle/>
          <a:p>
            <a:pPr marL="2114550" lvl="6" defTabSz="914400">
              <a:spcAft>
                <a:spcPts val="600"/>
              </a:spcAft>
            </a:pPr>
            <a:endParaRPr lang="en-US" sz="900" b="1" dirty="0">
              <a:solidFill>
                <a:srgbClr val="FEFFFF"/>
              </a:solidFill>
            </a:endParaRPr>
          </a:p>
          <a:p>
            <a:pPr marL="0" indent="0" defTabSz="914400">
              <a:buNone/>
            </a:pPr>
            <a:r>
              <a:rPr lang="en-US" sz="2000" b="1" dirty="0">
                <a:solidFill>
                  <a:srgbClr val="FEFFFF"/>
                </a:solidFill>
              </a:rPr>
              <a:t>GENDER RAPID ASSESSMENT </a:t>
            </a:r>
            <a:br>
              <a:rPr lang="en-US" sz="2000" dirty="0">
                <a:solidFill>
                  <a:srgbClr val="FEFFFF"/>
                </a:solidFill>
              </a:rPr>
            </a:br>
            <a:endParaRPr lang="en-US" sz="2000" dirty="0">
              <a:solidFill>
                <a:srgbClr val="FEFFFF"/>
              </a:solidFill>
            </a:endParaRPr>
          </a:p>
          <a:p>
            <a:pPr marL="0" indent="0" defTabSz="914400">
              <a:buNone/>
            </a:pPr>
            <a:r>
              <a:rPr lang="en-US" sz="1600" dirty="0">
                <a:solidFill>
                  <a:srgbClr val="FEFFFF"/>
                </a:solidFill>
              </a:rPr>
              <a:t>UN Women, UNFPA, Swiss Embassy/  May-June 2020</a:t>
            </a:r>
          </a:p>
          <a:p>
            <a:pPr marL="0" indent="0">
              <a:buNone/>
            </a:pPr>
            <a:endParaRPr lang="en-US" sz="9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64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D4C74C1C-EF2E-40CF-A712-656E694E6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10112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89B444-126D-477B-BD01-FA0DA4523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587" y="262248"/>
            <a:ext cx="4384178" cy="12287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2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phycological and emotional wellbeing of women has been severely affected </a:t>
            </a:r>
            <a:br>
              <a:rPr lang="en-US" sz="2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79831" y="4598919"/>
            <a:ext cx="393192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498632" y="208434"/>
            <a:ext cx="393192" cy="88975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6888" y="299756"/>
            <a:ext cx="3485526" cy="43574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B5AEFF7-6E04-4E2B-A477-63C95C46746E}"/>
              </a:ext>
            </a:extLst>
          </p:cNvPr>
          <p:cNvSpPr/>
          <p:nvPr/>
        </p:nvSpPr>
        <p:spPr>
          <a:xfrm>
            <a:off x="4113886" y="1610112"/>
            <a:ext cx="4589124" cy="26231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lnSpc>
                <a:spcPct val="90000"/>
              </a:lnSpc>
              <a:spcAft>
                <a:spcPts val="600"/>
              </a:spcAft>
            </a:pPr>
            <a:r>
              <a:rPr lang="en-US" sz="1600" b="1" dirty="0"/>
              <a:t>Tajikistan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54 % indicated psychological, mental and emotional health issues including stress and anxiety during the ongoing pandemic. 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A huge gendered differential was noted: </a:t>
            </a:r>
            <a:r>
              <a:rPr lang="en-US" sz="1500" b="1" dirty="0"/>
              <a:t>women (62%) suffered more</a:t>
            </a:r>
            <a:r>
              <a:rPr lang="en-US" sz="1500" dirty="0"/>
              <a:t>, than men (46%) – 16% points higher. </a:t>
            </a:r>
          </a:p>
        </p:txBody>
      </p:sp>
      <p:graphicFrame>
        <p:nvGraphicFramePr>
          <p:cNvPr id="4" name="Диаграмма 53">
            <a:extLst>
              <a:ext uri="{FF2B5EF4-FFF2-40B4-BE49-F238E27FC236}">
                <a16:creationId xmlns:a16="http://schemas.microsoft.com/office/drawing/2014/main" id="{A10E2DAC-8894-4E5E-80E7-034C8E1126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285050"/>
              </p:ext>
            </p:extLst>
          </p:nvPr>
        </p:nvGraphicFramePr>
        <p:xfrm>
          <a:off x="401332" y="470965"/>
          <a:ext cx="3176637" cy="4015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5149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4C74C1C-EF2E-40CF-A712-656E694E6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10112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FE01EF-1E4F-46DB-A938-4EF982997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587" y="262248"/>
            <a:ext cx="4384178" cy="1228782"/>
          </a:xfrm>
        </p:spPr>
        <p:txBody>
          <a:bodyPr anchor="b">
            <a:normAutofit/>
          </a:bodyPr>
          <a:lstStyle/>
          <a:p>
            <a:r>
              <a:rPr lang="en-US" sz="2000" b="1" dirty="0"/>
              <a:t>The phycological and emotional wellbeing of women has been severely affected </a:t>
            </a:r>
            <a:br>
              <a:rPr lang="en-US" sz="2000" b="1" dirty="0"/>
            </a:br>
            <a:endParaRPr lang="en-US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79831" y="4598919"/>
            <a:ext cx="393192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498632" y="208434"/>
            <a:ext cx="393192" cy="88975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6888" y="299756"/>
            <a:ext cx="3485526" cy="43574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25DCD5-7277-402C-8AA8-2AF08F46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9302" y="1965480"/>
            <a:ext cx="4917810" cy="2520515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/>
              <a:t>Kyrgyzstan</a:t>
            </a:r>
          </a:p>
          <a:p>
            <a:r>
              <a:rPr lang="en-US" sz="1500" dirty="0"/>
              <a:t>21.6% of general population sample responded that psychological/mental health worsened. </a:t>
            </a:r>
          </a:p>
          <a:p>
            <a:r>
              <a:rPr lang="en-US" sz="1500" dirty="0"/>
              <a:t>In terms of vulnerable groups, this indicator is many times higher among representatives of all groups</a:t>
            </a:r>
            <a:r>
              <a:rPr lang="en-US" sz="1500" b="1" dirty="0"/>
              <a:t>.</a:t>
            </a:r>
          </a:p>
          <a:p>
            <a:r>
              <a:rPr lang="en-US" sz="1500" dirty="0"/>
              <a:t>Suspension of public transport caused major difficulties for </a:t>
            </a:r>
            <a:r>
              <a:rPr lang="en-US" sz="1500" b="1" dirty="0"/>
              <a:t>32.7% of women</a:t>
            </a:r>
            <a:r>
              <a:rPr lang="en-US" sz="1500" dirty="0"/>
              <a:t>. </a:t>
            </a:r>
          </a:p>
          <a:p>
            <a:r>
              <a:rPr lang="en-US" sz="1500" dirty="0"/>
              <a:t>In vulnerable groups these figures are several times higher: </a:t>
            </a:r>
            <a:r>
              <a:rPr lang="en-US" sz="1500" u="sng" dirty="0"/>
              <a:t>91.4% of people living with HIV, 72.8% - for survivors of violence, 69.3% of representatives of ethnic minorities.</a:t>
            </a:r>
          </a:p>
          <a:p>
            <a:pPr marL="0" indent="0">
              <a:buNone/>
            </a:pPr>
            <a:endParaRPr lang="en-US" sz="1500" dirty="0"/>
          </a:p>
        </p:txBody>
      </p:sp>
      <p:graphicFrame>
        <p:nvGraphicFramePr>
          <p:cNvPr id="6" name="Диаграмма 49">
            <a:extLst>
              <a:ext uri="{FF2B5EF4-FFF2-40B4-BE49-F238E27FC236}">
                <a16:creationId xmlns:a16="http://schemas.microsoft.com/office/drawing/2014/main" id="{45CB19A0-C2A5-470A-8D42-039C27B1B469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21226600"/>
              </p:ext>
            </p:extLst>
          </p:nvPr>
        </p:nvGraphicFramePr>
        <p:xfrm>
          <a:off x="401332" y="470965"/>
          <a:ext cx="3176637" cy="4015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7728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4C74C1C-EF2E-40CF-A712-656E694E6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10112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9F208-F6AD-431B-B31E-09A22DBFA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587" y="262248"/>
            <a:ext cx="4384178" cy="1228782"/>
          </a:xfrm>
        </p:spPr>
        <p:txBody>
          <a:bodyPr anchor="b">
            <a:normAutofit/>
          </a:bodyPr>
          <a:lstStyle/>
          <a:p>
            <a:r>
              <a:rPr lang="en-US" sz="3600" b="1" dirty="0"/>
              <a:t>Employment </a:t>
            </a:r>
            <a:endParaRPr lang="en-US" sz="3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79831" y="4598919"/>
            <a:ext cx="393192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498632" y="208434"/>
            <a:ext cx="393192" cy="88975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6888" y="299756"/>
            <a:ext cx="3485526" cy="43574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79AF-EC9E-4C9E-98D8-24FAF9A68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3886" y="1753278"/>
            <a:ext cx="4589124" cy="247997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600" b="1" dirty="0"/>
              <a:t>Tajikistan</a:t>
            </a:r>
          </a:p>
          <a:p>
            <a:r>
              <a:rPr lang="en-US" sz="1500" dirty="0"/>
              <a:t>Out of all respondents 48% were employed, 50% - inactive and 2% - unemployed. </a:t>
            </a:r>
          </a:p>
          <a:p>
            <a:pPr lvl="0"/>
            <a:r>
              <a:rPr lang="en-US" sz="1500" i="1" dirty="0"/>
              <a:t>Employed: </a:t>
            </a:r>
            <a:r>
              <a:rPr lang="en-US" sz="1500" dirty="0"/>
              <a:t>women 35%; men 60%.</a:t>
            </a:r>
          </a:p>
          <a:p>
            <a:pPr lvl="0"/>
            <a:r>
              <a:rPr lang="en-US" sz="1500" i="1" dirty="0"/>
              <a:t>Inactive - </a:t>
            </a:r>
            <a:r>
              <a:rPr lang="en-US" sz="1500" dirty="0"/>
              <a:t>64% women and 37% men.</a:t>
            </a:r>
          </a:p>
          <a:p>
            <a:r>
              <a:rPr lang="en-US" sz="1500" i="1" dirty="0"/>
              <a:t>Unemployed</a:t>
            </a:r>
            <a:r>
              <a:rPr lang="en-US" sz="1500" dirty="0"/>
              <a:t> – 1% women and 3% men </a:t>
            </a:r>
          </a:p>
        </p:txBody>
      </p:sp>
      <p:graphicFrame>
        <p:nvGraphicFramePr>
          <p:cNvPr id="15" name="Диаграмма 6">
            <a:extLst>
              <a:ext uri="{FF2B5EF4-FFF2-40B4-BE49-F238E27FC236}">
                <a16:creationId xmlns:a16="http://schemas.microsoft.com/office/drawing/2014/main" id="{2E1BAC46-23D1-4E2E-A9ED-CD56FB7F43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4690276"/>
              </p:ext>
            </p:extLst>
          </p:nvPr>
        </p:nvGraphicFramePr>
        <p:xfrm>
          <a:off x="401332" y="470965"/>
          <a:ext cx="3176637" cy="4015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6300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4C74C1C-EF2E-40CF-A712-656E694E6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10112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E2E425-9C4A-4FEB-A50C-26D2DE78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587" y="262248"/>
            <a:ext cx="4384178" cy="12287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Livelihood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79831" y="4598919"/>
            <a:ext cx="393192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498632" y="208434"/>
            <a:ext cx="393192" cy="88975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6888" y="299756"/>
            <a:ext cx="3485526" cy="43574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15A7D7-21FC-4313-BF8D-AFB6BBAE83CA}"/>
              </a:ext>
            </a:extLst>
          </p:cNvPr>
          <p:cNvSpPr/>
          <p:nvPr/>
        </p:nvSpPr>
        <p:spPr>
          <a:xfrm>
            <a:off x="4324696" y="1965480"/>
            <a:ext cx="4378313" cy="22677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6609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Women’s main source of their income is salary/ paid job (27%) and remittances (27%). </a:t>
            </a:r>
          </a:p>
          <a:p>
            <a:pPr marL="46609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Women dependent on remittances 27%; Men: 18%, </a:t>
            </a:r>
          </a:p>
          <a:p>
            <a:pPr marL="46609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Women have support from family/ friends 24%; Men: 16%</a:t>
            </a:r>
          </a:p>
          <a:p>
            <a:pPr marL="46609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Women have pension, other social payments 10%; Men: 6%;</a:t>
            </a:r>
          </a:p>
          <a:p>
            <a:pPr marL="46609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A majority of men (44%), mentioned that their main source of income was from farming/ raising animals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502E2E5-B48B-49D3-8F7A-16689DD824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3706548"/>
              </p:ext>
            </p:extLst>
          </p:nvPr>
        </p:nvGraphicFramePr>
        <p:xfrm>
          <a:off x="401332" y="470965"/>
          <a:ext cx="3176637" cy="4015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1583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4C74C1C-EF2E-40CF-A712-656E694E6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1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10112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909195-393A-4FDB-9307-0BA9EC6E5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587" y="262248"/>
            <a:ext cx="4384178" cy="1228782"/>
          </a:xfrm>
        </p:spPr>
        <p:txBody>
          <a:bodyPr anchor="b">
            <a:normAutofit/>
          </a:bodyPr>
          <a:lstStyle/>
          <a:p>
            <a:r>
              <a:rPr lang="en-US" sz="3600" b="1" dirty="0"/>
              <a:t>Livelihood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79831" y="4598919"/>
            <a:ext cx="393192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498632" y="208434"/>
            <a:ext cx="393192" cy="88975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6888" y="299756"/>
            <a:ext cx="3485526" cy="43574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57BB75-C5A3-4E2D-8779-EC7B3F67118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886858" y="1753279"/>
            <a:ext cx="5113587" cy="2345522"/>
          </a:xfrm>
        </p:spPr>
        <p:txBody>
          <a:bodyPr anchor="ctr">
            <a:noAutofit/>
          </a:bodyPr>
          <a:lstStyle/>
          <a:p>
            <a:pPr lvl="0"/>
            <a:r>
              <a:rPr lang="en-US" sz="1300" b="1" dirty="0"/>
              <a:t>75% of women and 63% of men working on contract base moved to a remote work schedule</a:t>
            </a:r>
            <a:r>
              <a:rPr lang="en-US" sz="1300" dirty="0"/>
              <a:t>. 34% of men and 19% of women continued to go to work. </a:t>
            </a:r>
          </a:p>
          <a:p>
            <a:pPr lvl="0"/>
            <a:r>
              <a:rPr lang="en-US" sz="1300" b="1" dirty="0"/>
              <a:t>47% of business respondents had a strong negative effect on their business, 13% of them had to suspend it completely</a:t>
            </a:r>
            <a:r>
              <a:rPr lang="en-US" sz="1300" dirty="0"/>
              <a:t>. Men indicated impact of COVID-19 on business more often rather than women. </a:t>
            </a:r>
          </a:p>
          <a:p>
            <a:r>
              <a:rPr lang="en-US" sz="1300" b="1" dirty="0"/>
              <a:t>Only 6% of men and 8% of women are paid unemployment benefits and/or some financial support from the government and/or local municipalities.</a:t>
            </a:r>
          </a:p>
          <a:p>
            <a:pPr lvl="0"/>
            <a:r>
              <a:rPr lang="en-US" sz="1300" dirty="0"/>
              <a:t>The highest % of the </a:t>
            </a:r>
            <a:r>
              <a:rPr lang="en-US" sz="1300" b="1" dirty="0"/>
              <a:t>male income reduction is observed in agriculture, private business, paid work</a:t>
            </a:r>
            <a:r>
              <a:rPr lang="en-US" sz="1300" dirty="0"/>
              <a:t>. </a:t>
            </a:r>
          </a:p>
          <a:p>
            <a:pPr lvl="0"/>
            <a:r>
              <a:rPr lang="en-US" sz="1300" b="1" dirty="0"/>
              <a:t>Women lost significantly cash income received from remittances, and income from family/own business</a:t>
            </a:r>
            <a:r>
              <a:rPr lang="en-US" sz="1300" dirty="0"/>
              <a:t>.</a:t>
            </a:r>
          </a:p>
        </p:txBody>
      </p:sp>
      <p:graphicFrame>
        <p:nvGraphicFramePr>
          <p:cNvPr id="6" name="Диаграмма 37">
            <a:extLst>
              <a:ext uri="{FF2B5EF4-FFF2-40B4-BE49-F238E27FC236}">
                <a16:creationId xmlns:a16="http://schemas.microsoft.com/office/drawing/2014/main" id="{F0B8350D-F94A-4C7B-ACF5-E97CDFEC83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165824"/>
              </p:ext>
            </p:extLst>
          </p:nvPr>
        </p:nvGraphicFramePr>
        <p:xfrm>
          <a:off x="401332" y="470965"/>
          <a:ext cx="3176637" cy="4015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7999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D4C74C1C-EF2E-40CF-A712-656E694E6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51430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610112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E173A7-4A6B-4327-B088-0E1CD6245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587" y="262248"/>
            <a:ext cx="4384178" cy="12287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Meeting basic expenses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79831" y="4598919"/>
            <a:ext cx="393192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498632" y="208434"/>
            <a:ext cx="393192" cy="88975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6888" y="299756"/>
            <a:ext cx="3485526" cy="43574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8792A4-7ACD-4F21-9A7E-C7A2B49A976D}"/>
              </a:ext>
            </a:extLst>
          </p:cNvPr>
          <p:cNvSpPr/>
          <p:nvPr/>
        </p:nvSpPr>
        <p:spPr>
          <a:xfrm>
            <a:off x="3979302" y="1610112"/>
            <a:ext cx="5021143" cy="2731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800"/>
              </a:spcAft>
            </a:pPr>
            <a:r>
              <a:rPr lang="en-US" sz="1300" b="1" dirty="0"/>
              <a:t>Women  of Kyrgyzstan and Tajikistan face difficulty in meeting basic expenses and might forgo seeking health services. </a:t>
            </a:r>
          </a:p>
          <a:p>
            <a:pPr marL="285750" indent="-228600" defTabSz="9144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300" dirty="0"/>
              <a:t>Overall, </a:t>
            </a:r>
            <a:r>
              <a:rPr lang="en-US" sz="1300" b="1" dirty="0"/>
              <a:t>85% of women </a:t>
            </a:r>
            <a:r>
              <a:rPr lang="en-US" sz="1300" dirty="0"/>
              <a:t>stated that they will face difficulty in meeting basic expenses: food, rent, and utilities if restrictive measures endured</a:t>
            </a:r>
            <a:r>
              <a:rPr lang="en-US" sz="1300" b="1" dirty="0"/>
              <a:t>, men: 80%. </a:t>
            </a:r>
          </a:p>
          <a:p>
            <a:pPr marL="285750" indent="-228600" defTabSz="9144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300" dirty="0"/>
              <a:t>Another 82% of women will have to exhaust their current savings; Men: 87%. </a:t>
            </a:r>
          </a:p>
          <a:p>
            <a:pPr marL="285750" indent="-228600" defTabSz="9144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300" dirty="0"/>
              <a:t>Alarming: 45% of women will forgo medical checkups and seeking health services due to financial limitations and to prioritize meeting the basic needs of food and shelter. </a:t>
            </a:r>
          </a:p>
        </p:txBody>
      </p:sp>
      <p:graphicFrame>
        <p:nvGraphicFramePr>
          <p:cNvPr id="4" name="Content Placeholder 8">
            <a:extLst>
              <a:ext uri="{FF2B5EF4-FFF2-40B4-BE49-F238E27FC236}">
                <a16:creationId xmlns:a16="http://schemas.microsoft.com/office/drawing/2014/main" id="{333C43FF-39D9-40AF-ADCC-C720972C0D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27537"/>
              </p:ext>
            </p:extLst>
          </p:nvPr>
        </p:nvGraphicFramePr>
        <p:xfrm>
          <a:off x="401332" y="470965"/>
          <a:ext cx="3176637" cy="4015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398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0F79F38022B4893E7506B390FA89B" ma:contentTypeVersion="12" ma:contentTypeDescription="Create a new document." ma:contentTypeScope="" ma:versionID="d472876a2195d47c0b3eaa48eb5f1c58">
  <xsd:schema xmlns:xsd="http://www.w3.org/2001/XMLSchema" xmlns:xs="http://www.w3.org/2001/XMLSchema" xmlns:p="http://schemas.microsoft.com/office/2006/metadata/properties" xmlns:ns2="0acc82db-4f49-4df4-943a-05ff65ebc07e" xmlns:ns3="a6be91a5-4662-4ef0-988e-0b7d923af113" targetNamespace="http://schemas.microsoft.com/office/2006/metadata/properties" ma:root="true" ma:fieldsID="067fc7620467982cfb0f0708489cab72" ns2:_="" ns3:_="">
    <xsd:import namespace="0acc82db-4f49-4df4-943a-05ff65ebc07e"/>
    <xsd:import namespace="a6be91a5-4662-4ef0-988e-0b7d923af1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c82db-4f49-4df4-943a-05ff65ebc0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e91a5-4662-4ef0-988e-0b7d923af11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0152446-0E52-4C2A-BEEA-7B37EFA1EDAC}"/>
</file>

<file path=customXml/itemProps2.xml><?xml version="1.0" encoding="utf-8"?>
<ds:datastoreItem xmlns:ds="http://schemas.openxmlformats.org/officeDocument/2006/customXml" ds:itemID="{E8EE12CD-9762-48B5-A293-5ED60BE82E57}"/>
</file>

<file path=customXml/itemProps3.xml><?xml version="1.0" encoding="utf-8"?>
<ds:datastoreItem xmlns:ds="http://schemas.openxmlformats.org/officeDocument/2006/customXml" ds:itemID="{31B2BE0B-7A34-4FF9-BC2B-00844F691F0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1432</Words>
  <Application>Microsoft Office PowerPoint</Application>
  <PresentationFormat>On-screen Show (16:9)</PresentationFormat>
  <Paragraphs>201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Women’s wellbeing: Emergency as a turning point to gender transformative interventions</vt:lpstr>
      <vt:lpstr>Key concerns</vt:lpstr>
      <vt:lpstr>Impact of COVID-19 in Kyrgyzstan and Tajikistan</vt:lpstr>
      <vt:lpstr>The phycological and emotional wellbeing of women has been severely affected  </vt:lpstr>
      <vt:lpstr>The phycological and emotional wellbeing of women has been severely affected  </vt:lpstr>
      <vt:lpstr>Employment </vt:lpstr>
      <vt:lpstr>Livelihood</vt:lpstr>
      <vt:lpstr>Livelihood</vt:lpstr>
      <vt:lpstr>Meeting basic expenses</vt:lpstr>
      <vt:lpstr>The proportion of people who did not know where to seek help in case of domestic violence </vt:lpstr>
      <vt:lpstr>Unpaid care work - Tajikistan</vt:lpstr>
      <vt:lpstr>Unpaid care work - Kyrgyzstan</vt:lpstr>
      <vt:lpstr>Причины неучастия в составе рабочей силы по полу, 2017 г. </vt:lpstr>
      <vt:lpstr>The number of kindergartens in the period 1990-2017 гг. </vt:lpstr>
      <vt:lpstr>Employment opportunities</vt:lpstr>
      <vt:lpstr>PowerPoint Presentation</vt:lpstr>
      <vt:lpstr>Reaching SDG targets on pre-school education enrollment  has an impact on: </vt:lpstr>
      <vt:lpstr>Patterns of new Vision influenced by COVID </vt:lpstr>
      <vt:lpstr>WHY ? The Leadership requires both  Technical &amp; Adaptive Solutions in times of Covid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2020-08-26T14:49:06Z</dcterms:created>
  <dcterms:modified xsi:type="dcterms:W3CDTF">2020-08-28T04:43:09Z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0x01010070C0F79F38022B4893E7506B390FA89B</vt:lpwstr>
  </property>
</Properties>
</file>