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6" r:id="rId3"/>
    <p:sldId id="348" r:id="rId4"/>
    <p:sldId id="347" r:id="rId5"/>
    <p:sldId id="287" r:id="rId6"/>
    <p:sldId id="280" r:id="rId7"/>
    <p:sldId id="332" r:id="rId8"/>
    <p:sldId id="331" r:id="rId9"/>
    <p:sldId id="316" r:id="rId10"/>
    <p:sldId id="333" r:id="rId11"/>
    <p:sldId id="335" r:id="rId12"/>
    <p:sldId id="343" r:id="rId13"/>
    <p:sldId id="336" r:id="rId14"/>
    <p:sldId id="338" r:id="rId15"/>
    <p:sldId id="344" r:id="rId16"/>
    <p:sldId id="340" r:id="rId17"/>
    <p:sldId id="330" r:id="rId18"/>
    <p:sldId id="294" r:id="rId19"/>
    <p:sldId id="342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8"/>
    <p:restoredTop sz="93713" autoAdjust="0"/>
  </p:normalViewPr>
  <p:slideViewPr>
    <p:cSldViewPr>
      <p:cViewPr varScale="1">
        <p:scale>
          <a:sx n="42" d="100"/>
          <a:sy n="42" d="100"/>
        </p:scale>
        <p:origin x="15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67451282900303E-2"/>
          <c:y val="3.1866573185201169E-2"/>
          <c:w val="0.89073761081991731"/>
          <c:h val="0.87667188005608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საქართველო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Sheet1!$B$2:$B$9</c:f>
              <c:numCache>
                <c:formatCode>0%</c:formatCode>
                <c:ptCount val="8"/>
                <c:pt idx="0">
                  <c:v>0.54</c:v>
                </c:pt>
                <c:pt idx="1">
                  <c:v>0.54</c:v>
                </c:pt>
                <c:pt idx="2">
                  <c:v>0.5</c:v>
                </c:pt>
                <c:pt idx="3">
                  <c:v>0.48</c:v>
                </c:pt>
                <c:pt idx="4">
                  <c:v>0.43</c:v>
                </c:pt>
                <c:pt idx="5">
                  <c:v>0.49</c:v>
                </c:pt>
                <c:pt idx="6">
                  <c:v>0.56000000000000005</c:v>
                </c:pt>
                <c:pt idx="7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მსოფლიო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Sheet1!$C$2:$C$9</c:f>
              <c:numCache>
                <c:formatCode>0%</c:formatCode>
                <c:ptCount val="8"/>
                <c:pt idx="0">
                  <c:v>0.48</c:v>
                </c:pt>
                <c:pt idx="1">
                  <c:v>0.5</c:v>
                </c:pt>
                <c:pt idx="2">
                  <c:v>0.48</c:v>
                </c:pt>
                <c:pt idx="3">
                  <c:v>0.5</c:v>
                </c:pt>
                <c:pt idx="4">
                  <c:v>0.52</c:v>
                </c:pt>
                <c:pt idx="5">
                  <c:v>0.54</c:v>
                </c:pt>
                <c:pt idx="6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ევროპა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Sheet1!$D$2:$D$9</c:f>
              <c:numCache>
                <c:formatCode>0%</c:formatCode>
                <c:ptCount val="8"/>
                <c:pt idx="0">
                  <c:v>0.48</c:v>
                </c:pt>
                <c:pt idx="1">
                  <c:v>0.49</c:v>
                </c:pt>
                <c:pt idx="2">
                  <c:v>0.46</c:v>
                </c:pt>
                <c:pt idx="3">
                  <c:v>0.49</c:v>
                </c:pt>
                <c:pt idx="4">
                  <c:v>0.51</c:v>
                </c:pt>
                <c:pt idx="5">
                  <c:v>0.55000000000000004</c:v>
                </c:pt>
                <c:pt idx="6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6001216"/>
        <c:axId val="226005568"/>
      </c:barChart>
      <c:catAx>
        <c:axId val="22600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05568"/>
        <c:crosses val="autoZero"/>
        <c:auto val="1"/>
        <c:lblAlgn val="ctr"/>
        <c:lblOffset val="100"/>
        <c:noMultiLvlLbl val="0"/>
      </c:catAx>
      <c:valAx>
        <c:axId val="22600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01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37871096074133276"/>
          <c:y val="2.1589364685578698E-2"/>
          <c:w val="0.23985895629838502"/>
          <c:h val="0.258749929818468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0AEFB-7700-4019-8D1E-6AC93E5D961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60B81A-2DBE-4476-AB67-D1EE51D01F85}">
      <dgm:prSet phldrT="[Text]"/>
      <dgm:spPr/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HIV+</a:t>
          </a:r>
          <a:endParaRPr lang="en-US" dirty="0">
            <a:solidFill>
              <a:srgbClr val="FFC000"/>
            </a:solidFill>
          </a:endParaRPr>
        </a:p>
      </dgm:t>
    </dgm:pt>
    <dgm:pt modelId="{4440B562-E41C-4FBB-B7CA-B58665385453}" type="parTrans" cxnId="{F8C2F0F1-22F5-40FE-B485-23D6E998CE46}">
      <dgm:prSet/>
      <dgm:spPr/>
      <dgm:t>
        <a:bodyPr/>
        <a:lstStyle/>
        <a:p>
          <a:endParaRPr lang="en-US"/>
        </a:p>
      </dgm:t>
    </dgm:pt>
    <dgm:pt modelId="{60E079F1-5A16-4AFA-AFF8-C4DC2E3F86A7}" type="sibTrans" cxnId="{F8C2F0F1-22F5-40FE-B485-23D6E998CE46}">
      <dgm:prSet/>
      <dgm:spPr/>
      <dgm:t>
        <a:bodyPr/>
        <a:lstStyle/>
        <a:p>
          <a:endParaRPr lang="en-US"/>
        </a:p>
      </dgm:t>
    </dgm:pt>
    <dgm:pt modelId="{5B810942-93FA-4B28-97D0-42B4819E7D8A}">
      <dgm:prSet phldrT="[Text]" custT="1"/>
      <dgm:spPr/>
      <dgm:t>
        <a:bodyPr/>
        <a:lstStyle/>
        <a:p>
          <a:r>
            <a:rPr lang="en-US" sz="3200" dirty="0" smtClean="0"/>
            <a:t>37</a:t>
          </a:r>
          <a:endParaRPr lang="en-US" sz="3200" dirty="0"/>
        </a:p>
      </dgm:t>
    </dgm:pt>
    <dgm:pt modelId="{DD20D8F6-5CEB-4BAD-B1CA-AF2E39B72CBA}" type="parTrans" cxnId="{037C5CA9-8289-44D5-AB56-F400E8124376}">
      <dgm:prSet/>
      <dgm:spPr/>
      <dgm:t>
        <a:bodyPr/>
        <a:lstStyle/>
        <a:p>
          <a:endParaRPr lang="en-US"/>
        </a:p>
      </dgm:t>
    </dgm:pt>
    <dgm:pt modelId="{218ECA60-C283-4CE3-BAC5-E32B1876E7FF}" type="sibTrans" cxnId="{037C5CA9-8289-44D5-AB56-F400E8124376}">
      <dgm:prSet/>
      <dgm:spPr/>
      <dgm:t>
        <a:bodyPr/>
        <a:lstStyle/>
        <a:p>
          <a:endParaRPr lang="en-US"/>
        </a:p>
      </dgm:t>
    </dgm:pt>
    <dgm:pt modelId="{ED8E5684-EA53-4DF0-8A56-0FDC75234EDA}">
      <dgm:prSet phldrT="[Text]" custT="1"/>
      <dgm:spPr/>
      <dgm:t>
        <a:bodyPr/>
        <a:lstStyle/>
        <a:p>
          <a:r>
            <a:rPr lang="en-US" sz="1600" dirty="0" smtClean="0"/>
            <a:t>confirmed</a:t>
          </a:r>
          <a:endParaRPr lang="en-US" sz="1600" dirty="0"/>
        </a:p>
      </dgm:t>
    </dgm:pt>
    <dgm:pt modelId="{FEE6EF24-8341-4E65-BBC2-F3E355B47092}" type="parTrans" cxnId="{E1982EFE-93B5-42A4-B262-7C158FDC2CEE}">
      <dgm:prSet/>
      <dgm:spPr/>
      <dgm:t>
        <a:bodyPr/>
        <a:lstStyle/>
        <a:p>
          <a:endParaRPr lang="en-US"/>
        </a:p>
      </dgm:t>
    </dgm:pt>
    <dgm:pt modelId="{5A57A4A6-1A0E-4F85-82C2-49E952AD07F7}" type="sibTrans" cxnId="{E1982EFE-93B5-42A4-B262-7C158FDC2CEE}">
      <dgm:prSet/>
      <dgm:spPr/>
      <dgm:t>
        <a:bodyPr/>
        <a:lstStyle/>
        <a:p>
          <a:endParaRPr lang="en-US"/>
        </a:p>
      </dgm:t>
    </dgm:pt>
    <dgm:pt modelId="{34F73546-A940-4D10-A152-514F0FD9980A}">
      <dgm:prSet phldrT="[Text]" custT="1"/>
      <dgm:spPr/>
      <dgm:t>
        <a:bodyPr/>
        <a:lstStyle/>
        <a:p>
          <a:r>
            <a:rPr lang="en-US" sz="3200" dirty="0" smtClean="0"/>
            <a:t>11</a:t>
          </a:r>
          <a:endParaRPr lang="en-US" sz="3200" dirty="0"/>
        </a:p>
      </dgm:t>
    </dgm:pt>
    <dgm:pt modelId="{047C5D91-1C33-4A73-8EF7-6F680194D282}" type="parTrans" cxnId="{0D51B2EA-F7DB-4E79-BA49-9C3A01E16BB2}">
      <dgm:prSet/>
      <dgm:spPr/>
      <dgm:t>
        <a:bodyPr/>
        <a:lstStyle/>
        <a:p>
          <a:endParaRPr lang="en-US"/>
        </a:p>
      </dgm:t>
    </dgm:pt>
    <dgm:pt modelId="{F8AE2ED6-3437-4BA8-9527-B5B0C05D74DA}" type="sibTrans" cxnId="{0D51B2EA-F7DB-4E79-BA49-9C3A01E16BB2}">
      <dgm:prSet/>
      <dgm:spPr/>
      <dgm:t>
        <a:bodyPr/>
        <a:lstStyle/>
        <a:p>
          <a:endParaRPr lang="en-US"/>
        </a:p>
      </dgm:t>
    </dgm:pt>
    <dgm:pt modelId="{8D03B4DE-4C84-4FF0-A5C6-D0A8BEB1A6D1}">
      <dgm:prSet phldrT="[Text]"/>
      <dgm:spPr/>
      <dgm:t>
        <a:bodyPr/>
        <a:lstStyle/>
        <a:p>
          <a:r>
            <a:rPr lang="en-US" dirty="0" smtClean="0"/>
            <a:t>treated</a:t>
          </a:r>
          <a:endParaRPr lang="en-US" dirty="0"/>
        </a:p>
      </dgm:t>
    </dgm:pt>
    <dgm:pt modelId="{561DEAC1-87AB-44BA-A9AD-C06B3AEF8F2D}" type="parTrans" cxnId="{54277214-86B6-406F-A8E0-530705508CB9}">
      <dgm:prSet/>
      <dgm:spPr/>
      <dgm:t>
        <a:bodyPr/>
        <a:lstStyle/>
        <a:p>
          <a:endParaRPr lang="en-US"/>
        </a:p>
      </dgm:t>
    </dgm:pt>
    <dgm:pt modelId="{816FF9EB-27EA-42D9-936A-027FB11FDF8E}" type="sibTrans" cxnId="{54277214-86B6-406F-A8E0-530705508CB9}">
      <dgm:prSet/>
      <dgm:spPr/>
      <dgm:t>
        <a:bodyPr/>
        <a:lstStyle/>
        <a:p>
          <a:endParaRPr lang="en-US"/>
        </a:p>
      </dgm:t>
    </dgm:pt>
    <dgm:pt modelId="{C1749211-EB15-430B-B2FC-D14833D63E08}">
      <dgm:prSet phldrT="[Text]" custT="1"/>
      <dgm:spPr/>
      <dgm:t>
        <a:bodyPr/>
        <a:lstStyle/>
        <a:p>
          <a:r>
            <a:rPr lang="en-US" sz="3200" dirty="0" smtClean="0"/>
            <a:t>10</a:t>
          </a:r>
          <a:endParaRPr lang="en-US" sz="3200" dirty="0"/>
        </a:p>
      </dgm:t>
    </dgm:pt>
    <dgm:pt modelId="{105CF97E-80D3-4352-AFD3-4C71C74366D0}" type="parTrans" cxnId="{3D61F930-B607-4DCE-A8C2-DE4788AC2FDC}">
      <dgm:prSet/>
      <dgm:spPr/>
      <dgm:t>
        <a:bodyPr/>
        <a:lstStyle/>
        <a:p>
          <a:endParaRPr lang="en-US"/>
        </a:p>
      </dgm:t>
    </dgm:pt>
    <dgm:pt modelId="{C0F3D7B5-1CC6-42D9-9201-F9062FD50D1A}" type="sibTrans" cxnId="{3D61F930-B607-4DCE-A8C2-DE4788AC2FDC}">
      <dgm:prSet/>
      <dgm:spPr/>
      <dgm:t>
        <a:bodyPr/>
        <a:lstStyle/>
        <a:p>
          <a:endParaRPr lang="en-US"/>
        </a:p>
      </dgm:t>
    </dgm:pt>
    <dgm:pt modelId="{6E870CD6-4AEB-43B5-B44D-D1541DD4E9F4}" type="pres">
      <dgm:prSet presAssocID="{CD70AEFB-7700-4019-8D1E-6AC93E5D961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8140A8-BC86-4F1D-A134-4228AAE6413F}" type="pres">
      <dgm:prSet presAssocID="{D860B81A-2DBE-4476-AB67-D1EE51D01F85}" presName="compNode" presStyleCnt="0"/>
      <dgm:spPr/>
    </dgm:pt>
    <dgm:pt modelId="{291961B1-032A-467B-97CE-77CF7E207478}" type="pres">
      <dgm:prSet presAssocID="{D860B81A-2DBE-4476-AB67-D1EE51D01F85}" presName="noGeometry" presStyleCnt="0"/>
      <dgm:spPr/>
    </dgm:pt>
    <dgm:pt modelId="{7E9074C2-9EF7-4D99-8EA8-908058ACE0CF}" type="pres">
      <dgm:prSet presAssocID="{D860B81A-2DBE-4476-AB67-D1EE51D01F85}" presName="childTextVisible" presStyleLbl="bgAccFollowNode1" presStyleIdx="0" presStyleCnt="3" custScaleX="90386" custScaleY="82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C1DE1-98F2-4A9B-9B4F-F3FF0583D0D6}" type="pres">
      <dgm:prSet presAssocID="{D860B81A-2DBE-4476-AB67-D1EE51D01F85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24F171F6-E82B-42A8-953F-D8FD5A00D811}" type="pres">
      <dgm:prSet presAssocID="{D860B81A-2DBE-4476-AB67-D1EE51D01F8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800F0-8BA8-45AD-9E93-F90E3DDD1674}" type="pres">
      <dgm:prSet presAssocID="{D860B81A-2DBE-4476-AB67-D1EE51D01F85}" presName="aSpace" presStyleCnt="0"/>
      <dgm:spPr/>
    </dgm:pt>
    <dgm:pt modelId="{937E2E0C-0CA6-431D-BC8F-5D0DADE0E64F}" type="pres">
      <dgm:prSet presAssocID="{ED8E5684-EA53-4DF0-8A56-0FDC75234EDA}" presName="compNode" presStyleCnt="0"/>
      <dgm:spPr/>
    </dgm:pt>
    <dgm:pt modelId="{B25C803A-AA26-46C1-AD69-1A727E8A3478}" type="pres">
      <dgm:prSet presAssocID="{ED8E5684-EA53-4DF0-8A56-0FDC75234EDA}" presName="noGeometry" presStyleCnt="0"/>
      <dgm:spPr/>
    </dgm:pt>
    <dgm:pt modelId="{6C8F70F5-0815-4C0C-8CDF-C260CB59D640}" type="pres">
      <dgm:prSet presAssocID="{ED8E5684-EA53-4DF0-8A56-0FDC75234EDA}" presName="childTextVisible" presStyleLbl="bgAccFollowNode1" presStyleIdx="1" presStyleCnt="3" custScaleX="90386" custScaleY="82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D4362-2FB2-412B-9A31-0C37BB32D851}" type="pres">
      <dgm:prSet presAssocID="{ED8E5684-EA53-4DF0-8A56-0FDC75234EDA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6707C00B-B807-440E-B747-FFFDB866E94C}" type="pres">
      <dgm:prSet presAssocID="{ED8E5684-EA53-4DF0-8A56-0FDC75234ED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97A2A-D8C3-4080-9E7A-E0BFBEF8273F}" type="pres">
      <dgm:prSet presAssocID="{ED8E5684-EA53-4DF0-8A56-0FDC75234EDA}" presName="aSpace" presStyleCnt="0"/>
      <dgm:spPr/>
    </dgm:pt>
    <dgm:pt modelId="{1469A82F-B4C0-42C8-9631-B320B3B6D540}" type="pres">
      <dgm:prSet presAssocID="{8D03B4DE-4C84-4FF0-A5C6-D0A8BEB1A6D1}" presName="compNode" presStyleCnt="0"/>
      <dgm:spPr/>
    </dgm:pt>
    <dgm:pt modelId="{8A73C627-58CA-4BD2-B5CB-D0A35C0E0125}" type="pres">
      <dgm:prSet presAssocID="{8D03B4DE-4C84-4FF0-A5C6-D0A8BEB1A6D1}" presName="noGeometry" presStyleCnt="0"/>
      <dgm:spPr/>
    </dgm:pt>
    <dgm:pt modelId="{3B4E3FBE-AA8A-4874-879C-C15A34CFE5EB}" type="pres">
      <dgm:prSet presAssocID="{8D03B4DE-4C84-4FF0-A5C6-D0A8BEB1A6D1}" presName="childTextVisible" presStyleLbl="bgAccFollowNode1" presStyleIdx="2" presStyleCnt="3" custScaleX="90386" custScaleY="82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628E2-2773-4904-BEFB-7035909D8DAF}" type="pres">
      <dgm:prSet presAssocID="{8D03B4DE-4C84-4FF0-A5C6-D0A8BEB1A6D1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3FCE50D2-3DE6-4A69-863C-0BC35D93AD0A}" type="pres">
      <dgm:prSet presAssocID="{8D03B4DE-4C84-4FF0-A5C6-D0A8BEB1A6D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982EFE-93B5-42A4-B262-7C158FDC2CEE}" srcId="{CD70AEFB-7700-4019-8D1E-6AC93E5D9615}" destId="{ED8E5684-EA53-4DF0-8A56-0FDC75234EDA}" srcOrd="1" destOrd="0" parTransId="{FEE6EF24-8341-4E65-BBC2-F3E355B47092}" sibTransId="{5A57A4A6-1A0E-4F85-82C2-49E952AD07F7}"/>
    <dgm:cxn modelId="{54277214-86B6-406F-A8E0-530705508CB9}" srcId="{CD70AEFB-7700-4019-8D1E-6AC93E5D9615}" destId="{8D03B4DE-4C84-4FF0-A5C6-D0A8BEB1A6D1}" srcOrd="2" destOrd="0" parTransId="{561DEAC1-87AB-44BA-A9AD-C06B3AEF8F2D}" sibTransId="{816FF9EB-27EA-42D9-936A-027FB11FDF8E}"/>
    <dgm:cxn modelId="{3D61F930-B607-4DCE-A8C2-DE4788AC2FDC}" srcId="{8D03B4DE-4C84-4FF0-A5C6-D0A8BEB1A6D1}" destId="{C1749211-EB15-430B-B2FC-D14833D63E08}" srcOrd="0" destOrd="0" parTransId="{105CF97E-80D3-4352-AFD3-4C71C74366D0}" sibTransId="{C0F3D7B5-1CC6-42D9-9201-F9062FD50D1A}"/>
    <dgm:cxn modelId="{25F69B96-5B10-40ED-89FD-F377F91CFAB9}" type="presOf" srcId="{D860B81A-2DBE-4476-AB67-D1EE51D01F85}" destId="{24F171F6-E82B-42A8-953F-D8FD5A00D811}" srcOrd="0" destOrd="0" presId="urn:microsoft.com/office/officeart/2005/8/layout/hProcess6"/>
    <dgm:cxn modelId="{0D51B2EA-F7DB-4E79-BA49-9C3A01E16BB2}" srcId="{ED8E5684-EA53-4DF0-8A56-0FDC75234EDA}" destId="{34F73546-A940-4D10-A152-514F0FD9980A}" srcOrd="0" destOrd="0" parTransId="{047C5D91-1C33-4A73-8EF7-6F680194D282}" sibTransId="{F8AE2ED6-3437-4BA8-9527-B5B0C05D74DA}"/>
    <dgm:cxn modelId="{03159957-029E-4040-8D4A-86B2D8D8E27E}" type="presOf" srcId="{CD70AEFB-7700-4019-8D1E-6AC93E5D9615}" destId="{6E870CD6-4AEB-43B5-B44D-D1541DD4E9F4}" srcOrd="0" destOrd="0" presId="urn:microsoft.com/office/officeart/2005/8/layout/hProcess6"/>
    <dgm:cxn modelId="{B2E1F073-FEE4-4B47-9A6F-D479F0ABFC88}" type="presOf" srcId="{ED8E5684-EA53-4DF0-8A56-0FDC75234EDA}" destId="{6707C00B-B807-440E-B747-FFFDB866E94C}" srcOrd="0" destOrd="0" presId="urn:microsoft.com/office/officeart/2005/8/layout/hProcess6"/>
    <dgm:cxn modelId="{F8C2F0F1-22F5-40FE-B485-23D6E998CE46}" srcId="{CD70AEFB-7700-4019-8D1E-6AC93E5D9615}" destId="{D860B81A-2DBE-4476-AB67-D1EE51D01F85}" srcOrd="0" destOrd="0" parTransId="{4440B562-E41C-4FBB-B7CA-B58665385453}" sibTransId="{60E079F1-5A16-4AFA-AFF8-C4DC2E3F86A7}"/>
    <dgm:cxn modelId="{22F26047-3C86-40FB-8480-C760B558909F}" type="presOf" srcId="{C1749211-EB15-430B-B2FC-D14833D63E08}" destId="{3B4E3FBE-AA8A-4874-879C-C15A34CFE5EB}" srcOrd="0" destOrd="0" presId="urn:microsoft.com/office/officeart/2005/8/layout/hProcess6"/>
    <dgm:cxn modelId="{ECAB5138-6134-4264-8E8C-9D20A58DE760}" type="presOf" srcId="{8D03B4DE-4C84-4FF0-A5C6-D0A8BEB1A6D1}" destId="{3FCE50D2-3DE6-4A69-863C-0BC35D93AD0A}" srcOrd="0" destOrd="0" presId="urn:microsoft.com/office/officeart/2005/8/layout/hProcess6"/>
    <dgm:cxn modelId="{0A89516B-1399-460B-B2EE-4D6905B6F927}" type="presOf" srcId="{5B810942-93FA-4B28-97D0-42B4819E7D8A}" destId="{4FAC1DE1-98F2-4A9B-9B4F-F3FF0583D0D6}" srcOrd="1" destOrd="0" presId="urn:microsoft.com/office/officeart/2005/8/layout/hProcess6"/>
    <dgm:cxn modelId="{2F67FC96-95C7-4131-965D-ACFCEBF1392B}" type="presOf" srcId="{C1749211-EB15-430B-B2FC-D14833D63E08}" destId="{39F628E2-2773-4904-BEFB-7035909D8DAF}" srcOrd="1" destOrd="0" presId="urn:microsoft.com/office/officeart/2005/8/layout/hProcess6"/>
    <dgm:cxn modelId="{037C5CA9-8289-44D5-AB56-F400E8124376}" srcId="{D860B81A-2DBE-4476-AB67-D1EE51D01F85}" destId="{5B810942-93FA-4B28-97D0-42B4819E7D8A}" srcOrd="0" destOrd="0" parTransId="{DD20D8F6-5CEB-4BAD-B1CA-AF2E39B72CBA}" sibTransId="{218ECA60-C283-4CE3-BAC5-E32B1876E7FF}"/>
    <dgm:cxn modelId="{1D2E984E-E7B3-4E4A-B1A7-A0EC10F2C112}" type="presOf" srcId="{34F73546-A940-4D10-A152-514F0FD9980A}" destId="{6C8F70F5-0815-4C0C-8CDF-C260CB59D640}" srcOrd="0" destOrd="0" presId="urn:microsoft.com/office/officeart/2005/8/layout/hProcess6"/>
    <dgm:cxn modelId="{D1253CA7-0658-4E45-94B0-F8928E375BFD}" type="presOf" srcId="{5B810942-93FA-4B28-97D0-42B4819E7D8A}" destId="{7E9074C2-9EF7-4D99-8EA8-908058ACE0CF}" srcOrd="0" destOrd="0" presId="urn:microsoft.com/office/officeart/2005/8/layout/hProcess6"/>
    <dgm:cxn modelId="{4CFA4274-03B1-4B6C-99FA-95AB42A7178B}" type="presOf" srcId="{34F73546-A940-4D10-A152-514F0FD9980A}" destId="{97FD4362-2FB2-412B-9A31-0C37BB32D851}" srcOrd="1" destOrd="0" presId="urn:microsoft.com/office/officeart/2005/8/layout/hProcess6"/>
    <dgm:cxn modelId="{3B13B6B9-CBA0-4236-8F4A-EB6957C4EDC2}" type="presParOf" srcId="{6E870CD6-4AEB-43B5-B44D-D1541DD4E9F4}" destId="{288140A8-BC86-4F1D-A134-4228AAE6413F}" srcOrd="0" destOrd="0" presId="urn:microsoft.com/office/officeart/2005/8/layout/hProcess6"/>
    <dgm:cxn modelId="{7DE7BFC4-D859-449E-8098-26AABCA5F2AD}" type="presParOf" srcId="{288140A8-BC86-4F1D-A134-4228AAE6413F}" destId="{291961B1-032A-467B-97CE-77CF7E207478}" srcOrd="0" destOrd="0" presId="urn:microsoft.com/office/officeart/2005/8/layout/hProcess6"/>
    <dgm:cxn modelId="{90040C09-0D53-4867-B29D-A2ECDC756968}" type="presParOf" srcId="{288140A8-BC86-4F1D-A134-4228AAE6413F}" destId="{7E9074C2-9EF7-4D99-8EA8-908058ACE0CF}" srcOrd="1" destOrd="0" presId="urn:microsoft.com/office/officeart/2005/8/layout/hProcess6"/>
    <dgm:cxn modelId="{3DBEE9F9-B228-433B-8B3E-7376B4E07104}" type="presParOf" srcId="{288140A8-BC86-4F1D-A134-4228AAE6413F}" destId="{4FAC1DE1-98F2-4A9B-9B4F-F3FF0583D0D6}" srcOrd="2" destOrd="0" presId="urn:microsoft.com/office/officeart/2005/8/layout/hProcess6"/>
    <dgm:cxn modelId="{ACBBDC10-FC42-4E26-91A1-56EEA5D60665}" type="presParOf" srcId="{288140A8-BC86-4F1D-A134-4228AAE6413F}" destId="{24F171F6-E82B-42A8-953F-D8FD5A00D811}" srcOrd="3" destOrd="0" presId="urn:microsoft.com/office/officeart/2005/8/layout/hProcess6"/>
    <dgm:cxn modelId="{F0B1FC48-12DB-436E-AE08-4B8AD19797EE}" type="presParOf" srcId="{6E870CD6-4AEB-43B5-B44D-D1541DD4E9F4}" destId="{574800F0-8BA8-45AD-9E93-F90E3DDD1674}" srcOrd="1" destOrd="0" presId="urn:microsoft.com/office/officeart/2005/8/layout/hProcess6"/>
    <dgm:cxn modelId="{268E61D7-B3F3-4AF1-ADB7-586C42C807A9}" type="presParOf" srcId="{6E870CD6-4AEB-43B5-B44D-D1541DD4E9F4}" destId="{937E2E0C-0CA6-431D-BC8F-5D0DADE0E64F}" srcOrd="2" destOrd="0" presId="urn:microsoft.com/office/officeart/2005/8/layout/hProcess6"/>
    <dgm:cxn modelId="{3179B3AF-46F3-456E-A186-EF3BC864AB02}" type="presParOf" srcId="{937E2E0C-0CA6-431D-BC8F-5D0DADE0E64F}" destId="{B25C803A-AA26-46C1-AD69-1A727E8A3478}" srcOrd="0" destOrd="0" presId="urn:microsoft.com/office/officeart/2005/8/layout/hProcess6"/>
    <dgm:cxn modelId="{CD207A61-6754-4ABB-8570-62D14DA5A92A}" type="presParOf" srcId="{937E2E0C-0CA6-431D-BC8F-5D0DADE0E64F}" destId="{6C8F70F5-0815-4C0C-8CDF-C260CB59D640}" srcOrd="1" destOrd="0" presId="urn:microsoft.com/office/officeart/2005/8/layout/hProcess6"/>
    <dgm:cxn modelId="{95A1BF4E-300E-49BE-AF6A-4BFE2F19D450}" type="presParOf" srcId="{937E2E0C-0CA6-431D-BC8F-5D0DADE0E64F}" destId="{97FD4362-2FB2-412B-9A31-0C37BB32D851}" srcOrd="2" destOrd="0" presId="urn:microsoft.com/office/officeart/2005/8/layout/hProcess6"/>
    <dgm:cxn modelId="{E57D2784-7851-42A1-A493-2CBBA23FCDBA}" type="presParOf" srcId="{937E2E0C-0CA6-431D-BC8F-5D0DADE0E64F}" destId="{6707C00B-B807-440E-B747-FFFDB866E94C}" srcOrd="3" destOrd="0" presId="urn:microsoft.com/office/officeart/2005/8/layout/hProcess6"/>
    <dgm:cxn modelId="{8E532DD8-CEF9-4B8E-A6F4-BCB4C1A45DB3}" type="presParOf" srcId="{6E870CD6-4AEB-43B5-B44D-D1541DD4E9F4}" destId="{87B97A2A-D8C3-4080-9E7A-E0BFBEF8273F}" srcOrd="3" destOrd="0" presId="urn:microsoft.com/office/officeart/2005/8/layout/hProcess6"/>
    <dgm:cxn modelId="{41E0CC10-486A-493A-A085-DC2FF13252AB}" type="presParOf" srcId="{6E870CD6-4AEB-43B5-B44D-D1541DD4E9F4}" destId="{1469A82F-B4C0-42C8-9631-B320B3B6D540}" srcOrd="4" destOrd="0" presId="urn:microsoft.com/office/officeart/2005/8/layout/hProcess6"/>
    <dgm:cxn modelId="{8D0D5750-F6F7-4CD0-94EE-6865BCCF3F15}" type="presParOf" srcId="{1469A82F-B4C0-42C8-9631-B320B3B6D540}" destId="{8A73C627-58CA-4BD2-B5CB-D0A35C0E0125}" srcOrd="0" destOrd="0" presId="urn:microsoft.com/office/officeart/2005/8/layout/hProcess6"/>
    <dgm:cxn modelId="{20F18CB7-09BB-4F6D-BD84-006F827DCA8F}" type="presParOf" srcId="{1469A82F-B4C0-42C8-9631-B320B3B6D540}" destId="{3B4E3FBE-AA8A-4874-879C-C15A34CFE5EB}" srcOrd="1" destOrd="0" presId="urn:microsoft.com/office/officeart/2005/8/layout/hProcess6"/>
    <dgm:cxn modelId="{0AF87674-2DCB-4D5D-A171-805DB85CD2DB}" type="presParOf" srcId="{1469A82F-B4C0-42C8-9631-B320B3B6D540}" destId="{39F628E2-2773-4904-BEFB-7035909D8DAF}" srcOrd="2" destOrd="0" presId="urn:microsoft.com/office/officeart/2005/8/layout/hProcess6"/>
    <dgm:cxn modelId="{D1808D8E-F401-46C2-BBE5-EFB2DCD3CBB2}" type="presParOf" srcId="{1469A82F-B4C0-42C8-9631-B320B3B6D540}" destId="{3FCE50D2-3DE6-4A69-863C-0BC35D93AD0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70AEFB-7700-4019-8D1E-6AC93E5D961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60B81A-2DBE-4476-AB67-D1EE51D01F85}">
      <dgm:prSet phldrT="[Text]"/>
      <dgm:spPr/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Anti HCV+</a:t>
          </a:r>
          <a:endParaRPr lang="en-US" dirty="0">
            <a:solidFill>
              <a:srgbClr val="FFC000"/>
            </a:solidFill>
          </a:endParaRPr>
        </a:p>
      </dgm:t>
    </dgm:pt>
    <dgm:pt modelId="{4440B562-E41C-4FBB-B7CA-B58665385453}" type="parTrans" cxnId="{F8C2F0F1-22F5-40FE-B485-23D6E998CE46}">
      <dgm:prSet/>
      <dgm:spPr/>
      <dgm:t>
        <a:bodyPr/>
        <a:lstStyle/>
        <a:p>
          <a:endParaRPr lang="en-US"/>
        </a:p>
      </dgm:t>
    </dgm:pt>
    <dgm:pt modelId="{60E079F1-5A16-4AFA-AFF8-C4DC2E3F86A7}" type="sibTrans" cxnId="{F8C2F0F1-22F5-40FE-B485-23D6E998CE46}">
      <dgm:prSet/>
      <dgm:spPr/>
      <dgm:t>
        <a:bodyPr/>
        <a:lstStyle/>
        <a:p>
          <a:endParaRPr lang="en-US"/>
        </a:p>
      </dgm:t>
    </dgm:pt>
    <dgm:pt modelId="{5B810942-93FA-4B28-97D0-42B4819E7D8A}">
      <dgm:prSet phldrT="[Text]"/>
      <dgm:spPr/>
      <dgm:t>
        <a:bodyPr/>
        <a:lstStyle/>
        <a:p>
          <a:r>
            <a:rPr lang="ka-GE" dirty="0" smtClean="0"/>
            <a:t>2279</a:t>
          </a:r>
          <a:endParaRPr lang="en-US" dirty="0"/>
        </a:p>
      </dgm:t>
    </dgm:pt>
    <dgm:pt modelId="{DD20D8F6-5CEB-4BAD-B1CA-AF2E39B72CBA}" type="parTrans" cxnId="{037C5CA9-8289-44D5-AB56-F400E8124376}">
      <dgm:prSet/>
      <dgm:spPr/>
      <dgm:t>
        <a:bodyPr/>
        <a:lstStyle/>
        <a:p>
          <a:endParaRPr lang="en-US"/>
        </a:p>
      </dgm:t>
    </dgm:pt>
    <dgm:pt modelId="{218ECA60-C283-4CE3-BAC5-E32B1876E7FF}" type="sibTrans" cxnId="{037C5CA9-8289-44D5-AB56-F400E8124376}">
      <dgm:prSet/>
      <dgm:spPr/>
      <dgm:t>
        <a:bodyPr/>
        <a:lstStyle/>
        <a:p>
          <a:endParaRPr lang="en-US"/>
        </a:p>
      </dgm:t>
    </dgm:pt>
    <dgm:pt modelId="{ED8E5684-EA53-4DF0-8A56-0FDC75234EDA}">
      <dgm:prSet phldrT="[Text]" custT="1"/>
      <dgm:spPr/>
      <dgm:t>
        <a:bodyPr/>
        <a:lstStyle/>
        <a:p>
          <a:r>
            <a:rPr lang="en-US" sz="1600" dirty="0" smtClean="0"/>
            <a:t>confirmed</a:t>
          </a:r>
          <a:endParaRPr lang="en-US" sz="1600" dirty="0"/>
        </a:p>
      </dgm:t>
    </dgm:pt>
    <dgm:pt modelId="{FEE6EF24-8341-4E65-BBC2-F3E355B47092}" type="parTrans" cxnId="{E1982EFE-93B5-42A4-B262-7C158FDC2CEE}">
      <dgm:prSet/>
      <dgm:spPr/>
      <dgm:t>
        <a:bodyPr/>
        <a:lstStyle/>
        <a:p>
          <a:endParaRPr lang="en-US"/>
        </a:p>
      </dgm:t>
    </dgm:pt>
    <dgm:pt modelId="{5A57A4A6-1A0E-4F85-82C2-49E952AD07F7}" type="sibTrans" cxnId="{E1982EFE-93B5-42A4-B262-7C158FDC2CEE}">
      <dgm:prSet/>
      <dgm:spPr/>
      <dgm:t>
        <a:bodyPr/>
        <a:lstStyle/>
        <a:p>
          <a:endParaRPr lang="en-US"/>
        </a:p>
      </dgm:t>
    </dgm:pt>
    <dgm:pt modelId="{34F73546-A940-4D10-A152-514F0FD9980A}">
      <dgm:prSet phldrT="[Text]"/>
      <dgm:spPr/>
      <dgm:t>
        <a:bodyPr/>
        <a:lstStyle/>
        <a:p>
          <a:r>
            <a:rPr lang="en-US" dirty="0" smtClean="0"/>
            <a:t>1277</a:t>
          </a:r>
          <a:endParaRPr lang="en-US" dirty="0"/>
        </a:p>
      </dgm:t>
    </dgm:pt>
    <dgm:pt modelId="{047C5D91-1C33-4A73-8EF7-6F680194D282}" type="parTrans" cxnId="{0D51B2EA-F7DB-4E79-BA49-9C3A01E16BB2}">
      <dgm:prSet/>
      <dgm:spPr/>
      <dgm:t>
        <a:bodyPr/>
        <a:lstStyle/>
        <a:p>
          <a:endParaRPr lang="en-US"/>
        </a:p>
      </dgm:t>
    </dgm:pt>
    <dgm:pt modelId="{F8AE2ED6-3437-4BA8-9527-B5B0C05D74DA}" type="sibTrans" cxnId="{0D51B2EA-F7DB-4E79-BA49-9C3A01E16BB2}">
      <dgm:prSet/>
      <dgm:spPr/>
      <dgm:t>
        <a:bodyPr/>
        <a:lstStyle/>
        <a:p>
          <a:endParaRPr lang="en-US"/>
        </a:p>
      </dgm:t>
    </dgm:pt>
    <dgm:pt modelId="{8D03B4DE-4C84-4FF0-A5C6-D0A8BEB1A6D1}">
      <dgm:prSet phldrT="[Text]"/>
      <dgm:spPr/>
      <dgm:t>
        <a:bodyPr/>
        <a:lstStyle/>
        <a:p>
          <a:r>
            <a:rPr lang="en-US" dirty="0" smtClean="0"/>
            <a:t>treated</a:t>
          </a:r>
          <a:endParaRPr lang="en-US" dirty="0"/>
        </a:p>
      </dgm:t>
    </dgm:pt>
    <dgm:pt modelId="{561DEAC1-87AB-44BA-A9AD-C06B3AEF8F2D}" type="parTrans" cxnId="{54277214-86B6-406F-A8E0-530705508CB9}">
      <dgm:prSet/>
      <dgm:spPr/>
      <dgm:t>
        <a:bodyPr/>
        <a:lstStyle/>
        <a:p>
          <a:endParaRPr lang="en-US"/>
        </a:p>
      </dgm:t>
    </dgm:pt>
    <dgm:pt modelId="{816FF9EB-27EA-42D9-936A-027FB11FDF8E}" type="sibTrans" cxnId="{54277214-86B6-406F-A8E0-530705508CB9}">
      <dgm:prSet/>
      <dgm:spPr/>
      <dgm:t>
        <a:bodyPr/>
        <a:lstStyle/>
        <a:p>
          <a:endParaRPr lang="en-US"/>
        </a:p>
      </dgm:t>
    </dgm:pt>
    <dgm:pt modelId="{C1749211-EB15-430B-B2FC-D14833D63E08}">
      <dgm:prSet phldrT="[Text]"/>
      <dgm:spPr/>
      <dgm:t>
        <a:bodyPr/>
        <a:lstStyle/>
        <a:p>
          <a:r>
            <a:rPr lang="en-US" dirty="0" smtClean="0"/>
            <a:t>499</a:t>
          </a:r>
          <a:endParaRPr lang="en-US" dirty="0"/>
        </a:p>
      </dgm:t>
    </dgm:pt>
    <dgm:pt modelId="{105CF97E-80D3-4352-AFD3-4C71C74366D0}" type="parTrans" cxnId="{3D61F930-B607-4DCE-A8C2-DE4788AC2FDC}">
      <dgm:prSet/>
      <dgm:spPr/>
      <dgm:t>
        <a:bodyPr/>
        <a:lstStyle/>
        <a:p>
          <a:endParaRPr lang="en-US"/>
        </a:p>
      </dgm:t>
    </dgm:pt>
    <dgm:pt modelId="{C0F3D7B5-1CC6-42D9-9201-F9062FD50D1A}" type="sibTrans" cxnId="{3D61F930-B607-4DCE-A8C2-DE4788AC2FDC}">
      <dgm:prSet/>
      <dgm:spPr/>
      <dgm:t>
        <a:bodyPr/>
        <a:lstStyle/>
        <a:p>
          <a:endParaRPr lang="en-US"/>
        </a:p>
      </dgm:t>
    </dgm:pt>
    <dgm:pt modelId="{6E870CD6-4AEB-43B5-B44D-D1541DD4E9F4}" type="pres">
      <dgm:prSet presAssocID="{CD70AEFB-7700-4019-8D1E-6AC93E5D961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8140A8-BC86-4F1D-A134-4228AAE6413F}" type="pres">
      <dgm:prSet presAssocID="{D860B81A-2DBE-4476-AB67-D1EE51D01F85}" presName="compNode" presStyleCnt="0"/>
      <dgm:spPr/>
    </dgm:pt>
    <dgm:pt modelId="{291961B1-032A-467B-97CE-77CF7E207478}" type="pres">
      <dgm:prSet presAssocID="{D860B81A-2DBE-4476-AB67-D1EE51D01F85}" presName="noGeometry" presStyleCnt="0"/>
      <dgm:spPr/>
    </dgm:pt>
    <dgm:pt modelId="{7E9074C2-9EF7-4D99-8EA8-908058ACE0CF}" type="pres">
      <dgm:prSet presAssocID="{D860B81A-2DBE-4476-AB67-D1EE51D01F85}" presName="childTextVisible" presStyleLbl="bgAccFollowNode1" presStyleIdx="0" presStyleCnt="3" custScaleX="90386" custScaleY="82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C1DE1-98F2-4A9B-9B4F-F3FF0583D0D6}" type="pres">
      <dgm:prSet presAssocID="{D860B81A-2DBE-4476-AB67-D1EE51D01F85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24F171F6-E82B-42A8-953F-D8FD5A00D811}" type="pres">
      <dgm:prSet presAssocID="{D860B81A-2DBE-4476-AB67-D1EE51D01F8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800F0-8BA8-45AD-9E93-F90E3DDD1674}" type="pres">
      <dgm:prSet presAssocID="{D860B81A-2DBE-4476-AB67-D1EE51D01F85}" presName="aSpace" presStyleCnt="0"/>
      <dgm:spPr/>
    </dgm:pt>
    <dgm:pt modelId="{937E2E0C-0CA6-431D-BC8F-5D0DADE0E64F}" type="pres">
      <dgm:prSet presAssocID="{ED8E5684-EA53-4DF0-8A56-0FDC75234EDA}" presName="compNode" presStyleCnt="0"/>
      <dgm:spPr/>
    </dgm:pt>
    <dgm:pt modelId="{B25C803A-AA26-46C1-AD69-1A727E8A3478}" type="pres">
      <dgm:prSet presAssocID="{ED8E5684-EA53-4DF0-8A56-0FDC75234EDA}" presName="noGeometry" presStyleCnt="0"/>
      <dgm:spPr/>
    </dgm:pt>
    <dgm:pt modelId="{6C8F70F5-0815-4C0C-8CDF-C260CB59D640}" type="pres">
      <dgm:prSet presAssocID="{ED8E5684-EA53-4DF0-8A56-0FDC75234EDA}" presName="childTextVisible" presStyleLbl="bgAccFollowNode1" presStyleIdx="1" presStyleCnt="3" custScaleX="99331" custScaleY="82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D4362-2FB2-412B-9A31-0C37BB32D851}" type="pres">
      <dgm:prSet presAssocID="{ED8E5684-EA53-4DF0-8A56-0FDC75234EDA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6707C00B-B807-440E-B747-FFFDB866E94C}" type="pres">
      <dgm:prSet presAssocID="{ED8E5684-EA53-4DF0-8A56-0FDC75234ED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97A2A-D8C3-4080-9E7A-E0BFBEF8273F}" type="pres">
      <dgm:prSet presAssocID="{ED8E5684-EA53-4DF0-8A56-0FDC75234EDA}" presName="aSpace" presStyleCnt="0"/>
      <dgm:spPr/>
    </dgm:pt>
    <dgm:pt modelId="{1469A82F-B4C0-42C8-9631-B320B3B6D540}" type="pres">
      <dgm:prSet presAssocID="{8D03B4DE-4C84-4FF0-A5C6-D0A8BEB1A6D1}" presName="compNode" presStyleCnt="0"/>
      <dgm:spPr/>
    </dgm:pt>
    <dgm:pt modelId="{8A73C627-58CA-4BD2-B5CB-D0A35C0E0125}" type="pres">
      <dgm:prSet presAssocID="{8D03B4DE-4C84-4FF0-A5C6-D0A8BEB1A6D1}" presName="noGeometry" presStyleCnt="0"/>
      <dgm:spPr/>
    </dgm:pt>
    <dgm:pt modelId="{3B4E3FBE-AA8A-4874-879C-C15A34CFE5EB}" type="pres">
      <dgm:prSet presAssocID="{8D03B4DE-4C84-4FF0-A5C6-D0A8BEB1A6D1}" presName="childTextVisible" presStyleLbl="bgAccFollowNode1" presStyleIdx="2" presStyleCnt="3" custScaleX="90165" custScaleY="82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628E2-2773-4904-BEFB-7035909D8DAF}" type="pres">
      <dgm:prSet presAssocID="{8D03B4DE-4C84-4FF0-A5C6-D0A8BEB1A6D1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3FCE50D2-3DE6-4A69-863C-0BC35D93AD0A}" type="pres">
      <dgm:prSet presAssocID="{8D03B4DE-4C84-4FF0-A5C6-D0A8BEB1A6D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16274-B50F-4D3F-BFC9-FA32A559C83B}" type="presOf" srcId="{34F73546-A940-4D10-A152-514F0FD9980A}" destId="{97FD4362-2FB2-412B-9A31-0C37BB32D851}" srcOrd="1" destOrd="0" presId="urn:microsoft.com/office/officeart/2005/8/layout/hProcess6"/>
    <dgm:cxn modelId="{E1982EFE-93B5-42A4-B262-7C158FDC2CEE}" srcId="{CD70AEFB-7700-4019-8D1E-6AC93E5D9615}" destId="{ED8E5684-EA53-4DF0-8A56-0FDC75234EDA}" srcOrd="1" destOrd="0" parTransId="{FEE6EF24-8341-4E65-BBC2-F3E355B47092}" sibTransId="{5A57A4A6-1A0E-4F85-82C2-49E952AD07F7}"/>
    <dgm:cxn modelId="{B9F41018-80AE-4DDA-A559-DED8BC3EB3D3}" type="presOf" srcId="{C1749211-EB15-430B-B2FC-D14833D63E08}" destId="{39F628E2-2773-4904-BEFB-7035909D8DAF}" srcOrd="1" destOrd="0" presId="urn:microsoft.com/office/officeart/2005/8/layout/hProcess6"/>
    <dgm:cxn modelId="{54277214-86B6-406F-A8E0-530705508CB9}" srcId="{CD70AEFB-7700-4019-8D1E-6AC93E5D9615}" destId="{8D03B4DE-4C84-4FF0-A5C6-D0A8BEB1A6D1}" srcOrd="2" destOrd="0" parTransId="{561DEAC1-87AB-44BA-A9AD-C06B3AEF8F2D}" sibTransId="{816FF9EB-27EA-42D9-936A-027FB11FDF8E}"/>
    <dgm:cxn modelId="{3D61F930-B607-4DCE-A8C2-DE4788AC2FDC}" srcId="{8D03B4DE-4C84-4FF0-A5C6-D0A8BEB1A6D1}" destId="{C1749211-EB15-430B-B2FC-D14833D63E08}" srcOrd="0" destOrd="0" parTransId="{105CF97E-80D3-4352-AFD3-4C71C74366D0}" sibTransId="{C0F3D7B5-1CC6-42D9-9201-F9062FD50D1A}"/>
    <dgm:cxn modelId="{0D51B2EA-F7DB-4E79-BA49-9C3A01E16BB2}" srcId="{ED8E5684-EA53-4DF0-8A56-0FDC75234EDA}" destId="{34F73546-A940-4D10-A152-514F0FD9980A}" srcOrd="0" destOrd="0" parTransId="{047C5D91-1C33-4A73-8EF7-6F680194D282}" sibTransId="{F8AE2ED6-3437-4BA8-9527-B5B0C05D74DA}"/>
    <dgm:cxn modelId="{2BC31586-74CC-4CD2-9919-274ECC0E5548}" type="presOf" srcId="{CD70AEFB-7700-4019-8D1E-6AC93E5D9615}" destId="{6E870CD6-4AEB-43B5-B44D-D1541DD4E9F4}" srcOrd="0" destOrd="0" presId="urn:microsoft.com/office/officeart/2005/8/layout/hProcess6"/>
    <dgm:cxn modelId="{FD6EE9D5-62AF-416E-9211-BF8410945876}" type="presOf" srcId="{8D03B4DE-4C84-4FF0-A5C6-D0A8BEB1A6D1}" destId="{3FCE50D2-3DE6-4A69-863C-0BC35D93AD0A}" srcOrd="0" destOrd="0" presId="urn:microsoft.com/office/officeart/2005/8/layout/hProcess6"/>
    <dgm:cxn modelId="{A8732442-6E1C-4D46-A80C-AAAE5DFD8978}" type="presOf" srcId="{D860B81A-2DBE-4476-AB67-D1EE51D01F85}" destId="{24F171F6-E82B-42A8-953F-D8FD5A00D811}" srcOrd="0" destOrd="0" presId="urn:microsoft.com/office/officeart/2005/8/layout/hProcess6"/>
    <dgm:cxn modelId="{F8C2F0F1-22F5-40FE-B485-23D6E998CE46}" srcId="{CD70AEFB-7700-4019-8D1E-6AC93E5D9615}" destId="{D860B81A-2DBE-4476-AB67-D1EE51D01F85}" srcOrd="0" destOrd="0" parTransId="{4440B562-E41C-4FBB-B7CA-B58665385453}" sibTransId="{60E079F1-5A16-4AFA-AFF8-C4DC2E3F86A7}"/>
    <dgm:cxn modelId="{D17965CC-0E2D-478C-8505-A110DD75D4C6}" type="presOf" srcId="{ED8E5684-EA53-4DF0-8A56-0FDC75234EDA}" destId="{6707C00B-B807-440E-B747-FFFDB866E94C}" srcOrd="0" destOrd="0" presId="urn:microsoft.com/office/officeart/2005/8/layout/hProcess6"/>
    <dgm:cxn modelId="{9525BE18-B992-4AB1-B867-E71DB23EFD7F}" type="presOf" srcId="{5B810942-93FA-4B28-97D0-42B4819E7D8A}" destId="{7E9074C2-9EF7-4D99-8EA8-908058ACE0CF}" srcOrd="0" destOrd="0" presId="urn:microsoft.com/office/officeart/2005/8/layout/hProcess6"/>
    <dgm:cxn modelId="{037C5CA9-8289-44D5-AB56-F400E8124376}" srcId="{D860B81A-2DBE-4476-AB67-D1EE51D01F85}" destId="{5B810942-93FA-4B28-97D0-42B4819E7D8A}" srcOrd="0" destOrd="0" parTransId="{DD20D8F6-5CEB-4BAD-B1CA-AF2E39B72CBA}" sibTransId="{218ECA60-C283-4CE3-BAC5-E32B1876E7FF}"/>
    <dgm:cxn modelId="{C5D922CB-C128-4F7B-8D9E-8D1E7EA383C4}" type="presOf" srcId="{34F73546-A940-4D10-A152-514F0FD9980A}" destId="{6C8F70F5-0815-4C0C-8CDF-C260CB59D640}" srcOrd="0" destOrd="0" presId="urn:microsoft.com/office/officeart/2005/8/layout/hProcess6"/>
    <dgm:cxn modelId="{74D12F8D-D3C4-496D-87F3-D9E83A0E34F9}" type="presOf" srcId="{5B810942-93FA-4B28-97D0-42B4819E7D8A}" destId="{4FAC1DE1-98F2-4A9B-9B4F-F3FF0583D0D6}" srcOrd="1" destOrd="0" presId="urn:microsoft.com/office/officeart/2005/8/layout/hProcess6"/>
    <dgm:cxn modelId="{D27165E0-579E-4DBB-BDB1-BF3DCE76A0E3}" type="presOf" srcId="{C1749211-EB15-430B-B2FC-D14833D63E08}" destId="{3B4E3FBE-AA8A-4874-879C-C15A34CFE5EB}" srcOrd="0" destOrd="0" presId="urn:microsoft.com/office/officeart/2005/8/layout/hProcess6"/>
    <dgm:cxn modelId="{6A102BFB-2FDE-4A38-A20A-F541A5EB7D59}" type="presParOf" srcId="{6E870CD6-4AEB-43B5-B44D-D1541DD4E9F4}" destId="{288140A8-BC86-4F1D-A134-4228AAE6413F}" srcOrd="0" destOrd="0" presId="urn:microsoft.com/office/officeart/2005/8/layout/hProcess6"/>
    <dgm:cxn modelId="{88FF95DB-9190-46B7-AA21-462BFA03814E}" type="presParOf" srcId="{288140A8-BC86-4F1D-A134-4228AAE6413F}" destId="{291961B1-032A-467B-97CE-77CF7E207478}" srcOrd="0" destOrd="0" presId="urn:microsoft.com/office/officeart/2005/8/layout/hProcess6"/>
    <dgm:cxn modelId="{E5CFDF58-BAB1-4902-8453-CACEA2D77424}" type="presParOf" srcId="{288140A8-BC86-4F1D-A134-4228AAE6413F}" destId="{7E9074C2-9EF7-4D99-8EA8-908058ACE0CF}" srcOrd="1" destOrd="0" presId="urn:microsoft.com/office/officeart/2005/8/layout/hProcess6"/>
    <dgm:cxn modelId="{51F78F3C-8D18-460E-8169-27F0712AF041}" type="presParOf" srcId="{288140A8-BC86-4F1D-A134-4228AAE6413F}" destId="{4FAC1DE1-98F2-4A9B-9B4F-F3FF0583D0D6}" srcOrd="2" destOrd="0" presId="urn:microsoft.com/office/officeart/2005/8/layout/hProcess6"/>
    <dgm:cxn modelId="{A2F13428-98D3-41EB-AFE6-FBE436250580}" type="presParOf" srcId="{288140A8-BC86-4F1D-A134-4228AAE6413F}" destId="{24F171F6-E82B-42A8-953F-D8FD5A00D811}" srcOrd="3" destOrd="0" presId="urn:microsoft.com/office/officeart/2005/8/layout/hProcess6"/>
    <dgm:cxn modelId="{4F566BC3-9C41-40B4-9C20-DD4DA953D55C}" type="presParOf" srcId="{6E870CD6-4AEB-43B5-B44D-D1541DD4E9F4}" destId="{574800F0-8BA8-45AD-9E93-F90E3DDD1674}" srcOrd="1" destOrd="0" presId="urn:microsoft.com/office/officeart/2005/8/layout/hProcess6"/>
    <dgm:cxn modelId="{AFA2F3FF-33A4-4E45-A1B2-3A0157CF4E75}" type="presParOf" srcId="{6E870CD6-4AEB-43B5-B44D-D1541DD4E9F4}" destId="{937E2E0C-0CA6-431D-BC8F-5D0DADE0E64F}" srcOrd="2" destOrd="0" presId="urn:microsoft.com/office/officeart/2005/8/layout/hProcess6"/>
    <dgm:cxn modelId="{E417AB56-5F58-42B1-BC2E-8A143B8E9491}" type="presParOf" srcId="{937E2E0C-0CA6-431D-BC8F-5D0DADE0E64F}" destId="{B25C803A-AA26-46C1-AD69-1A727E8A3478}" srcOrd="0" destOrd="0" presId="urn:microsoft.com/office/officeart/2005/8/layout/hProcess6"/>
    <dgm:cxn modelId="{FC6731F4-21EA-4EC4-83AB-CEFCBB59354D}" type="presParOf" srcId="{937E2E0C-0CA6-431D-BC8F-5D0DADE0E64F}" destId="{6C8F70F5-0815-4C0C-8CDF-C260CB59D640}" srcOrd="1" destOrd="0" presId="urn:microsoft.com/office/officeart/2005/8/layout/hProcess6"/>
    <dgm:cxn modelId="{12BF0475-D93A-46D9-9DB5-3EEEAF4810D1}" type="presParOf" srcId="{937E2E0C-0CA6-431D-BC8F-5D0DADE0E64F}" destId="{97FD4362-2FB2-412B-9A31-0C37BB32D851}" srcOrd="2" destOrd="0" presId="urn:microsoft.com/office/officeart/2005/8/layout/hProcess6"/>
    <dgm:cxn modelId="{D3BE94F3-170F-4836-97AE-F6DE7E82D1EB}" type="presParOf" srcId="{937E2E0C-0CA6-431D-BC8F-5D0DADE0E64F}" destId="{6707C00B-B807-440E-B747-FFFDB866E94C}" srcOrd="3" destOrd="0" presId="urn:microsoft.com/office/officeart/2005/8/layout/hProcess6"/>
    <dgm:cxn modelId="{C90354E3-52B6-483A-BCDC-66C495B0DEEC}" type="presParOf" srcId="{6E870CD6-4AEB-43B5-B44D-D1541DD4E9F4}" destId="{87B97A2A-D8C3-4080-9E7A-E0BFBEF8273F}" srcOrd="3" destOrd="0" presId="urn:microsoft.com/office/officeart/2005/8/layout/hProcess6"/>
    <dgm:cxn modelId="{B06A12EF-5223-49E1-99E1-CEA1ED9BDCEB}" type="presParOf" srcId="{6E870CD6-4AEB-43B5-B44D-D1541DD4E9F4}" destId="{1469A82F-B4C0-42C8-9631-B320B3B6D540}" srcOrd="4" destOrd="0" presId="urn:microsoft.com/office/officeart/2005/8/layout/hProcess6"/>
    <dgm:cxn modelId="{C6A09858-7E8A-47CD-9B08-BF0721770F38}" type="presParOf" srcId="{1469A82F-B4C0-42C8-9631-B320B3B6D540}" destId="{8A73C627-58CA-4BD2-B5CB-D0A35C0E0125}" srcOrd="0" destOrd="0" presId="urn:microsoft.com/office/officeart/2005/8/layout/hProcess6"/>
    <dgm:cxn modelId="{47B71FDB-A5BC-4346-B268-A91FF7334326}" type="presParOf" srcId="{1469A82F-B4C0-42C8-9631-B320B3B6D540}" destId="{3B4E3FBE-AA8A-4874-879C-C15A34CFE5EB}" srcOrd="1" destOrd="0" presId="urn:microsoft.com/office/officeart/2005/8/layout/hProcess6"/>
    <dgm:cxn modelId="{74CF4808-63B2-4E18-9CB0-6536982A3F4D}" type="presParOf" srcId="{1469A82F-B4C0-42C8-9631-B320B3B6D540}" destId="{39F628E2-2773-4904-BEFB-7035909D8DAF}" srcOrd="2" destOrd="0" presId="urn:microsoft.com/office/officeart/2005/8/layout/hProcess6"/>
    <dgm:cxn modelId="{E0885F8A-8A1F-453F-993E-F36597924617}" type="presParOf" srcId="{1469A82F-B4C0-42C8-9631-B320B3B6D540}" destId="{3FCE50D2-3DE6-4A69-863C-0BC35D93AD0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70AEFB-7700-4019-8D1E-6AC93E5D961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60B81A-2DBE-4476-AB67-D1EE51D01F85}">
      <dgm:prSet phldrT="[Text]" custT="1"/>
      <dgm:spPr/>
      <dgm:t>
        <a:bodyPr/>
        <a:lstStyle/>
        <a:p>
          <a:r>
            <a:rPr lang="en-US" sz="1100" dirty="0" err="1" smtClean="0">
              <a:solidFill>
                <a:srgbClr val="FFC000"/>
              </a:solidFill>
            </a:rPr>
            <a:t>Presumpt</a:t>
          </a:r>
          <a:r>
            <a:rPr lang="en-US" sz="1100" dirty="0" smtClean="0">
              <a:solidFill>
                <a:srgbClr val="FFC000"/>
              </a:solidFill>
            </a:rPr>
            <a:t> </a:t>
          </a:r>
          <a:r>
            <a:rPr lang="en-US" sz="2000" dirty="0" smtClean="0">
              <a:solidFill>
                <a:srgbClr val="FFC000"/>
              </a:solidFill>
            </a:rPr>
            <a:t>TB</a:t>
          </a:r>
          <a:endParaRPr lang="en-US" sz="2000" dirty="0">
            <a:solidFill>
              <a:srgbClr val="FFC000"/>
            </a:solidFill>
          </a:endParaRPr>
        </a:p>
      </dgm:t>
    </dgm:pt>
    <dgm:pt modelId="{4440B562-E41C-4FBB-B7CA-B58665385453}" type="parTrans" cxnId="{F8C2F0F1-22F5-40FE-B485-23D6E998CE46}">
      <dgm:prSet/>
      <dgm:spPr/>
      <dgm:t>
        <a:bodyPr/>
        <a:lstStyle/>
        <a:p>
          <a:endParaRPr lang="en-US"/>
        </a:p>
      </dgm:t>
    </dgm:pt>
    <dgm:pt modelId="{60E079F1-5A16-4AFA-AFF8-C4DC2E3F86A7}" type="sibTrans" cxnId="{F8C2F0F1-22F5-40FE-B485-23D6E998CE46}">
      <dgm:prSet/>
      <dgm:spPr/>
      <dgm:t>
        <a:bodyPr/>
        <a:lstStyle/>
        <a:p>
          <a:endParaRPr lang="en-US"/>
        </a:p>
      </dgm:t>
    </dgm:pt>
    <dgm:pt modelId="{5B810942-93FA-4B28-97D0-42B4819E7D8A}">
      <dgm:prSet phldrT="[Text]"/>
      <dgm:spPr/>
      <dgm:t>
        <a:bodyPr/>
        <a:lstStyle/>
        <a:p>
          <a:r>
            <a:rPr lang="en-US" dirty="0" smtClean="0"/>
            <a:t>192</a:t>
          </a:r>
          <a:endParaRPr lang="en-US" dirty="0"/>
        </a:p>
      </dgm:t>
    </dgm:pt>
    <dgm:pt modelId="{DD20D8F6-5CEB-4BAD-B1CA-AF2E39B72CBA}" type="parTrans" cxnId="{037C5CA9-8289-44D5-AB56-F400E8124376}">
      <dgm:prSet/>
      <dgm:spPr/>
      <dgm:t>
        <a:bodyPr/>
        <a:lstStyle/>
        <a:p>
          <a:endParaRPr lang="en-US"/>
        </a:p>
      </dgm:t>
    </dgm:pt>
    <dgm:pt modelId="{218ECA60-C283-4CE3-BAC5-E32B1876E7FF}" type="sibTrans" cxnId="{037C5CA9-8289-44D5-AB56-F400E8124376}">
      <dgm:prSet/>
      <dgm:spPr/>
      <dgm:t>
        <a:bodyPr/>
        <a:lstStyle/>
        <a:p>
          <a:endParaRPr lang="en-US"/>
        </a:p>
      </dgm:t>
    </dgm:pt>
    <dgm:pt modelId="{ED8E5684-EA53-4DF0-8A56-0FDC75234EDA}">
      <dgm:prSet phldrT="[Text]" custT="1"/>
      <dgm:spPr/>
      <dgm:t>
        <a:bodyPr/>
        <a:lstStyle/>
        <a:p>
          <a:r>
            <a:rPr lang="en-US" sz="1600" dirty="0" smtClean="0"/>
            <a:t>confirmed</a:t>
          </a:r>
          <a:endParaRPr lang="en-US" sz="1600" dirty="0"/>
        </a:p>
      </dgm:t>
    </dgm:pt>
    <dgm:pt modelId="{FEE6EF24-8341-4E65-BBC2-F3E355B47092}" type="parTrans" cxnId="{E1982EFE-93B5-42A4-B262-7C158FDC2CEE}">
      <dgm:prSet/>
      <dgm:spPr/>
      <dgm:t>
        <a:bodyPr/>
        <a:lstStyle/>
        <a:p>
          <a:endParaRPr lang="en-US"/>
        </a:p>
      </dgm:t>
    </dgm:pt>
    <dgm:pt modelId="{5A57A4A6-1A0E-4F85-82C2-49E952AD07F7}" type="sibTrans" cxnId="{E1982EFE-93B5-42A4-B262-7C158FDC2CEE}">
      <dgm:prSet/>
      <dgm:spPr/>
      <dgm:t>
        <a:bodyPr/>
        <a:lstStyle/>
        <a:p>
          <a:endParaRPr lang="en-US"/>
        </a:p>
      </dgm:t>
    </dgm:pt>
    <dgm:pt modelId="{34F73546-A940-4D10-A152-514F0FD9980A}">
      <dgm:prSet phldrT="[Text]"/>
      <dgm:spPr/>
      <dgm:t>
        <a:bodyPr/>
        <a:lstStyle/>
        <a:p>
          <a:r>
            <a:rPr lang="en-US" dirty="0" smtClean="0"/>
            <a:t>22</a:t>
          </a:r>
          <a:endParaRPr lang="en-US" dirty="0"/>
        </a:p>
      </dgm:t>
    </dgm:pt>
    <dgm:pt modelId="{047C5D91-1C33-4A73-8EF7-6F680194D282}" type="parTrans" cxnId="{0D51B2EA-F7DB-4E79-BA49-9C3A01E16BB2}">
      <dgm:prSet/>
      <dgm:spPr/>
      <dgm:t>
        <a:bodyPr/>
        <a:lstStyle/>
        <a:p>
          <a:endParaRPr lang="en-US"/>
        </a:p>
      </dgm:t>
    </dgm:pt>
    <dgm:pt modelId="{F8AE2ED6-3437-4BA8-9527-B5B0C05D74DA}" type="sibTrans" cxnId="{0D51B2EA-F7DB-4E79-BA49-9C3A01E16BB2}">
      <dgm:prSet/>
      <dgm:spPr/>
      <dgm:t>
        <a:bodyPr/>
        <a:lstStyle/>
        <a:p>
          <a:endParaRPr lang="en-US"/>
        </a:p>
      </dgm:t>
    </dgm:pt>
    <dgm:pt modelId="{8D03B4DE-4C84-4FF0-A5C6-D0A8BEB1A6D1}">
      <dgm:prSet phldrT="[Text]"/>
      <dgm:spPr/>
      <dgm:t>
        <a:bodyPr/>
        <a:lstStyle/>
        <a:p>
          <a:r>
            <a:rPr lang="en-US" dirty="0" smtClean="0"/>
            <a:t>treated</a:t>
          </a:r>
          <a:endParaRPr lang="en-US" dirty="0"/>
        </a:p>
      </dgm:t>
    </dgm:pt>
    <dgm:pt modelId="{561DEAC1-87AB-44BA-A9AD-C06B3AEF8F2D}" type="parTrans" cxnId="{54277214-86B6-406F-A8E0-530705508CB9}">
      <dgm:prSet/>
      <dgm:spPr/>
      <dgm:t>
        <a:bodyPr/>
        <a:lstStyle/>
        <a:p>
          <a:endParaRPr lang="en-US"/>
        </a:p>
      </dgm:t>
    </dgm:pt>
    <dgm:pt modelId="{816FF9EB-27EA-42D9-936A-027FB11FDF8E}" type="sibTrans" cxnId="{54277214-86B6-406F-A8E0-530705508CB9}">
      <dgm:prSet/>
      <dgm:spPr/>
      <dgm:t>
        <a:bodyPr/>
        <a:lstStyle/>
        <a:p>
          <a:endParaRPr lang="en-US"/>
        </a:p>
      </dgm:t>
    </dgm:pt>
    <dgm:pt modelId="{C1749211-EB15-430B-B2FC-D14833D63E08}">
      <dgm:prSet phldrT="[Text]"/>
      <dgm:spPr/>
      <dgm:t>
        <a:bodyPr/>
        <a:lstStyle/>
        <a:p>
          <a:r>
            <a:rPr lang="en-US" dirty="0" smtClean="0"/>
            <a:t>22</a:t>
          </a:r>
          <a:endParaRPr lang="en-US" dirty="0"/>
        </a:p>
      </dgm:t>
    </dgm:pt>
    <dgm:pt modelId="{105CF97E-80D3-4352-AFD3-4C71C74366D0}" type="parTrans" cxnId="{3D61F930-B607-4DCE-A8C2-DE4788AC2FDC}">
      <dgm:prSet/>
      <dgm:spPr/>
      <dgm:t>
        <a:bodyPr/>
        <a:lstStyle/>
        <a:p>
          <a:endParaRPr lang="en-US"/>
        </a:p>
      </dgm:t>
    </dgm:pt>
    <dgm:pt modelId="{C0F3D7B5-1CC6-42D9-9201-F9062FD50D1A}" type="sibTrans" cxnId="{3D61F930-B607-4DCE-A8C2-DE4788AC2FDC}">
      <dgm:prSet/>
      <dgm:spPr/>
      <dgm:t>
        <a:bodyPr/>
        <a:lstStyle/>
        <a:p>
          <a:endParaRPr lang="en-US"/>
        </a:p>
      </dgm:t>
    </dgm:pt>
    <dgm:pt modelId="{6E870CD6-4AEB-43B5-B44D-D1541DD4E9F4}" type="pres">
      <dgm:prSet presAssocID="{CD70AEFB-7700-4019-8D1E-6AC93E5D961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8140A8-BC86-4F1D-A134-4228AAE6413F}" type="pres">
      <dgm:prSet presAssocID="{D860B81A-2DBE-4476-AB67-D1EE51D01F85}" presName="compNode" presStyleCnt="0"/>
      <dgm:spPr/>
    </dgm:pt>
    <dgm:pt modelId="{291961B1-032A-467B-97CE-77CF7E207478}" type="pres">
      <dgm:prSet presAssocID="{D860B81A-2DBE-4476-AB67-D1EE51D01F85}" presName="noGeometry" presStyleCnt="0"/>
      <dgm:spPr/>
    </dgm:pt>
    <dgm:pt modelId="{7E9074C2-9EF7-4D99-8EA8-908058ACE0CF}" type="pres">
      <dgm:prSet presAssocID="{D860B81A-2DBE-4476-AB67-D1EE51D01F85}" presName="childTextVisible" presStyleLbl="bgAccFollowNode1" presStyleIdx="0" presStyleCnt="3" custScaleX="90386" custScaleY="82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C1DE1-98F2-4A9B-9B4F-F3FF0583D0D6}" type="pres">
      <dgm:prSet presAssocID="{D860B81A-2DBE-4476-AB67-D1EE51D01F85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24F171F6-E82B-42A8-953F-D8FD5A00D811}" type="pres">
      <dgm:prSet presAssocID="{D860B81A-2DBE-4476-AB67-D1EE51D01F8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800F0-8BA8-45AD-9E93-F90E3DDD1674}" type="pres">
      <dgm:prSet presAssocID="{D860B81A-2DBE-4476-AB67-D1EE51D01F85}" presName="aSpace" presStyleCnt="0"/>
      <dgm:spPr/>
    </dgm:pt>
    <dgm:pt modelId="{937E2E0C-0CA6-431D-BC8F-5D0DADE0E64F}" type="pres">
      <dgm:prSet presAssocID="{ED8E5684-EA53-4DF0-8A56-0FDC75234EDA}" presName="compNode" presStyleCnt="0"/>
      <dgm:spPr/>
    </dgm:pt>
    <dgm:pt modelId="{B25C803A-AA26-46C1-AD69-1A727E8A3478}" type="pres">
      <dgm:prSet presAssocID="{ED8E5684-EA53-4DF0-8A56-0FDC75234EDA}" presName="noGeometry" presStyleCnt="0"/>
      <dgm:spPr/>
    </dgm:pt>
    <dgm:pt modelId="{6C8F70F5-0815-4C0C-8CDF-C260CB59D640}" type="pres">
      <dgm:prSet presAssocID="{ED8E5684-EA53-4DF0-8A56-0FDC75234EDA}" presName="childTextVisible" presStyleLbl="bgAccFollowNode1" presStyleIdx="1" presStyleCnt="3" custScaleX="90386" custScaleY="82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D4362-2FB2-412B-9A31-0C37BB32D851}" type="pres">
      <dgm:prSet presAssocID="{ED8E5684-EA53-4DF0-8A56-0FDC75234EDA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6707C00B-B807-440E-B747-FFFDB866E94C}" type="pres">
      <dgm:prSet presAssocID="{ED8E5684-EA53-4DF0-8A56-0FDC75234ED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97A2A-D8C3-4080-9E7A-E0BFBEF8273F}" type="pres">
      <dgm:prSet presAssocID="{ED8E5684-EA53-4DF0-8A56-0FDC75234EDA}" presName="aSpace" presStyleCnt="0"/>
      <dgm:spPr/>
    </dgm:pt>
    <dgm:pt modelId="{1469A82F-B4C0-42C8-9631-B320B3B6D540}" type="pres">
      <dgm:prSet presAssocID="{8D03B4DE-4C84-4FF0-A5C6-D0A8BEB1A6D1}" presName="compNode" presStyleCnt="0"/>
      <dgm:spPr/>
    </dgm:pt>
    <dgm:pt modelId="{8A73C627-58CA-4BD2-B5CB-D0A35C0E0125}" type="pres">
      <dgm:prSet presAssocID="{8D03B4DE-4C84-4FF0-A5C6-D0A8BEB1A6D1}" presName="noGeometry" presStyleCnt="0"/>
      <dgm:spPr/>
    </dgm:pt>
    <dgm:pt modelId="{3B4E3FBE-AA8A-4874-879C-C15A34CFE5EB}" type="pres">
      <dgm:prSet presAssocID="{8D03B4DE-4C84-4FF0-A5C6-D0A8BEB1A6D1}" presName="childTextVisible" presStyleLbl="bgAccFollowNode1" presStyleIdx="2" presStyleCnt="3" custScaleX="90386" custScaleY="82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628E2-2773-4904-BEFB-7035909D8DAF}" type="pres">
      <dgm:prSet presAssocID="{8D03B4DE-4C84-4FF0-A5C6-D0A8BEB1A6D1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3FCE50D2-3DE6-4A69-863C-0BC35D93AD0A}" type="pres">
      <dgm:prSet presAssocID="{8D03B4DE-4C84-4FF0-A5C6-D0A8BEB1A6D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FCD915-EB4A-47EA-BEA0-5B004961E301}" type="presOf" srcId="{CD70AEFB-7700-4019-8D1E-6AC93E5D9615}" destId="{6E870CD6-4AEB-43B5-B44D-D1541DD4E9F4}" srcOrd="0" destOrd="0" presId="urn:microsoft.com/office/officeart/2005/8/layout/hProcess6"/>
    <dgm:cxn modelId="{52AA0E5B-A20E-48F2-8918-BE4522CD2EC9}" type="presOf" srcId="{ED8E5684-EA53-4DF0-8A56-0FDC75234EDA}" destId="{6707C00B-B807-440E-B747-FFFDB866E94C}" srcOrd="0" destOrd="0" presId="urn:microsoft.com/office/officeart/2005/8/layout/hProcess6"/>
    <dgm:cxn modelId="{E1982EFE-93B5-42A4-B262-7C158FDC2CEE}" srcId="{CD70AEFB-7700-4019-8D1E-6AC93E5D9615}" destId="{ED8E5684-EA53-4DF0-8A56-0FDC75234EDA}" srcOrd="1" destOrd="0" parTransId="{FEE6EF24-8341-4E65-BBC2-F3E355B47092}" sibTransId="{5A57A4A6-1A0E-4F85-82C2-49E952AD07F7}"/>
    <dgm:cxn modelId="{79A844DD-63EF-412C-A75E-0E226B4A75E0}" type="presOf" srcId="{C1749211-EB15-430B-B2FC-D14833D63E08}" destId="{3B4E3FBE-AA8A-4874-879C-C15A34CFE5EB}" srcOrd="0" destOrd="0" presId="urn:microsoft.com/office/officeart/2005/8/layout/hProcess6"/>
    <dgm:cxn modelId="{54277214-86B6-406F-A8E0-530705508CB9}" srcId="{CD70AEFB-7700-4019-8D1E-6AC93E5D9615}" destId="{8D03B4DE-4C84-4FF0-A5C6-D0A8BEB1A6D1}" srcOrd="2" destOrd="0" parTransId="{561DEAC1-87AB-44BA-A9AD-C06B3AEF8F2D}" sibTransId="{816FF9EB-27EA-42D9-936A-027FB11FDF8E}"/>
    <dgm:cxn modelId="{A3BE817B-8A3B-4F0B-A4FB-59A8E8B261E3}" type="presOf" srcId="{D860B81A-2DBE-4476-AB67-D1EE51D01F85}" destId="{24F171F6-E82B-42A8-953F-D8FD5A00D811}" srcOrd="0" destOrd="0" presId="urn:microsoft.com/office/officeart/2005/8/layout/hProcess6"/>
    <dgm:cxn modelId="{3D61F930-B607-4DCE-A8C2-DE4788AC2FDC}" srcId="{8D03B4DE-4C84-4FF0-A5C6-D0A8BEB1A6D1}" destId="{C1749211-EB15-430B-B2FC-D14833D63E08}" srcOrd="0" destOrd="0" parTransId="{105CF97E-80D3-4352-AFD3-4C71C74366D0}" sibTransId="{C0F3D7B5-1CC6-42D9-9201-F9062FD50D1A}"/>
    <dgm:cxn modelId="{0D51B2EA-F7DB-4E79-BA49-9C3A01E16BB2}" srcId="{ED8E5684-EA53-4DF0-8A56-0FDC75234EDA}" destId="{34F73546-A940-4D10-A152-514F0FD9980A}" srcOrd="0" destOrd="0" parTransId="{047C5D91-1C33-4A73-8EF7-6F680194D282}" sibTransId="{F8AE2ED6-3437-4BA8-9527-B5B0C05D74DA}"/>
    <dgm:cxn modelId="{F8C2F0F1-22F5-40FE-B485-23D6E998CE46}" srcId="{CD70AEFB-7700-4019-8D1E-6AC93E5D9615}" destId="{D860B81A-2DBE-4476-AB67-D1EE51D01F85}" srcOrd="0" destOrd="0" parTransId="{4440B562-E41C-4FBB-B7CA-B58665385453}" sibTransId="{60E079F1-5A16-4AFA-AFF8-C4DC2E3F86A7}"/>
    <dgm:cxn modelId="{BBDA0E47-73E4-48CD-9A6C-20964A717EA4}" type="presOf" srcId="{8D03B4DE-4C84-4FF0-A5C6-D0A8BEB1A6D1}" destId="{3FCE50D2-3DE6-4A69-863C-0BC35D93AD0A}" srcOrd="0" destOrd="0" presId="urn:microsoft.com/office/officeart/2005/8/layout/hProcess6"/>
    <dgm:cxn modelId="{E7A39E20-31C9-4427-A7B1-A7A386514DE0}" type="presOf" srcId="{34F73546-A940-4D10-A152-514F0FD9980A}" destId="{97FD4362-2FB2-412B-9A31-0C37BB32D851}" srcOrd="1" destOrd="0" presId="urn:microsoft.com/office/officeart/2005/8/layout/hProcess6"/>
    <dgm:cxn modelId="{7CEBA393-6252-433F-BCDD-870B39C7D022}" type="presOf" srcId="{C1749211-EB15-430B-B2FC-D14833D63E08}" destId="{39F628E2-2773-4904-BEFB-7035909D8DAF}" srcOrd="1" destOrd="0" presId="urn:microsoft.com/office/officeart/2005/8/layout/hProcess6"/>
    <dgm:cxn modelId="{037C5CA9-8289-44D5-AB56-F400E8124376}" srcId="{D860B81A-2DBE-4476-AB67-D1EE51D01F85}" destId="{5B810942-93FA-4B28-97D0-42B4819E7D8A}" srcOrd="0" destOrd="0" parTransId="{DD20D8F6-5CEB-4BAD-B1CA-AF2E39B72CBA}" sibTransId="{218ECA60-C283-4CE3-BAC5-E32B1876E7FF}"/>
    <dgm:cxn modelId="{236E9453-3879-46FA-AC30-8DE8D7A5C534}" type="presOf" srcId="{5B810942-93FA-4B28-97D0-42B4819E7D8A}" destId="{4FAC1DE1-98F2-4A9B-9B4F-F3FF0583D0D6}" srcOrd="1" destOrd="0" presId="urn:microsoft.com/office/officeart/2005/8/layout/hProcess6"/>
    <dgm:cxn modelId="{B76AE649-7AE0-4A7C-934E-68D19FCBD5BE}" type="presOf" srcId="{34F73546-A940-4D10-A152-514F0FD9980A}" destId="{6C8F70F5-0815-4C0C-8CDF-C260CB59D640}" srcOrd="0" destOrd="0" presId="urn:microsoft.com/office/officeart/2005/8/layout/hProcess6"/>
    <dgm:cxn modelId="{7EAB8978-5B35-478B-84F3-8A929BF38A7F}" type="presOf" srcId="{5B810942-93FA-4B28-97D0-42B4819E7D8A}" destId="{7E9074C2-9EF7-4D99-8EA8-908058ACE0CF}" srcOrd="0" destOrd="0" presId="urn:microsoft.com/office/officeart/2005/8/layout/hProcess6"/>
    <dgm:cxn modelId="{ADAE6850-16E6-4F60-A410-D0A57DBCF083}" type="presParOf" srcId="{6E870CD6-4AEB-43B5-B44D-D1541DD4E9F4}" destId="{288140A8-BC86-4F1D-A134-4228AAE6413F}" srcOrd="0" destOrd="0" presId="urn:microsoft.com/office/officeart/2005/8/layout/hProcess6"/>
    <dgm:cxn modelId="{726C0DCF-E8A2-47F9-AE58-B4DF796E47DB}" type="presParOf" srcId="{288140A8-BC86-4F1D-A134-4228AAE6413F}" destId="{291961B1-032A-467B-97CE-77CF7E207478}" srcOrd="0" destOrd="0" presId="urn:microsoft.com/office/officeart/2005/8/layout/hProcess6"/>
    <dgm:cxn modelId="{CAC84BDD-1113-41B1-8EF7-3E2F4EEB498F}" type="presParOf" srcId="{288140A8-BC86-4F1D-A134-4228AAE6413F}" destId="{7E9074C2-9EF7-4D99-8EA8-908058ACE0CF}" srcOrd="1" destOrd="0" presId="urn:microsoft.com/office/officeart/2005/8/layout/hProcess6"/>
    <dgm:cxn modelId="{5F76437B-9FD7-402E-9894-65172F64C552}" type="presParOf" srcId="{288140A8-BC86-4F1D-A134-4228AAE6413F}" destId="{4FAC1DE1-98F2-4A9B-9B4F-F3FF0583D0D6}" srcOrd="2" destOrd="0" presId="urn:microsoft.com/office/officeart/2005/8/layout/hProcess6"/>
    <dgm:cxn modelId="{138E02A9-C617-4383-AEE6-D642FFDAC063}" type="presParOf" srcId="{288140A8-BC86-4F1D-A134-4228AAE6413F}" destId="{24F171F6-E82B-42A8-953F-D8FD5A00D811}" srcOrd="3" destOrd="0" presId="urn:microsoft.com/office/officeart/2005/8/layout/hProcess6"/>
    <dgm:cxn modelId="{845709F9-53BF-4217-91B2-C0BE8C9629E8}" type="presParOf" srcId="{6E870CD6-4AEB-43B5-B44D-D1541DD4E9F4}" destId="{574800F0-8BA8-45AD-9E93-F90E3DDD1674}" srcOrd="1" destOrd="0" presId="urn:microsoft.com/office/officeart/2005/8/layout/hProcess6"/>
    <dgm:cxn modelId="{E56B6976-4BEC-4449-A03C-65F51D0F4D3D}" type="presParOf" srcId="{6E870CD6-4AEB-43B5-B44D-D1541DD4E9F4}" destId="{937E2E0C-0CA6-431D-BC8F-5D0DADE0E64F}" srcOrd="2" destOrd="0" presId="urn:microsoft.com/office/officeart/2005/8/layout/hProcess6"/>
    <dgm:cxn modelId="{1084FC6A-3555-48D5-B4AD-703B44250412}" type="presParOf" srcId="{937E2E0C-0CA6-431D-BC8F-5D0DADE0E64F}" destId="{B25C803A-AA26-46C1-AD69-1A727E8A3478}" srcOrd="0" destOrd="0" presId="urn:microsoft.com/office/officeart/2005/8/layout/hProcess6"/>
    <dgm:cxn modelId="{72A2C57D-203D-49DC-8329-10A6ADE8F259}" type="presParOf" srcId="{937E2E0C-0CA6-431D-BC8F-5D0DADE0E64F}" destId="{6C8F70F5-0815-4C0C-8CDF-C260CB59D640}" srcOrd="1" destOrd="0" presId="urn:microsoft.com/office/officeart/2005/8/layout/hProcess6"/>
    <dgm:cxn modelId="{8CE68D1C-36D7-4818-9E7F-15EAA8903B61}" type="presParOf" srcId="{937E2E0C-0CA6-431D-BC8F-5D0DADE0E64F}" destId="{97FD4362-2FB2-412B-9A31-0C37BB32D851}" srcOrd="2" destOrd="0" presId="urn:microsoft.com/office/officeart/2005/8/layout/hProcess6"/>
    <dgm:cxn modelId="{86B77B48-E6B2-4310-870F-A6C29BBD850D}" type="presParOf" srcId="{937E2E0C-0CA6-431D-BC8F-5D0DADE0E64F}" destId="{6707C00B-B807-440E-B747-FFFDB866E94C}" srcOrd="3" destOrd="0" presId="urn:microsoft.com/office/officeart/2005/8/layout/hProcess6"/>
    <dgm:cxn modelId="{4904B510-D7F9-4AD5-A5F0-B0C1AF07273E}" type="presParOf" srcId="{6E870CD6-4AEB-43B5-B44D-D1541DD4E9F4}" destId="{87B97A2A-D8C3-4080-9E7A-E0BFBEF8273F}" srcOrd="3" destOrd="0" presId="urn:microsoft.com/office/officeart/2005/8/layout/hProcess6"/>
    <dgm:cxn modelId="{5C647F20-BDA7-42CD-A6C1-EC3615261DAF}" type="presParOf" srcId="{6E870CD6-4AEB-43B5-B44D-D1541DD4E9F4}" destId="{1469A82F-B4C0-42C8-9631-B320B3B6D540}" srcOrd="4" destOrd="0" presId="urn:microsoft.com/office/officeart/2005/8/layout/hProcess6"/>
    <dgm:cxn modelId="{E2FF1081-24C3-4432-846C-782696F2E33C}" type="presParOf" srcId="{1469A82F-B4C0-42C8-9631-B320B3B6D540}" destId="{8A73C627-58CA-4BD2-B5CB-D0A35C0E0125}" srcOrd="0" destOrd="0" presId="urn:microsoft.com/office/officeart/2005/8/layout/hProcess6"/>
    <dgm:cxn modelId="{A647FEBB-873C-4693-8D39-3EED9030C890}" type="presParOf" srcId="{1469A82F-B4C0-42C8-9631-B320B3B6D540}" destId="{3B4E3FBE-AA8A-4874-879C-C15A34CFE5EB}" srcOrd="1" destOrd="0" presId="urn:microsoft.com/office/officeart/2005/8/layout/hProcess6"/>
    <dgm:cxn modelId="{7F6BD302-9E3D-4FA3-9250-8DCCACFBCFE5}" type="presParOf" srcId="{1469A82F-B4C0-42C8-9631-B320B3B6D540}" destId="{39F628E2-2773-4904-BEFB-7035909D8DAF}" srcOrd="2" destOrd="0" presId="urn:microsoft.com/office/officeart/2005/8/layout/hProcess6"/>
    <dgm:cxn modelId="{1F033C36-574D-404F-89F9-EC187A52C7CD}" type="presParOf" srcId="{1469A82F-B4C0-42C8-9631-B320B3B6D540}" destId="{3FCE50D2-3DE6-4A69-863C-0BC35D93AD0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8DB32-E402-434C-A07E-8FDF19660E16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C15A3-58F3-4047-BFB5-C0DBD727D3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19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F01A9-9E58-4D91-A9C0-153324D9351B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712FD-2606-4F6E-A516-FE37B54FE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9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F2BCDD-495B-449D-AE69-A7F4560DD1E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3885120" y="8830312"/>
            <a:ext cx="297133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F34D5898-A4A1-4BE4-A01D-03CB4BC916C5}" type="slidenum">
              <a:rPr lang="en-US" sz="1200">
                <a:ea typeface="MS PGothic" pitchFamily="34" charset="-128"/>
              </a:rPr>
              <a:pPr algn="r"/>
              <a:t>1</a:t>
            </a:fld>
            <a:endParaRPr lang="en-US" sz="12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84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6BF0E-2EAC-46CC-92F6-3C094BF2CBCD}" type="slidenum">
              <a:rPr lang="ru-RU" altLang="en-US" smtClean="0"/>
              <a:pPr>
                <a:defRPr/>
              </a:pPr>
              <a:t>19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14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თუმცა ევროპის რეგიონში </a:t>
            </a:r>
            <a:r>
              <a:rPr lang="ka-GE" dirty="0" smtClean="0"/>
              <a:t>ახალი შემთხვევების გამოვლენის თვალსაზრისით </a:t>
            </a:r>
            <a:r>
              <a:rPr lang="ka-GE" baseline="0" dirty="0" smtClean="0"/>
              <a:t>უკეთესი მდგომარეობაა, მათ შორის საქართველოშიც - ჯანმოს შეფასებით საქართველოში სავარაუდო შემთხვევების 77% -ის გამოვლენა ხდება (2018 წლის ტბ გლობალური ანგარიში, ჯანმო)- შემდეგ სლაიდზე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12FD-2606-4F6E-A516-FE37B54FE6A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0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6BF0E-2EAC-46CC-92F6-3C094BF2CBCD}" type="slidenum">
              <a:rPr lang="ru-RU" altLang="en-US" smtClean="0"/>
              <a:pPr>
                <a:defRPr/>
              </a:pPr>
              <a:t>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91100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mtClean="0"/>
              <a:t>2016 წლის კოჰორტის მონაცემები</a:t>
            </a:r>
            <a:r>
              <a:rPr lang="ka-GE" baseline="0" smtClean="0"/>
              <a:t> წინასწარია და მხოლოდ საქართველოსია ხელმისაწვდომი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712FD-2606-4F6E-A516-FE37B54FE6A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1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1FB8-FFF0-4FD2-8818-114E09FAF1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53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შეხვედრა</a:t>
            </a:r>
            <a:r>
              <a:rPr lang="ka-GE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 დასრულდა პოლიტიკური დეკლარაციის მიღებით, რომელიც უნდა ითარგნმოს კონკრეტულ ქმედებებში, როგორიცაა ტუბერკულოზის დიაგნოსტიკის და მკურნალობის უნივერსალური ხელმისაწვდომობის გაუმჯობესება, დაფინანსების მობილიზაცია, მულტირეზისტენტული ტუბერკულოზის დასამარცხებლად ახალი პარტნიორების ჩართვა და სხვა.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1FB8-FFF0-4FD2-8818-114E09FAF1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18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ka-GE" dirty="0" smtClean="0"/>
              <a:t>აღებული</a:t>
            </a:r>
            <a:r>
              <a:rPr lang="ka-GE" baseline="0" dirty="0" smtClean="0"/>
              <a:t> ვალდებულებების შესრულების ხელშეწყობის მიზნით ჯანმომ, სტოფ ტბ-მ და გლობალურმა ფონდმა გამოაცხადეს ახალი ინიციატივა, რომლის მიზანია გამოვლენია გაძლიერება. </a:t>
            </a:r>
            <a:r>
              <a:rPr lang="ka-GE" sz="2000" dirty="0" smtClean="0"/>
              <a:t>აშშ-მ უკვე გამოყო 35 მილიონი და წარადგინა კონგრესში დამატებით 30 მილიონის მოთხოვნა 2 მილიარდი აშშ დოლარი კვლევისთვის დიდმა ბრიტანეთმა გამოყო 10 მილიონი.</a:t>
            </a: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1FB8-FFF0-4FD2-8818-114E09FAF1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6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8195" indent="-28392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5685" indent="-22713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9959" indent="-22713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44233" indent="-22713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98507" indent="-227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2780" indent="-227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07054" indent="-227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61328" indent="-2271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950BCBC-AAE1-449D-8E44-3CBAF868D855}" type="slidenum">
              <a:rPr lang="ru-RU" altLang="ka-GE" smtClean="0"/>
              <a:pPr/>
              <a:t>13</a:t>
            </a:fld>
            <a:endParaRPr lang="ru-RU" altLang="ka-GE" smtClean="0"/>
          </a:p>
        </p:txBody>
      </p:sp>
      <p:sp>
        <p:nvSpPr>
          <p:cNvPr id="40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On 27 September 2018 in New York, United States of America, a dedicated side event was held during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the United Nations General Assembly high-level meeting on ending TB.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For the first time, 14 United Nations agencies have joined forces to end the epidemics of HIV, tuberculosis (TB) and viral hepatitis – Europe’s deadliest communicable diseases.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The situation is especially alarming in Eastern European Central Asian region, which is home to the highest levels of multidrug-resistant TB and the fastest growing HIV epidemic in the world. 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The commitment was demonstrated with the launch of the first-ever United Nations Common Position on Ending HIV, TB and Viral Hepatitis through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Intersectoral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 Collaboration in the WHO European Region.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smtClean="0"/>
              <a:t>These documents are</a:t>
            </a:r>
            <a:r>
              <a:rPr lang="en-US" baseline="0" dirty="0" smtClean="0"/>
              <a:t> just in time for countries like Georgia that are committed to and able to use this guidance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strengthen health systems, empower patients and civil society, and conduct scientific research to</a:t>
            </a:r>
            <a:r>
              <a:rPr lang="en-US" baseline="0" dirty="0" smtClean="0"/>
              <a:t> scale up the multisectoral national response to these diseases. </a:t>
            </a:r>
            <a:endParaRPr lang="en-US" dirty="0" smtClean="0"/>
          </a:p>
          <a:p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ka-GE" altLang="ka-GE" dirty="0" smtClean="0"/>
          </a:p>
        </p:txBody>
      </p:sp>
      <p:sp>
        <p:nvSpPr>
          <p:cNvPr id="4101" name="Slide Number Placeholder 3"/>
          <p:cNvSpPr txBox="1">
            <a:spLocks noGrp="1"/>
          </p:cNvSpPr>
          <p:nvPr/>
        </p:nvSpPr>
        <p:spPr bwMode="auto">
          <a:xfrm>
            <a:off x="3776906" y="9430467"/>
            <a:ext cx="2890616" cy="4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B87DB4F-095B-4387-B848-136F0423F7CA}" type="slidenum">
              <a:rPr lang="en-US" altLang="ka-GE" sz="1200"/>
              <a:pPr algn="r" eaLnBrk="1" hangingPunct="1"/>
              <a:t>13</a:t>
            </a:fld>
            <a:endParaRPr lang="en-US" altLang="ka-GE" sz="1200"/>
          </a:p>
        </p:txBody>
      </p:sp>
    </p:spTree>
    <p:extLst>
      <p:ext uri="{BB962C8B-B14F-4D97-AF65-F5344CB8AC3E}">
        <p14:creationId xmlns:p14="http://schemas.microsoft.com/office/powerpoint/2010/main" val="3972229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646CDD-2585-4A7E-BB6B-7A2323FD6A07}" type="slidenum">
              <a:rPr lang="ru-RU" altLang="ka-GE" smtClean="0"/>
              <a:pPr>
                <a:spcBef>
                  <a:spcPct val="0"/>
                </a:spcBef>
              </a:pPr>
              <a:t>16</a:t>
            </a:fld>
            <a:endParaRPr lang="ru-RU" altLang="ka-GE" smtClean="0"/>
          </a:p>
        </p:txBody>
      </p:sp>
      <p:sp>
        <p:nvSpPr>
          <p:cNvPr id="1433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4341" name="Slide Number Placeholder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C09829-1F42-47D2-932B-697637D20269}" type="slidenum">
              <a:rPr lang="en-US" altLang="ka-GE">
                <a:latin typeface="Arial" panose="020B0604020202020204" pitchFamily="34" charset="0"/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ka-GE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700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5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.png"/><Relationship Id="rId9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3.xml"/><Relationship Id="rId3" Type="http://schemas.openxmlformats.org/officeDocument/2006/relationships/image" Target="../media/image13.png"/><Relationship Id="rId21" Type="http://schemas.microsoft.com/office/2007/relationships/diagramDrawing" Target="../diagrams/drawing3.xml"/><Relationship Id="rId7" Type="http://schemas.openxmlformats.org/officeDocument/2006/relationships/diagramLayout" Target="../diagrams/layout1.xml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" Type="http://schemas.openxmlformats.org/officeDocument/2006/relationships/image" Target="../media/image12.png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35.png"/><Relationship Id="rId5" Type="http://schemas.openxmlformats.org/officeDocument/2006/relationships/image" Target="../media/image2.png"/><Relationship Id="rId15" Type="http://schemas.openxmlformats.org/officeDocument/2006/relationships/diagramColors" Target="../diagrams/colors2.xml"/><Relationship Id="rId10" Type="http://schemas.microsoft.com/office/2007/relationships/diagramDrawing" Target="../diagrams/drawing1.xml"/><Relationship Id="rId19" Type="http://schemas.openxmlformats.org/officeDocument/2006/relationships/diagramQuickStyle" Target="../diagrams/quickStyle3.xml"/><Relationship Id="rId4" Type="http://schemas.openxmlformats.org/officeDocument/2006/relationships/image" Target="../media/image34.png"/><Relationship Id="rId9" Type="http://schemas.openxmlformats.org/officeDocument/2006/relationships/diagramColors" Target="../diagrams/colors1.xml"/><Relationship Id="rId1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/>
          </p:cNvSpPr>
          <p:nvPr/>
        </p:nvSpPr>
        <p:spPr bwMode="auto">
          <a:xfrm>
            <a:off x="684213" y="4149725"/>
            <a:ext cx="784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ka-GE" sz="1900" b="1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 </a:t>
            </a:r>
            <a:endParaRPr lang="en-US" sz="1900" b="1" dirty="0">
              <a:solidFill>
                <a:srgbClr val="FF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" y="1809750"/>
            <a:ext cx="8610600" cy="2686050"/>
          </a:xfrm>
        </p:spPr>
        <p:txBody>
          <a:bodyPr>
            <a:noAutofit/>
          </a:bodyPr>
          <a:lstStyle/>
          <a:p>
            <a:r>
              <a:rPr lang="ka-GE" b="1" dirty="0" smtClean="0">
                <a:solidFill>
                  <a:srgbClr val="002060"/>
                </a:solidFill>
              </a:rPr>
              <a:t>ტუბერკულოზის გლობალური და ეროვნული პასუხი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3657600" y="5029200"/>
            <a:ext cx="5067300" cy="129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ka-G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badi MT Condensed Extra Bold"/>
                <a:cs typeface="Abadi MT Condensed Extra Bold"/>
              </a:rPr>
              <a:t>ამირან გამყრელიძე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badi MT Condensed Extra Bold"/>
              <a:cs typeface="Abadi MT Condensed Extra Bold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24</a:t>
            </a:r>
            <a:r>
              <a:rPr lang="ka-G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მარტი,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2019</a:t>
            </a:r>
            <a:endParaRPr kumimoji="0" lang="ka-GE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adNusx" pitchFamily="2" charset="0"/>
              <a:ea typeface="+mn-ea"/>
              <a:cs typeface="+mn-cs"/>
            </a:endParaRPr>
          </a:p>
        </p:txBody>
      </p:sp>
      <p:pic>
        <p:nvPicPr>
          <p:cNvPr id="3076" name="Picture 4" descr="https://www.cdc.gov/tb/worldtbday/2019/wtbd_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389369"/>
            <a:ext cx="3628985" cy="140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6167245"/>
            <a:ext cx="9144000" cy="698693"/>
            <a:chOff x="0" y="6167245"/>
            <a:chExt cx="9144000" cy="698693"/>
          </a:xfrm>
        </p:grpSpPr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xmlns="" id="{31DAB044-27AB-4CC2-8574-28EA4C96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73788"/>
              <a:ext cx="9144000" cy="69215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ka-GE" sz="1800"/>
            </a:p>
          </p:txBody>
        </p:sp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xmlns="" id="{7F18148A-7616-45B1-90F6-78E69637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6381750"/>
              <a:ext cx="1543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a-GE">
                  <a:solidFill>
                    <a:schemeClr val="bg1"/>
                  </a:solidFill>
                </a:rPr>
                <a:t>www.ncdc.ge</a:t>
              </a:r>
              <a:endParaRPr lang="ru-RU" altLang="ka-GE">
                <a:solidFill>
                  <a:schemeClr val="bg1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xmlns="" id="{5F0282BD-D5C2-4858-A828-A60F4597B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6248400"/>
              <a:ext cx="4627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ka-GE" sz="1400" b="1" dirty="0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0" y="6167245"/>
              <a:ext cx="869840" cy="69075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14600"/>
            <a:ext cx="7296493" cy="1872208"/>
          </a:xfrm>
        </p:spPr>
        <p:txBody>
          <a:bodyPr>
            <a:normAutofit/>
          </a:bodyPr>
          <a:lstStyle/>
          <a:p>
            <a:pPr algn="r"/>
            <a:r>
              <a:rPr lang="ka-GE" sz="3200" dirty="0" smtClean="0">
                <a:solidFill>
                  <a:srgbClr val="0099CC"/>
                </a:solidFill>
              </a:rPr>
              <a:t>პირველი </a:t>
            </a:r>
            <a:r>
              <a:rPr lang="ka-GE" sz="3200" dirty="0">
                <a:solidFill>
                  <a:srgbClr val="0099CC"/>
                </a:solidFill>
              </a:rPr>
              <a:t>მაღალი დონის შეხვედრა ტუბერკულოზთან ბრძოლის თემაზე </a:t>
            </a:r>
            <a:endParaRPr lang="en-US" sz="3200" dirty="0">
              <a:solidFill>
                <a:srgbClr val="0099CC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380309" y="6366388"/>
            <a:ext cx="105918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www.ncdc.ge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58888" y="6433591"/>
            <a:ext cx="48972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Center for Disease Control and Public Health</a:t>
            </a:r>
            <a:endParaRPr lang="ru-RU" altLang="ka-G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who.int/tb/features_archive/UNGA_room_res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" y="-74896"/>
            <a:ext cx="4388059" cy="251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23528" y="4672013"/>
            <a:ext cx="7772400" cy="1500187"/>
          </a:xfrm>
        </p:spPr>
        <p:txBody>
          <a:bodyPr>
            <a:noAutofit/>
          </a:bodyPr>
          <a:lstStyle/>
          <a:p>
            <a:r>
              <a:rPr lang="ka-GE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გაეროს გენერალური ასამბლეის 73-ე სესიის ფარგლებში გაიმართა პირველი მაღალი დონის შეხვედრა ტუბერკულოზთან ბრძოლის თემაზე სახელწოდებით „გავერთიანდეთ ტუბერკულოზის დასამარცხებლად: სასწრაფო გლობალური პასუხი გლობალურ ეპიდემიაზე“. </a:t>
            </a:r>
            <a:endParaRPr lang="ka-GE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ka-GE" sz="1600" dirty="0" smtClean="0">
              <a:solidFill>
                <a:schemeClr val="tx1"/>
              </a:solidFill>
            </a:endParaRPr>
          </a:p>
          <a:p>
            <a:r>
              <a:rPr lang="ka-GE" sz="16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შეხვედრას ესწრებოდნენ სახელმწიფოთა მეთაურები, გაეროს გენერალური მდივანი და გაეროს სხვა ლიდერები, სამოქალაქო საზოგადოების და კერძო სექტორის წარმომადგენლები, გაეროს ელჩები, მკვლევარები, მეცნიერები, პარლამენტარები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167245"/>
            <a:ext cx="9144000" cy="698693"/>
            <a:chOff x="0" y="6167245"/>
            <a:chExt cx="9144000" cy="698693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xmlns="" id="{31DAB044-27AB-4CC2-8574-28EA4C96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73788"/>
              <a:ext cx="9144000" cy="69215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ka-GE" sz="1800"/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xmlns="" id="{7F18148A-7616-45B1-90F6-78E69637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6381750"/>
              <a:ext cx="1543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a-GE">
                  <a:solidFill>
                    <a:schemeClr val="bg1"/>
                  </a:solidFill>
                </a:rPr>
                <a:t>www.ncdc.ge</a:t>
              </a:r>
              <a:endParaRPr lang="ru-RU" altLang="ka-GE">
                <a:solidFill>
                  <a:schemeClr val="bg1"/>
                </a:solidFill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xmlns="" id="{5F0282BD-D5C2-4858-A828-A60F4597B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6248400"/>
              <a:ext cx="4627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ka-GE" sz="1400" b="1" dirty="0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0" y="6167245"/>
              <a:ext cx="869840" cy="690755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7"/>
          <a:stretch/>
        </p:blipFill>
        <p:spPr>
          <a:xfrm>
            <a:off x="4419600" y="-92019"/>
            <a:ext cx="4724400" cy="253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43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81491"/>
            <a:ext cx="6248400" cy="1266309"/>
          </a:xfrm>
        </p:spPr>
        <p:txBody>
          <a:bodyPr>
            <a:normAutofit fontScale="90000"/>
          </a:bodyPr>
          <a:lstStyle/>
          <a:p>
            <a:pPr algn="r"/>
            <a:r>
              <a:rPr lang="ka-GE" sz="3200" dirty="0" smtClean="0">
                <a:solidFill>
                  <a:srgbClr val="0099CC"/>
                </a:solidFill>
              </a:rPr>
              <a:t>პოლიტიკური </a:t>
            </a:r>
            <a:r>
              <a:rPr lang="ka-GE" sz="3200" dirty="0" smtClean="0">
                <a:solidFill>
                  <a:srgbClr val="0099CC"/>
                </a:solidFill>
              </a:rPr>
              <a:t>დეკლარაცია</a:t>
            </a:r>
            <a:r>
              <a:rPr lang="en-US" sz="3200" dirty="0" smtClean="0">
                <a:solidFill>
                  <a:srgbClr val="0099CC"/>
                </a:solidFill>
              </a:rPr>
              <a:t/>
            </a:r>
            <a:br>
              <a:rPr lang="en-US" sz="3200" dirty="0" smtClean="0">
                <a:solidFill>
                  <a:srgbClr val="0099CC"/>
                </a:solidFill>
              </a:rPr>
            </a:br>
            <a:r>
              <a:rPr lang="ka-GE" sz="2700" dirty="0" smtClean="0">
                <a:solidFill>
                  <a:srgbClr val="0099CC"/>
                </a:solidFill>
              </a:rPr>
              <a:t>მიზანი - 2030 წლისთვის დავასრულოთ ტუბერკულოზის ეპიდემია </a:t>
            </a:r>
            <a:endParaRPr lang="en-US" sz="2700" b="1" dirty="0">
              <a:solidFill>
                <a:srgbClr val="0099C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778" y="4648200"/>
            <a:ext cx="7104997" cy="175260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 smtClean="0">
                <a:solidFill>
                  <a:schemeClr val="tx1"/>
                </a:solidFill>
              </a:rPr>
              <a:t>ტუბერკულოზით დაავადებული </a:t>
            </a:r>
            <a:r>
              <a:rPr lang="ka-GE" sz="1600" b="1" dirty="0">
                <a:solidFill>
                  <a:schemeClr val="tx1"/>
                </a:solidFill>
              </a:rPr>
              <a:t>40 მლნ </a:t>
            </a:r>
            <a:r>
              <a:rPr lang="ka-GE" sz="1600" b="1" dirty="0" smtClean="0">
                <a:solidFill>
                  <a:schemeClr val="tx1"/>
                </a:solidFill>
              </a:rPr>
              <a:t>პირის, (მათ </a:t>
            </a:r>
            <a:r>
              <a:rPr lang="ka-GE" sz="1600" b="1" dirty="0">
                <a:solidFill>
                  <a:schemeClr val="tx1"/>
                </a:solidFill>
              </a:rPr>
              <a:t>შორის 3.5 მილიონი </a:t>
            </a:r>
            <a:r>
              <a:rPr lang="ka-GE" sz="1600" b="1" dirty="0" smtClean="0">
                <a:solidFill>
                  <a:schemeClr val="tx1"/>
                </a:solidFill>
              </a:rPr>
              <a:t>ბავშვი</a:t>
            </a:r>
            <a:r>
              <a:rPr lang="ka-GE" sz="1600" dirty="0" smtClean="0">
                <a:solidFill>
                  <a:schemeClr val="tx1"/>
                </a:solidFill>
              </a:rPr>
              <a:t>) </a:t>
            </a:r>
            <a:r>
              <a:rPr lang="ka-GE" sz="1600" dirty="0">
                <a:solidFill>
                  <a:schemeClr val="tx1"/>
                </a:solidFill>
              </a:rPr>
              <a:t>და 1.5 მილიონი </a:t>
            </a:r>
            <a:r>
              <a:rPr lang="ka-GE" sz="1600" dirty="0" smtClean="0">
                <a:solidFill>
                  <a:schemeClr val="tx1"/>
                </a:solidFill>
              </a:rPr>
              <a:t>რეზისტენტული ტუბერკულოზით დაავადებული პირის, (მათ </a:t>
            </a:r>
            <a:r>
              <a:rPr lang="ka-GE" sz="1600" dirty="0">
                <a:solidFill>
                  <a:schemeClr val="tx1"/>
                </a:solidFill>
              </a:rPr>
              <a:t>შორის 115,000 </a:t>
            </a:r>
            <a:r>
              <a:rPr lang="ka-GE" sz="1600" dirty="0" smtClean="0">
                <a:solidFill>
                  <a:schemeClr val="tx1"/>
                </a:solidFill>
              </a:rPr>
              <a:t>ბავშვი) </a:t>
            </a:r>
            <a:r>
              <a:rPr lang="ka-GE" sz="1600" b="1" dirty="0">
                <a:solidFill>
                  <a:schemeClr val="tx1"/>
                </a:solidFill>
              </a:rPr>
              <a:t>დიაგნოსტიკა და </a:t>
            </a:r>
            <a:r>
              <a:rPr lang="ka-GE" sz="1600" b="1" dirty="0" smtClean="0">
                <a:solidFill>
                  <a:schemeClr val="tx1"/>
                </a:solidFill>
              </a:rPr>
              <a:t>მკურნალობა</a:t>
            </a:r>
          </a:p>
          <a:p>
            <a:r>
              <a:rPr lang="ka-GE" sz="1600" b="1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b="1" dirty="0" smtClean="0">
                <a:solidFill>
                  <a:schemeClr val="tx1"/>
                </a:solidFill>
              </a:rPr>
              <a:t>30 მილიონი პირის</a:t>
            </a:r>
            <a:r>
              <a:rPr lang="ka-GE" sz="1600" dirty="0" smtClean="0">
                <a:solidFill>
                  <a:schemeClr val="tx1"/>
                </a:solidFill>
              </a:rPr>
              <a:t>, მათ შორის 4 მილიონი ბავშვის, და 6 მილიონი აივ-ინფიცირებულის </a:t>
            </a:r>
            <a:r>
              <a:rPr lang="ka-GE" sz="1600" b="1" dirty="0" smtClean="0">
                <a:solidFill>
                  <a:schemeClr val="tx1"/>
                </a:solidFill>
              </a:rPr>
              <a:t>პრევენციული </a:t>
            </a:r>
            <a:r>
              <a:rPr lang="ka-GE" sz="1600" b="1" dirty="0">
                <a:solidFill>
                  <a:schemeClr val="tx1"/>
                </a:solidFill>
              </a:rPr>
              <a:t>მკურნალობა </a:t>
            </a:r>
            <a:endParaRPr lang="ka-GE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ka-GE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 smtClean="0">
                <a:solidFill>
                  <a:schemeClr val="tx1"/>
                </a:solidFill>
              </a:rPr>
              <a:t>წელიწადში </a:t>
            </a:r>
            <a:r>
              <a:rPr lang="ka-GE" sz="1600" b="1" dirty="0" smtClean="0">
                <a:solidFill>
                  <a:schemeClr val="tx1"/>
                </a:solidFill>
              </a:rPr>
              <a:t>$13 მილიარდის </a:t>
            </a:r>
            <a:r>
              <a:rPr lang="ka-GE" sz="1600" dirty="0" smtClean="0">
                <a:solidFill>
                  <a:schemeClr val="tx1"/>
                </a:solidFill>
              </a:rPr>
              <a:t>მობილიზება</a:t>
            </a:r>
          </a:p>
          <a:p>
            <a:endParaRPr lang="ka-GE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b="1" dirty="0" smtClean="0">
                <a:solidFill>
                  <a:schemeClr val="tx1"/>
                </a:solidFill>
              </a:rPr>
              <a:t>სტიგმის და დისკრიმინაციის </a:t>
            </a:r>
            <a:r>
              <a:rPr lang="ka-GE" sz="1600" dirty="0" smtClean="0">
                <a:solidFill>
                  <a:schemeClr val="tx1"/>
                </a:solidFill>
              </a:rPr>
              <a:t>დასრულება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ka-GE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 smtClean="0">
                <a:solidFill>
                  <a:schemeClr val="tx1"/>
                </a:solidFill>
              </a:rPr>
              <a:t>ახალი </a:t>
            </a:r>
            <a:r>
              <a:rPr lang="ka-GE" sz="1600" dirty="0" smtClean="0">
                <a:solidFill>
                  <a:schemeClr val="tx1"/>
                </a:solidFill>
              </a:rPr>
              <a:t>უსაფრთხო, ეფექტური, ხელმისაწვდომი </a:t>
            </a:r>
            <a:r>
              <a:rPr lang="ka-GE" sz="1600" b="1" dirty="0" smtClean="0">
                <a:solidFill>
                  <a:schemeClr val="tx1"/>
                </a:solidFill>
              </a:rPr>
              <a:t>ვაქცინის</a:t>
            </a:r>
            <a:r>
              <a:rPr lang="ka-GE" sz="1600" dirty="0" smtClean="0">
                <a:solidFill>
                  <a:schemeClr val="tx1"/>
                </a:solidFill>
              </a:rPr>
              <a:t> შექმნა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ka-GE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ka-GE" sz="1600" dirty="0" smtClean="0">
              <a:solidFill>
                <a:schemeClr val="tx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380309" y="6366388"/>
            <a:ext cx="105918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www.ncdc.ge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58888" y="6433591"/>
            <a:ext cx="48972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Center for Disease Control and Public Health</a:t>
            </a:r>
            <a:endParaRPr lang="ru-RU" altLang="ka-G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" y="-53196"/>
            <a:ext cx="2586865" cy="173744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6167245"/>
            <a:ext cx="9144000" cy="698693"/>
            <a:chOff x="0" y="6167245"/>
            <a:chExt cx="9144000" cy="698693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xmlns="" id="{31DAB044-27AB-4CC2-8574-28EA4C96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73788"/>
              <a:ext cx="9144000" cy="69215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ka-GE" sz="1800"/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xmlns="" id="{7F18148A-7616-45B1-90F6-78E69637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6381750"/>
              <a:ext cx="1543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a-GE">
                  <a:solidFill>
                    <a:schemeClr val="bg1"/>
                  </a:solidFill>
                </a:rPr>
                <a:t>www.ncdc.ge</a:t>
              </a:r>
              <a:endParaRPr lang="ru-RU" altLang="ka-GE">
                <a:solidFill>
                  <a:schemeClr val="bg1"/>
                </a:solidFill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xmlns="" id="{5F0282BD-D5C2-4858-A828-A60F4597B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6248400"/>
              <a:ext cx="4627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ka-GE" sz="1400" b="1" dirty="0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0" y="6167245"/>
              <a:ext cx="869840" cy="69075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21" y="1981200"/>
            <a:ext cx="1027650" cy="897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819400"/>
            <a:ext cx="1092716" cy="9116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9800" y="1752600"/>
            <a:ext cx="6403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/>
              <a:t>ვალდებულება </a:t>
            </a:r>
            <a:r>
              <a:rPr lang="ka-GE" dirty="0"/>
              <a:t>2018 წლიდან 2022 </a:t>
            </a:r>
            <a:r>
              <a:rPr lang="ka-GE" dirty="0" smtClean="0"/>
              <a:t>წლამდე უზრუნველყონ </a:t>
            </a:r>
            <a:endParaRPr lang="ka-GE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421" y="3657600"/>
            <a:ext cx="1106700" cy="9373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796" y="4436140"/>
            <a:ext cx="1501950" cy="88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371" y="5335121"/>
            <a:ext cx="1185750" cy="83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98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380309" y="6366388"/>
            <a:ext cx="105918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www.ncdc.ge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58888" y="6433591"/>
            <a:ext cx="48972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Center for Disease Control and Public Health</a:t>
            </a:r>
            <a:endParaRPr lang="ru-RU" altLang="ka-G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167245"/>
            <a:ext cx="9144000" cy="698693"/>
            <a:chOff x="0" y="6167245"/>
            <a:chExt cx="9144000" cy="698693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xmlns="" id="{31DAB044-27AB-4CC2-8574-28EA4C96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73788"/>
              <a:ext cx="9144000" cy="69215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ka-GE" sz="1800"/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xmlns="" id="{7F18148A-7616-45B1-90F6-78E69637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6381750"/>
              <a:ext cx="1543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a-GE">
                  <a:solidFill>
                    <a:schemeClr val="bg1"/>
                  </a:solidFill>
                </a:rPr>
                <a:t>www.ncdc.ge</a:t>
              </a:r>
              <a:endParaRPr lang="ru-RU" altLang="ka-GE">
                <a:solidFill>
                  <a:schemeClr val="bg1"/>
                </a:solidFill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xmlns="" id="{5F0282BD-D5C2-4858-A828-A60F4597B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6248400"/>
              <a:ext cx="4627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ka-GE" sz="1400" b="1" dirty="0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0" y="6167245"/>
              <a:ext cx="869840" cy="690755"/>
            </a:xfrm>
            <a:prstGeom prst="rect">
              <a:avLst/>
            </a:prstGeom>
          </p:spPr>
        </p:pic>
      </p:grpSp>
      <p:pic>
        <p:nvPicPr>
          <p:cNvPr id="1026" name="Picture 2" descr="https://www.who.int/tb/joint-initiative/TB_joint_initiative_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0" y="-68858"/>
            <a:ext cx="8157760" cy="45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1119" y="4572000"/>
            <a:ext cx="8442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განისაზღვრება ქვეყნის სამიზნეები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შეფასდება ტუბერკულოზის პროგრამები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შემუშავდება ინოვაციური მიდგომები და განხორციელების გეგმა, მოიზიდება რესურსები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ჩამოყალიბდება ინდიკატორები მონიტორინგისათვის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8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258888" y="6433591"/>
            <a:ext cx="48972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Center for Disease Control and Public Health</a:t>
            </a:r>
            <a:endParaRPr lang="ru-RU" altLang="ka-G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www.ncdc.ge</a:t>
            </a:r>
            <a:endParaRPr lang="ru-RU" altLang="ka-G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400" y="192380"/>
            <a:ext cx="57986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>
                <a:solidFill>
                  <a:srgbClr val="0099CC"/>
                </a:solidFill>
              </a:rPr>
              <a:t>გაეროს </a:t>
            </a:r>
            <a:r>
              <a:rPr lang="ka-GE" sz="2000" b="1" dirty="0" smtClean="0">
                <a:solidFill>
                  <a:srgbClr val="0099CC"/>
                </a:solidFill>
              </a:rPr>
              <a:t>მაღალი დონის შეხვედრის ფარგლებში აღებული ვალდებულება ტუბერკულოზის</a:t>
            </a:r>
            <a:r>
              <a:rPr lang="ka-GE" sz="2000" b="1" dirty="0">
                <a:solidFill>
                  <a:srgbClr val="0099CC"/>
                </a:solidFill>
              </a:rPr>
              <a:t>, აივ ინფექციის და </a:t>
            </a:r>
            <a:r>
              <a:rPr lang="en-US" sz="2000" b="1" dirty="0">
                <a:solidFill>
                  <a:srgbClr val="0099CC"/>
                </a:solidFill>
              </a:rPr>
              <a:t>C</a:t>
            </a:r>
            <a:r>
              <a:rPr lang="ka-GE" sz="2000" b="1" dirty="0">
                <a:solidFill>
                  <a:srgbClr val="0099CC"/>
                </a:solidFill>
              </a:rPr>
              <a:t> ჰეპატიტის დაძლევის თემაზე</a:t>
            </a:r>
            <a:endParaRPr lang="en-US" sz="2000" b="1" dirty="0">
              <a:solidFill>
                <a:srgbClr val="0099CC"/>
              </a:solidFill>
            </a:endParaRPr>
          </a:p>
          <a:p>
            <a:r>
              <a:rPr lang="en-US" sz="2100" b="1" dirty="0" smtClean="0">
                <a:solidFill>
                  <a:srgbClr val="0099CC"/>
                </a:solidFill>
              </a:rPr>
              <a:t> </a:t>
            </a:r>
            <a:endParaRPr lang="en-US" sz="2100" b="1" dirty="0">
              <a:solidFill>
                <a:srgbClr val="0099CC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3297696" cy="2638158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152400" y="2902131"/>
            <a:ext cx="4929226" cy="3193869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57175" indent="-257175">
              <a:buFont typeface="Wingdings" panose="05000000000000000000" pitchFamily="2" charset="2"/>
              <a:buChar char="Ø"/>
            </a:pPr>
            <a:r>
              <a:rPr lang="ka-GE" kern="0" dirty="0"/>
              <a:t>სპეციალური ღონისძიება გაეროს გენერალური ასამბლეის ფარგლებში</a:t>
            </a:r>
            <a:endParaRPr lang="en-US" kern="0" dirty="0"/>
          </a:p>
          <a:p>
            <a:pPr marL="0" indent="0">
              <a:buNone/>
            </a:pPr>
            <a:endParaRPr lang="en-US" kern="0" dirty="0"/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ka-GE" kern="0" dirty="0"/>
              <a:t>საერთო პოზიციის გამოცხადება ინტერსექტორული თანამშრომლობის გაძლიერების, სამივე დაავადების დაძლევის გზაზე შემდგომი პროგრესის და მდგრადი განვითარების მესამე მიზნის მისაღწევად 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0" indent="0">
              <a:buNone/>
            </a:pPr>
            <a:endParaRPr lang="en-US" kern="0" dirty="0"/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ka-GE" kern="0" dirty="0"/>
              <a:t>გაეროს ევროპის რეგიონის </a:t>
            </a:r>
            <a:r>
              <a:rPr lang="en-US" kern="0" dirty="0"/>
              <a:t>14 </a:t>
            </a:r>
            <a:r>
              <a:rPr lang="ka-GE" kern="0" dirty="0"/>
              <a:t> სააგენტომ აიღო ვალდებულება გააერთიანოს ძალისხმევა და პრიორიტეტი მიანიჭოს ჯანმრთელობის საკითხებს 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en-US" b="1" kern="0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6167245"/>
            <a:ext cx="9144000" cy="698693"/>
            <a:chOff x="0" y="6167245"/>
            <a:chExt cx="9144000" cy="6986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1DAB044-27AB-4CC2-8574-28EA4C96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73788"/>
              <a:ext cx="9144000" cy="69215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ka-GE" sz="1800"/>
            </a:p>
          </p:txBody>
        </p:sp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xmlns="" id="{7F18148A-7616-45B1-90F6-78E69637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6381750"/>
              <a:ext cx="1543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a-GE">
                  <a:solidFill>
                    <a:schemeClr val="bg1"/>
                  </a:solidFill>
                </a:rPr>
                <a:t>www.ncdc.ge</a:t>
              </a:r>
              <a:endParaRPr lang="ru-RU" altLang="ka-GE">
                <a:solidFill>
                  <a:schemeClr val="bg1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xmlns="" id="{5F0282BD-D5C2-4858-A828-A60F4597B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6248400"/>
              <a:ext cx="4627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ka-GE" sz="1400" b="1" dirty="0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0" y="6167245"/>
              <a:ext cx="869840" cy="690755"/>
            </a:xfrm>
            <a:prstGeom prst="rect">
              <a:avLst/>
            </a:prstGeom>
          </p:spPr>
        </p:pic>
      </p:grpSp>
      <p:pic>
        <p:nvPicPr>
          <p:cNvPr id="18" name="Picture 2" descr="http://www.euro.who.int/__data/assets/image/0006/382911/UN-com-pos-on-HIV-TB-hep-thum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38727"/>
            <a:ext cx="2667001" cy="362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6" y="4105275"/>
            <a:ext cx="1819275" cy="161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2792809"/>
            <a:ext cx="1285875" cy="9525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50640" y="76200"/>
            <a:ext cx="6555851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b="1" dirty="0">
                <a:solidFill>
                  <a:srgbClr val="0099CC"/>
                </a:solidFill>
                <a:latin typeface="+mn-lt"/>
                <a:cs typeface="+mn-cs"/>
              </a:rPr>
              <a:t>ინტეგრირებული მიდგომების </a:t>
            </a:r>
            <a:r>
              <a:rPr lang="ka-GE" sz="2400" b="1" dirty="0" smtClean="0">
                <a:solidFill>
                  <a:srgbClr val="0099CC"/>
                </a:solidFill>
                <a:latin typeface="+mn-lt"/>
                <a:cs typeface="+mn-cs"/>
              </a:rPr>
              <a:t>პილოტური გამოყენება </a:t>
            </a:r>
            <a:r>
              <a:rPr lang="ka-GE" sz="2400" b="1" dirty="0">
                <a:solidFill>
                  <a:srgbClr val="0099CC"/>
                </a:solidFill>
                <a:latin typeface="+mn-lt"/>
                <a:cs typeface="+mn-cs"/>
              </a:rPr>
              <a:t>საქართველოში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971351"/>
            <a:ext cx="396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altLang="ka-GE" dirty="0" smtClean="0">
                <a:latin typeface="Sylfaen" panose="010A0502050306030303" pitchFamily="18" charset="0"/>
              </a:rPr>
              <a:t>პილოტური პროექტი სამეგრელოში</a:t>
            </a:r>
            <a:endParaRPr lang="en-US" altLang="ka-GE" dirty="0" smtClean="0">
              <a:latin typeface="Sylfaen" panose="010A0502050306030303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447800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0" y="6167245"/>
            <a:ext cx="9144000" cy="698693"/>
            <a:chOff x="0" y="6167245"/>
            <a:chExt cx="9144000" cy="698693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xmlns="" id="{31DAB044-27AB-4CC2-8574-28EA4C96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73788"/>
              <a:ext cx="9144000" cy="69215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ka-GE" sz="1800"/>
            </a:p>
          </p:txBody>
        </p: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xmlns="" id="{7F18148A-7616-45B1-90F6-78E69637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6381750"/>
              <a:ext cx="1543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a-GE">
                  <a:solidFill>
                    <a:schemeClr val="bg1"/>
                  </a:solidFill>
                </a:rPr>
                <a:t>www.ncdc.ge</a:t>
              </a:r>
              <a:endParaRPr lang="ru-RU" altLang="ka-GE">
                <a:solidFill>
                  <a:schemeClr val="bg1"/>
                </a:solidFill>
              </a:endParaRPr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xmlns="" id="{5F0282BD-D5C2-4858-A828-A60F4597B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6248400"/>
              <a:ext cx="4627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ka-GE" sz="1400" b="1" dirty="0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0" y="6167245"/>
              <a:ext cx="869840" cy="690755"/>
            </a:xfrm>
            <a:prstGeom prst="rect">
              <a:avLst/>
            </a:prstGeom>
          </p:spPr>
        </p:pic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4167530"/>
              </p:ext>
            </p:extLst>
          </p:nvPr>
        </p:nvGraphicFramePr>
        <p:xfrm>
          <a:off x="2616201" y="1905000"/>
          <a:ext cx="6527799" cy="3346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B65BC7-586C-114A-AA67-C1525E20FEBF}"/>
              </a:ext>
            </a:extLst>
          </p:cNvPr>
          <p:cNvSpPr/>
          <p:nvPr/>
        </p:nvSpPr>
        <p:spPr>
          <a:xfrm>
            <a:off x="152400" y="2250128"/>
            <a:ext cx="2133600" cy="2093273"/>
          </a:xfrm>
          <a:prstGeom prst="ellipse">
            <a:avLst/>
          </a:prstGeom>
          <a:solidFill>
            <a:srgbClr val="F6921E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88,178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4A4CE38-4FAE-B749-85E3-BF4C51752A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4" y="4627241"/>
            <a:ext cx="1597736" cy="13923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31881C-21DC-4C45-8287-ABE418A78441}"/>
              </a:ext>
            </a:extLst>
          </p:cNvPr>
          <p:cNvSpPr txBox="1"/>
          <p:nvPr/>
        </p:nvSpPr>
        <p:spPr>
          <a:xfrm rot="19951322">
            <a:off x="313779" y="4773329"/>
            <a:ext cx="715260" cy="338554"/>
          </a:xfrm>
          <a:prstGeom prst="rect">
            <a:avLst/>
          </a:prstGeom>
          <a:solidFill>
            <a:schemeClr val="bg1"/>
          </a:solidFill>
          <a:ln>
            <a:solidFill>
              <a:srgbClr val="F6921E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6921E"/>
                </a:solidFill>
              </a:rPr>
              <a:t>&gt;60%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496859049"/>
              </p:ext>
            </p:extLst>
          </p:nvPr>
        </p:nvGraphicFramePr>
        <p:xfrm>
          <a:off x="2590800" y="539551"/>
          <a:ext cx="6477000" cy="3346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747999133"/>
              </p:ext>
            </p:extLst>
          </p:nvPr>
        </p:nvGraphicFramePr>
        <p:xfrm>
          <a:off x="2616201" y="3505200"/>
          <a:ext cx="6527799" cy="3346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8594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50640" y="76200"/>
            <a:ext cx="864096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800" b="1" dirty="0">
                <a:solidFill>
                  <a:srgbClr val="0099CC"/>
                </a:solidFill>
                <a:latin typeface="+mn-lt"/>
                <a:cs typeface="+mn-cs"/>
              </a:rPr>
              <a:t>ინტეგრირებული მიდგომების </a:t>
            </a:r>
            <a:r>
              <a:rPr lang="ka-GE" sz="2800" b="1" dirty="0" smtClean="0">
                <a:solidFill>
                  <a:srgbClr val="0099CC"/>
                </a:solidFill>
                <a:latin typeface="+mn-lt"/>
                <a:cs typeface="+mn-cs"/>
              </a:rPr>
              <a:t>შემდგომი გავრცელება საქართველოში</a:t>
            </a:r>
            <a:endParaRPr lang="ka-GE" sz="2800" b="1" dirty="0">
              <a:solidFill>
                <a:srgbClr val="0099CC"/>
              </a:solidFill>
              <a:latin typeface="+mn-lt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167245"/>
            <a:ext cx="9144000" cy="698693"/>
            <a:chOff x="0" y="6167245"/>
            <a:chExt cx="9144000" cy="698693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xmlns="" id="{31DAB044-27AB-4CC2-8574-28EA4C96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73788"/>
              <a:ext cx="9144000" cy="69215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ka-GE" sz="1800"/>
            </a:p>
          </p:txBody>
        </p: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xmlns="" id="{7F18148A-7616-45B1-90F6-78E69637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6381750"/>
              <a:ext cx="1543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a-GE">
                  <a:solidFill>
                    <a:schemeClr val="bg1"/>
                  </a:solidFill>
                </a:rPr>
                <a:t>www.ncdc.ge</a:t>
              </a:r>
              <a:endParaRPr lang="ru-RU" altLang="ka-GE">
                <a:solidFill>
                  <a:schemeClr val="bg1"/>
                </a:solidFill>
              </a:endParaRPr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xmlns="" id="{5F0282BD-D5C2-4858-A828-A60F4597B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6248400"/>
              <a:ext cx="4627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ka-GE" sz="1400" b="1" dirty="0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0" y="6167245"/>
              <a:ext cx="869840" cy="69075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81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258888" y="6237288"/>
            <a:ext cx="4608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a-GE" altLang="ka-GE" sz="1400" b="1">
                <a:solidFill>
                  <a:schemeClr val="bg1"/>
                </a:solidFill>
                <a:latin typeface="Arial" panose="020B0604020202020204" pitchFamily="34" charset="0"/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ka-GE" sz="1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  <a:latin typeface="Arial" panose="020B0604020202020204" pitchFamily="34" charset="0"/>
              </a:rPr>
              <a:t>www.ncdc.ge</a:t>
            </a:r>
            <a:endParaRPr lang="ru-RU" altLang="ka-GE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1331913" y="6381750"/>
            <a:ext cx="462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a-GE" sz="1400" b="1">
                <a:solidFill>
                  <a:schemeClr val="bg1"/>
                </a:solidFill>
                <a:latin typeface="Arial" panose="020B0604020202020204" pitchFamily="34" charset="0"/>
              </a:rPr>
              <a:t>National Center for Disease Control &amp; Public Health</a:t>
            </a:r>
            <a:endParaRPr lang="ru-RU" altLang="ka-GE" sz="1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7481888" y="638175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a-GE" sz="1800">
                <a:solidFill>
                  <a:schemeClr val="bg1"/>
                </a:solidFill>
                <a:latin typeface="Arial" panose="020B0604020202020204" pitchFamily="34" charset="0"/>
              </a:rPr>
              <a:t>www.ncdc.ge</a:t>
            </a:r>
            <a:endParaRPr lang="ru-RU" altLang="ka-GE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930" y="116632"/>
            <a:ext cx="765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9CC"/>
                </a:solidFill>
              </a:rPr>
              <a:t>2019 </a:t>
            </a:r>
            <a:r>
              <a:rPr lang="ka-GE" sz="3600" b="1" dirty="0" smtClean="0">
                <a:solidFill>
                  <a:srgbClr val="0099CC"/>
                </a:solidFill>
              </a:rPr>
              <a:t>წლის პრიორიტეტები საქართველოში</a:t>
            </a:r>
            <a:endParaRPr lang="en-US" sz="3600" b="1" dirty="0">
              <a:solidFill>
                <a:srgbClr val="0099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1" y="1466195"/>
            <a:ext cx="8481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2000" dirty="0" smtClean="0"/>
              <a:t>ტუბერკულოზის დასრულების სტრატეგიის განხორციელება ადამიანის უფლებებზე დაფუძნებული მიდგომით</a:t>
            </a:r>
            <a:r>
              <a:rPr lang="en-US" sz="2000" dirty="0" smtClean="0"/>
              <a:t>;</a:t>
            </a:r>
            <a:endParaRPr lang="ka-GE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2000" dirty="0" smtClean="0"/>
              <a:t>ინტეგრირებული სკრინინგის გავრცელება ქვეყნის მასშტაბით;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2000" dirty="0" smtClean="0"/>
              <a:t>შემდგომი ინტეგრირება დიაგნოსტიკის დონეზე;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2000" dirty="0" smtClean="0"/>
              <a:t>ნულოვანი ტუბერკულოზის ინიციატივის სრულყოფა;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2000" dirty="0" smtClean="0"/>
              <a:t>გენომის სექვენირების დანერგვა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r>
              <a:rPr lang="ka-GE" sz="2000" b="1" dirty="0" smtClean="0"/>
              <a:t>ხედვა</a:t>
            </a:r>
            <a:r>
              <a:rPr lang="en-US" sz="2000" dirty="0" smtClean="0"/>
              <a:t>:</a:t>
            </a:r>
            <a:r>
              <a:rPr lang="ka-GE" sz="2000" dirty="0" smtClean="0"/>
              <a:t> </a:t>
            </a:r>
            <a:r>
              <a:rPr lang="ka-GE" sz="2000" b="1" dirty="0" smtClean="0"/>
              <a:t>ტუბერკულოზის, აივ ინფექციის და ჰეპატიტის ვერტიკალური პროგრამების სრული ინტეგრაცია ძლიერი პირველადი ჯანდაცვის სისტემაში საყოველთაო ჯანდაცვის ფარგლებში</a:t>
            </a:r>
            <a:endParaRPr lang="en-US" sz="2000" b="1" dirty="0"/>
          </a:p>
          <a:p>
            <a:endParaRPr lang="en-US" sz="2000" dirty="0" smtClean="0"/>
          </a:p>
          <a:p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6167245"/>
            <a:ext cx="9144000" cy="698693"/>
            <a:chOff x="0" y="6167245"/>
            <a:chExt cx="9144000" cy="69869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31DAB044-27AB-4CC2-8574-28EA4C96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73788"/>
              <a:ext cx="9144000" cy="69215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ka-GE" sz="1800"/>
            </a:p>
          </p:txBody>
        </p:sp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xmlns="" id="{7F18148A-7616-45B1-90F6-78E69637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6381750"/>
              <a:ext cx="1543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a-GE">
                  <a:solidFill>
                    <a:schemeClr val="bg1"/>
                  </a:solidFill>
                </a:rPr>
                <a:t>www.ncdc.ge</a:t>
              </a:r>
              <a:endParaRPr lang="ru-RU" altLang="ka-GE">
                <a:solidFill>
                  <a:schemeClr val="bg1"/>
                </a:solidFill>
              </a:endParaRPr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xmlns="" id="{5F0282BD-D5C2-4858-A828-A60F4597B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6248400"/>
              <a:ext cx="4627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ka-GE" sz="1400" b="1" dirty="0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0" y="6167245"/>
              <a:ext cx="869840" cy="690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87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793" y="3929"/>
              <a:ext cx="290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a-GE" sz="1400" b="1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>
                <a:solidFill>
                  <a:schemeClr val="bg1"/>
                </a:solidFill>
              </a:endParaRPr>
            </a:p>
          </p:txBody>
        </p:sp>
        <p:pic>
          <p:nvPicPr>
            <p:cNvPr id="6151" name="Picture 1030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www.ncdc.ge</a:t>
              </a:r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2"/>
          <p:cNvSpPr txBox="1">
            <a:spLocks/>
          </p:cNvSpPr>
          <p:nvPr/>
        </p:nvSpPr>
        <p:spPr>
          <a:xfrm>
            <a:off x="-914400" y="76200"/>
            <a:ext cx="10820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4800" b="1" dirty="0">
                <a:latin typeface="Calibri" charset="0"/>
              </a:rPr>
              <a:t>საერთაშორისო პარტნიორები</a:t>
            </a:r>
            <a:endParaRPr lang="en-US" sz="4800" b="1" dirty="0">
              <a:latin typeface="Calibri" charset="0"/>
            </a:endParaRPr>
          </a:p>
        </p:txBody>
      </p:sp>
      <p:pic>
        <p:nvPicPr>
          <p:cNvPr id="3" name="Picture 2" descr="Screen Shot 2016-03-21 at 10.54.18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06207"/>
            <a:ext cx="2539337" cy="798833"/>
          </a:xfrm>
          <a:prstGeom prst="rect">
            <a:avLst/>
          </a:prstGeom>
        </p:spPr>
      </p:pic>
      <p:pic>
        <p:nvPicPr>
          <p:cNvPr id="8" name="Picture 7" descr="Screen Shot 2016-03-21 at 11.02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5013155"/>
            <a:ext cx="5016260" cy="992022"/>
          </a:xfrm>
          <a:prstGeom prst="rect">
            <a:avLst/>
          </a:prstGeom>
        </p:spPr>
      </p:pic>
      <p:pic>
        <p:nvPicPr>
          <p:cNvPr id="10" name="Picture 9" descr="Screen Shot 2016-03-21 at 11.04.35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" y="2585599"/>
            <a:ext cx="2174891" cy="984676"/>
          </a:xfrm>
          <a:prstGeom prst="rect">
            <a:avLst/>
          </a:prstGeom>
        </p:spPr>
      </p:pic>
      <p:pic>
        <p:nvPicPr>
          <p:cNvPr id="11" name="Picture 10" descr="Screen Shot 2016-03-21 at 11.06.06 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33" y="2408353"/>
            <a:ext cx="1905000" cy="1368641"/>
          </a:xfrm>
          <a:prstGeom prst="rect">
            <a:avLst/>
          </a:prstGeom>
        </p:spPr>
      </p:pic>
      <p:pic>
        <p:nvPicPr>
          <p:cNvPr id="4" name="Picture 3" descr="Screen Shot 2016-03-22 at 11.34.16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33" y="704360"/>
            <a:ext cx="2133600" cy="1649506"/>
          </a:xfrm>
          <a:prstGeom prst="rect">
            <a:avLst/>
          </a:prstGeom>
        </p:spPr>
      </p:pic>
      <p:pic>
        <p:nvPicPr>
          <p:cNvPr id="5" name="Picture 4" descr="Screen Shot 2016-03-22 at 11.35.05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" y="4077137"/>
            <a:ext cx="4343502" cy="833737"/>
          </a:xfrm>
          <a:prstGeom prst="rect">
            <a:avLst/>
          </a:prstGeom>
        </p:spPr>
      </p:pic>
      <p:pic>
        <p:nvPicPr>
          <p:cNvPr id="12" name="Picture 11" descr="Screen Shot 2016-03-22 at 11.35.37 A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26" y="2144958"/>
            <a:ext cx="1963398" cy="1676399"/>
          </a:xfrm>
          <a:prstGeom prst="rect">
            <a:avLst/>
          </a:prstGeom>
        </p:spPr>
      </p:pic>
      <p:pic>
        <p:nvPicPr>
          <p:cNvPr id="13" name="Picture 12" descr="Screen Shot 2016-03-22 at 11.38.07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26" y="3853214"/>
            <a:ext cx="2966916" cy="1144265"/>
          </a:xfrm>
          <a:prstGeom prst="rect">
            <a:avLst/>
          </a:prstGeom>
        </p:spPr>
      </p:pic>
      <p:sp>
        <p:nvSpPr>
          <p:cNvPr id="7" name="AutoShape 2" descr="Image result for I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www.migration4development.org/sites/default/files/iom-un_blue_e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79" y="912206"/>
            <a:ext cx="2670174" cy="114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www.finddx.org/wp-content/themes/find/img/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84" y="5143529"/>
            <a:ext cx="20574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259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119" y="2509897"/>
            <a:ext cx="79086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200" dirty="0" smtClean="0"/>
              <a:t>ტუბერკულოზის მსოფლიო დღე </a:t>
            </a:r>
          </a:p>
          <a:p>
            <a:pPr algn="ctr"/>
            <a:r>
              <a:rPr lang="ka-GE" sz="3200" dirty="0" smtClean="0"/>
              <a:t>24 მარტი 2019</a:t>
            </a:r>
          </a:p>
          <a:p>
            <a:pPr algn="ctr"/>
            <a:endParaRPr lang="ka-GE" sz="3200" dirty="0" smtClean="0"/>
          </a:p>
          <a:p>
            <a:pPr algn="ctr"/>
            <a:r>
              <a:rPr lang="ka-GE" sz="3200" b="1" dirty="0" smtClean="0"/>
              <a:t>„დროა დავასრულოთ ტუბერკულოზი</a:t>
            </a:r>
            <a:r>
              <a:rPr lang="en-US" sz="3200" b="1" dirty="0" smtClean="0"/>
              <a:t>’’</a:t>
            </a:r>
            <a:endParaRPr lang="ka-GE" sz="3200" b="1" dirty="0"/>
          </a:p>
        </p:txBody>
      </p:sp>
      <p:pic>
        <p:nvPicPr>
          <p:cNvPr id="11" name="Picture 4" descr="https://www.cdc.gov/tb/worldtbday/2019/wtbd_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66" y="457200"/>
            <a:ext cx="3628985" cy="140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167245"/>
            <a:ext cx="9144000" cy="698693"/>
            <a:chOff x="0" y="6167245"/>
            <a:chExt cx="9144000" cy="698693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xmlns="" id="{31DAB044-27AB-4CC2-8574-28EA4C96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73788"/>
              <a:ext cx="9144000" cy="69215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ka-GE" sz="1800"/>
            </a:p>
          </p:txBody>
        </p: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xmlns="" id="{7F18148A-7616-45B1-90F6-78E69637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6381750"/>
              <a:ext cx="1543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a-GE">
                  <a:solidFill>
                    <a:schemeClr val="bg1"/>
                  </a:solidFill>
                </a:rPr>
                <a:t>www.ncdc.ge</a:t>
              </a:r>
              <a:endParaRPr lang="ru-RU" altLang="ka-GE">
                <a:solidFill>
                  <a:schemeClr val="bg1"/>
                </a:solidFill>
              </a:endParaRP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xmlns="" id="{5F0282BD-D5C2-4858-A828-A60F4597B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6248400"/>
              <a:ext cx="4627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ka-GE" sz="1400" b="1" dirty="0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0" y="6167245"/>
              <a:ext cx="869840" cy="690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8328552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96235E7-335D-4F13-9A5F-02CB7BF5E429}"/>
              </a:ext>
            </a:extLst>
          </p:cNvPr>
          <p:cNvSpPr/>
          <p:nvPr/>
        </p:nvSpPr>
        <p:spPr>
          <a:xfrm>
            <a:off x="1546225" y="4602163"/>
            <a:ext cx="5570538" cy="1158875"/>
          </a:xfrm>
          <a:prstGeom prst="round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DA5F3-F56B-405A-A4EF-B087A23F32EF}"/>
              </a:ext>
            </a:extLst>
          </p:cNvPr>
          <p:cNvSpPr>
            <a:spLocks/>
          </p:cNvSpPr>
          <p:nvPr/>
        </p:nvSpPr>
        <p:spPr bwMode="auto">
          <a:xfrm>
            <a:off x="251520" y="98072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ka-GE" altLang="ka-GE" sz="4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გმადლობთ</a:t>
            </a:r>
            <a:r>
              <a:rPr lang="en-US" altLang="ka-GE" sz="4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r>
              <a:rPr lang="en-US" altLang="ka-GE" sz="4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ka-GE" sz="4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ka-GE" sz="4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4" name="Picture 2" descr="NCDC-new-logo-+-tex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2398863"/>
            <a:ext cx="6143625" cy="174307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6167245"/>
            <a:ext cx="9144000" cy="698693"/>
            <a:chOff x="0" y="6167245"/>
            <a:chExt cx="9144000" cy="698693"/>
          </a:xfrm>
        </p:grpSpPr>
        <p:sp>
          <p:nvSpPr>
            <p:cNvPr id="5125" name="Rectangle 10">
              <a:extLst>
                <a:ext uri="{FF2B5EF4-FFF2-40B4-BE49-F238E27FC236}">
                  <a16:creationId xmlns:a16="http://schemas.microsoft.com/office/drawing/2014/main" xmlns="" id="{31DAB044-27AB-4CC2-8574-28EA4C96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73788"/>
              <a:ext cx="9144000" cy="69215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ka-GE" sz="1800"/>
            </a:p>
          </p:txBody>
        </p:sp>
        <p:sp>
          <p:nvSpPr>
            <p:cNvPr id="5127" name="Text Box 8">
              <a:extLst>
                <a:ext uri="{FF2B5EF4-FFF2-40B4-BE49-F238E27FC236}">
                  <a16:creationId xmlns:a16="http://schemas.microsoft.com/office/drawing/2014/main" xmlns="" id="{7F18148A-7616-45B1-90F6-78E69637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6381750"/>
              <a:ext cx="1543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a-GE">
                  <a:solidFill>
                    <a:schemeClr val="bg1"/>
                  </a:solidFill>
                </a:rPr>
                <a:t>www.ncdc.ge</a:t>
              </a:r>
              <a:endParaRPr lang="ru-RU" altLang="ka-GE">
                <a:solidFill>
                  <a:schemeClr val="bg1"/>
                </a:solidFill>
              </a:endParaRPr>
            </a:p>
          </p:txBody>
        </p:sp>
        <p:sp>
          <p:nvSpPr>
            <p:cNvPr id="5128" name="Rectangle 8">
              <a:extLst>
                <a:ext uri="{FF2B5EF4-FFF2-40B4-BE49-F238E27FC236}">
                  <a16:creationId xmlns:a16="http://schemas.microsoft.com/office/drawing/2014/main" xmlns="" id="{5F0282BD-D5C2-4858-A828-A60F4597B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6248400"/>
              <a:ext cx="4627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ka-GE" sz="1400" b="1" dirty="0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0" y="6167245"/>
              <a:ext cx="869840" cy="690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7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8603"/>
            <a:ext cx="5486399" cy="1064879"/>
          </a:xfrm>
        </p:spPr>
        <p:txBody>
          <a:bodyPr>
            <a:normAutofit lnSpcReduction="10000"/>
          </a:bodyPr>
          <a:lstStyle/>
          <a:p>
            <a:r>
              <a:rPr lang="ka-GE" b="1" dirty="0" smtClean="0">
                <a:solidFill>
                  <a:schemeClr val="tx1"/>
                </a:solidFill>
              </a:rPr>
              <a:t>სიკვდილობის ძირითადი მიზეზები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Grap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64" y="1606980"/>
            <a:ext cx="4546600" cy="42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op 10 global causes of deaths 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1433561"/>
            <a:ext cx="518159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6167245"/>
            <a:ext cx="9144000" cy="698693"/>
            <a:chOff x="0" y="6167245"/>
            <a:chExt cx="9144000" cy="698693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xmlns="" id="{31DAB044-27AB-4CC2-8574-28EA4C96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73788"/>
              <a:ext cx="9144000" cy="69215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ka-GE" sz="1800"/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xmlns="" id="{7F18148A-7616-45B1-90F6-78E69637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6381750"/>
              <a:ext cx="1543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a-GE">
                  <a:solidFill>
                    <a:schemeClr val="bg1"/>
                  </a:solidFill>
                </a:rPr>
                <a:t>www.ncdc.ge</a:t>
              </a:r>
              <a:endParaRPr lang="ru-RU" altLang="ka-GE">
                <a:solidFill>
                  <a:schemeClr val="bg1"/>
                </a:solidFill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xmlns="" id="{5F0282BD-D5C2-4858-A828-A60F4597B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6248400"/>
              <a:ext cx="4627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ka-GE" sz="1400" b="1" dirty="0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0" y="6167245"/>
              <a:ext cx="869840" cy="690755"/>
            </a:xfrm>
            <a:prstGeom prst="rect">
              <a:avLst/>
            </a:prstGeom>
          </p:spPr>
        </p:pic>
      </p:grpSp>
      <p:sp>
        <p:nvSpPr>
          <p:cNvPr id="4" name="Oval 3"/>
          <p:cNvSpPr/>
          <p:nvPr/>
        </p:nvSpPr>
        <p:spPr>
          <a:xfrm>
            <a:off x="304800" y="5181600"/>
            <a:ext cx="3810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24400" y="3657600"/>
            <a:ext cx="3810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2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8603"/>
            <a:ext cx="5486399" cy="1064879"/>
          </a:xfrm>
        </p:spPr>
        <p:txBody>
          <a:bodyPr>
            <a:normAutofit/>
          </a:bodyPr>
          <a:lstStyle/>
          <a:p>
            <a:r>
              <a:rPr lang="ka-GE" b="1" dirty="0" smtClean="0">
                <a:solidFill>
                  <a:schemeClr val="tx1"/>
                </a:solidFill>
              </a:rPr>
              <a:t>დაავადების ტვირთი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167245"/>
            <a:ext cx="9144000" cy="698693"/>
            <a:chOff x="0" y="6167245"/>
            <a:chExt cx="9144000" cy="698693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xmlns="" id="{31DAB044-27AB-4CC2-8574-28EA4C96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73788"/>
              <a:ext cx="9144000" cy="69215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ka-GE" sz="1800"/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xmlns="" id="{7F18148A-7616-45B1-90F6-78E69637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6381750"/>
              <a:ext cx="1543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a-GE">
                  <a:solidFill>
                    <a:schemeClr val="bg1"/>
                  </a:solidFill>
                </a:rPr>
                <a:t>www.ncdc.ge</a:t>
              </a:r>
              <a:endParaRPr lang="ru-RU" altLang="ka-GE">
                <a:solidFill>
                  <a:schemeClr val="bg1"/>
                </a:solidFill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xmlns="" id="{5F0282BD-D5C2-4858-A828-A60F4597B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6248400"/>
              <a:ext cx="4627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ka-GE" sz="1400" b="1" dirty="0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0" y="6167245"/>
              <a:ext cx="869840" cy="69075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479"/>
            <a:ext cx="9144000" cy="645458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71600" y="2896415"/>
            <a:ext cx="3810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3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4343400" cy="38862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ka-GE" sz="4200" b="1" dirty="0" smtClean="0">
                <a:solidFill>
                  <a:schemeClr val="tx1"/>
                </a:solidFill>
              </a:rPr>
              <a:t>მიზანი 6 </a:t>
            </a:r>
            <a:r>
              <a:rPr lang="ka-GE" sz="4200" dirty="0" smtClean="0">
                <a:solidFill>
                  <a:schemeClr val="tx1"/>
                </a:solidFill>
              </a:rPr>
              <a:t>აივ/შიდსთან</a:t>
            </a:r>
            <a:r>
              <a:rPr lang="ka-GE" sz="4200" dirty="0">
                <a:solidFill>
                  <a:schemeClr val="tx1"/>
                </a:solidFill>
              </a:rPr>
              <a:t>, მალარიასთან და სხვა დაავადეებებთან </a:t>
            </a:r>
            <a:r>
              <a:rPr lang="ka-GE" sz="4200" dirty="0" smtClean="0">
                <a:solidFill>
                  <a:schemeClr val="tx1"/>
                </a:solidFill>
              </a:rPr>
              <a:t>ბრძოლა</a:t>
            </a:r>
          </a:p>
          <a:p>
            <a:endParaRPr lang="ka-GE" dirty="0">
              <a:solidFill>
                <a:schemeClr val="tx1"/>
              </a:solidFill>
            </a:endParaRPr>
          </a:p>
          <a:p>
            <a:pPr algn="l"/>
            <a:endParaRPr lang="en-US" sz="3600" b="1" dirty="0" smtClean="0">
              <a:solidFill>
                <a:schemeClr val="tx1"/>
              </a:solidFill>
            </a:endParaRPr>
          </a:p>
          <a:p>
            <a:pPr algn="l"/>
            <a:r>
              <a:rPr lang="ka-GE" sz="3600" b="1" dirty="0" smtClean="0">
                <a:solidFill>
                  <a:schemeClr val="tx1"/>
                </a:solidFill>
              </a:rPr>
              <a:t>სამიზნე 6 გ: </a:t>
            </a:r>
            <a:r>
              <a:rPr lang="ka-GE" sz="3600" dirty="0" smtClean="0">
                <a:solidFill>
                  <a:schemeClr val="tx1"/>
                </a:solidFill>
              </a:rPr>
              <a:t>მალარიის </a:t>
            </a:r>
            <a:r>
              <a:rPr lang="ka-GE" sz="3600" dirty="0">
                <a:solidFill>
                  <a:schemeClr val="tx1"/>
                </a:solidFill>
              </a:rPr>
              <a:t>და სხვა დაავადებების გავრცელების შეჩერება და ავადობის შემცირების ტენდენციის მიღწევა 2015 </a:t>
            </a:r>
            <a:r>
              <a:rPr lang="ka-GE" sz="3600" dirty="0" smtClean="0">
                <a:solidFill>
                  <a:schemeClr val="tx1"/>
                </a:solidFill>
              </a:rPr>
              <a:t>წლისთვის</a:t>
            </a:r>
          </a:p>
          <a:p>
            <a:pPr algn="l"/>
            <a:endParaRPr lang="ka-GE" sz="3600" dirty="0">
              <a:solidFill>
                <a:schemeClr val="tx1"/>
              </a:solidFill>
            </a:endParaRPr>
          </a:p>
          <a:p>
            <a:pPr algn="l"/>
            <a:r>
              <a:rPr lang="ka-GE" sz="3600" b="1" dirty="0" smtClean="0">
                <a:solidFill>
                  <a:schemeClr val="tx1"/>
                </a:solidFill>
              </a:rPr>
              <a:t>ინდიკატორი: 6.9 </a:t>
            </a:r>
            <a:r>
              <a:rPr lang="ka-GE" sz="3600" dirty="0" smtClean="0">
                <a:solidFill>
                  <a:schemeClr val="tx1"/>
                </a:solidFill>
              </a:rPr>
              <a:t>ტუბერკულოზის ინციდენტობა, პრევალენტობა და სიკვდილობა - 50%-ით შემცირება 2015 წლისთვის</a:t>
            </a:r>
          </a:p>
        </p:txBody>
      </p:sp>
      <p:pic>
        <p:nvPicPr>
          <p:cNvPr id="2052" name="Picture 4" descr="COMBAT HIV/AIDS, MALARIA AND OTHER DISE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14" y="511224"/>
            <a:ext cx="1720850" cy="172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8200" y="2385804"/>
            <a:ext cx="4572000" cy="38625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b="1" dirty="0">
                <a:solidFill>
                  <a:srgbClr val="000000"/>
                </a:solidFill>
                <a:latin typeface="bpg_glahoregular"/>
              </a:rPr>
              <a:t>მიზანი 3:</a:t>
            </a:r>
            <a:r>
              <a:rPr lang="ka-GE" dirty="0">
                <a:solidFill>
                  <a:srgbClr val="000000"/>
                </a:solidFill>
                <a:latin typeface="bpg_glahoregular"/>
              </a:rPr>
              <a:t> ჯანსაღი ცხოვრებისა და კეთილდღეობის უზრუნვლეყოფა ყველა ასაკის ადამიანისათვის</a:t>
            </a:r>
            <a:r>
              <a:rPr lang="ka-GE" dirty="0" smtClean="0">
                <a:solidFill>
                  <a:srgbClr val="000000"/>
                </a:solidFill>
                <a:latin typeface="bpg_glahoregular"/>
              </a:rPr>
              <a:t>.</a:t>
            </a:r>
          </a:p>
          <a:p>
            <a:endParaRPr lang="ka-GE" dirty="0">
              <a:solidFill>
                <a:srgbClr val="000000"/>
              </a:solidFill>
              <a:latin typeface="bpg_glahoregular"/>
            </a:endParaRPr>
          </a:p>
          <a:p>
            <a:endParaRPr lang="ka-GE" dirty="0" smtClean="0">
              <a:solidFill>
                <a:srgbClr val="000000"/>
              </a:solidFill>
              <a:latin typeface="bpg_glahoregular"/>
            </a:endParaRPr>
          </a:p>
          <a:p>
            <a:r>
              <a:rPr lang="ka-GE" b="1" dirty="0" smtClean="0">
                <a:solidFill>
                  <a:srgbClr val="000000"/>
                </a:solidFill>
                <a:latin typeface="bpg_glahoregular"/>
              </a:rPr>
              <a:t>სამიზნე 3.3 </a:t>
            </a:r>
            <a:r>
              <a:rPr lang="en-US" sz="1700" dirty="0"/>
              <a:t>2030 </a:t>
            </a:r>
            <a:r>
              <a:rPr lang="ka-GE" sz="1700" dirty="0"/>
              <a:t>წლისათვის შიდსის, ტუბერკულოზის, მალარიის და იშვიათი ტროპიკული დაავადებების ეპიდემიების გავრცელების შეჩერება. </a:t>
            </a:r>
            <a:endParaRPr lang="ka-GE" sz="1700" dirty="0" smtClean="0"/>
          </a:p>
          <a:p>
            <a:r>
              <a:rPr lang="ka-GE" sz="1700" dirty="0" smtClean="0"/>
              <a:t>ჰეპატიტების</a:t>
            </a:r>
            <a:r>
              <a:rPr lang="ka-GE" sz="1700" dirty="0"/>
              <a:t>, წყლით გადამდები დაავადებების და სხვა ინფექციური დაავადებების წინააღმდეგ ბრძოლის </a:t>
            </a:r>
            <a:r>
              <a:rPr lang="ka-GE" sz="1700" dirty="0" smtClean="0"/>
              <a:t>გაგრძელება</a:t>
            </a:r>
            <a:endParaRPr lang="ka-GE" dirty="0">
              <a:solidFill>
                <a:srgbClr val="000000"/>
              </a:solidFill>
              <a:latin typeface="bpg_glahoregular"/>
            </a:endParaRPr>
          </a:p>
          <a:p>
            <a:endParaRPr lang="en-US" dirty="0"/>
          </a:p>
        </p:txBody>
      </p:sp>
      <p:pic>
        <p:nvPicPr>
          <p:cNvPr id="2054" name="Picture 6" descr="Image result for sustainable development goal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2" y="559312"/>
            <a:ext cx="1622425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6167245"/>
            <a:ext cx="9144000" cy="698693"/>
            <a:chOff x="0" y="6167245"/>
            <a:chExt cx="9144000" cy="698693"/>
          </a:xfrm>
        </p:grpSpPr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xmlns="" id="{31DAB044-27AB-4CC2-8574-28EA4C96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73788"/>
              <a:ext cx="9144000" cy="69215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ka-GE" sz="1800"/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xmlns="" id="{7F18148A-7616-45B1-90F6-78E69637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6381750"/>
              <a:ext cx="1543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a-GE">
                  <a:solidFill>
                    <a:schemeClr val="bg1"/>
                  </a:solidFill>
                </a:rPr>
                <a:t>www.ncdc.ge</a:t>
              </a:r>
              <a:endParaRPr lang="ru-RU" altLang="ka-GE">
                <a:solidFill>
                  <a:schemeClr val="bg1"/>
                </a:solidFill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xmlns="" id="{5F0282BD-D5C2-4858-A828-A60F4597B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6248400"/>
              <a:ext cx="4627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ka-GE" sz="1400" b="1" dirty="0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0" y="6167245"/>
              <a:ext cx="869840" cy="69075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28599" y="152400"/>
            <a:ext cx="466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ათასწლეულის  განვითარების მიზნები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98389" y="164068"/>
            <a:ext cx="409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მდგრადი განვითარების მიზნები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364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8194" r="3640"/>
          <a:stretch/>
        </p:blipFill>
        <p:spPr>
          <a:xfrm>
            <a:off x="293760" y="1395115"/>
            <a:ext cx="8774040" cy="475809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6167245"/>
            <a:ext cx="9144000" cy="698693"/>
            <a:chOff x="0" y="6167245"/>
            <a:chExt cx="9144000" cy="698693"/>
          </a:xfrm>
        </p:grpSpPr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xmlns="" id="{31DAB044-27AB-4CC2-8574-28EA4C96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73788"/>
              <a:ext cx="9144000" cy="69215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ka-GE" sz="1800"/>
            </a:p>
          </p:txBody>
        </p:sp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xmlns="" id="{7F18148A-7616-45B1-90F6-78E69637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6381750"/>
              <a:ext cx="1543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a-GE">
                  <a:solidFill>
                    <a:schemeClr val="bg1"/>
                  </a:solidFill>
                </a:rPr>
                <a:t>www.ncdc.ge</a:t>
              </a:r>
              <a:endParaRPr lang="ru-RU" altLang="ka-GE">
                <a:solidFill>
                  <a:schemeClr val="bg1"/>
                </a:solidFill>
              </a:endParaRPr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xmlns="" id="{5F0282BD-D5C2-4858-A828-A60F4597B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6248400"/>
              <a:ext cx="4627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ka-GE" sz="1400" b="1" dirty="0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0" y="6167245"/>
              <a:ext cx="869840" cy="69075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" y="-762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 smtClean="0">
                <a:latin typeface="+mj-lt"/>
              </a:rPr>
              <a:t>201</a:t>
            </a:r>
            <a:r>
              <a:rPr lang="ka-GE" sz="2400" b="1" dirty="0">
                <a:latin typeface="+mj-lt"/>
              </a:rPr>
              <a:t>7</a:t>
            </a:r>
            <a:r>
              <a:rPr lang="ka-GE" sz="2400" b="1" dirty="0" smtClean="0">
                <a:latin typeface="+mj-lt"/>
              </a:rPr>
              <a:t> </a:t>
            </a:r>
            <a:r>
              <a:rPr lang="ka-GE" sz="2400" b="1" dirty="0">
                <a:latin typeface="+mj-lt"/>
              </a:rPr>
              <a:t>წელს ტბ-ით დაავადდა </a:t>
            </a:r>
            <a:endParaRPr lang="ka-GE" sz="2400" b="1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b="1" dirty="0" smtClean="0">
                <a:latin typeface="+mj-lt"/>
              </a:rPr>
              <a:t>მსოფლიოში 10 მილიონი,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ka-GE" sz="2000" b="1" dirty="0" smtClean="0">
                <a:latin typeface="+mj-lt"/>
              </a:rPr>
              <a:t>მათ შორის 558 ათასი წამლისადმი რეზისტენტული ფორმით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027" y="5871027"/>
            <a:ext cx="2225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100" dirty="0" smtClean="0"/>
              <a:t>წყარო</a:t>
            </a:r>
            <a:r>
              <a:rPr lang="en-US" sz="1100" dirty="0" smtClean="0"/>
              <a:t>: </a:t>
            </a:r>
            <a:r>
              <a:rPr lang="en-US" sz="1100" dirty="0"/>
              <a:t>WHO global TB report </a:t>
            </a:r>
            <a:r>
              <a:rPr lang="en-US" sz="1100" dirty="0" smtClean="0"/>
              <a:t>201</a:t>
            </a:r>
            <a:r>
              <a:rPr lang="ka-GE" sz="11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9907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2407" y="5029200"/>
            <a:ext cx="5117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000" dirty="0" smtClean="0">
                <a:latin typeface="+mj-lt"/>
              </a:rPr>
              <a:t>ტბ სავარაუდო </a:t>
            </a:r>
            <a:r>
              <a:rPr lang="ka-GE" sz="2000" dirty="0">
                <a:latin typeface="+mj-lt"/>
              </a:rPr>
              <a:t>ინციდენტობა* </a:t>
            </a:r>
            <a:r>
              <a:rPr lang="en-US" sz="2000" dirty="0">
                <a:latin typeface="+mj-lt"/>
              </a:rPr>
              <a:t>(</a:t>
            </a:r>
            <a:r>
              <a:rPr lang="ka-GE" sz="2000" dirty="0">
                <a:solidFill>
                  <a:srgbClr val="7BA587"/>
                </a:solidFill>
                <a:latin typeface="+mj-lt"/>
              </a:rPr>
              <a:t>მწვანედ</a:t>
            </a:r>
            <a:r>
              <a:rPr lang="en-US" sz="2000" dirty="0" smtClean="0">
                <a:latin typeface="+mj-lt"/>
              </a:rPr>
              <a:t>), </a:t>
            </a:r>
            <a:endParaRPr lang="ka-GE" sz="2000" dirty="0" smtClean="0">
              <a:latin typeface="+mj-lt"/>
            </a:endParaRPr>
          </a:p>
          <a:p>
            <a:r>
              <a:rPr lang="ka-GE" sz="2000" dirty="0" smtClean="0">
                <a:latin typeface="+mj-lt"/>
              </a:rPr>
              <a:t>შეტყობინებული </a:t>
            </a:r>
            <a:r>
              <a:rPr lang="ka-GE" sz="2000" dirty="0">
                <a:latin typeface="+mj-lt"/>
              </a:rPr>
              <a:t>ტბ შემთხვევები</a:t>
            </a:r>
            <a:r>
              <a:rPr lang="en-US" sz="2000" dirty="0">
                <a:latin typeface="+mj-lt"/>
              </a:rPr>
              <a:t> (</a:t>
            </a:r>
            <a:r>
              <a:rPr lang="ka-GE" sz="2000" b="1" dirty="0">
                <a:latin typeface="+mj-lt"/>
              </a:rPr>
              <a:t>შავად</a:t>
            </a:r>
            <a:r>
              <a:rPr lang="en-US" sz="2000" dirty="0" smtClean="0">
                <a:latin typeface="+mj-lt"/>
              </a:rPr>
              <a:t>), </a:t>
            </a:r>
            <a:endParaRPr lang="ka-GE" sz="2000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331" y="5867400"/>
            <a:ext cx="2225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100" dirty="0"/>
              <a:t>წყარო</a:t>
            </a:r>
            <a:r>
              <a:rPr lang="en-US" sz="1100" dirty="0"/>
              <a:t>: WHO global TB report </a:t>
            </a:r>
            <a:r>
              <a:rPr lang="en-US" sz="1100" dirty="0" smtClean="0"/>
              <a:t>2018</a:t>
            </a:r>
            <a:endParaRPr lang="ka-GE" sz="11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23528" y="76200"/>
            <a:ext cx="864096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ტ</a:t>
            </a: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უბერკულოზით ავადობა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762000"/>
            <a:ext cx="619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/>
              <a:t>შემთხვევების გამოვლენის პრობლემა მსოფლიოში...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6167245"/>
            <a:ext cx="9144000" cy="698693"/>
            <a:chOff x="0" y="6167245"/>
            <a:chExt cx="9144000" cy="698693"/>
          </a:xfrm>
        </p:grpSpPr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xmlns="" id="{31DAB044-27AB-4CC2-8574-28EA4C96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73788"/>
              <a:ext cx="9144000" cy="69215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ka-GE" sz="1800"/>
            </a:p>
          </p:txBody>
        </p:sp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xmlns="" id="{7F18148A-7616-45B1-90F6-78E69637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6381750"/>
              <a:ext cx="1543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a-GE">
                  <a:solidFill>
                    <a:schemeClr val="bg1"/>
                  </a:solidFill>
                </a:rPr>
                <a:t>www.ncdc.ge</a:t>
              </a:r>
              <a:endParaRPr lang="ru-RU" altLang="ka-GE">
                <a:solidFill>
                  <a:schemeClr val="bg1"/>
                </a:solidFill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xmlns="" id="{5F0282BD-D5C2-4858-A828-A60F4597B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6248400"/>
              <a:ext cx="4627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ka-GE" sz="1400" b="1" dirty="0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0" y="6167245"/>
              <a:ext cx="869840" cy="690755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7799"/>
            <a:ext cx="3923270" cy="28064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976" y="1815737"/>
            <a:ext cx="3441224" cy="2806473"/>
          </a:xfrm>
          <a:prstGeom prst="rect">
            <a:avLst/>
          </a:prstGeom>
        </p:spPr>
      </p:pic>
      <p:pic>
        <p:nvPicPr>
          <p:cNvPr id="2049" name="Picture 1" descr="Incidence gra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52" y="2133600"/>
            <a:ext cx="2761615" cy="260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3200" y="1795046"/>
            <a:ext cx="1973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Georgia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4024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" y="5920411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200" dirty="0"/>
              <a:t>წყარო</a:t>
            </a:r>
            <a:r>
              <a:rPr lang="en-US" sz="1200" dirty="0"/>
              <a:t>: WHO </a:t>
            </a:r>
            <a:r>
              <a:rPr lang="en-US" sz="1200" dirty="0" smtClean="0"/>
              <a:t>201</a:t>
            </a:r>
            <a:r>
              <a:rPr lang="ka-GE" sz="1200" dirty="0" smtClean="0"/>
              <a:t>8</a:t>
            </a:r>
            <a:endParaRPr lang="ka-GE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6" y="4105275"/>
            <a:ext cx="1819275" cy="161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50" y="2792809"/>
            <a:ext cx="1285875" cy="9525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5206" y="332656"/>
            <a:ext cx="7092076" cy="9164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მიღწევები</a:t>
            </a:r>
            <a:r>
              <a:rPr kumimoji="0" lang="ka-GE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და გამოწვევები</a:t>
            </a:r>
            <a:endParaRPr kumimoji="0" lang="ka-GE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800" b="1" dirty="0">
                <a:latin typeface="+mj-lt"/>
                <a:ea typeface="+mj-ea"/>
                <a:cs typeface="+mj-cs"/>
              </a:rPr>
              <a:t>(მსოფლიო</a:t>
            </a:r>
            <a:r>
              <a:rPr lang="ka-GE" sz="2800" b="1" dirty="0" smtClean="0">
                <a:latin typeface="+mj-lt"/>
                <a:ea typeface="+mj-ea"/>
                <a:cs typeface="+mj-cs"/>
              </a:rPr>
              <a:t>)</a:t>
            </a:r>
            <a:endParaRPr lang="ka-GE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72677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5</a:t>
            </a:r>
            <a:r>
              <a:rPr lang="en-US" dirty="0" smtClean="0"/>
              <a:t>4</a:t>
            </a:r>
            <a:r>
              <a:rPr lang="ka-GE" dirty="0" smtClean="0"/>
              <a:t> მილიონი	    </a:t>
            </a:r>
            <a:r>
              <a:rPr lang="en-US" dirty="0" smtClean="0"/>
              <a:t>42</a:t>
            </a:r>
            <a:r>
              <a:rPr lang="ka-GE" dirty="0" smtClean="0"/>
              <a:t>% შემცირებული	</a:t>
            </a:r>
            <a:r>
              <a:rPr lang="en-US" dirty="0" smtClean="0"/>
              <a:t>MDR-TB</a:t>
            </a:r>
            <a:r>
              <a:rPr lang="ka-GE" dirty="0" smtClean="0"/>
              <a:t> 		</a:t>
            </a:r>
            <a:r>
              <a:rPr lang="en-US" dirty="0" smtClean="0"/>
              <a:t>	</a:t>
            </a:r>
            <a:r>
              <a:rPr lang="ka-GE" dirty="0" smtClean="0"/>
              <a:t>არასაკმარისი</a:t>
            </a:r>
          </a:p>
          <a:p>
            <a:r>
              <a:rPr lang="ka-GE" dirty="0" smtClean="0"/>
              <a:t>გადარჩენილი 	    </a:t>
            </a:r>
            <a:r>
              <a:rPr lang="ka-GE" dirty="0" err="1" smtClean="0"/>
              <a:t>სიკვდილობა</a:t>
            </a:r>
            <a:r>
              <a:rPr lang="en-US" dirty="0" smtClean="0"/>
              <a:t>		</a:t>
            </a:r>
            <a:r>
              <a:rPr lang="ka-GE" dirty="0" smtClean="0"/>
              <a:t>ხუთიდან ერთი		დაფინანსება </a:t>
            </a:r>
          </a:p>
          <a:p>
            <a:r>
              <a:rPr lang="ka-GE" dirty="0" smtClean="0"/>
              <a:t>სიცოცხლე	    (2000-201</a:t>
            </a:r>
            <a:r>
              <a:rPr lang="en-US" dirty="0" smtClean="0"/>
              <a:t>7</a:t>
            </a:r>
            <a:r>
              <a:rPr lang="ka-GE" dirty="0" smtClean="0"/>
              <a:t>)		იღებს შესაბამის   	(დეფიციტი (2000-201</a:t>
            </a:r>
            <a:r>
              <a:rPr lang="en-US" dirty="0" smtClean="0"/>
              <a:t>7</a:t>
            </a:r>
            <a:r>
              <a:rPr lang="ka-GE" dirty="0" smtClean="0"/>
              <a:t>)</a:t>
            </a:r>
            <a:r>
              <a:rPr lang="ka-GE" dirty="0"/>
              <a:t>	</a:t>
            </a:r>
            <a:r>
              <a:rPr lang="ka-GE" dirty="0" smtClean="0"/>
              <a:t>			მკურნალობას	               </a:t>
            </a:r>
            <a:r>
              <a:rPr lang="en-US" dirty="0" smtClean="0"/>
              <a:t>   </a:t>
            </a:r>
            <a:r>
              <a:rPr lang="ka-GE" dirty="0" smtClean="0"/>
              <a:t>$3.5</a:t>
            </a:r>
            <a:r>
              <a:rPr lang="en-US" dirty="0" smtClean="0"/>
              <a:t> 									</a:t>
            </a:r>
            <a:r>
              <a:rPr lang="ka-GE" dirty="0" smtClean="0"/>
              <a:t>მილიარდი 								წელიწადში</a:t>
            </a:r>
            <a:r>
              <a:rPr lang="en-US" dirty="0" smtClean="0"/>
              <a:t>)</a:t>
            </a:r>
            <a:endParaRPr lang="ka-GE" dirty="0" smtClean="0"/>
          </a:p>
          <a:p>
            <a:r>
              <a:rPr lang="ka-GE" dirty="0" smtClean="0"/>
              <a:t> </a:t>
            </a:r>
            <a:endParaRPr lang="ka-GE" dirty="0"/>
          </a:p>
        </p:txBody>
      </p:sp>
      <p:pic>
        <p:nvPicPr>
          <p:cNvPr id="2050" name="Picture 2" descr="http://aidspan.org/sites/default/files/gtbr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84" y="-34520"/>
            <a:ext cx="1910757" cy="272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875" y="1772816"/>
            <a:ext cx="6589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ტუბერკულოზის ინციდენტობა მსოფლიოში კლებუბლოს 2%-ით წელიწადში, უნდა გაიზარდოს სულ მცირე 4-5%-მდე, რომ მივაღწიოთ მდგრადი განვითარების სამიზნეებს.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6167245"/>
            <a:ext cx="9144000" cy="698693"/>
            <a:chOff x="0" y="6167245"/>
            <a:chExt cx="9144000" cy="698693"/>
          </a:xfrm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xmlns="" id="{31DAB044-27AB-4CC2-8574-28EA4C96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73788"/>
              <a:ext cx="9144000" cy="69215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ka-GE" sz="1800"/>
            </a:p>
          </p:txBody>
        </p:sp>
        <p:sp>
          <p:nvSpPr>
            <p:cNvPr id="20" name="Text Box 8">
              <a:extLst>
                <a:ext uri="{FF2B5EF4-FFF2-40B4-BE49-F238E27FC236}">
                  <a16:creationId xmlns:a16="http://schemas.microsoft.com/office/drawing/2014/main" xmlns="" id="{7F18148A-7616-45B1-90F6-78E69637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6381750"/>
              <a:ext cx="1543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a-GE">
                  <a:solidFill>
                    <a:schemeClr val="bg1"/>
                  </a:solidFill>
                </a:rPr>
                <a:t>www.ncdc.ge</a:t>
              </a:r>
              <a:endParaRPr lang="ru-RU" altLang="ka-GE">
                <a:solidFill>
                  <a:schemeClr val="bg1"/>
                </a:solidFill>
              </a:endParaRPr>
            </a:p>
          </p:txBody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xmlns="" id="{5F0282BD-D5C2-4858-A828-A60F4597B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6248400"/>
              <a:ext cx="4627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ka-GE" sz="1400" b="1" dirty="0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0" y="6167245"/>
              <a:ext cx="869840" cy="69075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4636" y="3068797"/>
            <a:ext cx="3940976" cy="1137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774" y="2987285"/>
            <a:ext cx="2209626" cy="1279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7200" y="3068798"/>
            <a:ext cx="2324101" cy="11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9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6" y="4105275"/>
            <a:ext cx="1819275" cy="161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50" y="2792809"/>
            <a:ext cx="1285875" cy="9525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39E6942-8819-4783-ADB6-F6FBB8CA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ka-GE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ძირითადი გამოწვევა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MDR-TB </a:t>
            </a:r>
            <a:b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a-GE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წარმატებული მკურნალობის მაჩვენებელი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="" xmlns:a16="http://schemas.microsoft.com/office/drawing/2014/main" id="{C9ABD6E8-E64B-4D76-B4E0-047EF379B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9" y="5832237"/>
            <a:ext cx="3419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წ</a:t>
            </a:r>
            <a:r>
              <a:rPr lang="ka-GE" alt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ყარო: ჯანმოს მონაცემთა ბაზა  </a:t>
            </a:r>
            <a:endParaRPr lang="en-US" altLang="en-US" sz="16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58452849"/>
              </p:ext>
            </p:extLst>
          </p:nvPr>
        </p:nvGraphicFramePr>
        <p:xfrm>
          <a:off x="143669" y="990600"/>
          <a:ext cx="9000331" cy="484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0" y="6167245"/>
            <a:ext cx="9144000" cy="698693"/>
            <a:chOff x="0" y="6167245"/>
            <a:chExt cx="9144000" cy="698693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xmlns="" id="{31DAB044-27AB-4CC2-8574-28EA4C96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73788"/>
              <a:ext cx="9144000" cy="69215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ka-GE" sz="1800"/>
            </a:p>
          </p:txBody>
        </p:sp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xmlns="" id="{7F18148A-7616-45B1-90F6-78E69637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6381750"/>
              <a:ext cx="1543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a-GE">
                  <a:solidFill>
                    <a:schemeClr val="bg1"/>
                  </a:solidFill>
                </a:rPr>
                <a:t>www.ncdc.ge</a:t>
              </a:r>
              <a:endParaRPr lang="ru-RU" altLang="ka-GE">
                <a:solidFill>
                  <a:schemeClr val="bg1"/>
                </a:solidFill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xmlns="" id="{5F0282BD-D5C2-4858-A828-A60F4597B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6248400"/>
              <a:ext cx="4627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ka-GE" sz="1400" b="1" dirty="0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0" y="6167245"/>
              <a:ext cx="869840" cy="690755"/>
            </a:xfrm>
            <a:prstGeom prst="rect">
              <a:avLst/>
            </a:prstGeom>
          </p:spPr>
        </p:pic>
      </p:grpSp>
      <p:sp>
        <p:nvSpPr>
          <p:cNvPr id="21" name="TextBox 4">
            <a:extLst>
              <a:ext uri="{FF2B5EF4-FFF2-40B4-BE49-F238E27FC236}">
                <a16:creationId xmlns="" xmlns:a16="http://schemas.microsoft.com/office/drawing/2014/main" id="{C9ABD6E8-E64B-4D76-B4E0-047EF379B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768098"/>
            <a:ext cx="3419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წ</a:t>
            </a:r>
            <a:r>
              <a:rPr lang="ka-GE" alt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ყარო: ტფდეც მონაცემთა ბაზა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7125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6" y="4105275"/>
            <a:ext cx="1819275" cy="161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2792809"/>
            <a:ext cx="1285875" cy="95250"/>
          </a:xfrm>
          <a:prstGeom prst="rect">
            <a:avLst/>
          </a:prstGeom>
        </p:spPr>
      </p:pic>
      <p:pic>
        <p:nvPicPr>
          <p:cNvPr id="15" name="Picture 14" descr="Screen Shot 2016-03-18 at 8.34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37942"/>
            <a:ext cx="2666999" cy="13462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67722" y="573238"/>
            <a:ext cx="35072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2016-2030</a:t>
            </a:r>
          </a:p>
        </p:txBody>
      </p:sp>
      <p:pic>
        <p:nvPicPr>
          <p:cNvPr id="20" name="Picture 19" descr="Screen Shot 2016-03-18 at 10.50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71" y="85824"/>
            <a:ext cx="1860029" cy="15247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54225" y="1826515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2030 </a:t>
            </a:r>
            <a:r>
              <a:rPr lang="ka-GE" sz="1600" b="1" dirty="0">
                <a:solidFill>
                  <a:schemeClr val="bg1">
                    <a:lumMod val="50000"/>
                  </a:schemeClr>
                </a:solidFill>
              </a:rPr>
              <a:t>წლისათვის შიდსის, ტუბერკულოზის, მალარიის და იშვიათი ტროპიკული დაავადებების ეპიდემიების გავრცელების შეჩერება. ჰეპატიტების, წყლით გადამდები დაავადებების და სხვა ინფექციური დაავადებების წინააღმდეგ ბრძოლის გაგრძელება</a:t>
            </a:r>
          </a:p>
        </p:txBody>
      </p:sp>
      <p:pic>
        <p:nvPicPr>
          <p:cNvPr id="22" name="Picture 21" descr="Screen Shot 2016-03-18 at 10.59.49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1857554"/>
            <a:ext cx="1192175" cy="11118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1956" y="2017794"/>
            <a:ext cx="494578" cy="39566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76534" y="3138211"/>
            <a:ext cx="4714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1600" b="1" dirty="0">
                <a:solidFill>
                  <a:srgbClr val="333333"/>
                </a:solidFill>
                <a:latin typeface="Helvetica" panose="020B0604020202020204" pitchFamily="34" charset="0"/>
              </a:rPr>
              <a:t>გაეროს გენერალურ ასამბლეაზე განხილული </a:t>
            </a:r>
          </a:p>
          <a:p>
            <a:pPr algn="ctr"/>
            <a:r>
              <a:rPr lang="ka-GE" sz="1600" b="1" dirty="0">
                <a:solidFill>
                  <a:srgbClr val="333333"/>
                </a:solidFill>
                <a:latin typeface="Helvetica" panose="020B0604020202020204" pitchFamily="34" charset="0"/>
              </a:rPr>
              <a:t>ჯანმრთელობასთან დაკავშირებული საკითხები</a:t>
            </a:r>
            <a:endParaRPr lang="ka-GE" sz="1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903691"/>
            <a:ext cx="8458200" cy="218086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6167245"/>
            <a:ext cx="9144000" cy="698693"/>
            <a:chOff x="0" y="6167245"/>
            <a:chExt cx="9144000" cy="698693"/>
          </a:xfrm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31DAB044-27AB-4CC2-8574-28EA4C96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73788"/>
              <a:ext cx="9144000" cy="69215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ka-GE" sz="1800"/>
            </a:p>
          </p:txBody>
        </p:sp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xmlns="" id="{7F18148A-7616-45B1-90F6-78E69637A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6381750"/>
              <a:ext cx="1543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a-GE">
                  <a:solidFill>
                    <a:schemeClr val="bg1"/>
                  </a:solidFill>
                </a:rPr>
                <a:t>www.ncdc.ge</a:t>
              </a:r>
              <a:endParaRPr lang="ru-RU" altLang="ka-GE">
                <a:solidFill>
                  <a:schemeClr val="bg1"/>
                </a:solidFill>
              </a:endParaRPr>
            </a:p>
          </p:txBody>
        </p:sp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xmlns="" id="{5F0282BD-D5C2-4858-A828-A60F4597B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6248400"/>
              <a:ext cx="4627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ka-GE" sz="1400" b="1" dirty="0">
                  <a:solidFill>
                    <a:schemeClr val="bg1"/>
                  </a:solidFill>
                </a:rPr>
                <a:t>დაავადებათა კონტროლისა და საზოგადოებრივი ჯანმრთელობის ეროვნული ცენტრი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70" y="6167245"/>
              <a:ext cx="869840" cy="690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3455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4724</TotalTime>
  <Words>992</Words>
  <Application>Microsoft Office PowerPoint</Application>
  <PresentationFormat>On-screen Show (4:3)</PresentationFormat>
  <Paragraphs>179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MS PGothic</vt:lpstr>
      <vt:lpstr>Abadi MT Condensed Extra Bold</vt:lpstr>
      <vt:lpstr>AcadNusx</vt:lpstr>
      <vt:lpstr>Arial</vt:lpstr>
      <vt:lpstr>bpg_glahoregular</vt:lpstr>
      <vt:lpstr>Calibri</vt:lpstr>
      <vt:lpstr>Helvetica</vt:lpstr>
      <vt:lpstr>Sylfaen</vt:lpstr>
      <vt:lpstr>Times New Roman</vt:lpstr>
      <vt:lpstr>Wingdings</vt:lpstr>
      <vt:lpstr>Office Theme</vt:lpstr>
      <vt:lpstr>ტუბერკულოზის გლობალური და ეროვნული პასუხი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ძირითადი გამოწვევა MDR-TB  წარმატებული მკურნალობის მაჩვენებელი</vt:lpstr>
      <vt:lpstr>PowerPoint Presentation</vt:lpstr>
      <vt:lpstr>პირველი მაღალი დონის შეხვედრა ტუბერკულოზთან ბრძოლის თემაზე </vt:lpstr>
      <vt:lpstr>პოლიტიკური დეკლარაცია მიზანი - 2030 წლისთვის დავასრულოთ ტუბერკულოზის ეპიდემია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TB</cp:lastModifiedBy>
  <cp:revision>486</cp:revision>
  <cp:lastPrinted>2018-03-19T09:22:28Z</cp:lastPrinted>
  <dcterms:created xsi:type="dcterms:W3CDTF">2006-08-16T00:00:00Z</dcterms:created>
  <dcterms:modified xsi:type="dcterms:W3CDTF">2019-03-23T16:52:01Z</dcterms:modified>
</cp:coreProperties>
</file>