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1" r:id="rId4"/>
    <p:sldId id="278" r:id="rId5"/>
    <p:sldId id="277" r:id="rId6"/>
    <p:sldId id="279" r:id="rId7"/>
    <p:sldId id="259" r:id="rId8"/>
    <p:sldId id="260" r:id="rId9"/>
    <p:sldId id="272" r:id="rId10"/>
    <p:sldId id="258" r:id="rId11"/>
    <p:sldId id="276" r:id="rId12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2787"/>
  </p:normalViewPr>
  <p:slideViewPr>
    <p:cSldViewPr snapToGrid="0">
      <p:cViewPr varScale="1">
        <p:scale>
          <a:sx n="59" d="100"/>
          <a:sy n="59" d="100"/>
        </p:scale>
        <p:origin x="1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Z" sz="1400" dirty="0"/>
          </a:p>
        </p:txBody>
      </p:sp>
    </p:spTree>
    <p:extLst>
      <p:ext uri="{BB962C8B-B14F-4D97-AF65-F5344CB8AC3E}">
        <p14:creationId xmlns:p14="http://schemas.microsoft.com/office/powerpoint/2010/main" val="94969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6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234541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4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9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334651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2700"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dirty="0">
              <a:solidFill>
                <a:srgbClr val="002060"/>
              </a:solidFill>
              <a:sym typeface="Calibri"/>
            </a:endParaRPr>
          </a:p>
          <a:p>
            <a:pPr indent="12700"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dirty="0">
              <a:solidFill>
                <a:srgbClr val="002060"/>
              </a:solidFill>
              <a:sym typeface="Calibri"/>
            </a:endParaRPr>
          </a:p>
          <a:p>
            <a:pPr indent="12700"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2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97028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"/>
          <p:cNvSpPr/>
          <p:nvPr/>
        </p:nvSpPr>
        <p:spPr>
          <a:xfrm>
            <a:off x="774698" y="6686550"/>
            <a:ext cx="9144004" cy="5207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02153" y="1511300"/>
            <a:ext cx="8554721" cy="117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5968625" y="2686755"/>
            <a:ext cx="4188249" cy="4869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9905950" y="7034210"/>
            <a:ext cx="252463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1F497D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.org/sites/un2.un.org/files/sg_policy_brief_covid-19_and_education_august_2020.pdf" TargetMode="External"/><Relationship Id="rId5" Type="http://schemas.openxmlformats.org/officeDocument/2006/relationships/hyperlink" Target="http://www.apple.com/cn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unesco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n.unesco.org/covid19/educationrespon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infogram.com/copy-copy-covid-fig-_r4-1hke60d1x7m525r?liv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infogram.com/copy-copy-covid-fig-_r4-1hke60d1x7m525r?l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unesco.kz/the-vice-ministers-of-education-in-the-central-asian-countries-agreed-on-common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ubdocs.worldbank.org/en/798061592482682799/covid-and-education-June17-r6.pd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esdoc.unesco.org/ark:/48223/pf0000374068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"/>
          <p:cNvSpPr/>
          <p:nvPr/>
        </p:nvSpPr>
        <p:spPr>
          <a:xfrm>
            <a:off x="774699" y="1698625"/>
            <a:ext cx="9144001" cy="650875"/>
          </a:xfrm>
          <a:prstGeom prst="rect">
            <a:avLst/>
          </a:prstGeom>
          <a:solidFill>
            <a:srgbClr val="C519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2" name="矩形"/>
          <p:cNvSpPr/>
          <p:nvPr/>
        </p:nvSpPr>
        <p:spPr>
          <a:xfrm>
            <a:off x="774699" y="349247"/>
            <a:ext cx="9144001" cy="1353889"/>
          </a:xfrm>
          <a:prstGeom prst="rect">
            <a:avLst/>
          </a:prstGeom>
          <a:solidFill>
            <a:srgbClr val="0077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3" name="矩形"/>
          <p:cNvSpPr/>
          <p:nvPr/>
        </p:nvSpPr>
        <p:spPr>
          <a:xfrm>
            <a:off x="919162" y="406399"/>
            <a:ext cx="1314454" cy="12271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4" name="Impact of COVID-19 on education in Central Asia"/>
          <p:cNvSpPr txBox="1"/>
          <p:nvPr/>
        </p:nvSpPr>
        <p:spPr>
          <a:xfrm>
            <a:off x="2233616" y="719213"/>
            <a:ext cx="7468346" cy="73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defRPr sz="28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sz="3200" dirty="0">
                <a:latin typeface="+mj-lt"/>
              </a:rPr>
              <a:t>Impact of COVID-19 on </a:t>
            </a:r>
            <a:r>
              <a:rPr lang="fr-FR" sz="3200" dirty="0">
                <a:latin typeface="+mj-lt"/>
              </a:rPr>
              <a:t>E</a:t>
            </a:r>
            <a:r>
              <a:rPr sz="3200" dirty="0" err="1">
                <a:latin typeface="+mj-lt"/>
              </a:rPr>
              <a:t>ducation</a:t>
            </a:r>
            <a:r>
              <a:rPr lang="en-US" sz="3200" dirty="0">
                <a:latin typeface="+mj-lt"/>
              </a:rPr>
              <a:t> Sector</a:t>
            </a:r>
            <a:r>
              <a:rPr sz="3200" dirty="0">
                <a:latin typeface="+mj-lt"/>
              </a:rPr>
              <a:t> in Central Asia</a:t>
            </a:r>
          </a:p>
        </p:txBody>
      </p:sp>
      <p:sp>
        <p:nvSpPr>
          <p:cNvPr id="45" name="Presentation by Ms Krista Pikkat, Director for UNESCO Almaty Cluster Office for Kazakhstan, Kyrgyzstan, Tajikistan and Uzbekistan"/>
          <p:cNvSpPr txBox="1"/>
          <p:nvPr/>
        </p:nvSpPr>
        <p:spPr>
          <a:xfrm>
            <a:off x="919162" y="1701800"/>
            <a:ext cx="899953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000" dirty="0">
                <a:latin typeface="+mj-lt"/>
              </a:rPr>
              <a:t>Presentation by </a:t>
            </a:r>
            <a:r>
              <a:rPr sz="2000" dirty="0" err="1">
                <a:latin typeface="+mj-lt"/>
              </a:rPr>
              <a:t>Ms</a:t>
            </a:r>
            <a:r>
              <a:rPr sz="2000" dirty="0">
                <a:latin typeface="+mj-lt"/>
              </a:rPr>
              <a:t> Krista Pikkat, Director</a:t>
            </a:r>
            <a:r>
              <a:rPr lang="fr-FR" sz="2000" dirty="0">
                <a:latin typeface="+mj-lt"/>
              </a:rPr>
              <a:t>,</a:t>
            </a:r>
            <a:endParaRPr lang="en-US" sz="2000" dirty="0">
              <a:latin typeface="+mj-lt"/>
            </a:endParaRPr>
          </a:p>
          <a:p>
            <a:r>
              <a:rPr sz="2000" dirty="0">
                <a:latin typeface="+mj-lt"/>
              </a:rPr>
              <a:t>UNESCO Almaty Cluster Office for Kazakhstan, Kyrgyzstan, Tajikistan and Uzbekistan </a:t>
            </a:r>
          </a:p>
        </p:txBody>
      </p:sp>
      <p:sp>
        <p:nvSpPr>
          <p:cNvPr id="46" name="矩形"/>
          <p:cNvSpPr/>
          <p:nvPr/>
        </p:nvSpPr>
        <p:spPr>
          <a:xfrm>
            <a:off x="774698" y="2322510"/>
            <a:ext cx="9144004" cy="48847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"/>
          <p:cNvSpPr/>
          <p:nvPr/>
        </p:nvSpPr>
        <p:spPr>
          <a:xfrm>
            <a:off x="774698" y="349250"/>
            <a:ext cx="9144004" cy="758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5" name="Impact of COVID-19 on education in Central Asia"/>
          <p:cNvSpPr txBox="1"/>
          <p:nvPr/>
        </p:nvSpPr>
        <p:spPr>
          <a:xfrm>
            <a:off x="4427537" y="6896100"/>
            <a:ext cx="2507747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  <p:sp>
        <p:nvSpPr>
          <p:cNvPr id="66" name="Supporting Central Asian countries in educational response"/>
          <p:cNvSpPr txBox="1">
            <a:spLocks noGrp="1"/>
          </p:cNvSpPr>
          <p:nvPr>
            <p:ph type="ctrTitle" idx="4294967295"/>
          </p:nvPr>
        </p:nvSpPr>
        <p:spPr>
          <a:xfrm>
            <a:off x="1190847" y="534987"/>
            <a:ext cx="8176437" cy="514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293827">
              <a:spcBef>
                <a:spcPts val="600"/>
              </a:spcBef>
              <a:defRPr sz="1779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400" dirty="0">
                <a:latin typeface="+mj-lt"/>
              </a:rPr>
              <a:t>Education during COVID-19 and beyond: Policy Recommendations</a:t>
            </a:r>
          </a:p>
        </p:txBody>
      </p:sp>
      <p:pic>
        <p:nvPicPr>
          <p:cNvPr id="67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363" y="2353209"/>
            <a:ext cx="2760636" cy="357510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uppress transmission of the virus…"/>
          <p:cNvSpPr txBox="1"/>
          <p:nvPr/>
        </p:nvSpPr>
        <p:spPr>
          <a:xfrm>
            <a:off x="836533" y="2103421"/>
            <a:ext cx="3057848" cy="830993"/>
          </a:xfrm>
          <a:prstGeom prst="rect">
            <a:avLst/>
          </a:prstGeom>
          <a:ln w="127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Suppress transmission of the virus </a:t>
            </a:r>
          </a:p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and </a:t>
            </a:r>
            <a:r>
              <a:rPr lang="fr-FR" sz="1600" dirty="0">
                <a:latin typeface="+mj-lt"/>
              </a:rPr>
              <a:t>plan </a:t>
            </a:r>
            <a:r>
              <a:rPr sz="1600" dirty="0">
                <a:latin typeface="+mj-lt"/>
              </a:rPr>
              <a:t>thoroughly for </a:t>
            </a:r>
            <a:r>
              <a:rPr sz="1600" b="1" dirty="0">
                <a:latin typeface="+mj-lt"/>
              </a:rPr>
              <a:t>school re-opening</a:t>
            </a:r>
          </a:p>
        </p:txBody>
      </p:sp>
      <p:sp>
        <p:nvSpPr>
          <p:cNvPr id="69" name="Protect education financing and…"/>
          <p:cNvSpPr txBox="1"/>
          <p:nvPr/>
        </p:nvSpPr>
        <p:spPr>
          <a:xfrm>
            <a:off x="806650" y="3220519"/>
            <a:ext cx="2820640" cy="584771"/>
          </a:xfrm>
          <a:prstGeom prst="rect">
            <a:avLst/>
          </a:prstGeom>
          <a:ln w="1270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Protect education </a:t>
            </a:r>
            <a:r>
              <a:rPr sz="1600" b="1" dirty="0">
                <a:latin typeface="+mj-lt"/>
              </a:rPr>
              <a:t>financing</a:t>
            </a:r>
            <a:r>
              <a:rPr sz="1600" dirty="0">
                <a:latin typeface="+mj-lt"/>
              </a:rPr>
              <a:t> and </a:t>
            </a:r>
          </a:p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coordinate for impact</a:t>
            </a:r>
          </a:p>
        </p:txBody>
      </p:sp>
      <p:sp>
        <p:nvSpPr>
          <p:cNvPr id="70" name="Build resilient education systems for…"/>
          <p:cNvSpPr txBox="1"/>
          <p:nvPr/>
        </p:nvSpPr>
        <p:spPr>
          <a:xfrm>
            <a:off x="786874" y="4290192"/>
            <a:ext cx="2963489" cy="830993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Build </a:t>
            </a:r>
            <a:r>
              <a:rPr sz="1600" b="1" dirty="0">
                <a:latin typeface="+mj-lt"/>
              </a:rPr>
              <a:t>resilient education systems</a:t>
            </a:r>
            <a:r>
              <a:rPr sz="1600" dirty="0">
                <a:latin typeface="+mj-lt"/>
              </a:rPr>
              <a:t> for equitable and sustainable development</a:t>
            </a:r>
          </a:p>
        </p:txBody>
      </p:sp>
      <p:sp>
        <p:nvSpPr>
          <p:cNvPr id="71" name="Reimagine education and accelerate…"/>
          <p:cNvSpPr txBox="1"/>
          <p:nvPr/>
        </p:nvSpPr>
        <p:spPr>
          <a:xfrm>
            <a:off x="836533" y="5383425"/>
            <a:ext cx="2913830" cy="830993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b="1" dirty="0">
                <a:latin typeface="+mj-lt"/>
              </a:rPr>
              <a:t>Reimagine education </a:t>
            </a:r>
            <a:r>
              <a:rPr sz="1600" dirty="0">
                <a:latin typeface="+mj-lt"/>
              </a:rPr>
              <a:t>and accelerate change in teaching and learning</a:t>
            </a:r>
          </a:p>
        </p:txBody>
      </p:sp>
      <p:sp>
        <p:nvSpPr>
          <p:cNvPr id="72" name="Source: Policy Brief: Education during COVID-19 and beyond">
            <a:hlinkClick r:id="rId5"/>
          </p:cNvPr>
          <p:cNvSpPr txBox="1"/>
          <p:nvPr/>
        </p:nvSpPr>
        <p:spPr>
          <a:xfrm>
            <a:off x="1464791" y="6404138"/>
            <a:ext cx="4436418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000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Source: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6"/>
              </a:rPr>
              <a:t>Policy Brief: Education during COVID-19 and beyond</a:t>
            </a:r>
          </a:p>
        </p:txBody>
      </p:sp>
      <p:sp>
        <p:nvSpPr>
          <p:cNvPr id="73" name="Policy Recommendations:"/>
          <p:cNvSpPr txBox="1"/>
          <p:nvPr/>
        </p:nvSpPr>
        <p:spPr>
          <a:xfrm>
            <a:off x="774697" y="1232987"/>
            <a:ext cx="647451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83564" algn="ctr" defTabSz="859536">
              <a:defRPr sz="16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l"/>
            <a:r>
              <a:rPr lang="en-US" sz="2000" dirty="0">
                <a:latin typeface="+mj-lt"/>
              </a:rPr>
              <a:t>UN Secretary-General's policy brief calls for action from all in the following areas:</a:t>
            </a:r>
            <a:endParaRPr sz="2000" dirty="0">
              <a:latin typeface="+mj-lt"/>
            </a:endParaRPr>
          </a:p>
        </p:txBody>
      </p:sp>
      <p:pic>
        <p:nvPicPr>
          <p:cNvPr id="74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376" y="2103420"/>
            <a:ext cx="3019589" cy="4000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hank you"/>
          <p:cNvSpPr txBox="1"/>
          <p:nvPr/>
        </p:nvSpPr>
        <p:spPr>
          <a:xfrm>
            <a:off x="2406650" y="1674809"/>
            <a:ext cx="6763544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1000">
                <a:solidFill>
                  <a:srgbClr val="C5192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Thank you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284" name="Website: www.unesco.org/education…"/>
          <p:cNvSpPr txBox="1"/>
          <p:nvPr/>
        </p:nvSpPr>
        <p:spPr>
          <a:xfrm>
            <a:off x="3308350" y="3741737"/>
            <a:ext cx="471973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Website: 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http://en.unesco.kz/</a:t>
            </a:r>
            <a:endParaRPr lang="en-US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indent="12700"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Facebook: </a:t>
            </a:r>
            <a:r>
              <a:rPr i="1" dirty="0"/>
              <a:t>UNESCO Almaty</a:t>
            </a:r>
            <a:endParaRPr lang="en-US" i="1" dirty="0"/>
          </a:p>
          <a:p>
            <a:pPr indent="12700"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lang="en-US" i="1" dirty="0"/>
              <a:t>Instagram: @</a:t>
            </a:r>
            <a:r>
              <a:rPr lang="en-US" i="1" dirty="0" err="1"/>
              <a:t>unescoalmaty</a:t>
            </a:r>
            <a:endParaRPr i="1" dirty="0"/>
          </a:p>
        </p:txBody>
      </p:sp>
      <p:sp>
        <p:nvSpPr>
          <p:cNvPr id="285" name="矩形"/>
          <p:cNvSpPr/>
          <p:nvPr/>
        </p:nvSpPr>
        <p:spPr>
          <a:xfrm>
            <a:off x="8912225" y="6737350"/>
            <a:ext cx="785816" cy="4365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86" name="矩形"/>
          <p:cNvSpPr/>
          <p:nvPr/>
        </p:nvSpPr>
        <p:spPr>
          <a:xfrm>
            <a:off x="1085850" y="6732585"/>
            <a:ext cx="1584325" cy="4254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87" name="线条"/>
          <p:cNvSpPr/>
          <p:nvPr/>
        </p:nvSpPr>
        <p:spPr>
          <a:xfrm>
            <a:off x="3071810" y="6664324"/>
            <a:ext cx="3" cy="537786"/>
          </a:xfrm>
          <a:prstGeom prst="line">
            <a:avLst/>
          </a:prstGeom>
          <a:ln w="7365">
            <a:solidFill>
              <a:srgbClr val="0077D4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8" name="线条"/>
          <p:cNvSpPr/>
          <p:nvPr/>
        </p:nvSpPr>
        <p:spPr>
          <a:xfrm>
            <a:off x="8696322" y="6664324"/>
            <a:ext cx="4" cy="537786"/>
          </a:xfrm>
          <a:prstGeom prst="line">
            <a:avLst/>
          </a:prstGeom>
          <a:ln w="7365">
            <a:solidFill>
              <a:srgbClr val="0077D4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9" name="线条"/>
          <p:cNvSpPr/>
          <p:nvPr/>
        </p:nvSpPr>
        <p:spPr>
          <a:xfrm>
            <a:off x="774699" y="6662737"/>
            <a:ext cx="9144001" cy="1"/>
          </a:xfrm>
          <a:prstGeom prst="line">
            <a:avLst/>
          </a:prstGeom>
          <a:ln w="7365">
            <a:solidFill>
              <a:srgbClr val="4472C4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"/>
          <p:cNvSpPr/>
          <p:nvPr/>
        </p:nvSpPr>
        <p:spPr>
          <a:xfrm>
            <a:off x="774698" y="349250"/>
            <a:ext cx="9144004" cy="758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9" name="矩形"/>
          <p:cNvSpPr/>
          <p:nvPr/>
        </p:nvSpPr>
        <p:spPr>
          <a:xfrm>
            <a:off x="1085850" y="6732585"/>
            <a:ext cx="1584325" cy="4254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0" name="线条"/>
          <p:cNvSpPr/>
          <p:nvPr/>
        </p:nvSpPr>
        <p:spPr>
          <a:xfrm>
            <a:off x="3071809" y="6673848"/>
            <a:ext cx="4" cy="53327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矩形"/>
          <p:cNvSpPr/>
          <p:nvPr/>
        </p:nvSpPr>
        <p:spPr>
          <a:xfrm>
            <a:off x="8912225" y="6737350"/>
            <a:ext cx="785816" cy="4365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2" name="线条"/>
          <p:cNvSpPr/>
          <p:nvPr/>
        </p:nvSpPr>
        <p:spPr>
          <a:xfrm>
            <a:off x="8696322" y="6664324"/>
            <a:ext cx="4" cy="53778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" name="矩形"/>
          <p:cNvSpPr/>
          <p:nvPr/>
        </p:nvSpPr>
        <p:spPr>
          <a:xfrm>
            <a:off x="1538262" y="1287335"/>
            <a:ext cx="7730084" cy="52659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4" name="Global monitoring of school closures caused by COVID‐19"/>
          <p:cNvSpPr txBox="1">
            <a:spLocks noGrp="1"/>
          </p:cNvSpPr>
          <p:nvPr>
            <p:ph type="ctrTitle" idx="4294967295"/>
          </p:nvPr>
        </p:nvSpPr>
        <p:spPr>
          <a:xfrm>
            <a:off x="1076325" y="541337"/>
            <a:ext cx="8540750" cy="330204"/>
          </a:xfrm>
          <a:prstGeom prst="rect">
            <a:avLst/>
          </a:prstGeom>
        </p:spPr>
        <p:txBody>
          <a:bodyPr>
            <a:noAutofit/>
          </a:bodyPr>
          <a:lstStyle>
            <a:lvl1pPr indent="11937" defTabSz="859536">
              <a:defRPr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400" dirty="0">
                <a:latin typeface="+mj-lt"/>
              </a:rPr>
              <a:t>School closures caused by COVID‐19 globally and in Central Asia</a:t>
            </a:r>
          </a:p>
        </p:txBody>
      </p:sp>
      <p:sp>
        <p:nvSpPr>
          <p:cNvPr id="55" name="矩形"/>
          <p:cNvSpPr/>
          <p:nvPr/>
        </p:nvSpPr>
        <p:spPr>
          <a:xfrm>
            <a:off x="1546225" y="5089525"/>
            <a:ext cx="4409824" cy="914400"/>
          </a:xfrm>
          <a:prstGeom prst="rect">
            <a:avLst/>
          </a:prstGeom>
          <a:solidFill>
            <a:srgbClr val="0077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6" name="1,57 billion affected learners"/>
          <p:cNvSpPr txBox="1"/>
          <p:nvPr/>
        </p:nvSpPr>
        <p:spPr>
          <a:xfrm>
            <a:off x="1568450" y="5245100"/>
            <a:ext cx="12827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273050" algn="ctr">
              <a:defRPr sz="14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+mj-lt"/>
              </a:rPr>
              <a:t>≈ 1, 6 billion affected learners</a:t>
            </a:r>
          </a:p>
        </p:txBody>
      </p:sp>
      <p:sp>
        <p:nvSpPr>
          <p:cNvPr id="57" name="Impact of COVID-19 on education in Central Asia"/>
          <p:cNvSpPr txBox="1"/>
          <p:nvPr/>
        </p:nvSpPr>
        <p:spPr>
          <a:xfrm>
            <a:off x="4427537" y="6896100"/>
            <a:ext cx="2507747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  <p:sp>
        <p:nvSpPr>
          <p:cNvPr id="58" name="91.3% of total enrolled learners"/>
          <p:cNvSpPr txBox="1"/>
          <p:nvPr/>
        </p:nvSpPr>
        <p:spPr>
          <a:xfrm>
            <a:off x="2965450" y="5203825"/>
            <a:ext cx="1219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42875" algn="ctr">
              <a:defRPr sz="14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+mj-lt"/>
              </a:rPr>
              <a:t>94% of the world’s student population </a:t>
            </a:r>
          </a:p>
        </p:txBody>
      </p:sp>
      <p:sp>
        <p:nvSpPr>
          <p:cNvPr id="59" name="191 country‐ wide closures"/>
          <p:cNvSpPr txBox="1"/>
          <p:nvPr/>
        </p:nvSpPr>
        <p:spPr>
          <a:xfrm>
            <a:off x="4459287" y="5281612"/>
            <a:ext cx="128428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41275">
              <a:defRPr sz="14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+mj-lt"/>
              </a:rPr>
              <a:t>&gt; 190 country‐ wide closures</a:t>
            </a:r>
          </a:p>
        </p:txBody>
      </p:sp>
      <p:sp>
        <p:nvSpPr>
          <p:cNvPr id="60" name="&gt;16 mln. learners affected in Central Asia"/>
          <p:cNvSpPr txBox="1"/>
          <p:nvPr/>
        </p:nvSpPr>
        <p:spPr>
          <a:xfrm>
            <a:off x="8201817" y="3743325"/>
            <a:ext cx="1771258" cy="824862"/>
          </a:xfrm>
          <a:prstGeom prst="rect">
            <a:avLst/>
          </a:prstGeom>
          <a:solidFill>
            <a:srgbClr val="0070C0"/>
          </a:solidFill>
          <a:ln>
            <a:solidFill>
              <a:srgbClr val="4A7EBB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&gt; </a:t>
            </a:r>
            <a:r>
              <a:rPr dirty="0">
                <a:solidFill>
                  <a:schemeClr val="bg1"/>
                </a:solidFill>
                <a:latin typeface="+mj-lt"/>
              </a:rPr>
              <a:t>16 </a:t>
            </a:r>
            <a:r>
              <a:rPr dirty="0" err="1">
                <a:solidFill>
                  <a:schemeClr val="bg1"/>
                </a:solidFill>
                <a:latin typeface="+mj-lt"/>
              </a:rPr>
              <a:t>mln</a:t>
            </a:r>
            <a:r>
              <a:rPr dirty="0">
                <a:solidFill>
                  <a:schemeClr val="bg1"/>
                </a:solidFill>
                <a:latin typeface="+mj-lt"/>
              </a:rPr>
              <a:t>. learners affected in Central Asia</a:t>
            </a:r>
          </a:p>
        </p:txBody>
      </p:sp>
      <p:sp>
        <p:nvSpPr>
          <p:cNvPr id="61" name="线条"/>
          <p:cNvSpPr/>
          <p:nvPr/>
        </p:nvSpPr>
        <p:spPr>
          <a:xfrm>
            <a:off x="6815470" y="3540642"/>
            <a:ext cx="1354154" cy="659053"/>
          </a:xfrm>
          <a:prstGeom prst="line">
            <a:avLst/>
          </a:prstGeom>
          <a:ln w="38100">
            <a:solidFill>
              <a:srgbClr val="BE4B48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" name="Source: https://en.unesco.org/covid19/educationresponse"/>
          <p:cNvSpPr txBox="1"/>
          <p:nvPr/>
        </p:nvSpPr>
        <p:spPr>
          <a:xfrm>
            <a:off x="1557165" y="6309487"/>
            <a:ext cx="3029292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>
                <a:latin typeface="Times"/>
                <a:ea typeface="Times"/>
                <a:cs typeface="Times"/>
                <a:sym typeface="Times"/>
              </a:defRPr>
            </a:pPr>
            <a:r>
              <a:t>Source: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https://en.unesco.org/covid19/educationresponse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"/>
          <p:cNvSpPr/>
          <p:nvPr/>
        </p:nvSpPr>
        <p:spPr>
          <a:xfrm>
            <a:off x="558798" y="342412"/>
            <a:ext cx="9144004" cy="758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5" name="矩形"/>
          <p:cNvSpPr/>
          <p:nvPr/>
        </p:nvSpPr>
        <p:spPr>
          <a:xfrm>
            <a:off x="869950" y="6694485"/>
            <a:ext cx="1584325" cy="4254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6" name="线条"/>
          <p:cNvSpPr/>
          <p:nvPr/>
        </p:nvSpPr>
        <p:spPr>
          <a:xfrm>
            <a:off x="2855909" y="6635748"/>
            <a:ext cx="4" cy="53327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7" name="矩形"/>
          <p:cNvSpPr/>
          <p:nvPr/>
        </p:nvSpPr>
        <p:spPr>
          <a:xfrm>
            <a:off x="8696325" y="6699250"/>
            <a:ext cx="785816" cy="4365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8" name="线条"/>
          <p:cNvSpPr/>
          <p:nvPr/>
        </p:nvSpPr>
        <p:spPr>
          <a:xfrm>
            <a:off x="8480422" y="6626224"/>
            <a:ext cx="4" cy="53778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Global monitoring of school closures caused by COVID‐19"/>
          <p:cNvSpPr txBox="1">
            <a:spLocks noGrp="1"/>
          </p:cNvSpPr>
          <p:nvPr>
            <p:ph type="ctrTitle" idx="4294967295"/>
          </p:nvPr>
        </p:nvSpPr>
        <p:spPr>
          <a:xfrm>
            <a:off x="860425" y="373928"/>
            <a:ext cx="8540750" cy="330204"/>
          </a:xfrm>
          <a:prstGeom prst="rect">
            <a:avLst/>
          </a:prstGeom>
        </p:spPr>
        <p:txBody>
          <a:bodyPr>
            <a:noAutofit/>
          </a:bodyPr>
          <a:lstStyle>
            <a:lvl1pPr indent="11937" defTabSz="859536">
              <a:defRPr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sz="2400" dirty="0">
                <a:latin typeface="+mj-lt"/>
              </a:rPr>
              <a:t>There are still learners that were not reached with digital and broadcast remote learning in Central Asia</a:t>
            </a:r>
            <a:endParaRPr sz="2400" dirty="0">
              <a:latin typeface="+mj-lt"/>
            </a:endParaRPr>
          </a:p>
        </p:txBody>
      </p:sp>
      <p:sp>
        <p:nvSpPr>
          <p:cNvPr id="190" name="1,57 billion affected learners"/>
          <p:cNvSpPr txBox="1"/>
          <p:nvPr/>
        </p:nvSpPr>
        <p:spPr>
          <a:xfrm>
            <a:off x="1301750" y="5207000"/>
            <a:ext cx="12827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273050" algn="ct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1,57 billion affected learners</a:t>
            </a:r>
          </a:p>
        </p:txBody>
      </p:sp>
      <p:sp>
        <p:nvSpPr>
          <p:cNvPr id="191" name="Impact of COVID-19 on education in Central Asia"/>
          <p:cNvSpPr txBox="1"/>
          <p:nvPr/>
        </p:nvSpPr>
        <p:spPr>
          <a:xfrm>
            <a:off x="4211637" y="6858000"/>
            <a:ext cx="2507747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  <p:sp>
        <p:nvSpPr>
          <p:cNvPr id="192" name="91.3% of total enrolled learners"/>
          <p:cNvSpPr txBox="1"/>
          <p:nvPr/>
        </p:nvSpPr>
        <p:spPr>
          <a:xfrm>
            <a:off x="2749550" y="5165725"/>
            <a:ext cx="12192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42875" algn="ct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91.3% of total enrolled learners</a:t>
            </a:r>
          </a:p>
        </p:txBody>
      </p:sp>
      <p:sp>
        <p:nvSpPr>
          <p:cNvPr id="193" name="191 country‐ wide closures"/>
          <p:cNvSpPr txBox="1"/>
          <p:nvPr/>
        </p:nvSpPr>
        <p:spPr>
          <a:xfrm>
            <a:off x="4243387" y="5243512"/>
            <a:ext cx="128428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41275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191 country‐ wide closures</a:t>
            </a:r>
          </a:p>
        </p:txBody>
      </p:sp>
      <p:sp>
        <p:nvSpPr>
          <p:cNvPr id="194" name="2,400,000 students"/>
          <p:cNvSpPr txBox="1"/>
          <p:nvPr/>
        </p:nvSpPr>
        <p:spPr>
          <a:xfrm>
            <a:off x="6077008" y="4485640"/>
            <a:ext cx="1727083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2,400,000 students</a:t>
            </a:r>
          </a:p>
        </p:txBody>
      </p:sp>
      <p:sp>
        <p:nvSpPr>
          <p:cNvPr id="195" name="800, 000 students"/>
          <p:cNvSpPr txBox="1"/>
          <p:nvPr/>
        </p:nvSpPr>
        <p:spPr>
          <a:xfrm>
            <a:off x="6344203" y="3500756"/>
            <a:ext cx="139589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800, 000 students</a:t>
            </a:r>
          </a:p>
        </p:txBody>
      </p:sp>
      <p:sp>
        <p:nvSpPr>
          <p:cNvPr id="196" name="800, 000 students"/>
          <p:cNvSpPr txBox="1"/>
          <p:nvPr/>
        </p:nvSpPr>
        <p:spPr>
          <a:xfrm>
            <a:off x="6184920" y="5457825"/>
            <a:ext cx="1611183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800, 000 students</a:t>
            </a:r>
          </a:p>
        </p:txBody>
      </p:sp>
      <p:sp>
        <p:nvSpPr>
          <p:cNvPr id="197" name="3, 800…"/>
          <p:cNvSpPr txBox="1"/>
          <p:nvPr/>
        </p:nvSpPr>
        <p:spPr>
          <a:xfrm>
            <a:off x="6685986" y="2545081"/>
            <a:ext cx="71232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3, 800 </a:t>
            </a:r>
          </a:p>
          <a:p>
            <a:pPr algn="ctr"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students</a:t>
            </a:r>
          </a:p>
        </p:txBody>
      </p:sp>
      <p:sp>
        <p:nvSpPr>
          <p:cNvPr id="198" name="94 %"/>
          <p:cNvSpPr txBox="1"/>
          <p:nvPr/>
        </p:nvSpPr>
        <p:spPr>
          <a:xfrm>
            <a:off x="3430661" y="4428490"/>
            <a:ext cx="56133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94 %</a:t>
            </a:r>
          </a:p>
        </p:txBody>
      </p:sp>
      <p:sp>
        <p:nvSpPr>
          <p:cNvPr id="199" name="98 %"/>
          <p:cNvSpPr txBox="1"/>
          <p:nvPr/>
        </p:nvSpPr>
        <p:spPr>
          <a:xfrm>
            <a:off x="949414" y="4644390"/>
            <a:ext cx="56133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98 %</a:t>
            </a:r>
          </a:p>
        </p:txBody>
      </p:sp>
      <p:sp>
        <p:nvSpPr>
          <p:cNvPr id="200" name="12.5 %"/>
          <p:cNvSpPr txBox="1"/>
          <p:nvPr/>
        </p:nvSpPr>
        <p:spPr>
          <a:xfrm>
            <a:off x="2460943" y="3308984"/>
            <a:ext cx="71373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12.5 %</a:t>
            </a:r>
          </a:p>
        </p:txBody>
      </p:sp>
      <p:sp>
        <p:nvSpPr>
          <p:cNvPr id="201" name="&lt; 10 %"/>
          <p:cNvSpPr txBox="1"/>
          <p:nvPr/>
        </p:nvSpPr>
        <p:spPr>
          <a:xfrm>
            <a:off x="1698943" y="3283584"/>
            <a:ext cx="72792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&lt; 10 %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878" y="1098903"/>
            <a:ext cx="8494344" cy="5453567"/>
          </a:xfrm>
          <a:prstGeom prst="rect">
            <a:avLst/>
          </a:prstGeom>
        </p:spPr>
      </p:pic>
      <p:sp>
        <p:nvSpPr>
          <p:cNvPr id="23" name="Source: UNESCO/UNICEF/WB Survey on National Education Responses to COVID-19 School Closures"/>
          <p:cNvSpPr txBox="1"/>
          <p:nvPr/>
        </p:nvSpPr>
        <p:spPr>
          <a:xfrm>
            <a:off x="2525305" y="6494148"/>
            <a:ext cx="5821461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100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Source: </a:t>
            </a:r>
            <a:r>
              <a:rPr u="sng" dirty="0">
                <a:latin typeface="+mj-lt"/>
                <a:hlinkClick r:id="rId7"/>
              </a:rPr>
              <a:t>UNESCO/UNICEF/WB Survey on National Education Responses to COVID-19 School Closures</a:t>
            </a:r>
            <a:r>
              <a:rPr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9183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"/>
          <p:cNvSpPr/>
          <p:nvPr/>
        </p:nvSpPr>
        <p:spPr>
          <a:xfrm>
            <a:off x="549123" y="349765"/>
            <a:ext cx="9144004" cy="758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2400"/>
          </a:p>
        </p:txBody>
      </p:sp>
      <p:sp>
        <p:nvSpPr>
          <p:cNvPr id="185" name="矩形"/>
          <p:cNvSpPr/>
          <p:nvPr/>
        </p:nvSpPr>
        <p:spPr>
          <a:xfrm>
            <a:off x="869950" y="6694485"/>
            <a:ext cx="1584325" cy="4254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6" name="线条"/>
          <p:cNvSpPr/>
          <p:nvPr/>
        </p:nvSpPr>
        <p:spPr>
          <a:xfrm>
            <a:off x="2855909" y="6635748"/>
            <a:ext cx="4" cy="53327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7" name="矩形"/>
          <p:cNvSpPr/>
          <p:nvPr/>
        </p:nvSpPr>
        <p:spPr>
          <a:xfrm>
            <a:off x="8696325" y="6699250"/>
            <a:ext cx="785816" cy="4365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8" name="线条"/>
          <p:cNvSpPr/>
          <p:nvPr/>
        </p:nvSpPr>
        <p:spPr>
          <a:xfrm>
            <a:off x="8480422" y="6626224"/>
            <a:ext cx="4" cy="53778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Global monitoring of school closures caused by COVID‐19"/>
          <p:cNvSpPr txBox="1">
            <a:spLocks noGrp="1"/>
          </p:cNvSpPr>
          <p:nvPr>
            <p:ph type="ctrTitle" idx="4294967295"/>
          </p:nvPr>
        </p:nvSpPr>
        <p:spPr>
          <a:xfrm>
            <a:off x="869950" y="396251"/>
            <a:ext cx="8540750" cy="330204"/>
          </a:xfrm>
          <a:prstGeom prst="rect">
            <a:avLst/>
          </a:prstGeom>
        </p:spPr>
        <p:txBody>
          <a:bodyPr>
            <a:noAutofit/>
          </a:bodyPr>
          <a:lstStyle>
            <a:lvl1pPr indent="11937" defTabSz="859536">
              <a:defRPr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sz="2400" dirty="0">
                <a:latin typeface="+mj-lt"/>
              </a:rPr>
              <a:t>Not all countries have taken measures to ensure distance learning for vulnerable populations</a:t>
            </a:r>
            <a:endParaRPr sz="2400" dirty="0">
              <a:latin typeface="+mj-lt"/>
            </a:endParaRPr>
          </a:p>
        </p:txBody>
      </p:sp>
      <p:sp>
        <p:nvSpPr>
          <p:cNvPr id="190" name="1,57 billion affected learners"/>
          <p:cNvSpPr txBox="1"/>
          <p:nvPr/>
        </p:nvSpPr>
        <p:spPr>
          <a:xfrm>
            <a:off x="1301750" y="5207000"/>
            <a:ext cx="12827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273050" algn="ct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1,57 billion affected learners</a:t>
            </a:r>
          </a:p>
        </p:txBody>
      </p:sp>
      <p:sp>
        <p:nvSpPr>
          <p:cNvPr id="191" name="Impact of COVID-19 on education in Central Asia"/>
          <p:cNvSpPr txBox="1"/>
          <p:nvPr/>
        </p:nvSpPr>
        <p:spPr>
          <a:xfrm>
            <a:off x="4211637" y="6858000"/>
            <a:ext cx="2507747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  <p:sp>
        <p:nvSpPr>
          <p:cNvPr id="192" name="91.3% of total enrolled learners"/>
          <p:cNvSpPr txBox="1"/>
          <p:nvPr/>
        </p:nvSpPr>
        <p:spPr>
          <a:xfrm>
            <a:off x="2749550" y="5165725"/>
            <a:ext cx="12192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42875" algn="ct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91.3% of total enrolled learners</a:t>
            </a:r>
          </a:p>
        </p:txBody>
      </p:sp>
      <p:sp>
        <p:nvSpPr>
          <p:cNvPr id="193" name="191 country‐ wide closures"/>
          <p:cNvSpPr txBox="1"/>
          <p:nvPr/>
        </p:nvSpPr>
        <p:spPr>
          <a:xfrm>
            <a:off x="4243387" y="5243512"/>
            <a:ext cx="128428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41275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191 country‐ wide closures</a:t>
            </a:r>
          </a:p>
        </p:txBody>
      </p:sp>
      <p:sp>
        <p:nvSpPr>
          <p:cNvPr id="194" name="2,400,000 students"/>
          <p:cNvSpPr txBox="1"/>
          <p:nvPr/>
        </p:nvSpPr>
        <p:spPr>
          <a:xfrm>
            <a:off x="6077008" y="4485640"/>
            <a:ext cx="1727083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2,400,000 students</a:t>
            </a:r>
          </a:p>
        </p:txBody>
      </p:sp>
      <p:sp>
        <p:nvSpPr>
          <p:cNvPr id="195" name="800, 000 students"/>
          <p:cNvSpPr txBox="1"/>
          <p:nvPr/>
        </p:nvSpPr>
        <p:spPr>
          <a:xfrm>
            <a:off x="6344203" y="3500756"/>
            <a:ext cx="139589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800, 000 students</a:t>
            </a:r>
          </a:p>
        </p:txBody>
      </p:sp>
      <p:sp>
        <p:nvSpPr>
          <p:cNvPr id="196" name="800, 000 students"/>
          <p:cNvSpPr txBox="1"/>
          <p:nvPr/>
        </p:nvSpPr>
        <p:spPr>
          <a:xfrm>
            <a:off x="6184920" y="5457825"/>
            <a:ext cx="1611183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800, 000 students</a:t>
            </a:r>
          </a:p>
        </p:txBody>
      </p:sp>
      <p:sp>
        <p:nvSpPr>
          <p:cNvPr id="197" name="3, 800…"/>
          <p:cNvSpPr txBox="1"/>
          <p:nvPr/>
        </p:nvSpPr>
        <p:spPr>
          <a:xfrm>
            <a:off x="6685986" y="2545081"/>
            <a:ext cx="71232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3, 800 </a:t>
            </a:r>
          </a:p>
          <a:p>
            <a:pPr algn="ctr"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students</a:t>
            </a:r>
          </a:p>
        </p:txBody>
      </p:sp>
      <p:sp>
        <p:nvSpPr>
          <p:cNvPr id="198" name="94 %"/>
          <p:cNvSpPr txBox="1"/>
          <p:nvPr/>
        </p:nvSpPr>
        <p:spPr>
          <a:xfrm>
            <a:off x="3430661" y="4428490"/>
            <a:ext cx="56133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94 %</a:t>
            </a:r>
          </a:p>
        </p:txBody>
      </p:sp>
      <p:sp>
        <p:nvSpPr>
          <p:cNvPr id="199" name="98 %"/>
          <p:cNvSpPr txBox="1"/>
          <p:nvPr/>
        </p:nvSpPr>
        <p:spPr>
          <a:xfrm>
            <a:off x="949414" y="4644390"/>
            <a:ext cx="56133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98 %</a:t>
            </a:r>
          </a:p>
        </p:txBody>
      </p:sp>
      <p:sp>
        <p:nvSpPr>
          <p:cNvPr id="200" name="12.5 %"/>
          <p:cNvSpPr txBox="1"/>
          <p:nvPr/>
        </p:nvSpPr>
        <p:spPr>
          <a:xfrm>
            <a:off x="2460943" y="3308984"/>
            <a:ext cx="71373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12.5 %</a:t>
            </a:r>
          </a:p>
        </p:txBody>
      </p:sp>
      <p:sp>
        <p:nvSpPr>
          <p:cNvPr id="201" name="&lt; 10 %"/>
          <p:cNvSpPr txBox="1"/>
          <p:nvPr/>
        </p:nvSpPr>
        <p:spPr>
          <a:xfrm>
            <a:off x="1698943" y="3283584"/>
            <a:ext cx="72792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&lt; 10 %</a:t>
            </a:r>
          </a:p>
        </p:txBody>
      </p:sp>
      <p:pic>
        <p:nvPicPr>
          <p:cNvPr id="202" name="图像" descr="图像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27320" y="1286451"/>
            <a:ext cx="9292857" cy="514624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ource: UNESCO/UNICEF/WB Survey on National Education Responses to COVID-19 School Closures"/>
          <p:cNvSpPr txBox="1"/>
          <p:nvPr/>
        </p:nvSpPr>
        <p:spPr>
          <a:xfrm>
            <a:off x="1876484" y="6423602"/>
            <a:ext cx="5821461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100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Source: </a:t>
            </a:r>
            <a:r>
              <a:rPr u="sng" dirty="0">
                <a:latin typeface="+mj-lt"/>
                <a:hlinkClick r:id="rId7"/>
              </a:rPr>
              <a:t>UNESCO/UNICEF/WB Survey on National Education Responses to COVID-19 School Closures</a:t>
            </a:r>
            <a:r>
              <a:rPr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9093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921" y="2241880"/>
            <a:ext cx="5621043" cy="437947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矩形"/>
          <p:cNvSpPr/>
          <p:nvPr/>
        </p:nvSpPr>
        <p:spPr>
          <a:xfrm>
            <a:off x="558798" y="311150"/>
            <a:ext cx="9144004" cy="7588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9" name="矩形"/>
          <p:cNvSpPr/>
          <p:nvPr/>
        </p:nvSpPr>
        <p:spPr>
          <a:xfrm>
            <a:off x="869950" y="6694485"/>
            <a:ext cx="1584325" cy="42545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0" name="线条"/>
          <p:cNvSpPr/>
          <p:nvPr/>
        </p:nvSpPr>
        <p:spPr>
          <a:xfrm>
            <a:off x="2855909" y="6635748"/>
            <a:ext cx="4" cy="53327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矩形"/>
          <p:cNvSpPr/>
          <p:nvPr/>
        </p:nvSpPr>
        <p:spPr>
          <a:xfrm>
            <a:off x="8696325" y="6699250"/>
            <a:ext cx="785816" cy="4365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2" name="线条"/>
          <p:cNvSpPr/>
          <p:nvPr/>
        </p:nvSpPr>
        <p:spPr>
          <a:xfrm>
            <a:off x="8480422" y="6626224"/>
            <a:ext cx="4" cy="53778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3" name="Global monitoring of school closures caused by COVID‐19"/>
          <p:cNvSpPr txBox="1">
            <a:spLocks noGrp="1"/>
          </p:cNvSpPr>
          <p:nvPr>
            <p:ph type="ctrTitle" idx="4294967295"/>
          </p:nvPr>
        </p:nvSpPr>
        <p:spPr>
          <a:xfrm>
            <a:off x="860425" y="533077"/>
            <a:ext cx="8540750" cy="330204"/>
          </a:xfrm>
          <a:prstGeom prst="rect">
            <a:avLst/>
          </a:prstGeom>
        </p:spPr>
        <p:txBody>
          <a:bodyPr>
            <a:noAutofit/>
          </a:bodyPr>
          <a:lstStyle>
            <a:lvl1pPr indent="11937" defTabSz="859536">
              <a:defRPr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sz="2400" dirty="0">
                <a:latin typeface="+mj-lt"/>
              </a:rPr>
              <a:t>Impact of COVID-19 to education sector</a:t>
            </a:r>
            <a:r>
              <a:rPr sz="2400" dirty="0">
                <a:latin typeface="+mj-lt"/>
              </a:rPr>
              <a:t> C</a:t>
            </a:r>
            <a:r>
              <a:rPr lang="en-US" sz="2400" dirty="0">
                <a:latin typeface="+mj-lt"/>
              </a:rPr>
              <a:t>entral </a:t>
            </a:r>
            <a:r>
              <a:rPr sz="2400" dirty="0">
                <a:latin typeface="+mj-lt"/>
              </a:rPr>
              <a:t>A</a:t>
            </a:r>
            <a:r>
              <a:rPr lang="en-US" sz="2400" dirty="0">
                <a:latin typeface="+mj-lt"/>
              </a:rPr>
              <a:t>sian</a:t>
            </a:r>
            <a:r>
              <a:rPr sz="2400" dirty="0">
                <a:latin typeface="+mj-lt"/>
              </a:rPr>
              <a:t> countries</a:t>
            </a:r>
          </a:p>
        </p:txBody>
      </p:sp>
      <p:sp>
        <p:nvSpPr>
          <p:cNvPr id="164" name="1,57 billion affected learners"/>
          <p:cNvSpPr txBox="1"/>
          <p:nvPr/>
        </p:nvSpPr>
        <p:spPr>
          <a:xfrm>
            <a:off x="1301750" y="5207000"/>
            <a:ext cx="12827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273050" algn="ct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1,57 billion affected learners</a:t>
            </a:r>
          </a:p>
        </p:txBody>
      </p:sp>
      <p:sp>
        <p:nvSpPr>
          <p:cNvPr id="165" name="Impact of COVID-19 on education in Central Asia"/>
          <p:cNvSpPr txBox="1"/>
          <p:nvPr/>
        </p:nvSpPr>
        <p:spPr>
          <a:xfrm>
            <a:off x="4211637" y="6858000"/>
            <a:ext cx="2507747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  <p:sp>
        <p:nvSpPr>
          <p:cNvPr id="166" name="91.3% of total enrolled learners"/>
          <p:cNvSpPr txBox="1"/>
          <p:nvPr/>
        </p:nvSpPr>
        <p:spPr>
          <a:xfrm>
            <a:off x="2749550" y="5165725"/>
            <a:ext cx="12192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42875" algn="ct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91.3% of total enrolled learners</a:t>
            </a:r>
          </a:p>
        </p:txBody>
      </p:sp>
      <p:sp>
        <p:nvSpPr>
          <p:cNvPr id="167" name="191 country‐ wide closures"/>
          <p:cNvSpPr txBox="1"/>
          <p:nvPr/>
        </p:nvSpPr>
        <p:spPr>
          <a:xfrm>
            <a:off x="4243387" y="5243512"/>
            <a:ext cx="128428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41275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191 country‐ wide closures</a:t>
            </a:r>
          </a:p>
        </p:txBody>
      </p:sp>
      <p:sp>
        <p:nvSpPr>
          <p:cNvPr id="173" name="Kazakhstan, Kyrgyzstan, Tajikistan and Uzbekistan have moved to distance learning by utilizing different digital learnings solutions (online learning, televised learning, etc.)"/>
          <p:cNvSpPr txBox="1"/>
          <p:nvPr/>
        </p:nvSpPr>
        <p:spPr>
          <a:xfrm>
            <a:off x="710693" y="1302222"/>
            <a:ext cx="91197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latin typeface="Times"/>
                <a:ea typeface="Times"/>
                <a:cs typeface="Times"/>
                <a:sym typeface="Times"/>
              </a:defRPr>
            </a:pPr>
            <a:r>
              <a:rPr sz="2000" dirty="0">
                <a:latin typeface="+mj-lt"/>
              </a:rPr>
              <a:t>Kazakhstan, Kyrgyzstan, Tajikistan and Uzbekistan have moved to distance learning by u</a:t>
            </a:r>
            <a:r>
              <a:rPr lang="fr-FR" sz="2000" dirty="0" err="1">
                <a:latin typeface="+mj-lt"/>
              </a:rPr>
              <a:t>sing</a:t>
            </a:r>
            <a:r>
              <a:rPr sz="2000" dirty="0">
                <a:latin typeface="+mj-lt"/>
              </a:rPr>
              <a:t> different </a:t>
            </a:r>
            <a:r>
              <a:rPr sz="2000" b="1" dirty="0">
                <a:latin typeface="+mj-lt"/>
              </a:rPr>
              <a:t>digital learnings solutions</a:t>
            </a:r>
            <a:r>
              <a:rPr sz="2000" dirty="0">
                <a:latin typeface="+mj-lt"/>
              </a:rPr>
              <a:t> (online learning, televised learning, etc.)</a:t>
            </a:r>
          </a:p>
        </p:txBody>
      </p:sp>
      <p:pic>
        <p:nvPicPr>
          <p:cNvPr id="175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38" y="2369850"/>
            <a:ext cx="3873504" cy="374650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Households in…"/>
          <p:cNvSpPr txBox="1"/>
          <p:nvPr/>
        </p:nvSpPr>
        <p:spPr>
          <a:xfrm>
            <a:off x="2415714" y="3740181"/>
            <a:ext cx="1488545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457200">
              <a:defRPr sz="1600">
                <a:solidFill>
                  <a:srgbClr val="333333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Households in </a:t>
            </a:r>
          </a:p>
          <a:p>
            <a:pPr algn="ctr" defTabSz="457200">
              <a:defRPr sz="1600" b="1">
                <a:solidFill>
                  <a:srgbClr val="333333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Kyrgyzstan</a:t>
            </a:r>
            <a:r>
              <a:rPr b="0" dirty="0">
                <a:latin typeface="+mj-lt"/>
              </a:rPr>
              <a:t> with:</a:t>
            </a:r>
          </a:p>
        </p:txBody>
      </p:sp>
      <p:sp>
        <p:nvSpPr>
          <p:cNvPr id="177" name="94 %"/>
          <p:cNvSpPr txBox="1"/>
          <p:nvPr/>
        </p:nvSpPr>
        <p:spPr>
          <a:xfrm>
            <a:off x="4111146" y="3886231"/>
            <a:ext cx="49628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+mj-lt"/>
              </a:rPr>
              <a:t>94 %</a:t>
            </a:r>
          </a:p>
        </p:txBody>
      </p:sp>
      <p:sp>
        <p:nvSpPr>
          <p:cNvPr id="178" name="98 %"/>
          <p:cNvSpPr txBox="1"/>
          <p:nvPr/>
        </p:nvSpPr>
        <p:spPr>
          <a:xfrm>
            <a:off x="1628340" y="3926723"/>
            <a:ext cx="49628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+mj-lt"/>
              </a:rPr>
              <a:t>98 %</a:t>
            </a:r>
          </a:p>
        </p:txBody>
      </p:sp>
      <p:sp>
        <p:nvSpPr>
          <p:cNvPr id="179" name="12.5 %"/>
          <p:cNvSpPr txBox="1"/>
          <p:nvPr/>
        </p:nvSpPr>
        <p:spPr>
          <a:xfrm>
            <a:off x="3141428" y="2766725"/>
            <a:ext cx="654983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+mj-lt"/>
              </a:rPr>
              <a:t>12.5 %</a:t>
            </a:r>
          </a:p>
        </p:txBody>
      </p:sp>
      <p:sp>
        <p:nvSpPr>
          <p:cNvPr id="180" name="&lt; 10 %"/>
          <p:cNvSpPr txBox="1"/>
          <p:nvPr/>
        </p:nvSpPr>
        <p:spPr>
          <a:xfrm>
            <a:off x="2387625" y="2766725"/>
            <a:ext cx="64536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600" b="1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+mj-lt"/>
              </a:rPr>
              <a:t>&lt; 10 %</a:t>
            </a:r>
          </a:p>
        </p:txBody>
      </p:sp>
      <p:sp>
        <p:nvSpPr>
          <p:cNvPr id="181" name="Source: Socioeconomic…"/>
          <p:cNvSpPr txBox="1"/>
          <p:nvPr/>
        </p:nvSpPr>
        <p:spPr>
          <a:xfrm>
            <a:off x="434789" y="6240959"/>
            <a:ext cx="3797325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0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Source:</a:t>
            </a:r>
            <a:r>
              <a:rPr lang="en-US" dirty="0"/>
              <a:t> UN</a:t>
            </a:r>
            <a:r>
              <a:rPr dirty="0"/>
              <a:t> </a:t>
            </a:r>
            <a:r>
              <a:rPr i="1" dirty="0">
                <a:latin typeface="+mj-lt"/>
                <a:ea typeface="+mj-ea"/>
                <a:cs typeface="+mj-cs"/>
                <a:sym typeface="Calibri"/>
              </a:rPr>
              <a:t>Socioeconomic </a:t>
            </a:r>
            <a:r>
              <a:rPr lang="en-US" i="1" dirty="0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dirty="0"/>
              <a:t>Response Framework in </a:t>
            </a:r>
            <a:r>
              <a:rPr lang="en-US" dirty="0"/>
              <a:t>Kyrgyz Republic</a:t>
            </a:r>
            <a:endParaRPr dirty="0"/>
          </a:p>
        </p:txBody>
      </p:sp>
      <p:sp>
        <p:nvSpPr>
          <p:cNvPr id="34" name="2,400,000 students"/>
          <p:cNvSpPr txBox="1"/>
          <p:nvPr/>
        </p:nvSpPr>
        <p:spPr>
          <a:xfrm>
            <a:off x="6271352" y="5553623"/>
            <a:ext cx="1764067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2,400,000 students</a:t>
            </a:r>
          </a:p>
        </p:txBody>
      </p:sp>
      <p:sp>
        <p:nvSpPr>
          <p:cNvPr id="35" name="800, 000 students"/>
          <p:cNvSpPr txBox="1"/>
          <p:nvPr/>
        </p:nvSpPr>
        <p:spPr>
          <a:xfrm>
            <a:off x="6372520" y="3696579"/>
            <a:ext cx="1412595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400" dirty="0"/>
              <a:t>800, 000 students</a:t>
            </a:r>
          </a:p>
        </p:txBody>
      </p:sp>
      <p:sp>
        <p:nvSpPr>
          <p:cNvPr id="36" name="800, 000 students"/>
          <p:cNvSpPr txBox="1"/>
          <p:nvPr/>
        </p:nvSpPr>
        <p:spPr>
          <a:xfrm>
            <a:off x="6367672" y="4674150"/>
            <a:ext cx="1779753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800, 000 students</a:t>
            </a:r>
          </a:p>
        </p:txBody>
      </p:sp>
      <p:sp>
        <p:nvSpPr>
          <p:cNvPr id="37" name="3, 800…"/>
          <p:cNvSpPr txBox="1"/>
          <p:nvPr/>
        </p:nvSpPr>
        <p:spPr>
          <a:xfrm>
            <a:off x="6721614" y="2885609"/>
            <a:ext cx="75582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200" dirty="0">
                <a:latin typeface="+mj-lt"/>
              </a:rPr>
              <a:t>3, 800 </a:t>
            </a:r>
          </a:p>
          <a:p>
            <a:pPr algn="ctr"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200" dirty="0">
                <a:latin typeface="+mj-lt"/>
              </a:rPr>
              <a:t>students</a:t>
            </a:r>
          </a:p>
        </p:txBody>
      </p:sp>
      <p:sp>
        <p:nvSpPr>
          <p:cNvPr id="38" name="Distance learning in Kazakhstan is facilitated…"/>
          <p:cNvSpPr txBox="1"/>
          <p:nvPr/>
        </p:nvSpPr>
        <p:spPr>
          <a:xfrm>
            <a:off x="7900262" y="2760226"/>
            <a:ext cx="2472212" cy="107721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18" tIns="45718" rIns="45718" bIns="45718">
            <a:spAutoFit/>
          </a:bodyPr>
          <a:lstStyle/>
          <a:p>
            <a:pPr algn="ctr" defTabSz="457200">
              <a:defRPr sz="1600">
                <a:solidFill>
                  <a:srgbClr val="333333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Distance learning in </a:t>
            </a:r>
            <a:r>
              <a:rPr b="1" dirty="0">
                <a:latin typeface="+mj-lt"/>
              </a:rPr>
              <a:t>Kazakhstan</a:t>
            </a:r>
            <a:r>
              <a:rPr dirty="0">
                <a:latin typeface="+mj-lt"/>
              </a:rPr>
              <a:t> </a:t>
            </a:r>
            <a:r>
              <a:rPr lang="en-US" dirty="0">
                <a:latin typeface="+mj-lt"/>
              </a:rPr>
              <a:t>wa</a:t>
            </a:r>
            <a:r>
              <a:rPr dirty="0">
                <a:latin typeface="+mj-lt"/>
              </a:rPr>
              <a:t>s facilitated </a:t>
            </a:r>
          </a:p>
          <a:p>
            <a:pPr algn="ctr" defTabSz="457200">
              <a:defRPr sz="1600">
                <a:solidFill>
                  <a:srgbClr val="333333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by 4 forms of major mass communication</a:t>
            </a:r>
          </a:p>
        </p:txBody>
      </p:sp>
      <p:sp>
        <p:nvSpPr>
          <p:cNvPr id="39" name="Source: 1st webinar on education sector response to COVID-19 in CA"/>
          <p:cNvSpPr txBox="1"/>
          <p:nvPr/>
        </p:nvSpPr>
        <p:spPr>
          <a:xfrm>
            <a:off x="5748320" y="6389531"/>
            <a:ext cx="3733821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000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Source: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8"/>
              </a:rPr>
              <a:t>1st webinar on education sector response to COVID-19 in CA</a:t>
            </a:r>
            <a:r>
              <a:rPr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7952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矩形"/>
          <p:cNvSpPr/>
          <p:nvPr/>
        </p:nvSpPr>
        <p:spPr>
          <a:xfrm>
            <a:off x="774698" y="349250"/>
            <a:ext cx="9144004" cy="758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6" name="矩形"/>
          <p:cNvSpPr/>
          <p:nvPr/>
        </p:nvSpPr>
        <p:spPr>
          <a:xfrm>
            <a:off x="1085850" y="6732585"/>
            <a:ext cx="1584325" cy="4254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7" name="线条"/>
          <p:cNvSpPr/>
          <p:nvPr/>
        </p:nvSpPr>
        <p:spPr>
          <a:xfrm>
            <a:off x="3071809" y="6673848"/>
            <a:ext cx="4" cy="53327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8" name="矩形"/>
          <p:cNvSpPr/>
          <p:nvPr/>
        </p:nvSpPr>
        <p:spPr>
          <a:xfrm>
            <a:off x="8912225" y="6737350"/>
            <a:ext cx="785816" cy="4365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9" name="线条"/>
          <p:cNvSpPr/>
          <p:nvPr/>
        </p:nvSpPr>
        <p:spPr>
          <a:xfrm>
            <a:off x="8696322" y="6664324"/>
            <a:ext cx="4" cy="53778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0" name="Connectivity: Households with ICT access at home"/>
          <p:cNvSpPr txBox="1">
            <a:spLocks noGrp="1"/>
          </p:cNvSpPr>
          <p:nvPr>
            <p:ph type="ctrTitle" idx="4294967295"/>
          </p:nvPr>
        </p:nvSpPr>
        <p:spPr>
          <a:xfrm>
            <a:off x="1085850" y="402654"/>
            <a:ext cx="8540750" cy="330204"/>
          </a:xfrm>
          <a:prstGeom prst="rect">
            <a:avLst/>
          </a:prstGeom>
        </p:spPr>
        <p:txBody>
          <a:bodyPr>
            <a:noAutofit/>
          </a:bodyPr>
          <a:lstStyle>
            <a:lvl1pPr indent="11937" defTabSz="859536">
              <a:defRPr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400" dirty="0">
                <a:latin typeface="+mj-lt"/>
              </a:rPr>
              <a:t>Key </a:t>
            </a:r>
            <a:r>
              <a:rPr lang="en-US" sz="2400" dirty="0">
                <a:latin typeface="+mj-lt"/>
              </a:rPr>
              <a:t>challenges </a:t>
            </a:r>
            <a:r>
              <a:rPr sz="2400" dirty="0">
                <a:latin typeface="+mj-lt"/>
              </a:rPr>
              <a:t>in introducing distance learning </a:t>
            </a:r>
            <a:r>
              <a:rPr sz="2400" dirty="0" err="1">
                <a:latin typeface="+mj-lt"/>
              </a:rPr>
              <a:t>programmes</a:t>
            </a:r>
            <a:r>
              <a:rPr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                    </a:t>
            </a:r>
            <a:r>
              <a:rPr sz="2400" dirty="0">
                <a:latin typeface="+mj-lt"/>
              </a:rPr>
              <a:t>in </a:t>
            </a:r>
            <a:r>
              <a:rPr lang="en-US" sz="2400" dirty="0">
                <a:latin typeface="+mj-lt"/>
              </a:rPr>
              <a:t>the region of Central Asia</a:t>
            </a:r>
            <a:endParaRPr sz="2400" dirty="0">
              <a:latin typeface="+mj-lt"/>
            </a:endParaRPr>
          </a:p>
        </p:txBody>
      </p:sp>
      <p:sp>
        <p:nvSpPr>
          <p:cNvPr id="211" name="Impact of COVID-19 on education in Central Asia"/>
          <p:cNvSpPr txBox="1"/>
          <p:nvPr/>
        </p:nvSpPr>
        <p:spPr>
          <a:xfrm>
            <a:off x="4427537" y="6896100"/>
            <a:ext cx="26637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  <p:pic>
        <p:nvPicPr>
          <p:cNvPr id="212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26" y="1288330"/>
            <a:ext cx="5869431" cy="3541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rp declines in education quality (as the education system in…"/>
          <p:cNvSpPr txBox="1"/>
          <p:nvPr/>
        </p:nvSpPr>
        <p:spPr>
          <a:xfrm>
            <a:off x="1697142" y="1452776"/>
            <a:ext cx="4870223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defRPr sz="1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Sharp decline in </a:t>
            </a:r>
            <a:r>
              <a:rPr sz="1600" b="1" dirty="0">
                <a:latin typeface="+mj-lt"/>
              </a:rPr>
              <a:t>education quality</a:t>
            </a:r>
            <a:endParaRPr sz="1600" dirty="0">
              <a:latin typeface="+mj-lt"/>
            </a:endParaRPr>
          </a:p>
        </p:txBody>
      </p:sp>
      <p:sp>
        <p:nvSpPr>
          <p:cNvPr id="214" name="Inequalities in access to distance learning"/>
          <p:cNvSpPr txBox="1"/>
          <p:nvPr/>
        </p:nvSpPr>
        <p:spPr>
          <a:xfrm>
            <a:off x="1624329" y="2868928"/>
            <a:ext cx="407472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defTabSz="457200">
              <a:spcBef>
                <a:spcPts val="800"/>
              </a:spcBef>
              <a:defRPr sz="1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Inequalities in </a:t>
            </a:r>
            <a:r>
              <a:rPr sz="1600" b="1" dirty="0">
                <a:latin typeface="+mj-lt"/>
              </a:rPr>
              <a:t>access</a:t>
            </a:r>
            <a:r>
              <a:rPr sz="1600" dirty="0">
                <a:latin typeface="+mj-lt"/>
              </a:rPr>
              <a:t> to distance learning </a:t>
            </a:r>
          </a:p>
        </p:txBody>
      </p:sp>
      <p:pic>
        <p:nvPicPr>
          <p:cNvPr id="215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272" y="2264440"/>
            <a:ext cx="3771328" cy="374775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In Kazakhstan, in 89% of cases, mothers were responsible for caring of children"/>
          <p:cNvSpPr txBox="1"/>
          <p:nvPr/>
        </p:nvSpPr>
        <p:spPr>
          <a:xfrm>
            <a:off x="8373529" y="4387683"/>
            <a:ext cx="1609729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ts val="3100"/>
              </a:lnSpc>
              <a:spcBef>
                <a:spcPts val="1200"/>
              </a:spcBef>
              <a:defRPr sz="12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Access to education has been adversely affected, despite robust efforts by the Government to put in place virtual learning options. </a:t>
            </a:r>
            <a:endParaRPr dirty="0">
              <a:latin typeface="+mj-lt"/>
            </a:endParaRPr>
          </a:p>
        </p:txBody>
      </p:sp>
      <p:sp>
        <p:nvSpPr>
          <p:cNvPr id="217" name="In Tajikistan, around 85% of full-time educational institutions are in rural areas"/>
          <p:cNvSpPr txBox="1"/>
          <p:nvPr/>
        </p:nvSpPr>
        <p:spPr>
          <a:xfrm>
            <a:off x="8397400" y="2572832"/>
            <a:ext cx="1628488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457200">
              <a:spcBef>
                <a:spcPts val="500"/>
              </a:spcBef>
              <a:defRPr sz="1200" b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dirty="0">
                <a:latin typeface="+mj-lt"/>
              </a:rPr>
              <a:t>The early closure of schools and the fact that schools were not prepared to provide remote learning affected the quality of education.</a:t>
            </a:r>
            <a:endParaRPr dirty="0">
              <a:latin typeface="+mj-lt"/>
            </a:endParaRPr>
          </a:p>
        </p:txBody>
      </p:sp>
      <p:sp>
        <p:nvSpPr>
          <p:cNvPr id="218" name="Skills gaps to use ICT"/>
          <p:cNvSpPr txBox="1"/>
          <p:nvPr/>
        </p:nvSpPr>
        <p:spPr>
          <a:xfrm>
            <a:off x="1668263" y="2180220"/>
            <a:ext cx="182357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Skills gaps</a:t>
            </a:r>
            <a:r>
              <a:rPr sz="1600" b="0" dirty="0">
                <a:latin typeface="+mj-lt"/>
              </a:rPr>
              <a:t> to use ICT</a:t>
            </a:r>
          </a:p>
        </p:txBody>
      </p:sp>
      <p:sp>
        <p:nvSpPr>
          <p:cNvPr id="219" name="Emotional unrest and anxieties of students and a considerable…"/>
          <p:cNvSpPr txBox="1"/>
          <p:nvPr/>
        </p:nvSpPr>
        <p:spPr>
          <a:xfrm>
            <a:off x="1668263" y="4164331"/>
            <a:ext cx="462842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4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Emotion</a:t>
            </a:r>
            <a:r>
              <a:rPr b="0" dirty="0">
                <a:latin typeface="+mj-lt"/>
              </a:rPr>
              <a:t>al unrest and anxieties of students and a considerable </a:t>
            </a:r>
          </a:p>
          <a:p>
            <a:pPr>
              <a:defRPr sz="14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burden on home caregivers</a:t>
            </a:r>
            <a:r>
              <a:rPr b="0" dirty="0">
                <a:latin typeface="+mj-lt"/>
              </a:rPr>
              <a:t>, particularly women</a:t>
            </a:r>
          </a:p>
        </p:txBody>
      </p:sp>
      <p:sp>
        <p:nvSpPr>
          <p:cNvPr id="220" name="In Tajikistan, 88.2% of students are attending double-shift schools"/>
          <p:cNvSpPr txBox="1"/>
          <p:nvPr/>
        </p:nvSpPr>
        <p:spPr>
          <a:xfrm>
            <a:off x="6667208" y="4480016"/>
            <a:ext cx="1426256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dirty="0">
                <a:latin typeface="+mj-lt"/>
              </a:rPr>
              <a:t>In Kyrgyzstan, more than half (60%) of young people and adolescents experienced a high level of anxiety. </a:t>
            </a:r>
            <a:endParaRPr dirty="0">
              <a:latin typeface="+mj-lt"/>
            </a:endParaRPr>
          </a:p>
        </p:txBody>
      </p:sp>
      <p:sp>
        <p:nvSpPr>
          <p:cNvPr id="221" name="In Kazakhstan, 70%…"/>
          <p:cNvSpPr txBox="1"/>
          <p:nvPr/>
        </p:nvSpPr>
        <p:spPr>
          <a:xfrm>
            <a:off x="6542373" y="2580454"/>
            <a:ext cx="1628489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In Kazakhstan, 70% </a:t>
            </a:r>
          </a:p>
          <a:p>
            <a:pPr>
              <a:defRPr sz="12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of the respondents </a:t>
            </a:r>
          </a:p>
          <a:p>
            <a:pPr>
              <a:defRPr sz="12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believe that education </a:t>
            </a:r>
            <a:r>
              <a:rPr lang="en-US" dirty="0">
                <a:latin typeface="+mj-lt"/>
              </a:rPr>
              <a:t>has become </a:t>
            </a:r>
            <a:r>
              <a:rPr dirty="0">
                <a:latin typeface="+mj-lt"/>
              </a:rPr>
              <a:t>at least a quarter less productive</a:t>
            </a:r>
          </a:p>
        </p:txBody>
      </p:sp>
      <p:sp>
        <p:nvSpPr>
          <p:cNvPr id="223" name="Some findings from the Socioeconomic Response Framework in KAZ, TJK"/>
          <p:cNvSpPr txBox="1"/>
          <p:nvPr/>
        </p:nvSpPr>
        <p:spPr>
          <a:xfrm>
            <a:off x="6614983" y="1514947"/>
            <a:ext cx="3351992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Some </a:t>
            </a:r>
            <a:r>
              <a:rPr sz="1600" b="1" dirty="0">
                <a:latin typeface="+mj-lt"/>
              </a:rPr>
              <a:t>findings</a:t>
            </a:r>
            <a:r>
              <a:rPr sz="1600" dirty="0">
                <a:latin typeface="+mj-lt"/>
              </a:rPr>
              <a:t> from the </a:t>
            </a:r>
            <a:r>
              <a:rPr lang="fr-FR" sz="1600" dirty="0">
                <a:latin typeface="+mj-lt"/>
              </a:rPr>
              <a:t>UN </a:t>
            </a:r>
            <a:r>
              <a:rPr sz="1600" dirty="0">
                <a:latin typeface="+mj-lt"/>
                <a:ea typeface="+mj-ea"/>
                <a:cs typeface="+mj-cs"/>
                <a:sym typeface="Calibri"/>
              </a:rPr>
              <a:t>Socio</a:t>
            </a:r>
            <a:r>
              <a:rPr lang="en-US" sz="1600" dirty="0">
                <a:latin typeface="+mj-lt"/>
                <a:ea typeface="+mj-ea"/>
                <a:cs typeface="+mj-cs"/>
                <a:sym typeface="Calibri"/>
              </a:rPr>
              <a:t>-E</a:t>
            </a:r>
            <a:r>
              <a:rPr sz="1600" dirty="0">
                <a:latin typeface="+mj-lt"/>
                <a:ea typeface="+mj-ea"/>
                <a:cs typeface="+mj-cs"/>
                <a:sym typeface="Calibri"/>
              </a:rPr>
              <a:t>conomic </a:t>
            </a:r>
            <a:r>
              <a:rPr lang="en-US" sz="1600" dirty="0">
                <a:latin typeface="+mj-lt"/>
                <a:ea typeface="+mj-ea"/>
                <a:cs typeface="+mj-cs"/>
                <a:sym typeface="Calibri"/>
              </a:rPr>
              <a:t>Impact Assessments:</a:t>
            </a:r>
            <a:endParaRPr sz="1600" dirty="0">
              <a:latin typeface="+mj-lt"/>
            </a:endParaRPr>
          </a:p>
        </p:txBody>
      </p:sp>
      <p:sp>
        <p:nvSpPr>
          <p:cNvPr id="224" name="Shortfall of quality online learning content"/>
          <p:cNvSpPr txBox="1"/>
          <p:nvPr/>
        </p:nvSpPr>
        <p:spPr>
          <a:xfrm>
            <a:off x="1629751" y="3553105"/>
            <a:ext cx="367023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 defTabSz="457200">
              <a:spcBef>
                <a:spcPts val="800"/>
              </a:spcBef>
              <a:defRPr sz="1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Short</a:t>
            </a:r>
            <a:r>
              <a:rPr lang="fr-FR" sz="1600" dirty="0" err="1">
                <a:latin typeface="+mj-lt"/>
              </a:rPr>
              <a:t>age</a:t>
            </a:r>
            <a:r>
              <a:rPr sz="1600" dirty="0">
                <a:latin typeface="+mj-lt"/>
              </a:rPr>
              <a:t> of quality online learning </a:t>
            </a:r>
            <a:r>
              <a:rPr sz="1600" b="1" dirty="0">
                <a:latin typeface="+mj-lt"/>
              </a:rPr>
              <a:t>content</a:t>
            </a:r>
          </a:p>
        </p:txBody>
      </p:sp>
      <p:sp>
        <p:nvSpPr>
          <p:cNvPr id="225" name="The World Bank estimates that in CA…"/>
          <p:cNvSpPr txBox="1"/>
          <p:nvPr/>
        </p:nvSpPr>
        <p:spPr>
          <a:xfrm>
            <a:off x="773430" y="5049401"/>
            <a:ext cx="5042579" cy="126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4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The World Bank estimates that in C</a:t>
            </a:r>
            <a:r>
              <a:rPr lang="en-US" dirty="0">
                <a:latin typeface="+mj-lt"/>
              </a:rPr>
              <a:t>entral Asia due to the pandemic:</a:t>
            </a:r>
            <a:endParaRPr dirty="0">
              <a:latin typeface="+mj-lt"/>
            </a:endParaRPr>
          </a:p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• The a</a:t>
            </a:r>
            <a:r>
              <a:rPr sz="1600" u="sng" dirty="0">
                <a:latin typeface="+mj-lt"/>
              </a:rPr>
              <a:t>verage learning levels</a:t>
            </a:r>
            <a:r>
              <a:rPr sz="1600" dirty="0">
                <a:latin typeface="+mj-lt"/>
              </a:rPr>
              <a:t> will fall </a:t>
            </a:r>
          </a:p>
          <a:p>
            <a:pPr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sz="1600" dirty="0">
                <a:latin typeface="+mj-lt"/>
              </a:rPr>
              <a:t>• The share of children in early secondary education below the </a:t>
            </a:r>
            <a:r>
              <a:rPr sz="1600" u="sng" dirty="0">
                <a:latin typeface="+mj-lt"/>
              </a:rPr>
              <a:t>minimum proficiency level</a:t>
            </a:r>
            <a:r>
              <a:rPr sz="1600" dirty="0">
                <a:latin typeface="+mj-lt"/>
              </a:rPr>
              <a:t> will rise</a:t>
            </a:r>
          </a:p>
        </p:txBody>
      </p:sp>
      <p:sp>
        <p:nvSpPr>
          <p:cNvPr id="226" name="Source: http://pubdocs.worldbank.org/en/798061592482682799/covid-and-education-June17-r6.pdf  (P16)"/>
          <p:cNvSpPr txBox="1"/>
          <p:nvPr/>
        </p:nvSpPr>
        <p:spPr>
          <a:xfrm>
            <a:off x="762990" y="6222508"/>
            <a:ext cx="5726885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Source: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8"/>
              </a:rPr>
              <a:t>http://pubdocs.worldbank.org/en/798061592482682799/covid-and-education-June17-r6.pdf</a:t>
            </a:r>
            <a:r>
              <a:rPr dirty="0">
                <a:latin typeface="+mj-lt"/>
              </a:rPr>
              <a:t>  (P16)</a:t>
            </a:r>
          </a:p>
        </p:txBody>
      </p:sp>
    </p:spTree>
    <p:extLst>
      <p:ext uri="{BB962C8B-B14F-4D97-AF65-F5344CB8AC3E}">
        <p14:creationId xmlns:p14="http://schemas.microsoft.com/office/powerpoint/2010/main" val="42863416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"/>
          <p:cNvSpPr/>
          <p:nvPr/>
        </p:nvSpPr>
        <p:spPr>
          <a:xfrm>
            <a:off x="8912225" y="6737350"/>
            <a:ext cx="785816" cy="4365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7" name="线条"/>
          <p:cNvSpPr/>
          <p:nvPr/>
        </p:nvSpPr>
        <p:spPr>
          <a:xfrm>
            <a:off x="8696322" y="6664324"/>
            <a:ext cx="4" cy="53778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" name="矩形"/>
          <p:cNvSpPr/>
          <p:nvPr/>
        </p:nvSpPr>
        <p:spPr>
          <a:xfrm>
            <a:off x="774698" y="349250"/>
            <a:ext cx="9144004" cy="7588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9" name="矩形"/>
          <p:cNvSpPr/>
          <p:nvPr/>
        </p:nvSpPr>
        <p:spPr>
          <a:xfrm>
            <a:off x="1085850" y="6732585"/>
            <a:ext cx="1584325" cy="42545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线条"/>
          <p:cNvSpPr/>
          <p:nvPr/>
        </p:nvSpPr>
        <p:spPr>
          <a:xfrm>
            <a:off x="3071809" y="6673848"/>
            <a:ext cx="4" cy="53327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" name="First actions to respond to COVID‐19 crisis"/>
          <p:cNvSpPr txBox="1">
            <a:spLocks noGrp="1"/>
          </p:cNvSpPr>
          <p:nvPr>
            <p:ph type="ctrTitle" idx="4294967295"/>
          </p:nvPr>
        </p:nvSpPr>
        <p:spPr>
          <a:xfrm>
            <a:off x="1076325" y="541337"/>
            <a:ext cx="8540750" cy="330204"/>
          </a:xfrm>
          <a:prstGeom prst="rect">
            <a:avLst/>
          </a:prstGeom>
        </p:spPr>
        <p:txBody>
          <a:bodyPr>
            <a:noAutofit/>
          </a:bodyPr>
          <a:lstStyle>
            <a:lvl1pPr indent="11937" defTabSz="859536">
              <a:defRPr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sz="2400" dirty="0">
                <a:latin typeface="+mj-lt"/>
              </a:rPr>
              <a:t>UNESCO’s f</a:t>
            </a:r>
            <a:r>
              <a:rPr sz="2400" dirty="0">
                <a:latin typeface="+mj-lt"/>
              </a:rPr>
              <a:t>irst actions to respond to COVID‐19 crisis</a:t>
            </a:r>
          </a:p>
        </p:txBody>
      </p:sp>
      <p:sp>
        <p:nvSpPr>
          <p:cNvPr id="82" name="矩形"/>
          <p:cNvSpPr/>
          <p:nvPr/>
        </p:nvSpPr>
        <p:spPr>
          <a:xfrm>
            <a:off x="1488279" y="1726405"/>
            <a:ext cx="595316" cy="52864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3" name="正方形"/>
          <p:cNvSpPr/>
          <p:nvPr/>
        </p:nvSpPr>
        <p:spPr>
          <a:xfrm>
            <a:off x="1552575" y="2601117"/>
            <a:ext cx="466725" cy="46990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4" name="正方形"/>
          <p:cNvSpPr/>
          <p:nvPr/>
        </p:nvSpPr>
        <p:spPr>
          <a:xfrm>
            <a:off x="1561304" y="3553616"/>
            <a:ext cx="449267" cy="44926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5" name="正方形"/>
          <p:cNvSpPr/>
          <p:nvPr/>
        </p:nvSpPr>
        <p:spPr>
          <a:xfrm>
            <a:off x="1525587" y="4485480"/>
            <a:ext cx="520703" cy="52070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6" name="矩形"/>
          <p:cNvSpPr/>
          <p:nvPr/>
        </p:nvSpPr>
        <p:spPr>
          <a:xfrm>
            <a:off x="1497012" y="5301455"/>
            <a:ext cx="577853" cy="57467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7" name="Set up of community of practice – with focal points from Ministries of education and launch of a series of webinars for this group…"/>
          <p:cNvSpPr txBox="1">
            <a:spLocks noGrp="1"/>
          </p:cNvSpPr>
          <p:nvPr>
            <p:ph type="subTitle" idx="4294967295"/>
          </p:nvPr>
        </p:nvSpPr>
        <p:spPr>
          <a:xfrm>
            <a:off x="1469726" y="1818167"/>
            <a:ext cx="8642948" cy="4202427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Set up of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community of practice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 with focal points from Ministries of  </a:t>
            </a: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ducation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and launch of a series of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webinars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for this group</a:t>
            </a: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Provided a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curated list of distance learning management solutions and </a:t>
            </a: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 b="1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issue notes</a:t>
            </a: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 b="1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 b="1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Organization of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policy dialogue among Ministers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 creation of smaller </a:t>
            </a: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 b="1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ad-hoc ministerial group 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with 12 Ministers from all regions of the world</a:t>
            </a: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endParaRPr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endParaRPr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Working to support countries, backed by a dedicated task force</a:t>
            </a: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Creation of dedicated website </a:t>
            </a:r>
            <a:r>
              <a:rPr b="1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COVID‐19</a:t>
            </a:r>
            <a:r>
              <a:rPr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Disruption</a:t>
            </a:r>
            <a:r>
              <a:rPr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924208" defTabSz="896201">
              <a:lnSpc>
                <a:spcPct val="90000"/>
              </a:lnSpc>
              <a:spcBef>
                <a:spcPts val="0"/>
              </a:spcBef>
              <a:defRPr sz="1700" b="1" u="sng">
                <a:solidFill>
                  <a:srgbClr val="0563C1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COVID‐19</a:t>
            </a:r>
            <a:r>
              <a:rPr u="none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Global Education Coalition</a:t>
            </a:r>
          </a:p>
        </p:txBody>
      </p:sp>
      <p:sp>
        <p:nvSpPr>
          <p:cNvPr id="88" name="Impact of COVID-19 on education in Central Asia"/>
          <p:cNvSpPr txBox="1"/>
          <p:nvPr/>
        </p:nvSpPr>
        <p:spPr>
          <a:xfrm>
            <a:off x="4427537" y="6896100"/>
            <a:ext cx="2727328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"/>
          <p:cNvSpPr/>
          <p:nvPr/>
        </p:nvSpPr>
        <p:spPr>
          <a:xfrm>
            <a:off x="774698" y="349250"/>
            <a:ext cx="9144004" cy="758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1" name="矩形"/>
          <p:cNvSpPr/>
          <p:nvPr/>
        </p:nvSpPr>
        <p:spPr>
          <a:xfrm>
            <a:off x="1085850" y="6732585"/>
            <a:ext cx="1584325" cy="4254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2" name="线条"/>
          <p:cNvSpPr/>
          <p:nvPr/>
        </p:nvSpPr>
        <p:spPr>
          <a:xfrm>
            <a:off x="3071809" y="6673848"/>
            <a:ext cx="4" cy="53327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3" name="矩形"/>
          <p:cNvSpPr/>
          <p:nvPr/>
        </p:nvSpPr>
        <p:spPr>
          <a:xfrm>
            <a:off x="8912225" y="6737350"/>
            <a:ext cx="785816" cy="4365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4" name="线条"/>
          <p:cNvSpPr/>
          <p:nvPr/>
        </p:nvSpPr>
        <p:spPr>
          <a:xfrm>
            <a:off x="8696322" y="6664324"/>
            <a:ext cx="4" cy="537786"/>
          </a:xfrm>
          <a:prstGeom prst="line">
            <a:avLst/>
          </a:prstGeom>
          <a:ln w="736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5" name="Global Education Coalition: Context and mission"/>
          <p:cNvSpPr txBox="1">
            <a:spLocks noGrp="1"/>
          </p:cNvSpPr>
          <p:nvPr>
            <p:ph type="ctrTitle" idx="4294967295"/>
          </p:nvPr>
        </p:nvSpPr>
        <p:spPr>
          <a:xfrm>
            <a:off x="1076325" y="541337"/>
            <a:ext cx="8540750" cy="330204"/>
          </a:xfrm>
          <a:prstGeom prst="rect">
            <a:avLst/>
          </a:prstGeom>
        </p:spPr>
        <p:txBody>
          <a:bodyPr>
            <a:noAutofit/>
          </a:bodyPr>
          <a:lstStyle>
            <a:lvl1pPr indent="11937" defTabSz="859536">
              <a:defRPr sz="1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2400" dirty="0"/>
              <a:t>Global Education Coalition</a:t>
            </a:r>
          </a:p>
        </p:txBody>
      </p:sp>
      <p:sp>
        <p:nvSpPr>
          <p:cNvPr id="96" name="矩形"/>
          <p:cNvSpPr/>
          <p:nvPr/>
        </p:nvSpPr>
        <p:spPr>
          <a:xfrm>
            <a:off x="6996110" y="1685925"/>
            <a:ext cx="2947991" cy="44227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7" name="Context…"/>
          <p:cNvSpPr txBox="1"/>
          <p:nvPr/>
        </p:nvSpPr>
        <p:spPr>
          <a:xfrm>
            <a:off x="831850" y="1319209"/>
            <a:ext cx="5991225" cy="4985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Context</a:t>
            </a:r>
          </a:p>
          <a:p>
            <a:pPr indent="12700"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Concerned with the negative impact of school closures on disadvantaged and marginalized children and youth, UNESCO called for the creation of an open </a:t>
            </a:r>
            <a:r>
              <a:rPr b="1" dirty="0">
                <a:solidFill>
                  <a:srgbClr val="941100"/>
                </a:solidFill>
              </a:rPr>
              <a:t>Global Education Coalition</a:t>
            </a:r>
            <a:r>
              <a:rPr dirty="0"/>
              <a:t>, with due focus on </a:t>
            </a:r>
            <a:r>
              <a:rPr b="1" dirty="0"/>
              <a:t>equity and inclusion, launched on 25 March</a:t>
            </a:r>
          </a:p>
          <a:p>
            <a:pPr indent="127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/>
          </a:p>
          <a:p>
            <a:pPr indent="12700"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Mission</a:t>
            </a:r>
          </a:p>
          <a:p>
            <a:pPr indent="12700" algn="just"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The Coalition </a:t>
            </a:r>
            <a:r>
              <a:rPr b="1" dirty="0"/>
              <a:t>work</a:t>
            </a:r>
            <a:r>
              <a:rPr lang="fr-FR" b="1" dirty="0"/>
              <a:t>s</a:t>
            </a:r>
            <a:r>
              <a:rPr b="1" dirty="0"/>
              <a:t> with governments </a:t>
            </a:r>
            <a:r>
              <a:rPr dirty="0"/>
              <a:t>and provide</a:t>
            </a:r>
            <a:r>
              <a:rPr lang="fr-FR" dirty="0"/>
              <a:t>s</a:t>
            </a:r>
            <a:r>
              <a:rPr dirty="0"/>
              <a:t> capacity development to Ministries of Education to run distance learning solutions in response to the crisis</a:t>
            </a:r>
            <a:r>
              <a:rPr lang="fr-FR" dirty="0"/>
              <a:t>.</a:t>
            </a:r>
            <a:endParaRPr dirty="0"/>
          </a:p>
          <a:p>
            <a:pPr indent="12700"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It mobilize</a:t>
            </a:r>
            <a:r>
              <a:rPr lang="fr-FR" dirty="0"/>
              <a:t>s</a:t>
            </a:r>
            <a:r>
              <a:rPr dirty="0"/>
              <a:t> a wide array of public and private partners and </a:t>
            </a:r>
            <a:r>
              <a:rPr b="1" dirty="0"/>
              <a:t>leverage</a:t>
            </a:r>
            <a:r>
              <a:rPr lang="fr-FR" b="1" dirty="0"/>
              <a:t>s</a:t>
            </a:r>
            <a:r>
              <a:rPr b="1" dirty="0"/>
              <a:t> resources, knowledge and innovations </a:t>
            </a:r>
            <a:r>
              <a:rPr dirty="0"/>
              <a:t>to deploy and defend universal access and equitable solutions</a:t>
            </a:r>
            <a:r>
              <a:rPr lang="fr-FR" dirty="0"/>
              <a:t>.</a:t>
            </a:r>
          </a:p>
          <a:p>
            <a:pPr indent="12700"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b="1" dirty="0">
              <a:solidFill>
                <a:srgbClr val="002060"/>
              </a:solidFill>
              <a:sym typeface="Calibri"/>
            </a:endParaRPr>
          </a:p>
          <a:p>
            <a:pPr marL="285750" indent="-285750">
              <a:buFont typeface="Wingdings" pitchFamily="2" charset="2"/>
              <a:buChar char="Ø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b="1" dirty="0">
                <a:solidFill>
                  <a:srgbClr val="002060"/>
                </a:solidFill>
                <a:sym typeface="Calibri"/>
              </a:rPr>
              <a:t>Gender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b="1" dirty="0">
                <a:solidFill>
                  <a:srgbClr val="002060"/>
                </a:solidFill>
                <a:sym typeface="Calibri"/>
              </a:rPr>
              <a:t>Teachers on the frontlines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b="1" dirty="0">
                <a:solidFill>
                  <a:srgbClr val="002060"/>
                </a:solidFill>
                <a:sym typeface="Calibri"/>
              </a:rPr>
              <a:t>Connectivity</a:t>
            </a:r>
          </a:p>
          <a:p>
            <a:pPr indent="12700"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98" name="Impact of COVID-19 on education in Central Asia"/>
          <p:cNvSpPr txBox="1"/>
          <p:nvPr/>
        </p:nvSpPr>
        <p:spPr>
          <a:xfrm>
            <a:off x="4427537" y="6896100"/>
            <a:ext cx="2727328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矩形"/>
          <p:cNvSpPr/>
          <p:nvPr/>
        </p:nvSpPr>
        <p:spPr>
          <a:xfrm>
            <a:off x="774698" y="317351"/>
            <a:ext cx="9144004" cy="75882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6" name="Supporting Central Asian countries in educational response"/>
          <p:cNvSpPr txBox="1">
            <a:spLocks noGrp="1"/>
          </p:cNvSpPr>
          <p:nvPr>
            <p:ph type="ctrTitle" idx="4294967295"/>
          </p:nvPr>
        </p:nvSpPr>
        <p:spPr>
          <a:xfrm>
            <a:off x="1076325" y="541337"/>
            <a:ext cx="8540750" cy="369891"/>
          </a:xfrm>
          <a:prstGeom prst="rect">
            <a:avLst/>
          </a:prstGeom>
        </p:spPr>
        <p:txBody>
          <a:bodyPr>
            <a:noAutofit/>
          </a:bodyPr>
          <a:lstStyle>
            <a:lvl1pPr indent="88900">
              <a:defRPr sz="20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UNESCO Almaty COVID-19 Response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Education Sector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7" name="Impact of COVID-19 on education in Central Asia"/>
          <p:cNvSpPr txBox="1"/>
          <p:nvPr/>
        </p:nvSpPr>
        <p:spPr>
          <a:xfrm>
            <a:off x="4427537" y="6896100"/>
            <a:ext cx="2507747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9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Impact of COVID-19 on education in Central Asia</a:t>
            </a:r>
          </a:p>
        </p:txBody>
      </p:sp>
      <p:pic>
        <p:nvPicPr>
          <p:cNvPr id="24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320" y="2479249"/>
            <a:ext cx="3101382" cy="3779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55" y="2325062"/>
            <a:ext cx="5228086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Policy dialogue on approaches and…"/>
          <p:cNvSpPr txBox="1"/>
          <p:nvPr/>
        </p:nvSpPr>
        <p:spPr>
          <a:xfrm>
            <a:off x="2602231" y="2598927"/>
            <a:ext cx="271163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Policy dialogue on approaches and </a:t>
            </a:r>
          </a:p>
          <a:p>
            <a:pPr>
              <a:defRPr sz="14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advocacy</a:t>
            </a:r>
          </a:p>
        </p:txBody>
      </p:sp>
      <p:sp>
        <p:nvSpPr>
          <p:cNvPr id="251" name="Capacity-building for ministries and…"/>
          <p:cNvSpPr txBox="1"/>
          <p:nvPr/>
        </p:nvSpPr>
        <p:spPr>
          <a:xfrm>
            <a:off x="2589531" y="3667930"/>
            <a:ext cx="278056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Capacity-building for ministries and </a:t>
            </a:r>
          </a:p>
          <a:p>
            <a:pPr>
              <a:defRPr sz="1400" b="1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teacher</a:t>
            </a:r>
            <a:r>
              <a:rPr lang="en-US" dirty="0">
                <a:latin typeface="+mj-lt"/>
              </a:rPr>
              <a:t>s</a:t>
            </a:r>
            <a:endParaRPr dirty="0">
              <a:latin typeface="+mj-lt"/>
            </a:endParaRPr>
          </a:p>
        </p:txBody>
      </p:sp>
      <p:sp>
        <p:nvSpPr>
          <p:cNvPr id="252" name="Development of online learning content"/>
          <p:cNvSpPr txBox="1"/>
          <p:nvPr/>
        </p:nvSpPr>
        <p:spPr>
          <a:xfrm>
            <a:off x="2589531" y="4752305"/>
            <a:ext cx="2573777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+mj-lt"/>
              </a:rPr>
              <a:t>Development o</a:t>
            </a:r>
            <a:r>
              <a:rPr lang="en-US" dirty="0">
                <a:latin typeface="+mj-lt"/>
              </a:rPr>
              <a:t>f relevant </a:t>
            </a:r>
            <a:r>
              <a:rPr dirty="0">
                <a:latin typeface="+mj-lt"/>
              </a:rPr>
              <a:t>content</a:t>
            </a:r>
          </a:p>
        </p:txBody>
      </p:sp>
      <p:sp>
        <p:nvSpPr>
          <p:cNvPr id="253" name="UNESCO’s support to countries:"/>
          <p:cNvSpPr txBox="1"/>
          <p:nvPr/>
        </p:nvSpPr>
        <p:spPr>
          <a:xfrm>
            <a:off x="808358" y="1300166"/>
            <a:ext cx="698760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b="1" dirty="0">
                <a:latin typeface="+mj-lt"/>
              </a:rPr>
              <a:t>UNESCO’s support </a:t>
            </a:r>
            <a:r>
              <a:rPr lang="en-US" b="1" dirty="0">
                <a:latin typeface="+mj-lt"/>
              </a:rPr>
              <a:t>focuses on ensuring learning continuity and building resilient education systems for the future through:</a:t>
            </a:r>
          </a:p>
        </p:txBody>
      </p:sp>
      <p:sp>
        <p:nvSpPr>
          <p:cNvPr id="254" name="Source: https://unesdoc.unesco.org/ark:/48223/pf0000374068"/>
          <p:cNvSpPr txBox="1"/>
          <p:nvPr/>
        </p:nvSpPr>
        <p:spPr>
          <a:xfrm>
            <a:off x="5858319" y="6360627"/>
            <a:ext cx="409342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+mj-lt"/>
              </a:rPr>
              <a:t>Source: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5"/>
              </a:rPr>
              <a:t>https://unesdoc.unesco.org/ark:/48223/pf0000374068</a:t>
            </a:r>
            <a:r>
              <a:rPr dirty="0">
                <a:latin typeface="+mj-lt"/>
              </a:rPr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0F79F38022B4893E7506B390FA89B" ma:contentTypeVersion="12" ma:contentTypeDescription="Create a new document." ma:contentTypeScope="" ma:versionID="d472876a2195d47c0b3eaa48eb5f1c58">
  <xsd:schema xmlns:xsd="http://www.w3.org/2001/XMLSchema" xmlns:xs="http://www.w3.org/2001/XMLSchema" xmlns:p="http://schemas.microsoft.com/office/2006/metadata/properties" xmlns:ns2="0acc82db-4f49-4df4-943a-05ff65ebc07e" xmlns:ns3="a6be91a5-4662-4ef0-988e-0b7d923af113" targetNamespace="http://schemas.microsoft.com/office/2006/metadata/properties" ma:root="true" ma:fieldsID="067fc7620467982cfb0f0708489cab72" ns2:_="" ns3:_="">
    <xsd:import namespace="0acc82db-4f49-4df4-943a-05ff65ebc07e"/>
    <xsd:import namespace="a6be91a5-4662-4ef0-988e-0b7d923af1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c82db-4f49-4df4-943a-05ff65ebc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e91a5-4662-4ef0-988e-0b7d923af1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832FDB-0A3A-445D-91C9-D2E83DC22214}"/>
</file>

<file path=customXml/itemProps2.xml><?xml version="1.0" encoding="utf-8"?>
<ds:datastoreItem xmlns:ds="http://schemas.openxmlformats.org/officeDocument/2006/customXml" ds:itemID="{B1DF9DA4-4CAE-4E34-BB49-D5803CC8FA8B}"/>
</file>

<file path=customXml/itemProps3.xml><?xml version="1.0" encoding="utf-8"?>
<ds:datastoreItem xmlns:ds="http://schemas.openxmlformats.org/officeDocument/2006/customXml" ds:itemID="{7E0B268D-52CC-4EEE-8427-65ADE28860E9}"/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919</Words>
  <Application>Microsoft Office PowerPoint</Application>
  <PresentationFormat>Custom</PresentationFormat>
  <Paragraphs>135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Helvetica</vt:lpstr>
      <vt:lpstr>Times</vt:lpstr>
      <vt:lpstr>Times New Roman</vt:lpstr>
      <vt:lpstr>Wingdings</vt:lpstr>
      <vt:lpstr>Office Theme</vt:lpstr>
      <vt:lpstr>PowerPoint Presentation</vt:lpstr>
      <vt:lpstr>School closures caused by COVID‐19 globally and in Central Asia</vt:lpstr>
      <vt:lpstr>There are still learners that were not reached with digital and broadcast remote learning in Central Asia</vt:lpstr>
      <vt:lpstr>Not all countries have taken measures to ensure distance learning for vulnerable populations</vt:lpstr>
      <vt:lpstr>Impact of COVID-19 to education sector Central Asian countries</vt:lpstr>
      <vt:lpstr>Key challenges in introducing distance learning programmes                     in the region of Central Asia</vt:lpstr>
      <vt:lpstr>UNESCO’s first actions to respond to COVID‐19 crisis</vt:lpstr>
      <vt:lpstr>Global Education Coalition</vt:lpstr>
      <vt:lpstr>UNESCO Almaty COVID-19 Response in Education Sector</vt:lpstr>
      <vt:lpstr>Education during COVID-19 and beyond: Policy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Alpysbayeva, Meirgul</dc:creator>
  <cp:lastModifiedBy>Alpysbayeva, Meirgul</cp:lastModifiedBy>
  <cp:revision>25</cp:revision>
  <dcterms:modified xsi:type="dcterms:W3CDTF">2020-08-31T14:41:27Z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0x01010070C0F79F38022B4893E7506B390FA89B</vt:lpwstr>
  </property>
</Properties>
</file>