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6"/>
  </p:normalViewPr>
  <p:slideViewPr>
    <p:cSldViewPr snapToGrid="0" snapToObjects="1">
      <p:cViewPr varScale="1">
        <p:scale>
          <a:sx n="140" d="100"/>
          <a:sy n="140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e4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e47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1c3ba290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1c3ba290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1c3ba290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1c3ba290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1c3ba290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1c3ba290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0ba05f18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0ba05f18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6f9e470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c6f9e470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4356c7eb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24356c7eb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2dbd916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2dbd916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f9e47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f9e47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c353cd6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1c353cd6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2a54674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2a54674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2a54674c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2a54674c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c3ba290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1c3ba290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4356c7eb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24356c7eb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24356c7eb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24356c7eb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78000" y="1825052"/>
            <a:ext cx="8222100" cy="14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CVD ASSIST Tool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Data Collection Training Module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one</a:t>
            </a:r>
            <a:endParaRPr dirty="0"/>
          </a:p>
        </p:txBody>
      </p:sp>
      <p:sp>
        <p:nvSpPr>
          <p:cNvPr id="164" name="Google Shape;164;p24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Clinic</a:t>
            </a:r>
            <a:r>
              <a:rPr lang="en" sz="1200" dirty="0"/>
              <a:t>: Clinic A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Last visit:</a:t>
            </a:r>
            <a:r>
              <a:rPr lang="en" sz="1200" dirty="0"/>
              <a:t> 12 December 2019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Date of birth</a:t>
            </a:r>
            <a:r>
              <a:rPr lang="en" sz="1200" dirty="0"/>
              <a:t>: 1 January 1963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Sex</a:t>
            </a:r>
            <a:r>
              <a:rPr lang="en" sz="1200" dirty="0"/>
              <a:t>: Male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Diagnoses</a:t>
            </a:r>
            <a:r>
              <a:rPr lang="en" sz="1200" dirty="0"/>
              <a:t>: hypertension (20 January 2006), stroke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Blood pressure</a:t>
            </a:r>
            <a:r>
              <a:rPr lang="en" sz="1200" dirty="0"/>
              <a:t>: 140/93 mmHg (23 January 2016)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Cholesterol: </a:t>
            </a:r>
            <a:r>
              <a:rPr lang="en" sz="1200" dirty="0"/>
              <a:t>8 mmol/L, 4 mmol/L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Prescriptions</a:t>
            </a:r>
            <a:r>
              <a:rPr lang="en" sz="1200" dirty="0"/>
              <a:t>: ramipril, aspirin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two</a:t>
            </a:r>
            <a:endParaRPr dirty="0"/>
          </a:p>
        </p:txBody>
      </p:sp>
      <p:sp>
        <p:nvSpPr>
          <p:cNvPr id="171" name="Google Shape;171;p2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Clinic</a:t>
            </a:r>
            <a:r>
              <a:rPr lang="en" sz="1200" dirty="0"/>
              <a:t>: Clinic D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Date of birth</a:t>
            </a:r>
            <a:r>
              <a:rPr lang="en" sz="1200" dirty="0"/>
              <a:t>: 19 July 1974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Sex</a:t>
            </a:r>
            <a:r>
              <a:rPr lang="en" sz="1200" dirty="0"/>
              <a:t>: Female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Diagnoses</a:t>
            </a:r>
            <a:r>
              <a:rPr lang="en" sz="1200" dirty="0"/>
              <a:t>: Diabetes (20 January 2013)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Blood pressure</a:t>
            </a:r>
            <a:r>
              <a:rPr lang="en" sz="1200" dirty="0"/>
              <a:t>: 131/87 mmHg (22 July 2016)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HbA</a:t>
            </a:r>
            <a:r>
              <a:rPr lang="en" sz="1200" b="1" baseline="-25000" dirty="0"/>
              <a:t>1c</a:t>
            </a:r>
            <a:r>
              <a:rPr lang="en" sz="1200" dirty="0"/>
              <a:t>: 75 mmol/mol (5 May 2017)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Cholesterol: </a:t>
            </a:r>
            <a:r>
              <a:rPr lang="en" sz="1200" dirty="0"/>
              <a:t>154 mg/dL (1 March 2016)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Prescriptions</a:t>
            </a:r>
            <a:r>
              <a:rPr lang="en" sz="1200" dirty="0"/>
              <a:t>: metformin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b="1" dirty="0"/>
              <a:t>Notes: s</a:t>
            </a:r>
            <a:r>
              <a:rPr lang="en" sz="1200" dirty="0"/>
              <a:t>moker, WHO/ISH score = 20% (1 May 2017)</a:t>
            </a:r>
            <a:endParaRPr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three</a:t>
            </a:r>
            <a:endParaRPr dirty="0"/>
          </a:p>
        </p:txBody>
      </p:sp>
      <p:sp>
        <p:nvSpPr>
          <p:cNvPr id="178" name="Google Shape;178;p2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/>
              <a:t>Clinic</a:t>
            </a:r>
            <a:r>
              <a:rPr lang="en" sz="1200" dirty="0"/>
              <a:t>: Clinic X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Date of birth</a:t>
            </a:r>
            <a:r>
              <a:rPr lang="en" sz="1200" dirty="0"/>
              <a:t>: 29 May 1958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Sex</a:t>
            </a:r>
            <a:r>
              <a:rPr lang="en" sz="1200" dirty="0"/>
              <a:t>: Male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Diagnoses</a:t>
            </a:r>
            <a:r>
              <a:rPr lang="en" sz="1200" dirty="0"/>
              <a:t>: Diabetes (type 1) (1 January 1964)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Blood pressure</a:t>
            </a:r>
            <a:r>
              <a:rPr lang="en" sz="1200" dirty="0"/>
              <a:t>: 129/87 mmHg (22 July 2003), 135/97 (17 February 2017)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HbA</a:t>
            </a:r>
            <a:r>
              <a:rPr lang="en" sz="1200" b="1" baseline="-25000" dirty="0"/>
              <a:t>1c</a:t>
            </a:r>
            <a:r>
              <a:rPr lang="en" sz="1200" dirty="0"/>
              <a:t>: 62 mmol/mol (17 February 2017), 80 mmol/mol (1 March 2016)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 dirty="0"/>
              <a:t>Prescriptions</a:t>
            </a:r>
            <a:r>
              <a:rPr lang="en" sz="1200" dirty="0"/>
              <a:t>: atorvastatin 10 mg (1 January 2014)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b="1" dirty="0"/>
              <a:t>Notes: </a:t>
            </a:r>
            <a:r>
              <a:rPr lang="en" sz="1200" dirty="0"/>
              <a:t>WHO/ISH score = 30% (1 January 2014)</a:t>
            </a:r>
            <a:endParaRPr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process summary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 descr="Background pointer shape in timeline graphic"/>
          <p:cNvSpPr/>
          <p:nvPr/>
        </p:nvSpPr>
        <p:spPr>
          <a:xfrm>
            <a:off x="340934" y="2199000"/>
            <a:ext cx="1872300" cy="7455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4294967295"/>
          </p:nvPr>
        </p:nvSpPr>
        <p:spPr>
          <a:xfrm>
            <a:off x="340923" y="2336550"/>
            <a:ext cx="14556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Select doctor</a:t>
            </a:r>
            <a:endParaRPr sz="1600" dirty="0">
              <a:solidFill>
                <a:schemeClr val="lt1"/>
              </a:solidFill>
            </a:endParaRPr>
          </a:p>
        </p:txBody>
      </p:sp>
      <p:grpSp>
        <p:nvGrpSpPr>
          <p:cNvPr id="191" name="Google Shape;191;p28"/>
          <p:cNvGrpSpPr/>
          <p:nvPr/>
        </p:nvGrpSpPr>
        <p:grpSpPr>
          <a:xfrm>
            <a:off x="969270" y="1610215"/>
            <a:ext cx="198900" cy="593656"/>
            <a:chOff x="777447" y="1610215"/>
            <a:chExt cx="198900" cy="593656"/>
          </a:xfrm>
        </p:grpSpPr>
        <p:cxnSp>
          <p:nvCxnSpPr>
            <p:cNvPr id="192" name="Google Shape;192;p28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3" name="Google Shape;193;p28"/>
            <p:cNvSpPr/>
            <p:nvPr/>
          </p:nvSpPr>
          <p:spPr>
            <a:xfrm>
              <a:off x="777447" y="1610215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28"/>
          <p:cNvSpPr txBox="1">
            <a:spLocks noGrp="1"/>
          </p:cNvSpPr>
          <p:nvPr>
            <p:ph type="body" idx="4294967295"/>
          </p:nvPr>
        </p:nvSpPr>
        <p:spPr>
          <a:xfrm>
            <a:off x="155675" y="608467"/>
            <a:ext cx="2242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/>
              <a:t>Randomly select a doctor whose files you will to extract data from. If there is only one doctor, you can skip this step.</a:t>
            </a:r>
            <a:endParaRPr sz="1200" dirty="0"/>
          </a:p>
        </p:txBody>
      </p:sp>
      <p:sp>
        <p:nvSpPr>
          <p:cNvPr id="195" name="Google Shape;195;p28" descr="Background pointer shape in timeline graphic"/>
          <p:cNvSpPr/>
          <p:nvPr/>
        </p:nvSpPr>
        <p:spPr>
          <a:xfrm>
            <a:off x="1817054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4294967295"/>
          </p:nvPr>
        </p:nvSpPr>
        <p:spPr>
          <a:xfrm>
            <a:off x="2126317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Select files</a:t>
            </a:r>
            <a:endParaRPr sz="1600" dirty="0">
              <a:solidFill>
                <a:schemeClr val="lt1"/>
              </a:solidFill>
            </a:endParaRPr>
          </a:p>
        </p:txBody>
      </p:sp>
      <p:grpSp>
        <p:nvGrpSpPr>
          <p:cNvPr id="197" name="Google Shape;197;p28"/>
          <p:cNvGrpSpPr/>
          <p:nvPr/>
        </p:nvGrpSpPr>
        <p:grpSpPr>
          <a:xfrm>
            <a:off x="2684632" y="2938958"/>
            <a:ext cx="198900" cy="593656"/>
            <a:chOff x="2223534" y="2938958"/>
            <a:chExt cx="198900" cy="593656"/>
          </a:xfrm>
        </p:grpSpPr>
        <p:cxnSp>
          <p:nvCxnSpPr>
            <p:cNvPr id="198" name="Google Shape;198;p28"/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9" name="Google Shape;199;p28"/>
            <p:cNvSpPr/>
            <p:nvPr/>
          </p:nvSpPr>
          <p:spPr>
            <a:xfrm rot="10800000" flipH="1">
              <a:off x="2223534" y="3333714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28"/>
          <p:cNvSpPr txBox="1">
            <a:spLocks noGrp="1"/>
          </p:cNvSpPr>
          <p:nvPr>
            <p:ph type="body" idx="4294967295"/>
          </p:nvPr>
        </p:nvSpPr>
        <p:spPr>
          <a:xfrm>
            <a:off x="1662675" y="3532625"/>
            <a:ext cx="2242800" cy="14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/>
              <a:t>Using a patient register, use the Google random number generator to select patient files. If there are fewer than the sample size, include everyone. </a:t>
            </a:r>
            <a:endParaRPr sz="1200" b="1" i="1" dirty="0"/>
          </a:p>
        </p:txBody>
      </p:sp>
      <p:sp>
        <p:nvSpPr>
          <p:cNvPr id="201" name="Google Shape;201;p28" descr="Background pointer shape in timeline graphic"/>
          <p:cNvSpPr/>
          <p:nvPr/>
        </p:nvSpPr>
        <p:spPr>
          <a:xfrm>
            <a:off x="347197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4294967295"/>
          </p:nvPr>
        </p:nvSpPr>
        <p:spPr>
          <a:xfrm>
            <a:off x="3767755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Inclusion criteria</a:t>
            </a:r>
            <a:endParaRPr sz="1600" dirty="0">
              <a:solidFill>
                <a:schemeClr val="lt1"/>
              </a:solidFill>
            </a:endParaRPr>
          </a:p>
        </p:txBody>
      </p:sp>
      <p:grpSp>
        <p:nvGrpSpPr>
          <p:cNvPr id="203" name="Google Shape;203;p28"/>
          <p:cNvGrpSpPr/>
          <p:nvPr/>
        </p:nvGrpSpPr>
        <p:grpSpPr>
          <a:xfrm>
            <a:off x="4319545" y="1610215"/>
            <a:ext cx="198900" cy="593656"/>
            <a:chOff x="3918084" y="1610215"/>
            <a:chExt cx="198900" cy="593656"/>
          </a:xfrm>
        </p:grpSpPr>
        <p:cxnSp>
          <p:nvCxnSpPr>
            <p:cNvPr id="204" name="Google Shape;204;p28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5" name="Google Shape;205;p28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28"/>
          <p:cNvSpPr txBox="1">
            <a:spLocks noGrp="1"/>
          </p:cNvSpPr>
          <p:nvPr>
            <p:ph type="body" idx="4294967295"/>
          </p:nvPr>
        </p:nvSpPr>
        <p:spPr>
          <a:xfrm>
            <a:off x="3220638" y="385675"/>
            <a:ext cx="2396700" cy="15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/>
              <a:t>Check the inclusion criteria and sample until the sample size is reached. </a:t>
            </a:r>
            <a:r>
              <a:rPr lang="en" sz="1200" b="1" i="1" dirty="0"/>
              <a:t>Remember, you can select an additional doctor if you need more records!</a:t>
            </a:r>
            <a:endParaRPr sz="1200" b="1" i="1" dirty="0"/>
          </a:p>
        </p:txBody>
      </p:sp>
      <p:sp>
        <p:nvSpPr>
          <p:cNvPr id="207" name="Google Shape;207;p28" descr="Background pointer shape in timeline graphic"/>
          <p:cNvSpPr/>
          <p:nvPr/>
        </p:nvSpPr>
        <p:spPr>
          <a:xfrm>
            <a:off x="512689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4294967295"/>
          </p:nvPr>
        </p:nvSpPr>
        <p:spPr>
          <a:xfrm>
            <a:off x="5416699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Extract data</a:t>
            </a:r>
            <a:endParaRPr sz="1600" dirty="0">
              <a:solidFill>
                <a:schemeClr val="lt1"/>
              </a:solidFill>
            </a:endParaRPr>
          </a:p>
        </p:txBody>
      </p:sp>
      <p:grpSp>
        <p:nvGrpSpPr>
          <p:cNvPr id="209" name="Google Shape;209;p28"/>
          <p:cNvGrpSpPr/>
          <p:nvPr/>
        </p:nvGrpSpPr>
        <p:grpSpPr>
          <a:xfrm>
            <a:off x="5973070" y="2938958"/>
            <a:ext cx="198900" cy="593656"/>
            <a:chOff x="5958946" y="2938958"/>
            <a:chExt cx="198900" cy="593656"/>
          </a:xfrm>
        </p:grpSpPr>
        <p:cxnSp>
          <p:nvCxnSpPr>
            <p:cNvPr id="210" name="Google Shape;210;p28"/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1" name="Google Shape;211;p28"/>
            <p:cNvSpPr/>
            <p:nvPr/>
          </p:nvSpPr>
          <p:spPr>
            <a:xfrm rot="10800000" flipH="1">
              <a:off x="5958946" y="3333714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28"/>
          <p:cNvSpPr txBox="1">
            <a:spLocks noGrp="1"/>
          </p:cNvSpPr>
          <p:nvPr>
            <p:ph type="body" idx="4294967295"/>
          </p:nvPr>
        </p:nvSpPr>
        <p:spPr>
          <a:xfrm>
            <a:off x="5126902" y="3614175"/>
            <a:ext cx="2242800" cy="9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/>
              <a:t>Extract the data from the patient files using a data collection form.</a:t>
            </a:r>
            <a:endParaRPr sz="1200" dirty="0"/>
          </a:p>
        </p:txBody>
      </p:sp>
      <p:sp>
        <p:nvSpPr>
          <p:cNvPr id="213" name="Google Shape;213;p28" descr="Background pointer shape in timeline graphic"/>
          <p:cNvSpPr/>
          <p:nvPr/>
        </p:nvSpPr>
        <p:spPr>
          <a:xfrm>
            <a:off x="678181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4294967295"/>
          </p:nvPr>
        </p:nvSpPr>
        <p:spPr>
          <a:xfrm>
            <a:off x="7111512" y="2336550"/>
            <a:ext cx="13155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Send notes</a:t>
            </a:r>
            <a:endParaRPr sz="1600" dirty="0">
              <a:solidFill>
                <a:schemeClr val="lt1"/>
              </a:solidFill>
            </a:endParaRPr>
          </a:p>
        </p:txBody>
      </p:sp>
      <p:grpSp>
        <p:nvGrpSpPr>
          <p:cNvPr id="215" name="Google Shape;215;p28"/>
          <p:cNvGrpSpPr/>
          <p:nvPr/>
        </p:nvGrpSpPr>
        <p:grpSpPr>
          <a:xfrm>
            <a:off x="7669807" y="1610215"/>
            <a:ext cx="198900" cy="593656"/>
            <a:chOff x="3918084" y="1610215"/>
            <a:chExt cx="198900" cy="593656"/>
          </a:xfrm>
        </p:grpSpPr>
        <p:cxnSp>
          <p:nvCxnSpPr>
            <p:cNvPr id="216" name="Google Shape;216;p28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7" name="Google Shape;217;p28"/>
            <p:cNvSpPr/>
            <p:nvPr/>
          </p:nvSpPr>
          <p:spPr>
            <a:xfrm>
              <a:off x="3918084" y="1610215"/>
              <a:ext cx="198900" cy="19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28"/>
          <p:cNvSpPr txBox="1">
            <a:spLocks noGrp="1"/>
          </p:cNvSpPr>
          <p:nvPr>
            <p:ph type="body" idx="4294967295"/>
          </p:nvPr>
        </p:nvSpPr>
        <p:spPr>
          <a:xfrm>
            <a:off x="6685975" y="385675"/>
            <a:ext cx="22428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/>
              <a:t>Keep notes about the clinic, the data extraction etc. and send send any important information to your project coordinator.</a:t>
            </a:r>
            <a:endParaRPr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end</a:t>
            </a:r>
            <a:r>
              <a:rPr lang="en" dirty="0">
                <a:solidFill>
                  <a:schemeClr val="lt1"/>
                </a:solidFill>
              </a:rPr>
              <a:t>.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through each slide on your own or in a group.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/>
          <p:nvPr/>
        </p:nvSpPr>
        <p:spPr>
          <a:xfrm>
            <a:off x="3320450" y="1304875"/>
            <a:ext cx="2628900" cy="341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Structure of the training</a:t>
            </a:r>
            <a:endParaRPr dirty="0"/>
          </a:p>
        </p:txBody>
      </p:sp>
      <p:grpSp>
        <p:nvGrpSpPr>
          <p:cNvPr id="102" name="Google Shape;102;p16"/>
          <p:cNvGrpSpPr/>
          <p:nvPr/>
        </p:nvGrpSpPr>
        <p:grpSpPr>
          <a:xfrm>
            <a:off x="431925" y="1304875"/>
            <a:ext cx="2628925" cy="3416400"/>
            <a:chOff x="431925" y="1304875"/>
            <a:chExt cx="2628925" cy="3416400"/>
          </a:xfrm>
        </p:grpSpPr>
        <p:sp>
          <p:nvSpPr>
            <p:cNvPr id="103" name="Google Shape;103;p16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16"/>
          <p:cNvSpPr txBox="1">
            <a:spLocks noGrp="1"/>
          </p:cNvSpPr>
          <p:nvPr>
            <p:ph type="body" idx="4294967295"/>
          </p:nvPr>
        </p:nvSpPr>
        <p:spPr>
          <a:xfrm>
            <a:off x="506425" y="1304875"/>
            <a:ext cx="24945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Data collection guide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4294967295"/>
          </p:nvPr>
        </p:nvSpPr>
        <p:spPr>
          <a:xfrm>
            <a:off x="3397400" y="1850300"/>
            <a:ext cx="2478600" cy="27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Know how to access the form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Know how to use the form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Know about the offline and paper versions</a:t>
            </a:r>
            <a:endParaRPr sz="1600"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4294967295"/>
          </p:nvPr>
        </p:nvSpPr>
        <p:spPr>
          <a:xfrm>
            <a:off x="3389450" y="1304875"/>
            <a:ext cx="24945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Data Collection Form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4294967295"/>
          </p:nvPr>
        </p:nvSpPr>
        <p:spPr>
          <a:xfrm>
            <a:off x="508400" y="1850300"/>
            <a:ext cx="2478600" cy="27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 dirty="0"/>
              <a:t>Know the guide exists 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 dirty="0"/>
              <a:t>Know the content of the guide</a:t>
            </a:r>
            <a:endParaRPr sz="1600" dirty="0"/>
          </a:p>
        </p:txBody>
      </p:sp>
      <p:grpSp>
        <p:nvGrpSpPr>
          <p:cNvPr id="109" name="Google Shape;109;p16"/>
          <p:cNvGrpSpPr/>
          <p:nvPr/>
        </p:nvGrpSpPr>
        <p:grpSpPr>
          <a:xfrm>
            <a:off x="6212550" y="1304875"/>
            <a:ext cx="2632500" cy="3416400"/>
            <a:chOff x="6212550" y="1304875"/>
            <a:chExt cx="2632500" cy="3416400"/>
          </a:xfrm>
        </p:grpSpPr>
        <p:sp>
          <p:nvSpPr>
            <p:cNvPr id="110" name="Google Shape;110;p16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 txBox="1"/>
            <p:nvPr/>
          </p:nvSpPr>
          <p:spPr>
            <a:xfrm>
              <a:off x="6212550" y="1304875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16"/>
          <p:cNvSpPr txBox="1">
            <a:spLocks noGrp="1"/>
          </p:cNvSpPr>
          <p:nvPr>
            <p:ph type="body" idx="4294967295"/>
          </p:nvPr>
        </p:nvSpPr>
        <p:spPr>
          <a:xfrm>
            <a:off x="6272475" y="1304875"/>
            <a:ext cx="24945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Practice examples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4294967295"/>
          </p:nvPr>
        </p:nvSpPr>
        <p:spPr>
          <a:xfrm>
            <a:off x="6286400" y="1850300"/>
            <a:ext cx="2478600" cy="27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 dirty="0"/>
              <a:t>Test the online form</a:t>
            </a:r>
            <a:endParaRPr sz="1600" dirty="0"/>
          </a:p>
          <a:p>
            <a:pPr lvl="0" indent="-330200">
              <a:buSzPts val="1600"/>
              <a:buChar char="➔"/>
            </a:pPr>
            <a:r>
              <a:rPr lang="en" sz="1600" dirty="0"/>
              <a:t>Find any mistakes that need to be fixed before collecting the data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 dirty="0"/>
              <a:t>Ask for clarification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 dirty="0"/>
              <a:t>Suggest additions to the guidebook</a:t>
            </a:r>
            <a:endParaRPr sz="1600" dirty="0"/>
          </a:p>
        </p:txBody>
      </p:sp>
      <p:sp>
        <p:nvSpPr>
          <p:cNvPr id="114" name="Google Shape;114;p16"/>
          <p:cNvSpPr txBox="1"/>
          <p:nvPr/>
        </p:nvSpPr>
        <p:spPr>
          <a:xfrm>
            <a:off x="3324050" y="1304875"/>
            <a:ext cx="2628900" cy="46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4294967295"/>
          </p:nvPr>
        </p:nvSpPr>
        <p:spPr>
          <a:xfrm>
            <a:off x="3389450" y="1304875"/>
            <a:ext cx="24945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Data collection form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251743" y="1789498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Read the data collection field guide</a:t>
            </a:r>
            <a:endParaRPr sz="3600" dirty="0"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4433" y="1388599"/>
            <a:ext cx="3566948" cy="236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241074" y="1789499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Become familiar with the computer form</a:t>
            </a:r>
            <a:endParaRPr sz="3600" dirty="0"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3975" y="1470463"/>
            <a:ext cx="3998951" cy="2202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270031" y="17895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Become familiar with the paper form</a:t>
            </a:r>
            <a:endParaRPr sz="3600" dirty="0"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575" y="1255451"/>
            <a:ext cx="3550850" cy="26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the computer or paper data extraction form.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three examples. Use the information provided and practice filling out the data extraction form.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3082</TotalTime>
  <Words>487</Words>
  <Application>Microsoft Macintosh PowerPoint</Application>
  <PresentationFormat>On-screen Show (16:9)</PresentationFormat>
  <Paragraphs>64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Roboto</vt:lpstr>
      <vt:lpstr>Arial</vt:lpstr>
      <vt:lpstr>Geometric</vt:lpstr>
      <vt:lpstr> CVD ASSIST Tool Data Collection Training Module</vt:lpstr>
      <vt:lpstr>Work through each slide on your own or in a group.</vt:lpstr>
      <vt:lpstr>Structure of the training</vt:lpstr>
      <vt:lpstr>Read the data collection field guide</vt:lpstr>
      <vt:lpstr>Become familiar with the computer form</vt:lpstr>
      <vt:lpstr>Become familiar with the paper form</vt:lpstr>
      <vt:lpstr>Let’s practice. </vt:lpstr>
      <vt:lpstr>Use the computer or paper data extraction form.</vt:lpstr>
      <vt:lpstr>There are three examples. Use the information provided and practice filling out the data extraction form.</vt:lpstr>
      <vt:lpstr>Example one</vt:lpstr>
      <vt:lpstr>Example two</vt:lpstr>
      <vt:lpstr>Example three</vt:lpstr>
      <vt:lpstr>Example process 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CVD ASSIST Tool Data Collection Training Module</dc:title>
  <cp:lastModifiedBy>Dylan Collins</cp:lastModifiedBy>
  <cp:revision>6</cp:revision>
  <dcterms:modified xsi:type="dcterms:W3CDTF">2020-06-15T20:53:45Z</dcterms:modified>
</cp:coreProperties>
</file>