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60" r:id="rId3"/>
    <p:sldId id="261" r:id="rId4"/>
    <p:sldId id="266" r:id="rId5"/>
    <p:sldId id="263" r:id="rId6"/>
    <p:sldId id="265" r:id="rId7"/>
    <p:sldId id="267" r:id="rId8"/>
    <p:sldId id="268" r:id="rId9"/>
    <p:sldId id="270" r:id="rId10"/>
    <p:sldId id="271"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24"/>
  </p:normalViewPr>
  <p:slideViewPr>
    <p:cSldViewPr snapToGrid="0" snapToObjects="1">
      <p:cViewPr varScale="1">
        <p:scale>
          <a:sx n="105" d="100"/>
          <a:sy n="105" d="100"/>
        </p:scale>
        <p:origin x="192"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6B387-F0F0-684B-8B4F-20C9B5ADDE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332797-9140-2146-A164-408AE6380A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2D79EE-A490-5646-95DD-A6E97952D1AE}"/>
              </a:ext>
            </a:extLst>
          </p:cNvPr>
          <p:cNvSpPr>
            <a:spLocks noGrp="1"/>
          </p:cNvSpPr>
          <p:nvPr>
            <p:ph type="dt" sz="half" idx="10"/>
          </p:nvPr>
        </p:nvSpPr>
        <p:spPr/>
        <p:txBody>
          <a:bodyPr/>
          <a:lstStyle/>
          <a:p>
            <a:fld id="{87DE6118-2437-4B30-8E3C-4D2BE6020583}" type="datetimeFigureOut">
              <a:rPr lang="en-US" smtClean="0"/>
              <a:pPr/>
              <a:t>4/19/19</a:t>
            </a:fld>
            <a:endParaRPr lang="en-US" dirty="0"/>
          </a:p>
        </p:txBody>
      </p:sp>
      <p:sp>
        <p:nvSpPr>
          <p:cNvPr id="5" name="Footer Placeholder 4">
            <a:extLst>
              <a:ext uri="{FF2B5EF4-FFF2-40B4-BE49-F238E27FC236}">
                <a16:creationId xmlns:a16="http://schemas.microsoft.com/office/drawing/2014/main" id="{F11DE02A-9423-5E4F-B84C-A6E31CE4AB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B898C02-A5D9-BC4E-B5F5-F77ADA0F08D9}"/>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015499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49A4B-27D0-9641-A420-98572DA756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479E78-4FBA-A04B-AFDD-2A6AFE5341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22EB42-029D-2F48-B65D-DAB0397C621F}"/>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5" name="Footer Placeholder 4">
            <a:extLst>
              <a:ext uri="{FF2B5EF4-FFF2-40B4-BE49-F238E27FC236}">
                <a16:creationId xmlns:a16="http://schemas.microsoft.com/office/drawing/2014/main" id="{6D601085-68A4-7B4D-B7B9-1B481FDAB39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B1DE6A-0482-9D40-ACD9-4DA625CFC231}"/>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47238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FBEAFC-82FC-304B-9C54-DC3DAF3B2B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7A1987-7D98-A745-B572-7403F55D7C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13A4CF-166E-5C41-AF4F-8414B3724300}"/>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5" name="Footer Placeholder 4">
            <a:extLst>
              <a:ext uri="{FF2B5EF4-FFF2-40B4-BE49-F238E27FC236}">
                <a16:creationId xmlns:a16="http://schemas.microsoft.com/office/drawing/2014/main" id="{3F8208D1-8771-9A4D-AEFC-1A52ABB88AD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13A3E3D-05E6-7E4D-844E-467CA142E1DD}"/>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580504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6939F-5D94-8745-B0E6-EBD2D7D0E6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289287-F210-F54C-9AAC-F3BCD5872E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458559-E7C1-2944-994E-692D649F3DA1}"/>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5" name="Footer Placeholder 4">
            <a:extLst>
              <a:ext uri="{FF2B5EF4-FFF2-40B4-BE49-F238E27FC236}">
                <a16:creationId xmlns:a16="http://schemas.microsoft.com/office/drawing/2014/main" id="{D6809D13-D034-BB45-989C-335ED09BA1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F2A42C-98F6-0C43-A030-C39E21B259F8}"/>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52253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D7886-E44E-CE42-8260-9BC98C7A7E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8358270-CAAF-E24F-B965-5805C73CB6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5513345-A699-1745-A1E2-0CB7B13F6AE5}"/>
              </a:ext>
            </a:extLst>
          </p:cNvPr>
          <p:cNvSpPr>
            <a:spLocks noGrp="1"/>
          </p:cNvSpPr>
          <p:nvPr>
            <p:ph type="dt" sz="half" idx="10"/>
          </p:nvPr>
        </p:nvSpPr>
        <p:spPr/>
        <p:txBody>
          <a:bodyPr/>
          <a:lstStyle/>
          <a:p>
            <a:fld id="{87DE6118-2437-4B30-8E3C-4D2BE6020583}" type="datetimeFigureOut">
              <a:rPr lang="en-US" smtClean="0"/>
              <a:pPr/>
              <a:t>4/19/19</a:t>
            </a:fld>
            <a:endParaRPr lang="en-US" dirty="0"/>
          </a:p>
        </p:txBody>
      </p:sp>
      <p:sp>
        <p:nvSpPr>
          <p:cNvPr id="5" name="Footer Placeholder 4">
            <a:extLst>
              <a:ext uri="{FF2B5EF4-FFF2-40B4-BE49-F238E27FC236}">
                <a16:creationId xmlns:a16="http://schemas.microsoft.com/office/drawing/2014/main" id="{4DEB4371-EB73-E54B-84AD-CACDA55DF3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1FF1BC-C52C-D34A-B883-3D4C23679BB7}"/>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2512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3D337-10B1-0B43-A76B-7B7CF6F18E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EFD0C9-B3FC-9A4E-9866-194075E596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35FE55-AC21-A74E-A0A5-FD4FA041B4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687EE6-FA17-D64E-A4D3-440327499F51}"/>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6" name="Footer Placeholder 5">
            <a:extLst>
              <a:ext uri="{FF2B5EF4-FFF2-40B4-BE49-F238E27FC236}">
                <a16:creationId xmlns:a16="http://schemas.microsoft.com/office/drawing/2014/main" id="{7D2FC277-0CDF-6047-B728-68F50D5830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5633AC-A00D-AE46-926D-41E34A7414CF}"/>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852776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3268E-F9A9-9440-A107-7E4983B4C4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2D6B92-F713-9B40-81CF-961F99F30A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BD5C698-879B-F74C-BED2-9872AF80E5E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11A713-DB52-F24A-9650-BC7C9A7F26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979DB3-273B-8941-A885-6DD8AAEF112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72F005-CF5A-3249-90B5-CEDD4937712E}"/>
              </a:ext>
            </a:extLst>
          </p:cNvPr>
          <p:cNvSpPr>
            <a:spLocks noGrp="1"/>
          </p:cNvSpPr>
          <p:nvPr>
            <p:ph type="dt" sz="half" idx="10"/>
          </p:nvPr>
        </p:nvSpPr>
        <p:spPr/>
        <p:txBody>
          <a:bodyPr/>
          <a:lstStyle/>
          <a:p>
            <a:fld id="{87DE6118-2437-4B30-8E3C-4D2BE6020583}" type="datetimeFigureOut">
              <a:rPr lang="en-US" smtClean="0"/>
              <a:pPr/>
              <a:t>4/19/19</a:t>
            </a:fld>
            <a:endParaRPr lang="en-US" dirty="0"/>
          </a:p>
        </p:txBody>
      </p:sp>
      <p:sp>
        <p:nvSpPr>
          <p:cNvPr id="8" name="Footer Placeholder 7">
            <a:extLst>
              <a:ext uri="{FF2B5EF4-FFF2-40B4-BE49-F238E27FC236}">
                <a16:creationId xmlns:a16="http://schemas.microsoft.com/office/drawing/2014/main" id="{F5B954E2-80FF-C34E-8365-CB8E1FF89A3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30169A6-818E-4E4B-974D-A4AA81C23520}"/>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4455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BABBE-ACF5-674F-9084-D0D9BFEF5B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8FE26D-CCFF-214E-9F54-750469A36423}"/>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4" name="Footer Placeholder 3">
            <a:extLst>
              <a:ext uri="{FF2B5EF4-FFF2-40B4-BE49-F238E27FC236}">
                <a16:creationId xmlns:a16="http://schemas.microsoft.com/office/drawing/2014/main" id="{080037E2-4F32-3840-A895-53D861650CE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E9F0347-6175-CF4A-BFC9-D1DECAC4188C}"/>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078818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4D8BF4-0136-5648-96AE-77977EDE7B46}"/>
              </a:ext>
            </a:extLst>
          </p:cNvPr>
          <p:cNvSpPr>
            <a:spLocks noGrp="1"/>
          </p:cNvSpPr>
          <p:nvPr>
            <p:ph type="dt" sz="half" idx="10"/>
          </p:nvPr>
        </p:nvSpPr>
        <p:spPr/>
        <p:txBody>
          <a:bodyPr/>
          <a:lstStyle/>
          <a:p>
            <a:fld id="{87DE6118-2437-4B30-8E3C-4D2BE6020583}" type="datetimeFigureOut">
              <a:rPr lang="en-US" smtClean="0"/>
              <a:t>4/19/19</a:t>
            </a:fld>
            <a:endParaRPr lang="en-US" dirty="0"/>
          </a:p>
        </p:txBody>
      </p:sp>
      <p:sp>
        <p:nvSpPr>
          <p:cNvPr id="3" name="Footer Placeholder 2">
            <a:extLst>
              <a:ext uri="{FF2B5EF4-FFF2-40B4-BE49-F238E27FC236}">
                <a16:creationId xmlns:a16="http://schemas.microsoft.com/office/drawing/2014/main" id="{F70D7B00-F166-5D4D-A4EB-DAA8A3806D0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FA07C6-1E8F-C34B-8E48-D090AC60B07F}"/>
              </a:ext>
            </a:extLst>
          </p:cNvPr>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5806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92BD5-05DA-B648-B6F7-75FC832F1B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0AE907-19C6-984E-B001-FDD5ABC9C3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6E7163-B98C-314A-96EA-BA943A08A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F30A01-874D-D542-A7F2-9FBEFF14DFD8}"/>
              </a:ext>
            </a:extLst>
          </p:cNvPr>
          <p:cNvSpPr>
            <a:spLocks noGrp="1"/>
          </p:cNvSpPr>
          <p:nvPr>
            <p:ph type="dt" sz="half" idx="10"/>
          </p:nvPr>
        </p:nvSpPr>
        <p:spPr/>
        <p:txBody>
          <a:bodyPr/>
          <a:lstStyle/>
          <a:p>
            <a:fld id="{87DE6118-2437-4B30-8E3C-4D2BE6020583}" type="datetimeFigureOut">
              <a:rPr lang="en-US" smtClean="0"/>
              <a:pPr/>
              <a:t>4/19/19</a:t>
            </a:fld>
            <a:endParaRPr lang="en-US" dirty="0"/>
          </a:p>
        </p:txBody>
      </p:sp>
      <p:sp>
        <p:nvSpPr>
          <p:cNvPr id="6" name="Footer Placeholder 5">
            <a:extLst>
              <a:ext uri="{FF2B5EF4-FFF2-40B4-BE49-F238E27FC236}">
                <a16:creationId xmlns:a16="http://schemas.microsoft.com/office/drawing/2014/main" id="{4728A654-A430-854F-AA55-E523C33B84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C294FE6-4B43-C64B-A579-2F9C6EF2E195}"/>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761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BA36-9F43-CB41-B871-CE310DF32F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0E2253-3313-7940-BA84-2C20733882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0118F5-DE74-9C48-A171-BFD38991CF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9F17C6-6AC3-474B-AAAC-F49CD0F7CF2D}"/>
              </a:ext>
            </a:extLst>
          </p:cNvPr>
          <p:cNvSpPr>
            <a:spLocks noGrp="1"/>
          </p:cNvSpPr>
          <p:nvPr>
            <p:ph type="dt" sz="half" idx="10"/>
          </p:nvPr>
        </p:nvSpPr>
        <p:spPr/>
        <p:txBody>
          <a:bodyPr/>
          <a:lstStyle/>
          <a:p>
            <a:fld id="{87DE6118-2437-4B30-8E3C-4D2BE6020583}" type="datetimeFigureOut">
              <a:rPr lang="en-US" smtClean="0"/>
              <a:pPr/>
              <a:t>4/19/19</a:t>
            </a:fld>
            <a:endParaRPr lang="en-US" dirty="0"/>
          </a:p>
        </p:txBody>
      </p:sp>
      <p:sp>
        <p:nvSpPr>
          <p:cNvPr id="6" name="Footer Placeholder 5">
            <a:extLst>
              <a:ext uri="{FF2B5EF4-FFF2-40B4-BE49-F238E27FC236}">
                <a16:creationId xmlns:a16="http://schemas.microsoft.com/office/drawing/2014/main" id="{D91D18E0-1FE5-3E49-B9FB-CCD8477747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9AEAD91-A0AF-5042-93F3-A9B3EEDF0B0F}"/>
              </a:ext>
            </a:extLst>
          </p:cNvPr>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173353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77A29A-E01D-8A43-B649-07812F5B3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EE83D6-D601-9A48-959F-E618EF8F8F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B2B3A5-3A18-6042-86EB-9BD80ECCB4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E6118-2437-4B30-8E3C-4D2BE6020583}" type="datetimeFigureOut">
              <a:rPr lang="en-US" smtClean="0"/>
              <a:pPr/>
              <a:t>4/19/19</a:t>
            </a:fld>
            <a:endParaRPr lang="en-US" dirty="0"/>
          </a:p>
        </p:txBody>
      </p:sp>
      <p:sp>
        <p:nvSpPr>
          <p:cNvPr id="5" name="Footer Placeholder 4">
            <a:extLst>
              <a:ext uri="{FF2B5EF4-FFF2-40B4-BE49-F238E27FC236}">
                <a16:creationId xmlns:a16="http://schemas.microsoft.com/office/drawing/2014/main" id="{C57943CE-FE74-CE48-86BA-DE2C659CD1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2DE372B-8252-954B-A10E-8C7234A6B7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0999513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C5DEF-BF2E-A04A-B964-F9B713C60C49}"/>
              </a:ext>
            </a:extLst>
          </p:cNvPr>
          <p:cNvSpPr>
            <a:spLocks noGrp="1"/>
          </p:cNvSpPr>
          <p:nvPr>
            <p:ph type="ctrTitle"/>
          </p:nvPr>
        </p:nvSpPr>
        <p:spPr>
          <a:xfrm>
            <a:off x="1524000" y="1122363"/>
            <a:ext cx="9144000" cy="2181669"/>
          </a:xfrm>
        </p:spPr>
        <p:txBody>
          <a:bodyPr>
            <a:normAutofit/>
          </a:bodyPr>
          <a:lstStyle/>
          <a:p>
            <a:r>
              <a:rPr lang="ka-GE" sz="4800" dirty="0"/>
              <a:t>ემოციური ინტელექტი და მისი განვითარება</a:t>
            </a:r>
            <a:endParaRPr lang="en-US" sz="4800" dirty="0"/>
          </a:p>
        </p:txBody>
      </p:sp>
      <p:sp>
        <p:nvSpPr>
          <p:cNvPr id="3" name="Subtitle 2">
            <a:extLst>
              <a:ext uri="{FF2B5EF4-FFF2-40B4-BE49-F238E27FC236}">
                <a16:creationId xmlns:a16="http://schemas.microsoft.com/office/drawing/2014/main" id="{3EC8A23D-DAD7-BB4D-84F4-3E6722C5965F}"/>
              </a:ext>
            </a:extLst>
          </p:cNvPr>
          <p:cNvSpPr>
            <a:spLocks noGrp="1"/>
          </p:cNvSpPr>
          <p:nvPr>
            <p:ph type="subTitle" idx="1"/>
          </p:nvPr>
        </p:nvSpPr>
        <p:spPr>
          <a:xfrm>
            <a:off x="1597152" y="3931222"/>
            <a:ext cx="9144000" cy="1655762"/>
          </a:xfrm>
        </p:spPr>
        <p:txBody>
          <a:bodyPr>
            <a:noAutofit/>
          </a:bodyPr>
          <a:lstStyle/>
          <a:p>
            <a:pPr algn="r"/>
            <a:r>
              <a:rPr lang="ka-GE" sz="2000" dirty="0"/>
              <a:t>ჯანმრთელობის მეცნიერებების სკოლა</a:t>
            </a:r>
            <a:endParaRPr lang="en-US" sz="2000" dirty="0"/>
          </a:p>
          <a:p>
            <a:pPr algn="r"/>
            <a:r>
              <a:rPr lang="ka-GE" sz="2000" dirty="0"/>
              <a:t>საზოგადოებრივი ჯანდაცვის სადოქტორო პროგრამა</a:t>
            </a:r>
            <a:endParaRPr lang="en-US" sz="2000" dirty="0"/>
          </a:p>
          <a:p>
            <a:pPr algn="r"/>
            <a:endParaRPr lang="ca-ES" sz="2000" dirty="0"/>
          </a:p>
          <a:p>
            <a:pPr algn="r"/>
            <a:r>
              <a:rPr lang="ca-ES" sz="2000" dirty="0" err="1"/>
              <a:t>დოქტორანტი</a:t>
            </a:r>
            <a:r>
              <a:rPr lang="ka-GE" sz="2000" dirty="0"/>
              <a:t>: ქეთევან გოგინაშვილი</a:t>
            </a:r>
            <a:endParaRPr lang="en-US" sz="2000" dirty="0"/>
          </a:p>
          <a:p>
            <a:pPr algn="r"/>
            <a:endParaRPr lang="en-US" sz="2000" dirty="0"/>
          </a:p>
          <a:p>
            <a:pPr algn="r"/>
            <a:r>
              <a:rPr lang="ka-GE" sz="2000" dirty="0"/>
              <a:t>კურსის ხელმძღვანელი</a:t>
            </a:r>
            <a:r>
              <a:rPr lang="pt-BR" sz="2000" dirty="0"/>
              <a:t>: </a:t>
            </a:r>
            <a:r>
              <a:rPr lang="ka-GE" sz="2000" dirty="0"/>
              <a:t>შალვა დუნდუა                   </a:t>
            </a:r>
            <a:endParaRPr lang="en-US" sz="2000" dirty="0"/>
          </a:p>
        </p:txBody>
      </p:sp>
      <p:pic>
        <p:nvPicPr>
          <p:cNvPr id="4" name="Picture 3" descr="ug">
            <a:extLst>
              <a:ext uri="{FF2B5EF4-FFF2-40B4-BE49-F238E27FC236}">
                <a16:creationId xmlns:a16="http://schemas.microsoft.com/office/drawing/2014/main" id="{2BE56ADA-28E3-E14A-82FA-4C95B81CEDE9}"/>
              </a:ext>
            </a:extLst>
          </p:cNvPr>
          <p:cNvPicPr/>
          <p:nvPr/>
        </p:nvPicPr>
        <p:blipFill>
          <a:blip r:embed="rId2" cstate="print"/>
          <a:srcRect/>
          <a:stretch>
            <a:fillRect/>
          </a:stretch>
        </p:blipFill>
        <p:spPr bwMode="auto">
          <a:xfrm>
            <a:off x="1009904" y="0"/>
            <a:ext cx="9731248" cy="1292543"/>
          </a:xfrm>
          <a:prstGeom prst="rect">
            <a:avLst/>
          </a:prstGeom>
          <a:noFill/>
          <a:ln w="9525">
            <a:noFill/>
            <a:miter lim="800000"/>
            <a:headEnd/>
            <a:tailEnd/>
          </a:ln>
        </p:spPr>
      </p:pic>
    </p:spTree>
    <p:extLst>
      <p:ext uri="{BB962C8B-B14F-4D97-AF65-F5344CB8AC3E}">
        <p14:creationId xmlns:p14="http://schemas.microsoft.com/office/powerpoint/2010/main" val="1909776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4EC8-A409-6F48-BC89-106FFBCEF4A1}"/>
              </a:ext>
            </a:extLst>
          </p:cNvPr>
          <p:cNvSpPr>
            <a:spLocks noGrp="1"/>
          </p:cNvSpPr>
          <p:nvPr>
            <p:ph type="title"/>
          </p:nvPr>
        </p:nvSpPr>
        <p:spPr/>
        <p:txBody>
          <a:bodyPr/>
          <a:lstStyle/>
          <a:p>
            <a:r>
              <a:rPr lang="ka-GE" dirty="0"/>
              <a:t>საკვლევი კითხვა </a:t>
            </a:r>
            <a:endParaRPr lang="en-US" dirty="0"/>
          </a:p>
        </p:txBody>
      </p:sp>
      <p:sp>
        <p:nvSpPr>
          <p:cNvPr id="3" name="Content Placeholder 2">
            <a:extLst>
              <a:ext uri="{FF2B5EF4-FFF2-40B4-BE49-F238E27FC236}">
                <a16:creationId xmlns:a16="http://schemas.microsoft.com/office/drawing/2014/main" id="{FDB8E391-4225-2549-90D6-7182143EC783}"/>
              </a:ext>
            </a:extLst>
          </p:cNvPr>
          <p:cNvSpPr>
            <a:spLocks noGrp="1"/>
          </p:cNvSpPr>
          <p:nvPr>
            <p:ph idx="1"/>
          </p:nvPr>
        </p:nvSpPr>
        <p:spPr>
          <a:xfrm>
            <a:off x="838200" y="1850339"/>
            <a:ext cx="10515600" cy="4351338"/>
          </a:xfrm>
        </p:spPr>
        <p:txBody>
          <a:bodyPr>
            <a:normAutofit/>
          </a:bodyPr>
          <a:lstStyle/>
          <a:p>
            <a:pPr marL="0" indent="0" algn="ctr">
              <a:lnSpc>
                <a:spcPct val="150000"/>
              </a:lnSpc>
              <a:buNone/>
            </a:pPr>
            <a:r>
              <a:rPr lang="ka-GE" sz="3600" dirty="0"/>
              <a:t>ემოციური ინტელექტის განვითარებისთვის გამოყენებული სწავლების </a:t>
            </a:r>
            <a:r>
              <a:rPr lang="ka-GE" sz="3600"/>
              <a:t>მეთოდების მიმოხილვა და საუკეთესოს შერჩევა </a:t>
            </a:r>
            <a:endParaRPr lang="en-US" sz="3600" dirty="0"/>
          </a:p>
        </p:txBody>
      </p:sp>
    </p:spTree>
    <p:extLst>
      <p:ext uri="{BB962C8B-B14F-4D97-AF65-F5344CB8AC3E}">
        <p14:creationId xmlns:p14="http://schemas.microsoft.com/office/powerpoint/2010/main" val="1718413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4EC7C-5222-2C4B-8A38-16598A363A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C39D4D-174A-E04D-8A7E-6A4996B0D725}"/>
              </a:ext>
            </a:extLst>
          </p:cNvPr>
          <p:cNvSpPr>
            <a:spLocks noGrp="1"/>
          </p:cNvSpPr>
          <p:nvPr>
            <p:ph idx="1"/>
          </p:nvPr>
        </p:nvSpPr>
        <p:spPr/>
        <p:txBody>
          <a:bodyPr>
            <a:normAutofit/>
          </a:bodyPr>
          <a:lstStyle/>
          <a:p>
            <a:endParaRPr lang="ka-GE" sz="3600" dirty="0"/>
          </a:p>
          <a:p>
            <a:endParaRPr lang="ka-GE" sz="3600" dirty="0"/>
          </a:p>
          <a:p>
            <a:r>
              <a:rPr lang="ka-GE" sz="3600" dirty="0"/>
              <a:t>მადლობა ყურადღებისთვის…</a:t>
            </a:r>
            <a:endParaRPr lang="en-US" sz="3600" dirty="0"/>
          </a:p>
        </p:txBody>
      </p:sp>
    </p:spTree>
    <p:extLst>
      <p:ext uri="{BB962C8B-B14F-4D97-AF65-F5344CB8AC3E}">
        <p14:creationId xmlns:p14="http://schemas.microsoft.com/office/powerpoint/2010/main" val="830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77B0-BBA7-5E48-95D7-122222D58A4D}"/>
              </a:ext>
            </a:extLst>
          </p:cNvPr>
          <p:cNvSpPr>
            <a:spLocks noGrp="1"/>
          </p:cNvSpPr>
          <p:nvPr>
            <p:ph type="title"/>
          </p:nvPr>
        </p:nvSpPr>
        <p:spPr>
          <a:xfrm>
            <a:off x="838200" y="182245"/>
            <a:ext cx="10515600" cy="1325563"/>
          </a:xfrm>
        </p:spPr>
        <p:txBody>
          <a:bodyPr/>
          <a:lstStyle/>
          <a:p>
            <a:r>
              <a:rPr lang="ka-GE" dirty="0"/>
              <a:t>ისტორია</a:t>
            </a:r>
            <a:endParaRPr lang="en-US" dirty="0"/>
          </a:p>
        </p:txBody>
      </p:sp>
      <p:sp>
        <p:nvSpPr>
          <p:cNvPr id="3" name="Content Placeholder 2">
            <a:extLst>
              <a:ext uri="{FF2B5EF4-FFF2-40B4-BE49-F238E27FC236}">
                <a16:creationId xmlns:a16="http://schemas.microsoft.com/office/drawing/2014/main" id="{CBD5812F-3036-F74A-BA3A-6F5C01DA6D16}"/>
              </a:ext>
            </a:extLst>
          </p:cNvPr>
          <p:cNvSpPr>
            <a:spLocks noGrp="1"/>
          </p:cNvSpPr>
          <p:nvPr>
            <p:ph idx="1"/>
          </p:nvPr>
        </p:nvSpPr>
        <p:spPr>
          <a:xfrm>
            <a:off x="752856" y="1411096"/>
            <a:ext cx="10378440" cy="5014087"/>
          </a:xfrm>
        </p:spPr>
        <p:txBody>
          <a:bodyPr>
            <a:normAutofit fontScale="92500" lnSpcReduction="10000"/>
          </a:bodyPr>
          <a:lstStyle/>
          <a:p>
            <a:pPr>
              <a:lnSpc>
                <a:spcPct val="100000"/>
              </a:lnSpc>
              <a:spcBef>
                <a:spcPts val="1600"/>
              </a:spcBef>
            </a:pPr>
            <a:r>
              <a:rPr lang="ka-GE" dirty="0"/>
              <a:t>1964 - ბელდოკი იყენებს ტერმინს „ემოციური ინტელექტი</a:t>
            </a:r>
          </a:p>
          <a:p>
            <a:pPr>
              <a:lnSpc>
                <a:spcPct val="100000"/>
              </a:lnSpc>
              <a:spcBef>
                <a:spcPts val="1600"/>
              </a:spcBef>
            </a:pPr>
            <a:r>
              <a:rPr lang="ka-GE" dirty="0"/>
              <a:t>1966 - ლოინერის სტატია - „ემოციური ინტელექტი და ემანსიპაცია“</a:t>
            </a:r>
            <a:r>
              <a:rPr lang="en-US" dirty="0"/>
              <a:t> </a:t>
            </a:r>
            <a:endParaRPr lang="ka-GE" dirty="0"/>
          </a:p>
          <a:p>
            <a:pPr>
              <a:lnSpc>
                <a:spcPct val="100000"/>
              </a:lnSpc>
              <a:spcBef>
                <a:spcPts val="1600"/>
              </a:spcBef>
            </a:pPr>
            <a:r>
              <a:rPr lang="ka-GE" dirty="0"/>
              <a:t>1983 - გარდნერის წიგნი -</a:t>
            </a:r>
            <a:r>
              <a:rPr lang="en-US" dirty="0"/>
              <a:t> “</a:t>
            </a:r>
            <a:r>
              <a:rPr lang="ka-GE" dirty="0"/>
              <a:t>გონების საზღვრები: მრავლობითი ინტელექტის თეორია“</a:t>
            </a:r>
          </a:p>
          <a:p>
            <a:pPr>
              <a:lnSpc>
                <a:spcPct val="100000"/>
              </a:lnSpc>
              <a:spcBef>
                <a:spcPts val="1600"/>
              </a:spcBef>
            </a:pPr>
            <a:r>
              <a:rPr lang="ka-GE" dirty="0"/>
              <a:t>1985 - ვ.პეინეს სადოქტორო დისერტაცია „ემოციების კვლევა: ემოციური ინტელექტის განვითარება“</a:t>
            </a:r>
          </a:p>
          <a:p>
            <a:pPr>
              <a:lnSpc>
                <a:spcPct val="100000"/>
              </a:lnSpc>
              <a:spcBef>
                <a:spcPts val="1600"/>
              </a:spcBef>
            </a:pPr>
            <a:r>
              <a:rPr lang="ka-GE" dirty="0"/>
              <a:t>1989 - გრინსპენი - ემოციურ ინტელექტის</a:t>
            </a:r>
            <a:r>
              <a:rPr lang="en-US" dirty="0"/>
              <a:t> </a:t>
            </a:r>
            <a:r>
              <a:rPr lang="ka-GE" dirty="0"/>
              <a:t>მოდელის აღწერა, პ.სალოვეის და ჯ.მაიერის მიერ გადამუშავებული მოდელი</a:t>
            </a:r>
          </a:p>
          <a:p>
            <a:pPr>
              <a:lnSpc>
                <a:spcPct val="100000"/>
              </a:lnSpc>
              <a:spcBef>
                <a:spcPts val="1600"/>
              </a:spcBef>
            </a:pPr>
            <a:r>
              <a:rPr lang="ka-GE" dirty="0"/>
              <a:t>1995 - გოლემანის წიგნი „ემოციური ინტელექტი - რატომ შეიძლება მას ჰქონდეს მეტი მნიშვნელობა ვიდრე ინტელექტის დონეს?“</a:t>
            </a:r>
            <a:r>
              <a:rPr lang="en-US" dirty="0"/>
              <a:t> </a:t>
            </a:r>
          </a:p>
          <a:p>
            <a:pPr>
              <a:lnSpc>
                <a:spcPct val="100000"/>
              </a:lnSpc>
              <a:spcBef>
                <a:spcPts val="1600"/>
              </a:spcBef>
            </a:pPr>
            <a:endParaRPr lang="en-US" dirty="0"/>
          </a:p>
        </p:txBody>
      </p:sp>
    </p:spTree>
    <p:extLst>
      <p:ext uri="{BB962C8B-B14F-4D97-AF65-F5344CB8AC3E}">
        <p14:creationId xmlns:p14="http://schemas.microsoft.com/office/powerpoint/2010/main" val="3948027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69C86-3163-1743-BC00-EFB1DBF1DC80}"/>
              </a:ext>
            </a:extLst>
          </p:cNvPr>
          <p:cNvSpPr>
            <a:spLocks noGrp="1"/>
          </p:cNvSpPr>
          <p:nvPr>
            <p:ph type="title"/>
          </p:nvPr>
        </p:nvSpPr>
        <p:spPr>
          <a:xfrm>
            <a:off x="838200" y="35941"/>
            <a:ext cx="10515600" cy="1325563"/>
          </a:xfrm>
        </p:spPr>
        <p:txBody>
          <a:bodyPr/>
          <a:lstStyle/>
          <a:p>
            <a:r>
              <a:rPr lang="ka-GE" dirty="0"/>
              <a:t>დეფინიცია და ძირითადი მოდელები</a:t>
            </a:r>
            <a:endParaRPr lang="en-US" dirty="0"/>
          </a:p>
        </p:txBody>
      </p:sp>
      <p:sp>
        <p:nvSpPr>
          <p:cNvPr id="3" name="Content Placeholder 2">
            <a:extLst>
              <a:ext uri="{FF2B5EF4-FFF2-40B4-BE49-F238E27FC236}">
                <a16:creationId xmlns:a16="http://schemas.microsoft.com/office/drawing/2014/main" id="{4034CF26-6E10-3046-9C3D-83497FF812DF}"/>
              </a:ext>
            </a:extLst>
          </p:cNvPr>
          <p:cNvSpPr>
            <a:spLocks noGrp="1"/>
          </p:cNvSpPr>
          <p:nvPr>
            <p:ph idx="1"/>
          </p:nvPr>
        </p:nvSpPr>
        <p:spPr>
          <a:xfrm>
            <a:off x="838200" y="1276160"/>
            <a:ext cx="10515600" cy="4351338"/>
          </a:xfrm>
        </p:spPr>
        <p:txBody>
          <a:bodyPr>
            <a:noAutofit/>
          </a:bodyPr>
          <a:lstStyle/>
          <a:p>
            <a:r>
              <a:rPr lang="ka-GE" dirty="0"/>
              <a:t>„საკუთარი და სხვა ადამიანების ემოციების კონტროლის, სხვადასხვა ემოციის გარჩევის და სათანადოდ შეფასების, ასევე ემოციური ინფორმაციის აზროვნებისა და ქცევის მართვისთვის გამოყენების უნარი“ - სალოვეი და მაიერი</a:t>
            </a:r>
          </a:p>
          <a:p>
            <a:r>
              <a:rPr lang="ka-GE" dirty="0"/>
              <a:t>ოთხი უნარი:</a:t>
            </a:r>
          </a:p>
          <a:p>
            <a:pPr lvl="1"/>
            <a:r>
              <a:rPr lang="ka-GE" sz="2800" dirty="0"/>
              <a:t>ემოციების აღქმა</a:t>
            </a:r>
          </a:p>
          <a:p>
            <a:pPr lvl="2"/>
            <a:r>
              <a:rPr lang="ka-GE" sz="2800" dirty="0"/>
              <a:t>გამოყენება</a:t>
            </a:r>
          </a:p>
          <a:p>
            <a:pPr lvl="3"/>
            <a:r>
              <a:rPr lang="ka-GE" sz="2800" dirty="0"/>
              <a:t>გაგება </a:t>
            </a:r>
          </a:p>
          <a:p>
            <a:pPr lvl="4"/>
            <a:r>
              <a:rPr lang="ka-GE" sz="2800" dirty="0"/>
              <a:t>მართვა</a:t>
            </a:r>
          </a:p>
          <a:p>
            <a:r>
              <a:rPr lang="ka-GE" dirty="0"/>
              <a:t>ემოციური ინტელექტი ასახავს ინტელექტის, ემპათიის და ემოციის გაერთიანების უნარს, აზროვნების გაუმჯობესების და ინტერპერსონალური დინამიკის გაგების მიზნით</a:t>
            </a:r>
            <a:endParaRPr lang="en-US" dirty="0"/>
          </a:p>
        </p:txBody>
      </p:sp>
    </p:spTree>
    <p:extLst>
      <p:ext uri="{BB962C8B-B14F-4D97-AF65-F5344CB8AC3E}">
        <p14:creationId xmlns:p14="http://schemas.microsoft.com/office/powerpoint/2010/main" val="168973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DC959-186F-AA48-BCBF-D01789284CAE}"/>
              </a:ext>
            </a:extLst>
          </p:cNvPr>
          <p:cNvSpPr>
            <a:spLocks noGrp="1"/>
          </p:cNvSpPr>
          <p:nvPr>
            <p:ph type="title"/>
          </p:nvPr>
        </p:nvSpPr>
        <p:spPr>
          <a:xfrm>
            <a:off x="838200" y="256222"/>
            <a:ext cx="10515600" cy="1325563"/>
          </a:xfrm>
        </p:spPr>
        <p:txBody>
          <a:bodyPr>
            <a:normAutofit/>
          </a:bodyPr>
          <a:lstStyle/>
          <a:p>
            <a:r>
              <a:rPr lang="ka-GE" sz="3600" dirty="0"/>
              <a:t>ემოციური ინტელექტის მოდელები - თვისებების მოდელი </a:t>
            </a:r>
            <a:endParaRPr lang="en-US" sz="3600" dirty="0"/>
          </a:p>
        </p:txBody>
      </p:sp>
      <p:sp>
        <p:nvSpPr>
          <p:cNvPr id="3" name="Content Placeholder 2">
            <a:extLst>
              <a:ext uri="{FF2B5EF4-FFF2-40B4-BE49-F238E27FC236}">
                <a16:creationId xmlns:a16="http://schemas.microsoft.com/office/drawing/2014/main" id="{0AB3EF5E-2907-0F4A-9FAD-C9020A5ED087}"/>
              </a:ext>
            </a:extLst>
          </p:cNvPr>
          <p:cNvSpPr>
            <a:spLocks noGrp="1"/>
          </p:cNvSpPr>
          <p:nvPr>
            <p:ph idx="1"/>
          </p:nvPr>
        </p:nvSpPr>
        <p:spPr>
          <a:xfrm>
            <a:off x="838200" y="1581785"/>
            <a:ext cx="10515600" cy="4351338"/>
          </a:xfrm>
        </p:spPr>
        <p:txBody>
          <a:bodyPr/>
          <a:lstStyle/>
          <a:p>
            <a:r>
              <a:rPr lang="ka-GE" dirty="0"/>
              <a:t>აზროვნების გაუმჯობესების მიზნით, ემოციებზე და ემოციების შესახებ მსჯელობის უნარი. რაც მოიცავს ემოციების ზუსტად აღქმის, ემოციების წვდომისა და გენერაციის უნარს, რათა დაეხმაროს აზროვნებას  ჩაწვდეს ემოციებს და ცოდნას ემოცების შესახებ, რეფლექსურად მართოს ემოციები რომელიც ხელს უწყობს ემოციურ და ინტელექტუალურ განვითარებას - სალოვეის და მაიერის კონცეფცია</a:t>
            </a:r>
          </a:p>
          <a:p>
            <a:r>
              <a:rPr lang="ka-GE" dirty="0"/>
              <a:t>ემოციური ინტელექტის ოთხი ტიპი: მიღება, გამოყენება, აღქმა და მართვა</a:t>
            </a:r>
            <a:endParaRPr lang="en-US" dirty="0"/>
          </a:p>
        </p:txBody>
      </p:sp>
    </p:spTree>
    <p:extLst>
      <p:ext uri="{BB962C8B-B14F-4D97-AF65-F5344CB8AC3E}">
        <p14:creationId xmlns:p14="http://schemas.microsoft.com/office/powerpoint/2010/main" val="2184757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DC959-186F-AA48-BCBF-D01789284CAE}"/>
              </a:ext>
            </a:extLst>
          </p:cNvPr>
          <p:cNvSpPr>
            <a:spLocks noGrp="1"/>
          </p:cNvSpPr>
          <p:nvPr>
            <p:ph type="title"/>
          </p:nvPr>
        </p:nvSpPr>
        <p:spPr>
          <a:xfrm>
            <a:off x="838200" y="256222"/>
            <a:ext cx="10515600" cy="1325563"/>
          </a:xfrm>
        </p:spPr>
        <p:txBody>
          <a:bodyPr>
            <a:normAutofit/>
          </a:bodyPr>
          <a:lstStyle/>
          <a:p>
            <a:r>
              <a:rPr lang="ka-GE" sz="3600" dirty="0"/>
              <a:t>ემოციური ინტელექტის მოდელები - უნარების მოდელი </a:t>
            </a:r>
            <a:endParaRPr lang="en-US" sz="3600" dirty="0"/>
          </a:p>
        </p:txBody>
      </p:sp>
      <p:sp>
        <p:nvSpPr>
          <p:cNvPr id="3" name="Content Placeholder 2">
            <a:extLst>
              <a:ext uri="{FF2B5EF4-FFF2-40B4-BE49-F238E27FC236}">
                <a16:creationId xmlns:a16="http://schemas.microsoft.com/office/drawing/2014/main" id="{0AB3EF5E-2907-0F4A-9FAD-C9020A5ED087}"/>
              </a:ext>
            </a:extLst>
          </p:cNvPr>
          <p:cNvSpPr>
            <a:spLocks noGrp="1"/>
          </p:cNvSpPr>
          <p:nvPr>
            <p:ph idx="1"/>
          </p:nvPr>
        </p:nvSpPr>
        <p:spPr>
          <a:xfrm>
            <a:off x="838200" y="1581785"/>
            <a:ext cx="10515600" cy="4351338"/>
          </a:xfrm>
        </p:spPr>
        <p:txBody>
          <a:bodyPr/>
          <a:lstStyle/>
          <a:p>
            <a:r>
              <a:rPr lang="ka-GE" dirty="0"/>
              <a:t>პეტრიდისის მოდელი - ემოციური თვითაღქმის შექმნა პიროვნულობის შედარებით ქვედა დონეებზე </a:t>
            </a:r>
          </a:p>
          <a:p>
            <a:r>
              <a:rPr lang="ka-GE" dirty="0"/>
              <a:t>ანუ თვისებების ემოციური ინტელექტი ეხება ინდივიდუალურ გრძნობებს, მათი ემოციური შესაძლებლობების შესახებ</a:t>
            </a:r>
          </a:p>
          <a:p>
            <a:r>
              <a:rPr lang="ka-GE" dirty="0"/>
              <a:t>მოცავს ქცევით თვისებებს და თვითაღქმის თვისებებს, იზომება თვითანგარიშგებით</a:t>
            </a:r>
          </a:p>
          <a:p>
            <a:r>
              <a:rPr lang="ka-GE" dirty="0"/>
              <a:t>თვისებების ემოციური ინტელექტი გამოკვლეულ უნდა იქნას პიროვნულობის ფარგლებში</a:t>
            </a:r>
            <a:endParaRPr lang="en-US" dirty="0"/>
          </a:p>
        </p:txBody>
      </p:sp>
    </p:spTree>
    <p:extLst>
      <p:ext uri="{BB962C8B-B14F-4D97-AF65-F5344CB8AC3E}">
        <p14:creationId xmlns:p14="http://schemas.microsoft.com/office/powerpoint/2010/main" val="1034392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BBD98-F78A-984A-BF25-8EDC6AB82A84}"/>
              </a:ext>
            </a:extLst>
          </p:cNvPr>
          <p:cNvSpPr>
            <a:spLocks noGrp="1"/>
          </p:cNvSpPr>
          <p:nvPr>
            <p:ph type="title"/>
          </p:nvPr>
        </p:nvSpPr>
        <p:spPr/>
        <p:txBody>
          <a:bodyPr/>
          <a:lstStyle/>
          <a:p>
            <a:r>
              <a:rPr lang="ka-GE" dirty="0"/>
              <a:t>ემოციური ინტელექტის მოდელები - შერეული მოდელი </a:t>
            </a:r>
            <a:endParaRPr lang="en-US" dirty="0"/>
          </a:p>
        </p:txBody>
      </p:sp>
      <p:sp>
        <p:nvSpPr>
          <p:cNvPr id="3" name="Content Placeholder 2">
            <a:extLst>
              <a:ext uri="{FF2B5EF4-FFF2-40B4-BE49-F238E27FC236}">
                <a16:creationId xmlns:a16="http://schemas.microsoft.com/office/drawing/2014/main" id="{5E823768-7247-E240-858C-3EBC4E3BC57D}"/>
              </a:ext>
            </a:extLst>
          </p:cNvPr>
          <p:cNvSpPr>
            <a:spLocks noGrp="1"/>
          </p:cNvSpPr>
          <p:nvPr>
            <p:ph idx="1"/>
          </p:nvPr>
        </p:nvSpPr>
        <p:spPr>
          <a:xfrm>
            <a:off x="739346" y="1825625"/>
            <a:ext cx="10515600" cy="4351338"/>
          </a:xfrm>
        </p:spPr>
        <p:txBody>
          <a:bodyPr>
            <a:normAutofit fontScale="92500" lnSpcReduction="10000"/>
          </a:bodyPr>
          <a:lstStyle/>
          <a:p>
            <a:r>
              <a:rPr lang="ka-GE" dirty="0"/>
              <a:t>გოლემანის მოდელი ფოკუსირებულია ემოციურ ინტელექტზე, როგორც კომპეტენციებისა და უნარების ფართო სპექტრზე, რომელიც განსაზღვრავს ლიდერობის თვისებებს</a:t>
            </a:r>
          </a:p>
          <a:p>
            <a:r>
              <a:rPr lang="ka-GE" dirty="0">
                <a:solidFill>
                  <a:srgbClr val="C00000"/>
                </a:solidFill>
              </a:rPr>
              <a:t>თვითცნობიერება</a:t>
            </a:r>
            <a:r>
              <a:rPr lang="ka-GE" dirty="0"/>
              <a:t> - საკუთარი ძლიერი და სუსტი მხარეების ღირებულებების და სხვებზე გავლენის ცოდნა</a:t>
            </a:r>
            <a:endParaRPr lang="en-US" dirty="0"/>
          </a:p>
          <a:p>
            <a:r>
              <a:rPr lang="ka-GE" dirty="0">
                <a:solidFill>
                  <a:srgbClr val="C00000"/>
                </a:solidFill>
              </a:rPr>
              <a:t>თვითრეგულაცია</a:t>
            </a:r>
            <a:r>
              <a:rPr lang="ka-GE" dirty="0"/>
              <a:t> - დამანგრეველი, ხელისშემშლელი იმპულსებისა და გუნება-განწყობის გაკონტროლება ან გადამისამართება</a:t>
            </a:r>
            <a:endParaRPr lang="en-US" dirty="0"/>
          </a:p>
          <a:p>
            <a:r>
              <a:rPr lang="ka-GE" dirty="0">
                <a:solidFill>
                  <a:srgbClr val="C00000"/>
                </a:solidFill>
              </a:rPr>
              <a:t>მოტივაცია</a:t>
            </a:r>
            <a:r>
              <a:rPr lang="ka-GE" dirty="0"/>
              <a:t> - მიღწევით ტკბობა საკუთარი სიამოვნებისთვის</a:t>
            </a:r>
            <a:endParaRPr lang="en-US" dirty="0"/>
          </a:p>
          <a:p>
            <a:r>
              <a:rPr lang="ka-GE" dirty="0">
                <a:solidFill>
                  <a:srgbClr val="C00000"/>
                </a:solidFill>
              </a:rPr>
              <a:t>ემპათია</a:t>
            </a:r>
            <a:r>
              <a:rPr lang="ka-GE" dirty="0"/>
              <a:t> - სხვა ადამიანების ემოციური მდგომარეობის გაგება</a:t>
            </a:r>
            <a:endParaRPr lang="en-US" dirty="0"/>
          </a:p>
          <a:p>
            <a:r>
              <a:rPr lang="ka-GE" dirty="0">
                <a:solidFill>
                  <a:srgbClr val="C00000"/>
                </a:solidFill>
              </a:rPr>
              <a:t>სოციალური უნარი </a:t>
            </a:r>
            <a:r>
              <a:rPr lang="ka-GE" dirty="0"/>
              <a:t>- სხვებთან ურთიერთობების დამყარება მათი სასურველი მიმართულებით წარმართვის მიზნით</a:t>
            </a:r>
            <a:r>
              <a:rPr lang="en-US" dirty="0"/>
              <a:t> </a:t>
            </a:r>
          </a:p>
        </p:txBody>
      </p:sp>
    </p:spTree>
    <p:extLst>
      <p:ext uri="{BB962C8B-B14F-4D97-AF65-F5344CB8AC3E}">
        <p14:creationId xmlns:p14="http://schemas.microsoft.com/office/powerpoint/2010/main" val="2371855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0685F-F2CD-0C49-A93C-F7FDC7518A0E}"/>
              </a:ext>
            </a:extLst>
          </p:cNvPr>
          <p:cNvSpPr>
            <a:spLocks noGrp="1"/>
          </p:cNvSpPr>
          <p:nvPr>
            <p:ph type="title"/>
          </p:nvPr>
        </p:nvSpPr>
        <p:spPr/>
        <p:txBody>
          <a:bodyPr>
            <a:normAutofit/>
          </a:bodyPr>
          <a:lstStyle/>
          <a:p>
            <a:r>
              <a:rPr lang="ka-GE" sz="3600" b="1" dirty="0"/>
              <a:t>ემოციური ინტელექტი - გენეტიკური კომპონენტი, თუ აღზრდის შედეგი</a:t>
            </a:r>
            <a:endParaRPr lang="en-US" sz="3600" dirty="0"/>
          </a:p>
        </p:txBody>
      </p:sp>
      <p:sp>
        <p:nvSpPr>
          <p:cNvPr id="3" name="Content Placeholder 2">
            <a:extLst>
              <a:ext uri="{FF2B5EF4-FFF2-40B4-BE49-F238E27FC236}">
                <a16:creationId xmlns:a16="http://schemas.microsoft.com/office/drawing/2014/main" id="{C57699FF-4C2F-B844-AE0F-A1E7267ADA59}"/>
              </a:ext>
            </a:extLst>
          </p:cNvPr>
          <p:cNvSpPr>
            <a:spLocks noGrp="1"/>
          </p:cNvSpPr>
          <p:nvPr>
            <p:ph idx="1"/>
          </p:nvPr>
        </p:nvSpPr>
        <p:spPr/>
        <p:txBody>
          <a:bodyPr>
            <a:normAutofit/>
          </a:bodyPr>
          <a:lstStyle/>
          <a:p>
            <a:r>
              <a:rPr lang="ka-GE" dirty="0"/>
              <a:t>ემოციური ინტელექტი  - თანდაყოლილი თვისება თუ შეძენილი ცხოვრებისეული გამოცდილება?</a:t>
            </a:r>
          </a:p>
          <a:p>
            <a:pPr marL="0" indent="0">
              <a:buNone/>
            </a:pPr>
            <a:endParaRPr lang="ka-GE" dirty="0"/>
          </a:p>
          <a:p>
            <a:r>
              <a:rPr lang="ka-GE" dirty="0"/>
              <a:t>გოლემანის პასუხი - </a:t>
            </a:r>
            <a:r>
              <a:rPr lang="ka-GE" dirty="0">
                <a:solidFill>
                  <a:srgbClr val="C00000"/>
                </a:solidFill>
              </a:rPr>
              <a:t>ორივე: გენეტიკური კომპონენტი და ტვინის ლიმბური სისტემა</a:t>
            </a:r>
          </a:p>
        </p:txBody>
      </p:sp>
    </p:spTree>
    <p:extLst>
      <p:ext uri="{BB962C8B-B14F-4D97-AF65-F5344CB8AC3E}">
        <p14:creationId xmlns:p14="http://schemas.microsoft.com/office/powerpoint/2010/main" val="3521247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1D029-A544-A043-BD77-EB111C438170}"/>
              </a:ext>
            </a:extLst>
          </p:cNvPr>
          <p:cNvSpPr>
            <a:spLocks noGrp="1"/>
          </p:cNvSpPr>
          <p:nvPr>
            <p:ph type="title"/>
          </p:nvPr>
        </p:nvSpPr>
        <p:spPr/>
        <p:txBody>
          <a:bodyPr/>
          <a:lstStyle/>
          <a:p>
            <a:r>
              <a:rPr lang="ka-GE" dirty="0"/>
              <a:t>რა განასხვავებს გამორჩეულ ლიდერს კარგი ლიდერისგან? </a:t>
            </a:r>
            <a:endParaRPr lang="en-US" dirty="0"/>
          </a:p>
        </p:txBody>
      </p:sp>
      <p:sp>
        <p:nvSpPr>
          <p:cNvPr id="3" name="Content Placeholder 2">
            <a:extLst>
              <a:ext uri="{FF2B5EF4-FFF2-40B4-BE49-F238E27FC236}">
                <a16:creationId xmlns:a16="http://schemas.microsoft.com/office/drawing/2014/main" id="{B37B8D29-EC3F-B944-A99A-E3FBB331CDB5}"/>
              </a:ext>
            </a:extLst>
          </p:cNvPr>
          <p:cNvSpPr>
            <a:spLocks noGrp="1"/>
          </p:cNvSpPr>
          <p:nvPr>
            <p:ph idx="1"/>
          </p:nvPr>
        </p:nvSpPr>
        <p:spPr/>
        <p:txBody>
          <a:bodyPr/>
          <a:lstStyle/>
          <a:p>
            <a:r>
              <a:rPr lang="ka-GE" dirty="0"/>
              <a:t>გოლემაის პასუხი: ლიდერობა არ არის ინტელექტის დონე, ან ტექნიკური უნარები, ეს ემოციური ინტელექტია - ხუთი უნარის ერთობლიობა, რომლებიც საუკეთესო ლიდერებს თავის და სხვების მიერ სამუშაოს შესრულების მაქსიმალიზაციის საშუალებას აძლევს. </a:t>
            </a:r>
          </a:p>
          <a:p>
            <a:r>
              <a:rPr lang="ka-GE" dirty="0"/>
              <a:t>როდესაც კომპანიის ზედა რგოლის მენეჯმენტის ემოციური ინტელექტის შესაძლებლობების ჯამი კრიტიკულ ზღვარს აჭარბებს, მათი დაქვემდებარებული უწყებები დასახულ მიზნებს ყოველწლიურად გადაჭარბებით ასრულებენ</a:t>
            </a:r>
            <a:endParaRPr lang="en-US" dirty="0"/>
          </a:p>
          <a:p>
            <a:endParaRPr lang="en-US" dirty="0"/>
          </a:p>
        </p:txBody>
      </p:sp>
    </p:spTree>
    <p:extLst>
      <p:ext uri="{BB962C8B-B14F-4D97-AF65-F5344CB8AC3E}">
        <p14:creationId xmlns:p14="http://schemas.microsoft.com/office/powerpoint/2010/main" val="4108965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312B4-34D9-E243-B9BF-9A53BB5A9741}"/>
              </a:ext>
            </a:extLst>
          </p:cNvPr>
          <p:cNvSpPr>
            <a:spLocks noGrp="1"/>
          </p:cNvSpPr>
          <p:nvPr>
            <p:ph type="title"/>
          </p:nvPr>
        </p:nvSpPr>
        <p:spPr/>
        <p:txBody>
          <a:bodyPr/>
          <a:lstStyle/>
          <a:p>
            <a:r>
              <a:rPr lang="ka-GE" dirty="0"/>
              <a:t>ემოციური ინტელექტის განვითარების საშუალება</a:t>
            </a:r>
            <a:endParaRPr lang="en-US" dirty="0"/>
          </a:p>
        </p:txBody>
      </p:sp>
      <p:sp>
        <p:nvSpPr>
          <p:cNvPr id="3" name="Content Placeholder 2">
            <a:extLst>
              <a:ext uri="{FF2B5EF4-FFF2-40B4-BE49-F238E27FC236}">
                <a16:creationId xmlns:a16="http://schemas.microsoft.com/office/drawing/2014/main" id="{9DE0CEF3-C849-694A-907E-2AB380CB213E}"/>
              </a:ext>
            </a:extLst>
          </p:cNvPr>
          <p:cNvSpPr>
            <a:spLocks noGrp="1"/>
          </p:cNvSpPr>
          <p:nvPr>
            <p:ph idx="1"/>
          </p:nvPr>
        </p:nvSpPr>
        <p:spPr/>
        <p:txBody>
          <a:bodyPr/>
          <a:lstStyle/>
          <a:p>
            <a:r>
              <a:rPr lang="ka-GE" dirty="0"/>
              <a:t>დასწავლის საუკეთესო საშუალებაა: მოტივაცია, უწყვეტი პრაქტიკა და უკუკავშირი</a:t>
            </a:r>
            <a:r>
              <a:rPr lang="en-US" dirty="0"/>
              <a:t> </a:t>
            </a:r>
            <a:endParaRPr lang="ka-GE" dirty="0"/>
          </a:p>
          <a:p>
            <a:r>
              <a:rPr lang="ka-GE" dirty="0"/>
              <a:t>ტრენინგ პროგრამების სამიზნე  - ლიმბური სისტემა</a:t>
            </a:r>
          </a:p>
          <a:p>
            <a:r>
              <a:rPr lang="ka-GE" dirty="0"/>
              <a:t>ქოუჩების სამიზნე: ემპათიის და სოციალური უნარების სწავლება, ძველი ქცევების მოშლა და ახლის ფორმირება</a:t>
            </a:r>
          </a:p>
          <a:p>
            <a:r>
              <a:rPr lang="ka-GE" dirty="0"/>
              <a:t>პრაქტიკისა და უკუკავშირის მეშვეობით, ქცევების ცვლილება და ემოციური ინტელექტის განვითარება</a:t>
            </a:r>
            <a:r>
              <a:rPr lang="en-US" dirty="0"/>
              <a:t> </a:t>
            </a:r>
            <a:r>
              <a:rPr lang="ka-GE" dirty="0"/>
              <a:t> </a:t>
            </a:r>
            <a:endParaRPr lang="en-US" dirty="0"/>
          </a:p>
          <a:p>
            <a:endParaRPr lang="en-US" dirty="0"/>
          </a:p>
        </p:txBody>
      </p:sp>
    </p:spTree>
    <p:extLst>
      <p:ext uri="{BB962C8B-B14F-4D97-AF65-F5344CB8AC3E}">
        <p14:creationId xmlns:p14="http://schemas.microsoft.com/office/powerpoint/2010/main" val="39073306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119</TotalTime>
  <Words>499</Words>
  <Application>Microsoft Macintosh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Sylfaen</vt:lpstr>
      <vt:lpstr>Office Theme</vt:lpstr>
      <vt:lpstr>ემოციური ინტელექტი და მისი განვითარება</vt:lpstr>
      <vt:lpstr>ისტორია</vt:lpstr>
      <vt:lpstr>დეფინიცია და ძირითადი მოდელები</vt:lpstr>
      <vt:lpstr>ემოციური ინტელექტის მოდელები - თვისებების მოდელი </vt:lpstr>
      <vt:lpstr>ემოციური ინტელექტის მოდელები - უნარების მოდელი </vt:lpstr>
      <vt:lpstr>ემოციური ინტელექტის მოდელები - შერეული მოდელი </vt:lpstr>
      <vt:lpstr>ემოციური ინტელექტი - გენეტიკური კომპონენტი, თუ აღზრდის შედეგი</vt:lpstr>
      <vt:lpstr>რა განასხვავებს გამორჩეულ ლიდერს კარგი ლიდერისგან? </vt:lpstr>
      <vt:lpstr>ემოციური ინტელექტის განვითარების საშუალება</vt:lpstr>
      <vt:lpstr>საკვლევი კითხვა </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ხარჯთსარგებლიანობის ანალიზი: მიმოხილვა</dc:title>
  <dc:creator>Microsoft Office User</dc:creator>
  <cp:lastModifiedBy>Microsoft Office User</cp:lastModifiedBy>
  <cp:revision>16</cp:revision>
  <dcterms:created xsi:type="dcterms:W3CDTF">2019-04-18T00:08:45Z</dcterms:created>
  <dcterms:modified xsi:type="dcterms:W3CDTF">2019-04-19T02:08:46Z</dcterms:modified>
</cp:coreProperties>
</file>