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69" r:id="rId3"/>
    <p:sldId id="272" r:id="rId4"/>
    <p:sldId id="267" r:id="rId5"/>
    <p:sldId id="285" r:id="rId6"/>
    <p:sldId id="273" r:id="rId7"/>
    <p:sldId id="276" r:id="rId8"/>
    <p:sldId id="271" r:id="rId9"/>
    <p:sldId id="270" r:id="rId10"/>
    <p:sldId id="275" r:id="rId11"/>
    <p:sldId id="280" r:id="rId12"/>
    <p:sldId id="268" r:id="rId13"/>
    <p:sldId id="277" r:id="rId14"/>
    <p:sldId id="279" r:id="rId15"/>
    <p:sldId id="283" r:id="rId16"/>
    <p:sldId id="284" r:id="rId17"/>
    <p:sldId id="281" r:id="rId18"/>
    <p:sldId id="278" r:id="rId19"/>
    <p:sldId id="286" r:id="rId2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Keskmine laad 1 – rõhk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4120" autoAdjust="0"/>
  </p:normalViewPr>
  <p:slideViewPr>
    <p:cSldViewPr snapToGrid="0" snapToObjects="1">
      <p:cViewPr varScale="1">
        <p:scale>
          <a:sx n="63" d="100"/>
          <a:sy n="63" d="100"/>
        </p:scale>
        <p:origin x="16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://www.haigekassa.ee/sites/default/files/Ravimid/patsiendi_omaosalus_2015_0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ttp://www.haigekassa.ee/sites/default/files/Ravimid/patsiendi_omaosalus_2015_0.xls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Diagramm%20Microsoft%20PowerPointi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733753846878653E-2"/>
          <c:y val="3.6758563074352546E-2"/>
          <c:w val="0.83202217303967774"/>
          <c:h val="0.77854531341477051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Leht2!$C$1</c:f>
              <c:strCache>
                <c:ptCount val="1"/>
                <c:pt idx="0">
                  <c:v>No of reimbursed prescriptions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Leht2!$A$2:$A$11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Leht2!$C$2:$C$11</c:f>
              <c:numCache>
                <c:formatCode>#,##0</c:formatCode>
                <c:ptCount val="10"/>
                <c:pt idx="0">
                  <c:v>5393102</c:v>
                </c:pt>
                <c:pt idx="1">
                  <c:v>5996585</c:v>
                </c:pt>
                <c:pt idx="2">
                  <c:v>6636410</c:v>
                </c:pt>
                <c:pt idx="3">
                  <c:v>6435700</c:v>
                </c:pt>
                <c:pt idx="4">
                  <c:v>6689886</c:v>
                </c:pt>
                <c:pt idx="5">
                  <c:v>6945735</c:v>
                </c:pt>
                <c:pt idx="6">
                  <c:v>7438670</c:v>
                </c:pt>
                <c:pt idx="7">
                  <c:v>7625135</c:v>
                </c:pt>
                <c:pt idx="8">
                  <c:v>7799853</c:v>
                </c:pt>
                <c:pt idx="9">
                  <c:v>8046298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47080736"/>
        <c:axId val="247082416"/>
      </c:barChart>
      <c:lineChart>
        <c:grouping val="standard"/>
        <c:varyColors val="0"/>
        <c:ser>
          <c:idx val="0"/>
          <c:order val="0"/>
          <c:tx>
            <c:strRef>
              <c:f>Leht2!$B$1</c:f>
              <c:strCache>
                <c:ptCount val="1"/>
                <c:pt idx="0">
                  <c:v>Average prescription cost for EHIF (euro)</c:v>
                </c:pt>
              </c:strCache>
            </c:strRef>
          </c:tx>
          <c:spPr>
            <a:ln w="28575" cap="rnd">
              <a:solidFill>
                <a:schemeClr val="accent3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5000032883137277E-2"/>
                  <c:y val="-3.0075187969924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9555842083934747E-2"/>
                  <c:y val="-3.00751879699248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3352110601176689E-2"/>
                  <c:y val="-4.6783625730994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037152325094893E-2"/>
                      <c:h val="6.3442069741282345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2.5000032883137333E-2"/>
                  <c:y val="-2.33918128654970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651839679998054E-2"/>
                  <c:y val="-2.840434419381787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44413699043244E-2"/>
                      <c:h val="5.3417007084640734E-2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-2.5000032883137277E-2"/>
                  <c:y val="-3.0075187969924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5000032883137277E-2"/>
                  <c:y val="-3.00751879699248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9555842083934747E-2"/>
                  <c:y val="-4.01002506265664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6518635950069765E-2"/>
                  <c:y val="-3.67585630743525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5000032883137388E-2"/>
                  <c:y val="-4.01002506265664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Leht2!$A$2:$A$11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Leht2!$B$2:$B$11</c:f>
              <c:numCache>
                <c:formatCode>0.0</c:formatCode>
                <c:ptCount val="10"/>
                <c:pt idx="0">
                  <c:v>11.440185088134164</c:v>
                </c:pt>
                <c:pt idx="1">
                  <c:v>11.951478276430663</c:v>
                </c:pt>
                <c:pt idx="2">
                  <c:v>12.334948167653037</c:v>
                </c:pt>
                <c:pt idx="3">
                  <c:v>13.741004435468408</c:v>
                </c:pt>
                <c:pt idx="4">
                  <c:v>13.549269489857222</c:v>
                </c:pt>
                <c:pt idx="5">
                  <c:v>13.2</c:v>
                </c:pt>
                <c:pt idx="6">
                  <c:v>13.3</c:v>
                </c:pt>
                <c:pt idx="7">
                  <c:v>13.6</c:v>
                </c:pt>
                <c:pt idx="8">
                  <c:v>13.92</c:v>
                </c:pt>
                <c:pt idx="9">
                  <c:v>14.02</c:v>
                </c:pt>
              </c:numCache>
            </c:numRef>
          </c:val>
          <c:smooth val="0"/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7423728"/>
        <c:axId val="77426528"/>
      </c:lineChart>
      <c:catAx>
        <c:axId val="77423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426528"/>
        <c:crosses val="autoZero"/>
        <c:auto val="1"/>
        <c:lblAlgn val="ctr"/>
        <c:lblOffset val="100"/>
        <c:noMultiLvlLbl val="0"/>
      </c:catAx>
      <c:valAx>
        <c:axId val="77426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423728"/>
        <c:crosses val="autoZero"/>
        <c:crossBetween val="between"/>
      </c:valAx>
      <c:valAx>
        <c:axId val="247082416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080736"/>
        <c:crosses val="max"/>
        <c:crossBetween val="between"/>
      </c:valAx>
      <c:catAx>
        <c:axId val="2470807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470824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>
        <c:manualLayout>
          <c:layoutTarget val="inner"/>
          <c:xMode val="edge"/>
          <c:yMode val="edge"/>
          <c:x val="5.3742990410912746E-2"/>
          <c:y val="2.5928183008331874E-2"/>
          <c:w val="0.78560356734871384"/>
          <c:h val="0.80033995750531184"/>
        </c:manualLayout>
      </c:layout>
      <c:lineChart>
        <c:grouping val="standard"/>
        <c:varyColors val="0"/>
        <c:ser>
          <c:idx val="0"/>
          <c:order val="0"/>
          <c:tx>
            <c:strRef>
              <c:f>ENG!$A$5</c:f>
              <c:strCache>
                <c:ptCount val="1"/>
                <c:pt idx="0">
                  <c:v>50% reimbursement rate</c:v>
                </c:pt>
              </c:strCache>
            </c:strRef>
          </c:tx>
          <c:cat>
            <c:multiLvlStrRef>
              <c:f>ENG!$B$3:$AC$4</c:f>
              <c:multiLvlStrCache>
                <c:ptCount val="28"/>
                <c:lvl>
                  <c:pt idx="0">
                    <c:v>I  Q</c:v>
                  </c:pt>
                  <c:pt idx="1">
                    <c:v>II Q</c:v>
                  </c:pt>
                  <c:pt idx="2">
                    <c:v>III Q</c:v>
                  </c:pt>
                  <c:pt idx="3">
                    <c:v>IV Q</c:v>
                  </c:pt>
                  <c:pt idx="4">
                    <c:v>I  Q</c:v>
                  </c:pt>
                  <c:pt idx="5">
                    <c:v>II Q</c:v>
                  </c:pt>
                  <c:pt idx="6">
                    <c:v>III Q</c:v>
                  </c:pt>
                  <c:pt idx="7">
                    <c:v>IV Q</c:v>
                  </c:pt>
                  <c:pt idx="8">
                    <c:v>I  Q</c:v>
                  </c:pt>
                  <c:pt idx="9">
                    <c:v>II Q</c:v>
                  </c:pt>
                  <c:pt idx="10">
                    <c:v>III Q</c:v>
                  </c:pt>
                  <c:pt idx="11">
                    <c:v>IV Q</c:v>
                  </c:pt>
                  <c:pt idx="12">
                    <c:v>I  Q</c:v>
                  </c:pt>
                  <c:pt idx="13">
                    <c:v>II Q</c:v>
                  </c:pt>
                  <c:pt idx="14">
                    <c:v>III Q</c:v>
                  </c:pt>
                  <c:pt idx="15">
                    <c:v>IV Q</c:v>
                  </c:pt>
                  <c:pt idx="16">
                    <c:v>I  Q</c:v>
                  </c:pt>
                  <c:pt idx="17">
                    <c:v>II Q</c:v>
                  </c:pt>
                  <c:pt idx="18">
                    <c:v>III Q</c:v>
                  </c:pt>
                  <c:pt idx="19">
                    <c:v>IV Q</c:v>
                  </c:pt>
                  <c:pt idx="20">
                    <c:v>I  Q</c:v>
                  </c:pt>
                  <c:pt idx="21">
                    <c:v>II Q</c:v>
                  </c:pt>
                  <c:pt idx="22">
                    <c:v>III Q</c:v>
                  </c:pt>
                  <c:pt idx="23">
                    <c:v>IV Q</c:v>
                  </c:pt>
                  <c:pt idx="24">
                    <c:v>I  Q</c:v>
                  </c:pt>
                  <c:pt idx="25">
                    <c:v>II Q</c:v>
                  </c:pt>
                  <c:pt idx="26">
                    <c:v>III Q</c:v>
                  </c:pt>
                  <c:pt idx="27">
                    <c:v>IV Q</c:v>
                  </c:pt>
                </c:lvl>
                <c:lvl>
                  <c:pt idx="0">
                    <c:v>2009</c:v>
                  </c:pt>
                  <c:pt idx="4">
                    <c:v>2010</c:v>
                  </c:pt>
                  <c:pt idx="8">
                    <c:v>2011</c:v>
                  </c:pt>
                  <c:pt idx="12">
                    <c:v>2012</c:v>
                  </c:pt>
                  <c:pt idx="16">
                    <c:v>2013</c:v>
                  </c:pt>
                  <c:pt idx="20">
                    <c:v>2014</c:v>
                  </c:pt>
                  <c:pt idx="24">
                    <c:v>2015</c:v>
                  </c:pt>
                </c:lvl>
              </c:multiLvlStrCache>
            </c:multiLvlStrRef>
          </c:cat>
          <c:val>
            <c:numRef>
              <c:f>ENG!$B$5:$AC$5</c:f>
              <c:numCache>
                <c:formatCode>#,##0.00</c:formatCode>
                <c:ptCount val="28"/>
                <c:pt idx="0">
                  <c:v>10.603117189465134</c:v>
                </c:pt>
                <c:pt idx="1">
                  <c:v>11.03432999303573</c:v>
                </c:pt>
                <c:pt idx="2">
                  <c:v>11.090207880848434</c:v>
                </c:pt>
                <c:pt idx="3">
                  <c:v>10.668963728479188</c:v>
                </c:pt>
                <c:pt idx="4">
                  <c:v>10.633893305641619</c:v>
                </c:pt>
                <c:pt idx="5">
                  <c:v>10.584041523249105</c:v>
                </c:pt>
                <c:pt idx="6">
                  <c:v>10.643669268847061</c:v>
                </c:pt>
                <c:pt idx="7">
                  <c:v>10.187463396480975</c:v>
                </c:pt>
                <c:pt idx="8">
                  <c:v>9.7323510535223559</c:v>
                </c:pt>
                <c:pt idx="9">
                  <c:v>9.82</c:v>
                </c:pt>
                <c:pt idx="10">
                  <c:v>9.7853761328961628</c:v>
                </c:pt>
                <c:pt idx="11">
                  <c:v>9.74</c:v>
                </c:pt>
                <c:pt idx="12">
                  <c:v>9.4805676589253753</c:v>
                </c:pt>
                <c:pt idx="13">
                  <c:v>9.6</c:v>
                </c:pt>
                <c:pt idx="14">
                  <c:v>9.52</c:v>
                </c:pt>
                <c:pt idx="15">
                  <c:v>8.8800000000000008</c:v>
                </c:pt>
                <c:pt idx="16">
                  <c:v>8.7567842491651433</c:v>
                </c:pt>
                <c:pt idx="17">
                  <c:v>8.846145522596311</c:v>
                </c:pt>
                <c:pt idx="18">
                  <c:v>8.89</c:v>
                </c:pt>
                <c:pt idx="19">
                  <c:v>8.9052545302772081</c:v>
                </c:pt>
                <c:pt idx="20">
                  <c:v>8.8794420516600141</c:v>
                </c:pt>
                <c:pt idx="21">
                  <c:v>9.0299999999999994</c:v>
                </c:pt>
                <c:pt idx="22">
                  <c:v>9.19</c:v>
                </c:pt>
                <c:pt idx="23">
                  <c:v>8.99</c:v>
                </c:pt>
                <c:pt idx="24">
                  <c:v>8.9600000000000009</c:v>
                </c:pt>
                <c:pt idx="25">
                  <c:v>9.1300000000000008</c:v>
                </c:pt>
                <c:pt idx="26">
                  <c:v>9.34</c:v>
                </c:pt>
                <c:pt idx="27">
                  <c:v>9.07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ENG!$A$6</c:f>
              <c:strCache>
                <c:ptCount val="1"/>
                <c:pt idx="0">
                  <c:v>75% reimbursement rate</c:v>
                </c:pt>
              </c:strCache>
            </c:strRef>
          </c:tx>
          <c:cat>
            <c:multiLvlStrRef>
              <c:f>ENG!$B$3:$AC$4</c:f>
              <c:multiLvlStrCache>
                <c:ptCount val="28"/>
                <c:lvl>
                  <c:pt idx="0">
                    <c:v>I  Q</c:v>
                  </c:pt>
                  <c:pt idx="1">
                    <c:v>II Q</c:v>
                  </c:pt>
                  <c:pt idx="2">
                    <c:v>III Q</c:v>
                  </c:pt>
                  <c:pt idx="3">
                    <c:v>IV Q</c:v>
                  </c:pt>
                  <c:pt idx="4">
                    <c:v>I  Q</c:v>
                  </c:pt>
                  <c:pt idx="5">
                    <c:v>II Q</c:v>
                  </c:pt>
                  <c:pt idx="6">
                    <c:v>III Q</c:v>
                  </c:pt>
                  <c:pt idx="7">
                    <c:v>IV Q</c:v>
                  </c:pt>
                  <c:pt idx="8">
                    <c:v>I  Q</c:v>
                  </c:pt>
                  <c:pt idx="9">
                    <c:v>II Q</c:v>
                  </c:pt>
                  <c:pt idx="10">
                    <c:v>III Q</c:v>
                  </c:pt>
                  <c:pt idx="11">
                    <c:v>IV Q</c:v>
                  </c:pt>
                  <c:pt idx="12">
                    <c:v>I  Q</c:v>
                  </c:pt>
                  <c:pt idx="13">
                    <c:v>II Q</c:v>
                  </c:pt>
                  <c:pt idx="14">
                    <c:v>III Q</c:v>
                  </c:pt>
                  <c:pt idx="15">
                    <c:v>IV Q</c:v>
                  </c:pt>
                  <c:pt idx="16">
                    <c:v>I  Q</c:v>
                  </c:pt>
                  <c:pt idx="17">
                    <c:v>II Q</c:v>
                  </c:pt>
                  <c:pt idx="18">
                    <c:v>III Q</c:v>
                  </c:pt>
                  <c:pt idx="19">
                    <c:v>IV Q</c:v>
                  </c:pt>
                  <c:pt idx="20">
                    <c:v>I  Q</c:v>
                  </c:pt>
                  <c:pt idx="21">
                    <c:v>II Q</c:v>
                  </c:pt>
                  <c:pt idx="22">
                    <c:v>III Q</c:v>
                  </c:pt>
                  <c:pt idx="23">
                    <c:v>IV Q</c:v>
                  </c:pt>
                  <c:pt idx="24">
                    <c:v>I  Q</c:v>
                  </c:pt>
                  <c:pt idx="25">
                    <c:v>II Q</c:v>
                  </c:pt>
                  <c:pt idx="26">
                    <c:v>III Q</c:v>
                  </c:pt>
                  <c:pt idx="27">
                    <c:v>IV Q</c:v>
                  </c:pt>
                </c:lvl>
                <c:lvl>
                  <c:pt idx="0">
                    <c:v>2009</c:v>
                  </c:pt>
                  <c:pt idx="4">
                    <c:v>2010</c:v>
                  </c:pt>
                  <c:pt idx="8">
                    <c:v>2011</c:v>
                  </c:pt>
                  <c:pt idx="12">
                    <c:v>2012</c:v>
                  </c:pt>
                  <c:pt idx="16">
                    <c:v>2013</c:v>
                  </c:pt>
                  <c:pt idx="20">
                    <c:v>2014</c:v>
                  </c:pt>
                  <c:pt idx="24">
                    <c:v>2015</c:v>
                  </c:pt>
                </c:lvl>
              </c:multiLvlStrCache>
            </c:multiLvlStrRef>
          </c:cat>
          <c:val>
            <c:numRef>
              <c:f>ENG!$B$6:$AC$6</c:f>
              <c:numCache>
                <c:formatCode>#,##0.00</c:formatCode>
                <c:ptCount val="28"/>
                <c:pt idx="0">
                  <c:v>8.0681574321999801</c:v>
                </c:pt>
                <c:pt idx="1">
                  <c:v>8.1157777145752714</c:v>
                </c:pt>
                <c:pt idx="2">
                  <c:v>8.0340375825843591</c:v>
                </c:pt>
                <c:pt idx="3">
                  <c:v>8.0511616127528285</c:v>
                </c:pt>
                <c:pt idx="4">
                  <c:v>8.2446026612810446</c:v>
                </c:pt>
                <c:pt idx="5">
                  <c:v>8.0428689657830716</c:v>
                </c:pt>
                <c:pt idx="6">
                  <c:v>7.6743137208777137</c:v>
                </c:pt>
                <c:pt idx="7">
                  <c:v>7.4869349734525192</c:v>
                </c:pt>
                <c:pt idx="8">
                  <c:v>7.0797034968214403</c:v>
                </c:pt>
                <c:pt idx="9">
                  <c:v>6.84</c:v>
                </c:pt>
                <c:pt idx="10">
                  <c:v>6.9048365468967754</c:v>
                </c:pt>
                <c:pt idx="11">
                  <c:v>6.86</c:v>
                </c:pt>
                <c:pt idx="12">
                  <c:v>6.6373600948607452</c:v>
                </c:pt>
                <c:pt idx="13">
                  <c:v>6.52</c:v>
                </c:pt>
                <c:pt idx="14">
                  <c:v>6.46</c:v>
                </c:pt>
                <c:pt idx="15">
                  <c:v>6.55</c:v>
                </c:pt>
                <c:pt idx="16">
                  <c:v>6.6220444938662331</c:v>
                </c:pt>
                <c:pt idx="17">
                  <c:v>6.6469562258050798</c:v>
                </c:pt>
                <c:pt idx="18">
                  <c:v>6.68</c:v>
                </c:pt>
                <c:pt idx="19">
                  <c:v>6.858860821347383</c:v>
                </c:pt>
                <c:pt idx="20">
                  <c:v>6.8140456809107972</c:v>
                </c:pt>
                <c:pt idx="21">
                  <c:v>6.89</c:v>
                </c:pt>
                <c:pt idx="22">
                  <c:v>6.8608702007190159</c:v>
                </c:pt>
                <c:pt idx="23">
                  <c:v>6.85</c:v>
                </c:pt>
                <c:pt idx="24">
                  <c:v>7.13</c:v>
                </c:pt>
                <c:pt idx="25">
                  <c:v>7.05</c:v>
                </c:pt>
                <c:pt idx="26">
                  <c:v>7.1</c:v>
                </c:pt>
                <c:pt idx="27">
                  <c:v>6.87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ENG!$A$7</c:f>
              <c:strCache>
                <c:ptCount val="1"/>
                <c:pt idx="0">
                  <c:v>90% reimbursement rate</c:v>
                </c:pt>
              </c:strCache>
            </c:strRef>
          </c:tx>
          <c:cat>
            <c:multiLvlStrRef>
              <c:f>ENG!$B$3:$AC$4</c:f>
              <c:multiLvlStrCache>
                <c:ptCount val="28"/>
                <c:lvl>
                  <c:pt idx="0">
                    <c:v>I  Q</c:v>
                  </c:pt>
                  <c:pt idx="1">
                    <c:v>II Q</c:v>
                  </c:pt>
                  <c:pt idx="2">
                    <c:v>III Q</c:v>
                  </c:pt>
                  <c:pt idx="3">
                    <c:v>IV Q</c:v>
                  </c:pt>
                  <c:pt idx="4">
                    <c:v>I  Q</c:v>
                  </c:pt>
                  <c:pt idx="5">
                    <c:v>II Q</c:v>
                  </c:pt>
                  <c:pt idx="6">
                    <c:v>III Q</c:v>
                  </c:pt>
                  <c:pt idx="7">
                    <c:v>IV Q</c:v>
                  </c:pt>
                  <c:pt idx="8">
                    <c:v>I  Q</c:v>
                  </c:pt>
                  <c:pt idx="9">
                    <c:v>II Q</c:v>
                  </c:pt>
                  <c:pt idx="10">
                    <c:v>III Q</c:v>
                  </c:pt>
                  <c:pt idx="11">
                    <c:v>IV Q</c:v>
                  </c:pt>
                  <c:pt idx="12">
                    <c:v>I  Q</c:v>
                  </c:pt>
                  <c:pt idx="13">
                    <c:v>II Q</c:v>
                  </c:pt>
                  <c:pt idx="14">
                    <c:v>III Q</c:v>
                  </c:pt>
                  <c:pt idx="15">
                    <c:v>IV Q</c:v>
                  </c:pt>
                  <c:pt idx="16">
                    <c:v>I  Q</c:v>
                  </c:pt>
                  <c:pt idx="17">
                    <c:v>II Q</c:v>
                  </c:pt>
                  <c:pt idx="18">
                    <c:v>III Q</c:v>
                  </c:pt>
                  <c:pt idx="19">
                    <c:v>IV Q</c:v>
                  </c:pt>
                  <c:pt idx="20">
                    <c:v>I  Q</c:v>
                  </c:pt>
                  <c:pt idx="21">
                    <c:v>II Q</c:v>
                  </c:pt>
                  <c:pt idx="22">
                    <c:v>III Q</c:v>
                  </c:pt>
                  <c:pt idx="23">
                    <c:v>IV Q</c:v>
                  </c:pt>
                  <c:pt idx="24">
                    <c:v>I  Q</c:v>
                  </c:pt>
                  <c:pt idx="25">
                    <c:v>II Q</c:v>
                  </c:pt>
                  <c:pt idx="26">
                    <c:v>III Q</c:v>
                  </c:pt>
                  <c:pt idx="27">
                    <c:v>IV Q</c:v>
                  </c:pt>
                </c:lvl>
                <c:lvl>
                  <c:pt idx="0">
                    <c:v>2009</c:v>
                  </c:pt>
                  <c:pt idx="4">
                    <c:v>2010</c:v>
                  </c:pt>
                  <c:pt idx="8">
                    <c:v>2011</c:v>
                  </c:pt>
                  <c:pt idx="12">
                    <c:v>2012</c:v>
                  </c:pt>
                  <c:pt idx="16">
                    <c:v>2013</c:v>
                  </c:pt>
                  <c:pt idx="20">
                    <c:v>2014</c:v>
                  </c:pt>
                  <c:pt idx="24">
                    <c:v>2015</c:v>
                  </c:pt>
                </c:lvl>
              </c:multiLvlStrCache>
            </c:multiLvlStrRef>
          </c:cat>
          <c:val>
            <c:numRef>
              <c:f>ENG!$B$7:$AC$7</c:f>
              <c:numCache>
                <c:formatCode>#,##0.00</c:formatCode>
                <c:ptCount val="28"/>
                <c:pt idx="0">
                  <c:v>5.6862449619784599</c:v>
                </c:pt>
                <c:pt idx="1">
                  <c:v>5.7700373595600976</c:v>
                </c:pt>
                <c:pt idx="2">
                  <c:v>5.7411967695963204</c:v>
                </c:pt>
                <c:pt idx="3">
                  <c:v>5.7413928048765133</c:v>
                </c:pt>
                <c:pt idx="4">
                  <c:v>5.9059772274303217</c:v>
                </c:pt>
                <c:pt idx="5">
                  <c:v>5.819533064395654</c:v>
                </c:pt>
                <c:pt idx="6">
                  <c:v>5.6342670374570725</c:v>
                </c:pt>
                <c:pt idx="7">
                  <c:v>5.5865209187035214</c:v>
                </c:pt>
                <c:pt idx="8">
                  <c:v>5.0854105014665123</c:v>
                </c:pt>
                <c:pt idx="9">
                  <c:v>4.88</c:v>
                </c:pt>
                <c:pt idx="10">
                  <c:v>4.939991676786808</c:v>
                </c:pt>
                <c:pt idx="11">
                  <c:v>4.9000000000000004</c:v>
                </c:pt>
                <c:pt idx="12">
                  <c:v>4.7026920074175536</c:v>
                </c:pt>
                <c:pt idx="13">
                  <c:v>4.5</c:v>
                </c:pt>
                <c:pt idx="14">
                  <c:v>4.59</c:v>
                </c:pt>
                <c:pt idx="15">
                  <c:v>4.5199999999999996</c:v>
                </c:pt>
                <c:pt idx="16">
                  <c:v>4.6073700079391271</c:v>
                </c:pt>
                <c:pt idx="17">
                  <c:v>4.5974006166181871</c:v>
                </c:pt>
                <c:pt idx="18">
                  <c:v>4.5999999999999996</c:v>
                </c:pt>
                <c:pt idx="19">
                  <c:v>4.6456661163811184</c:v>
                </c:pt>
                <c:pt idx="20">
                  <c:v>4.5954791580578886</c:v>
                </c:pt>
                <c:pt idx="21">
                  <c:v>4.603489085649163</c:v>
                </c:pt>
                <c:pt idx="22">
                  <c:v>4.67</c:v>
                </c:pt>
                <c:pt idx="23">
                  <c:v>4.72</c:v>
                </c:pt>
                <c:pt idx="24">
                  <c:v>4.92</c:v>
                </c:pt>
                <c:pt idx="25">
                  <c:v>4.9400000000000004</c:v>
                </c:pt>
                <c:pt idx="26">
                  <c:v>5.03</c:v>
                </c:pt>
                <c:pt idx="27">
                  <c:v>4.74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ENG!$A$8</c:f>
              <c:strCache>
                <c:ptCount val="1"/>
                <c:pt idx="0">
                  <c:v>100% reimbursement rate</c:v>
                </c:pt>
              </c:strCache>
            </c:strRef>
          </c:tx>
          <c:cat>
            <c:multiLvlStrRef>
              <c:f>ENG!$B$3:$AC$4</c:f>
              <c:multiLvlStrCache>
                <c:ptCount val="28"/>
                <c:lvl>
                  <c:pt idx="0">
                    <c:v>I  Q</c:v>
                  </c:pt>
                  <c:pt idx="1">
                    <c:v>II Q</c:v>
                  </c:pt>
                  <c:pt idx="2">
                    <c:v>III Q</c:v>
                  </c:pt>
                  <c:pt idx="3">
                    <c:v>IV Q</c:v>
                  </c:pt>
                  <c:pt idx="4">
                    <c:v>I  Q</c:v>
                  </c:pt>
                  <c:pt idx="5">
                    <c:v>II Q</c:v>
                  </c:pt>
                  <c:pt idx="6">
                    <c:v>III Q</c:v>
                  </c:pt>
                  <c:pt idx="7">
                    <c:v>IV Q</c:v>
                  </c:pt>
                  <c:pt idx="8">
                    <c:v>I  Q</c:v>
                  </c:pt>
                  <c:pt idx="9">
                    <c:v>II Q</c:v>
                  </c:pt>
                  <c:pt idx="10">
                    <c:v>III Q</c:v>
                  </c:pt>
                  <c:pt idx="11">
                    <c:v>IV Q</c:v>
                  </c:pt>
                  <c:pt idx="12">
                    <c:v>I  Q</c:v>
                  </c:pt>
                  <c:pt idx="13">
                    <c:v>II Q</c:v>
                  </c:pt>
                  <c:pt idx="14">
                    <c:v>III Q</c:v>
                  </c:pt>
                  <c:pt idx="15">
                    <c:v>IV Q</c:v>
                  </c:pt>
                  <c:pt idx="16">
                    <c:v>I  Q</c:v>
                  </c:pt>
                  <c:pt idx="17">
                    <c:v>II Q</c:v>
                  </c:pt>
                  <c:pt idx="18">
                    <c:v>III Q</c:v>
                  </c:pt>
                  <c:pt idx="19">
                    <c:v>IV Q</c:v>
                  </c:pt>
                  <c:pt idx="20">
                    <c:v>I  Q</c:v>
                  </c:pt>
                  <c:pt idx="21">
                    <c:v>II Q</c:v>
                  </c:pt>
                  <c:pt idx="22">
                    <c:v>III Q</c:v>
                  </c:pt>
                  <c:pt idx="23">
                    <c:v>IV Q</c:v>
                  </c:pt>
                  <c:pt idx="24">
                    <c:v>I  Q</c:v>
                  </c:pt>
                  <c:pt idx="25">
                    <c:v>II Q</c:v>
                  </c:pt>
                  <c:pt idx="26">
                    <c:v>III Q</c:v>
                  </c:pt>
                  <c:pt idx="27">
                    <c:v>IV Q</c:v>
                  </c:pt>
                </c:lvl>
                <c:lvl>
                  <c:pt idx="0">
                    <c:v>2009</c:v>
                  </c:pt>
                  <c:pt idx="4">
                    <c:v>2010</c:v>
                  </c:pt>
                  <c:pt idx="8">
                    <c:v>2011</c:v>
                  </c:pt>
                  <c:pt idx="12">
                    <c:v>2012</c:v>
                  </c:pt>
                  <c:pt idx="16">
                    <c:v>2013</c:v>
                  </c:pt>
                  <c:pt idx="20">
                    <c:v>2014</c:v>
                  </c:pt>
                  <c:pt idx="24">
                    <c:v>2015</c:v>
                  </c:pt>
                </c:lvl>
              </c:multiLvlStrCache>
            </c:multiLvlStrRef>
          </c:cat>
          <c:val>
            <c:numRef>
              <c:f>ENG!$B$8:$AC$8</c:f>
              <c:numCache>
                <c:formatCode>#,##0.00</c:formatCode>
                <c:ptCount val="28"/>
                <c:pt idx="0">
                  <c:v>2.0590764000169868</c:v>
                </c:pt>
                <c:pt idx="1">
                  <c:v>1.8646679090331206</c:v>
                </c:pt>
                <c:pt idx="2">
                  <c:v>1.9708696538375272</c:v>
                </c:pt>
                <c:pt idx="3">
                  <c:v>1.8533918397009872</c:v>
                </c:pt>
                <c:pt idx="4">
                  <c:v>2.1827506675499295</c:v>
                </c:pt>
                <c:pt idx="5">
                  <c:v>2.2250361506478815</c:v>
                </c:pt>
                <c:pt idx="6">
                  <c:v>1.777743740597491</c:v>
                </c:pt>
                <c:pt idx="7">
                  <c:v>1.9002259349947039</c:v>
                </c:pt>
                <c:pt idx="8">
                  <c:v>1.7278547518713914</c:v>
                </c:pt>
                <c:pt idx="9">
                  <c:v>1.7</c:v>
                </c:pt>
                <c:pt idx="10">
                  <c:v>1.7044775107132213</c:v>
                </c:pt>
                <c:pt idx="11">
                  <c:v>1.7</c:v>
                </c:pt>
                <c:pt idx="12">
                  <c:v>1.7220348712061417</c:v>
                </c:pt>
                <c:pt idx="13">
                  <c:v>1.75</c:v>
                </c:pt>
                <c:pt idx="14">
                  <c:v>1.74</c:v>
                </c:pt>
                <c:pt idx="15">
                  <c:v>1.78</c:v>
                </c:pt>
                <c:pt idx="16">
                  <c:v>1.9457930530442169</c:v>
                </c:pt>
                <c:pt idx="17">
                  <c:v>1.9615507789687847</c:v>
                </c:pt>
                <c:pt idx="18">
                  <c:v>1.9809704337342016</c:v>
                </c:pt>
                <c:pt idx="19">
                  <c:v>1.9575968928751786</c:v>
                </c:pt>
                <c:pt idx="20">
                  <c:v>1.9798041892295035</c:v>
                </c:pt>
                <c:pt idx="21">
                  <c:v>1.9890634918867147</c:v>
                </c:pt>
                <c:pt idx="22">
                  <c:v>2.11</c:v>
                </c:pt>
                <c:pt idx="23">
                  <c:v>2.0699999999999998</c:v>
                </c:pt>
                <c:pt idx="24">
                  <c:v>2.41</c:v>
                </c:pt>
                <c:pt idx="25">
                  <c:v>2.54</c:v>
                </c:pt>
                <c:pt idx="26">
                  <c:v>2.65</c:v>
                </c:pt>
                <c:pt idx="27">
                  <c:v>2.52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2883392"/>
        <c:axId val="192886192"/>
      </c:lineChart>
      <c:catAx>
        <c:axId val="192883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2886192"/>
        <c:crosses val="autoZero"/>
        <c:auto val="1"/>
        <c:lblAlgn val="ctr"/>
        <c:lblOffset val="100"/>
        <c:noMultiLvlLbl val="0"/>
      </c:catAx>
      <c:valAx>
        <c:axId val="192886192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1928833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659380675431906"/>
          <c:y val="0.20803782505910165"/>
          <c:w val="0.13908703069059192"/>
          <c:h val="0.6430260047281324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t-EE"/>
              <a:t>OOP by reimbursement categories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'[Diagramm Microsoft PowerPointis]Ülevaatlik'!$G$14</c:f>
              <c:strCache>
                <c:ptCount val="1"/>
                <c:pt idx="0">
                  <c:v>Avoidable OOP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'[Diagramm Microsoft PowerPointis]Ülevaatlik'!$F$15:$F$18</c:f>
              <c:strCache>
                <c:ptCount val="4"/>
                <c:pt idx="0">
                  <c:v>50</c:v>
                </c:pt>
                <c:pt idx="1">
                  <c:v>75</c:v>
                </c:pt>
                <c:pt idx="2">
                  <c:v>90</c:v>
                </c:pt>
                <c:pt idx="3">
                  <c:v>100</c:v>
                </c:pt>
              </c:strCache>
            </c:strRef>
          </c:cat>
          <c:val>
            <c:numRef>
              <c:f>'[Diagramm Microsoft PowerPointis]Ülevaatlik'!$G$15:$G$18</c:f>
              <c:numCache>
                <c:formatCode>#,##0.00</c:formatCode>
                <c:ptCount val="4"/>
                <c:pt idx="0">
                  <c:v>3850506.64</c:v>
                </c:pt>
                <c:pt idx="1">
                  <c:v>1348634.47</c:v>
                </c:pt>
                <c:pt idx="2">
                  <c:v>6822890.1299999999</c:v>
                </c:pt>
                <c:pt idx="3">
                  <c:v>1163445.42</c:v>
                </c:pt>
              </c:numCache>
            </c:numRef>
          </c:val>
        </c:ser>
        <c:ser>
          <c:idx val="1"/>
          <c:order val="1"/>
          <c:tx>
            <c:strRef>
              <c:f>'[Diagramm Microsoft PowerPointis]Ülevaatlik'!$H$14</c:f>
              <c:strCache>
                <c:ptCount val="1"/>
                <c:pt idx="0">
                  <c:v>Non-avoidable OOP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'[Diagramm Microsoft PowerPointis]Ülevaatlik'!$F$15:$F$18</c:f>
              <c:strCache>
                <c:ptCount val="4"/>
                <c:pt idx="0">
                  <c:v>50</c:v>
                </c:pt>
                <c:pt idx="1">
                  <c:v>75</c:v>
                </c:pt>
                <c:pt idx="2">
                  <c:v>90</c:v>
                </c:pt>
                <c:pt idx="3">
                  <c:v>100</c:v>
                </c:pt>
              </c:strCache>
            </c:strRef>
          </c:cat>
          <c:val>
            <c:numRef>
              <c:f>'[Diagramm Microsoft PowerPointis]Ülevaatlik'!$H$15:$H$18</c:f>
              <c:numCache>
                <c:formatCode>#,##0.00</c:formatCode>
                <c:ptCount val="4"/>
                <c:pt idx="0">
                  <c:v>29348372.5</c:v>
                </c:pt>
                <c:pt idx="1">
                  <c:v>2680151.2300000004</c:v>
                </c:pt>
                <c:pt idx="2">
                  <c:v>7492107.54</c:v>
                </c:pt>
                <c:pt idx="3">
                  <c:v>1167976.06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8937184"/>
        <c:axId val="188937744"/>
      </c:barChart>
      <c:catAx>
        <c:axId val="1889371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Reimbursement category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>
                      <a:lumMod val="95000"/>
                      <a:lumOff val="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937744"/>
        <c:crossesAt val="0"/>
        <c:auto val="1"/>
        <c:lblAlgn val="ctr"/>
        <c:lblOffset val="100"/>
        <c:noMultiLvlLbl val="0"/>
      </c:catAx>
      <c:valAx>
        <c:axId val="188937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Expenditutures (in mio Euro)</a:t>
                </a:r>
              </a:p>
            </c:rich>
          </c:tx>
          <c:layout>
            <c:manualLayout>
              <c:xMode val="edge"/>
              <c:yMode val="edge"/>
              <c:x val="1.5205155864820179E-2"/>
              <c:y val="0.126166617858643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>
                      <a:lumMod val="95000"/>
                      <a:lumOff val="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937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>
              <a:lumMod val="95000"/>
              <a:lumOff val="5000"/>
            </a:schemeClr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628DE0-FACD-438A-A492-2134EDE72348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t-EE"/>
        </a:p>
      </dgm:t>
    </dgm:pt>
    <dgm:pt modelId="{40B4A282-A4D2-4B28-AF50-87BE3CD78BDC}">
      <dgm:prSet phldrT="[Tekst]" custT="1"/>
      <dgm:spPr/>
      <dgm:t>
        <a:bodyPr/>
        <a:lstStyle/>
        <a:p>
          <a:r>
            <a:rPr lang="et-EE" sz="2400" dirty="0" err="1" smtClean="0"/>
            <a:t>Positive</a:t>
          </a:r>
          <a:r>
            <a:rPr lang="et-EE" sz="2400" dirty="0" smtClean="0"/>
            <a:t> list</a:t>
          </a:r>
          <a:endParaRPr lang="et-EE" sz="2400" dirty="0"/>
        </a:p>
      </dgm:t>
    </dgm:pt>
    <dgm:pt modelId="{EC994999-D868-47EC-A581-3ACE45C91161}" type="parTrans" cxnId="{106D209D-607A-413A-826C-1135376D04A2}">
      <dgm:prSet/>
      <dgm:spPr/>
      <dgm:t>
        <a:bodyPr/>
        <a:lstStyle/>
        <a:p>
          <a:endParaRPr lang="et-EE" sz="2400"/>
        </a:p>
      </dgm:t>
    </dgm:pt>
    <dgm:pt modelId="{1C2E5DCF-7F5E-46D4-9226-87132FFFE718}" type="sibTrans" cxnId="{106D209D-607A-413A-826C-1135376D04A2}">
      <dgm:prSet/>
      <dgm:spPr/>
      <dgm:t>
        <a:bodyPr/>
        <a:lstStyle/>
        <a:p>
          <a:endParaRPr lang="et-EE" sz="2400"/>
        </a:p>
      </dgm:t>
    </dgm:pt>
    <dgm:pt modelId="{82625524-7A41-4B02-BF8F-7073836DC323}">
      <dgm:prSet phldrT="[Tekst]" custT="1"/>
      <dgm:spPr/>
      <dgm:t>
        <a:bodyPr/>
        <a:lstStyle/>
        <a:p>
          <a:r>
            <a:rPr lang="et-EE" sz="1800" dirty="0" err="1" smtClean="0"/>
            <a:t>Reimbursement</a:t>
          </a:r>
          <a:r>
            <a:rPr lang="et-EE" sz="1800" dirty="0" smtClean="0"/>
            <a:t> </a:t>
          </a:r>
          <a:r>
            <a:rPr lang="et-EE" sz="1800" dirty="0" err="1" smtClean="0"/>
            <a:t>levels</a:t>
          </a:r>
          <a:r>
            <a:rPr lang="et-EE" sz="1800" dirty="0" smtClean="0"/>
            <a:t>  50%, 90%,  75% and 100%</a:t>
          </a:r>
          <a:endParaRPr lang="et-EE" sz="1800" dirty="0"/>
        </a:p>
      </dgm:t>
    </dgm:pt>
    <dgm:pt modelId="{1D869878-B8A5-4141-94E1-5C1DA85CBF83}" type="parTrans" cxnId="{9038AECF-0CAF-44D6-A2F4-A83A5EDDC465}">
      <dgm:prSet/>
      <dgm:spPr/>
      <dgm:t>
        <a:bodyPr/>
        <a:lstStyle/>
        <a:p>
          <a:endParaRPr lang="et-EE" sz="2400"/>
        </a:p>
      </dgm:t>
    </dgm:pt>
    <dgm:pt modelId="{F85882EF-3E74-4725-AD70-D5C8A52ED672}" type="sibTrans" cxnId="{9038AECF-0CAF-44D6-A2F4-A83A5EDDC465}">
      <dgm:prSet/>
      <dgm:spPr/>
      <dgm:t>
        <a:bodyPr/>
        <a:lstStyle/>
        <a:p>
          <a:endParaRPr lang="et-EE" sz="2400"/>
        </a:p>
      </dgm:t>
    </dgm:pt>
    <dgm:pt modelId="{49BC5EDE-C681-4386-B77E-2A489D4283D4}">
      <dgm:prSet phldrT="[Tekst]" custT="1"/>
      <dgm:spPr/>
      <dgm:t>
        <a:bodyPr/>
        <a:lstStyle/>
        <a:p>
          <a:r>
            <a:rPr lang="et-EE" sz="2400" dirty="0" err="1" smtClean="0"/>
            <a:t>Complementary</a:t>
          </a:r>
          <a:r>
            <a:rPr lang="et-EE" sz="2400" dirty="0" smtClean="0"/>
            <a:t> </a:t>
          </a:r>
          <a:r>
            <a:rPr lang="et-EE" sz="2400" dirty="0" err="1" smtClean="0"/>
            <a:t>reimbursement</a:t>
          </a:r>
          <a:endParaRPr lang="et-EE" sz="2400" dirty="0"/>
        </a:p>
      </dgm:t>
    </dgm:pt>
    <dgm:pt modelId="{9D53A73A-2930-4D42-9E47-D60E7ACFD018}" type="parTrans" cxnId="{AC4DDB62-BF10-44ED-9C36-6AB1A575D751}">
      <dgm:prSet/>
      <dgm:spPr/>
      <dgm:t>
        <a:bodyPr/>
        <a:lstStyle/>
        <a:p>
          <a:endParaRPr lang="et-EE" sz="2400"/>
        </a:p>
      </dgm:t>
    </dgm:pt>
    <dgm:pt modelId="{35499470-2976-4DA4-83CA-77EEB48E1CA7}" type="sibTrans" cxnId="{AC4DDB62-BF10-44ED-9C36-6AB1A575D751}">
      <dgm:prSet/>
      <dgm:spPr/>
      <dgm:t>
        <a:bodyPr/>
        <a:lstStyle/>
        <a:p>
          <a:endParaRPr lang="et-EE" sz="2400"/>
        </a:p>
      </dgm:t>
    </dgm:pt>
    <dgm:pt modelId="{0BC74123-5918-4072-8F5C-C708AE902613}">
      <dgm:prSet phldrT="[Tekst]" custT="1"/>
      <dgm:spPr/>
      <dgm:t>
        <a:bodyPr/>
        <a:lstStyle/>
        <a:p>
          <a:r>
            <a:rPr lang="en-US" sz="1800" dirty="0" smtClean="0"/>
            <a:t>If</a:t>
          </a:r>
          <a:r>
            <a:rPr lang="et-EE" sz="1800" dirty="0" smtClean="0"/>
            <a:t> </a:t>
          </a:r>
          <a:r>
            <a:rPr lang="en-US" sz="1800" dirty="0" smtClean="0"/>
            <a:t>annual</a:t>
          </a:r>
          <a:r>
            <a:rPr lang="et-EE" sz="1800" dirty="0" smtClean="0"/>
            <a:t> </a:t>
          </a:r>
          <a:r>
            <a:rPr lang="en-US" sz="1800" dirty="0" smtClean="0"/>
            <a:t>individual</a:t>
          </a:r>
          <a:r>
            <a:rPr lang="et-EE" sz="1800" dirty="0" smtClean="0"/>
            <a:t> </a:t>
          </a:r>
          <a:r>
            <a:rPr lang="en-US" sz="1800" dirty="0" smtClean="0"/>
            <a:t>expenditures</a:t>
          </a:r>
          <a:r>
            <a:rPr lang="et-EE" sz="1800" dirty="0" smtClean="0"/>
            <a:t> </a:t>
          </a:r>
          <a:r>
            <a:rPr lang="en-US" sz="1800" dirty="0" smtClean="0"/>
            <a:t>for</a:t>
          </a:r>
          <a:r>
            <a:rPr lang="et-EE" sz="1800" dirty="0" smtClean="0"/>
            <a:t> </a:t>
          </a:r>
          <a:r>
            <a:rPr lang="en-US" sz="1800" dirty="0" smtClean="0"/>
            <a:t>medicines exceeds</a:t>
          </a:r>
          <a:r>
            <a:rPr lang="et-EE" sz="1800" dirty="0" smtClean="0"/>
            <a:t> </a:t>
          </a:r>
          <a:r>
            <a:rPr lang="en-US" sz="1800" dirty="0" smtClean="0"/>
            <a:t>300 EUR, EHIF covers</a:t>
          </a:r>
          <a:r>
            <a:rPr lang="et-EE" sz="1800" dirty="0" smtClean="0"/>
            <a:t> </a:t>
          </a:r>
          <a:r>
            <a:rPr lang="en-US" sz="1800" dirty="0" smtClean="0"/>
            <a:t>additionally</a:t>
          </a:r>
          <a:r>
            <a:rPr lang="et-EE" sz="1800" dirty="0" smtClean="0"/>
            <a:t> </a:t>
          </a:r>
          <a:r>
            <a:rPr lang="en-US" sz="1800" dirty="0" smtClean="0"/>
            <a:t>50-90% from</a:t>
          </a:r>
          <a:r>
            <a:rPr lang="et-EE" sz="1800" dirty="0" smtClean="0"/>
            <a:t> </a:t>
          </a:r>
          <a:r>
            <a:rPr lang="en-US" sz="1800" dirty="0" smtClean="0"/>
            <a:t>the</a:t>
          </a:r>
          <a:r>
            <a:rPr lang="et-EE" sz="1800" dirty="0" smtClean="0"/>
            <a:t> </a:t>
          </a:r>
          <a:r>
            <a:rPr lang="en-US" sz="1800" dirty="0" smtClean="0"/>
            <a:t>exceeding</a:t>
          </a:r>
          <a:r>
            <a:rPr lang="et-EE" sz="1800" dirty="0" smtClean="0"/>
            <a:t> </a:t>
          </a:r>
          <a:r>
            <a:rPr lang="en-US" sz="1800" dirty="0" smtClean="0"/>
            <a:t>sum</a:t>
          </a:r>
          <a:endParaRPr lang="et-EE" sz="1800" dirty="0"/>
        </a:p>
      </dgm:t>
    </dgm:pt>
    <dgm:pt modelId="{9E99D5DD-798C-48F6-B453-05A6B3B9B168}" type="parTrans" cxnId="{3C4969B5-8ADD-4C77-8EC9-64490AA50E16}">
      <dgm:prSet/>
      <dgm:spPr/>
      <dgm:t>
        <a:bodyPr/>
        <a:lstStyle/>
        <a:p>
          <a:endParaRPr lang="et-EE" sz="2400"/>
        </a:p>
      </dgm:t>
    </dgm:pt>
    <dgm:pt modelId="{A842190C-6D20-44D0-91B5-5256E65ACD32}" type="sibTrans" cxnId="{3C4969B5-8ADD-4C77-8EC9-64490AA50E16}">
      <dgm:prSet/>
      <dgm:spPr/>
      <dgm:t>
        <a:bodyPr/>
        <a:lstStyle/>
        <a:p>
          <a:endParaRPr lang="et-EE" sz="2400"/>
        </a:p>
      </dgm:t>
    </dgm:pt>
    <dgm:pt modelId="{2884BE87-FB44-4020-89A3-F7CCD1BA4AAB}">
      <dgm:prSet phldrT="[Tekst]" custT="1"/>
      <dgm:spPr/>
      <dgm:t>
        <a:bodyPr/>
        <a:lstStyle/>
        <a:p>
          <a:r>
            <a:rPr lang="et-EE" sz="2400" dirty="0" err="1" smtClean="0"/>
            <a:t>Individual</a:t>
          </a:r>
          <a:r>
            <a:rPr lang="et-EE" sz="2400" dirty="0" smtClean="0"/>
            <a:t> </a:t>
          </a:r>
          <a:r>
            <a:rPr lang="et-EE" sz="2400" dirty="0" err="1" smtClean="0"/>
            <a:t>reimbursement</a:t>
          </a:r>
          <a:endParaRPr lang="et-EE" sz="2400" dirty="0"/>
        </a:p>
      </dgm:t>
    </dgm:pt>
    <dgm:pt modelId="{450303AE-2B58-4FAE-A525-3A1D0C56BEE5}" type="parTrans" cxnId="{539F15FD-6644-4087-9D63-8D36703332CF}">
      <dgm:prSet/>
      <dgm:spPr/>
      <dgm:t>
        <a:bodyPr/>
        <a:lstStyle/>
        <a:p>
          <a:endParaRPr lang="et-EE" sz="2400"/>
        </a:p>
      </dgm:t>
    </dgm:pt>
    <dgm:pt modelId="{C2A521FB-91F6-46A0-A38E-18928453E895}" type="sibTrans" cxnId="{539F15FD-6644-4087-9D63-8D36703332CF}">
      <dgm:prSet/>
      <dgm:spPr/>
      <dgm:t>
        <a:bodyPr/>
        <a:lstStyle/>
        <a:p>
          <a:endParaRPr lang="et-EE" sz="2400"/>
        </a:p>
      </dgm:t>
    </dgm:pt>
    <dgm:pt modelId="{D745A97B-4527-4D09-A677-319CB5C58ABD}">
      <dgm:prSet phldrT="[Tekst]" custT="1"/>
      <dgm:spPr/>
      <dgm:t>
        <a:bodyPr/>
        <a:lstStyle/>
        <a:p>
          <a:r>
            <a:rPr lang="en-GB" sz="1800" noProof="0" dirty="0" smtClean="0"/>
            <a:t>For individual cases and if medicine</a:t>
          </a:r>
          <a:r>
            <a:rPr lang="et-EE" sz="1800" noProof="0" dirty="0" smtClean="0"/>
            <a:t> </a:t>
          </a:r>
          <a:r>
            <a:rPr lang="en-GB" sz="1800" noProof="0" dirty="0" smtClean="0"/>
            <a:t>is not authorised in Estonia or medicine is in positive list but not affordable</a:t>
          </a:r>
          <a:r>
            <a:rPr lang="et-EE" sz="1800" noProof="0" dirty="0" smtClean="0"/>
            <a:t> </a:t>
          </a:r>
          <a:r>
            <a:rPr lang="en-GB" sz="1800" noProof="0" dirty="0" smtClean="0"/>
            <a:t>in s</a:t>
          </a:r>
          <a:r>
            <a:rPr lang="et-EE" sz="1800" noProof="0" dirty="0" err="1" smtClean="0"/>
            <a:t>tated</a:t>
          </a:r>
          <a:r>
            <a:rPr lang="et-EE" sz="1800" noProof="0" dirty="0" smtClean="0"/>
            <a:t> </a:t>
          </a:r>
          <a:r>
            <a:rPr lang="en-GB" sz="1800" noProof="0" dirty="0" smtClean="0"/>
            <a:t>terms</a:t>
          </a:r>
          <a:endParaRPr lang="en-GB" sz="1800" noProof="0" dirty="0"/>
        </a:p>
      </dgm:t>
    </dgm:pt>
    <dgm:pt modelId="{D5BA3C12-215B-40B6-A3D5-E5B9FA72B8DA}" type="parTrans" cxnId="{44580C22-E338-4311-945B-31045328B3F9}">
      <dgm:prSet/>
      <dgm:spPr/>
      <dgm:t>
        <a:bodyPr/>
        <a:lstStyle/>
        <a:p>
          <a:endParaRPr lang="et-EE" sz="2400"/>
        </a:p>
      </dgm:t>
    </dgm:pt>
    <dgm:pt modelId="{738A414B-1F7D-44A0-91A9-AC7F62720626}" type="sibTrans" cxnId="{44580C22-E338-4311-945B-31045328B3F9}">
      <dgm:prSet/>
      <dgm:spPr/>
      <dgm:t>
        <a:bodyPr/>
        <a:lstStyle/>
        <a:p>
          <a:endParaRPr lang="et-EE" sz="2400"/>
        </a:p>
      </dgm:t>
    </dgm:pt>
    <dgm:pt modelId="{C8DC4900-EC20-406E-B661-DDECF5041777}">
      <dgm:prSet custT="1"/>
      <dgm:spPr/>
      <dgm:t>
        <a:bodyPr/>
        <a:lstStyle/>
        <a:p>
          <a:r>
            <a:rPr lang="en-US" sz="1800" dirty="0" smtClean="0"/>
            <a:t>75% </a:t>
          </a:r>
          <a:r>
            <a:rPr lang="et-EE" sz="1800" dirty="0" smtClean="0"/>
            <a:t>-&gt; </a:t>
          </a:r>
          <a:r>
            <a:rPr lang="en-US" sz="1800" dirty="0" smtClean="0"/>
            <a:t>90% if</a:t>
          </a:r>
          <a:r>
            <a:rPr lang="et-EE" sz="1800" dirty="0" smtClean="0"/>
            <a:t> </a:t>
          </a:r>
          <a:r>
            <a:rPr lang="en-US" sz="1800" dirty="0" smtClean="0"/>
            <a:t>patient</a:t>
          </a:r>
          <a:r>
            <a:rPr lang="et-EE" sz="1800" dirty="0" smtClean="0"/>
            <a:t> </a:t>
          </a:r>
          <a:r>
            <a:rPr lang="en-US" sz="1800" dirty="0" smtClean="0"/>
            <a:t>is pensioner, child&lt;18 y or</a:t>
          </a:r>
          <a:r>
            <a:rPr lang="et-EE" sz="1800" dirty="0" smtClean="0"/>
            <a:t> </a:t>
          </a:r>
          <a:r>
            <a:rPr lang="en-US" sz="1800" dirty="0" smtClean="0"/>
            <a:t>disabled</a:t>
          </a:r>
          <a:endParaRPr lang="et-EE" sz="1800" dirty="0"/>
        </a:p>
      </dgm:t>
    </dgm:pt>
    <dgm:pt modelId="{35160FD0-5803-4D13-B448-302758EADC03}" type="parTrans" cxnId="{F862EB2F-D198-4CF8-96CC-8F27343A739C}">
      <dgm:prSet/>
      <dgm:spPr/>
      <dgm:t>
        <a:bodyPr/>
        <a:lstStyle/>
        <a:p>
          <a:endParaRPr lang="et-EE"/>
        </a:p>
      </dgm:t>
    </dgm:pt>
    <dgm:pt modelId="{4B473DF5-90C2-4377-8203-59B7C7E0CA80}" type="sibTrans" cxnId="{F862EB2F-D198-4CF8-96CC-8F27343A739C}">
      <dgm:prSet/>
      <dgm:spPr/>
      <dgm:t>
        <a:bodyPr/>
        <a:lstStyle/>
        <a:p>
          <a:endParaRPr lang="et-EE"/>
        </a:p>
      </dgm:t>
    </dgm:pt>
    <dgm:pt modelId="{ED78E534-C427-41CE-855E-72FC51AF9DC4}">
      <dgm:prSet custT="1"/>
      <dgm:spPr/>
      <dgm:t>
        <a:bodyPr/>
        <a:lstStyle/>
        <a:p>
          <a:r>
            <a:rPr lang="en-US" sz="1800" dirty="0" smtClean="0"/>
            <a:t>All medicines are reimbursed</a:t>
          </a:r>
          <a:r>
            <a:rPr lang="et-EE" sz="1800" dirty="0" smtClean="0"/>
            <a:t> </a:t>
          </a:r>
          <a:r>
            <a:rPr lang="en-US" sz="1800" dirty="0" smtClean="0"/>
            <a:t>by</a:t>
          </a:r>
          <a:r>
            <a:rPr lang="et-EE" sz="1800" dirty="0" smtClean="0"/>
            <a:t> </a:t>
          </a:r>
          <a:r>
            <a:rPr lang="en-US" sz="1800" dirty="0" smtClean="0"/>
            <a:t>100% for</a:t>
          </a:r>
          <a:r>
            <a:rPr lang="et-EE" sz="1800" dirty="0" smtClean="0"/>
            <a:t> </a:t>
          </a:r>
          <a:r>
            <a:rPr lang="en-US" sz="1800" dirty="0" smtClean="0"/>
            <a:t>children&lt;4 y</a:t>
          </a:r>
          <a:endParaRPr lang="et-EE" sz="1800" dirty="0"/>
        </a:p>
      </dgm:t>
    </dgm:pt>
    <dgm:pt modelId="{5996F1BB-F5CA-4763-A2D1-D9A3EC2E45A5}" type="parTrans" cxnId="{187147A0-FFBB-4CB6-B1D1-43C0C238B82A}">
      <dgm:prSet/>
      <dgm:spPr/>
      <dgm:t>
        <a:bodyPr/>
        <a:lstStyle/>
        <a:p>
          <a:endParaRPr lang="et-EE"/>
        </a:p>
      </dgm:t>
    </dgm:pt>
    <dgm:pt modelId="{DC84AFEC-A248-45E3-8A9E-1F9F37EBFC71}" type="sibTrans" cxnId="{187147A0-FFBB-4CB6-B1D1-43C0C238B82A}">
      <dgm:prSet/>
      <dgm:spPr/>
      <dgm:t>
        <a:bodyPr/>
        <a:lstStyle/>
        <a:p>
          <a:endParaRPr lang="et-EE"/>
        </a:p>
      </dgm:t>
    </dgm:pt>
    <dgm:pt modelId="{BE9692FD-0D96-417B-AA85-3066508BD688}">
      <dgm:prSet custT="1"/>
      <dgm:spPr/>
      <dgm:t>
        <a:bodyPr/>
        <a:lstStyle/>
        <a:p>
          <a:r>
            <a:rPr lang="fr-FR" sz="1800" dirty="0" smtClean="0"/>
            <a:t>Minimumco-paymentis 1,27 EUR (75%, </a:t>
          </a:r>
          <a:r>
            <a:rPr lang="et-EE" sz="1800" dirty="0" smtClean="0"/>
            <a:t>90%, </a:t>
          </a:r>
          <a:r>
            <a:rPr lang="fr-FR" sz="1800" dirty="0" smtClean="0"/>
            <a:t>100%) or</a:t>
          </a:r>
          <a:r>
            <a:rPr lang="et-EE" sz="1800" dirty="0" smtClean="0"/>
            <a:t> </a:t>
          </a:r>
          <a:r>
            <a:rPr lang="fr-FR" sz="1800" dirty="0" smtClean="0"/>
            <a:t>3,19 EUR (50%) perprescription</a:t>
          </a:r>
          <a:endParaRPr lang="et-EE" sz="1800" dirty="0"/>
        </a:p>
      </dgm:t>
    </dgm:pt>
    <dgm:pt modelId="{5E82FF3A-19BB-4617-BD33-7AEBF179B7F4}" type="parTrans" cxnId="{C3EBC93D-1998-4954-B89B-F898A7E241D3}">
      <dgm:prSet/>
      <dgm:spPr/>
      <dgm:t>
        <a:bodyPr/>
        <a:lstStyle/>
        <a:p>
          <a:endParaRPr lang="et-EE"/>
        </a:p>
      </dgm:t>
    </dgm:pt>
    <dgm:pt modelId="{BEAA6768-7236-4D25-8B55-C54F92CA2ECB}" type="sibTrans" cxnId="{C3EBC93D-1998-4954-B89B-F898A7E241D3}">
      <dgm:prSet/>
      <dgm:spPr/>
      <dgm:t>
        <a:bodyPr/>
        <a:lstStyle/>
        <a:p>
          <a:endParaRPr lang="et-EE"/>
        </a:p>
      </dgm:t>
    </dgm:pt>
    <dgm:pt modelId="{C2D4BAEF-C2DC-425C-8EE0-83B1ED5F0982}">
      <dgm:prSet custT="1"/>
      <dgm:spPr/>
      <dgm:t>
        <a:bodyPr/>
        <a:lstStyle/>
        <a:p>
          <a:r>
            <a:rPr lang="et-EE" sz="1800" dirty="0" err="1" smtClean="0"/>
            <a:t>Positive</a:t>
          </a:r>
          <a:r>
            <a:rPr lang="et-EE" sz="1800" dirty="0" smtClean="0"/>
            <a:t> list </a:t>
          </a:r>
          <a:r>
            <a:rPr lang="et-EE" sz="1800" dirty="0" err="1" smtClean="0"/>
            <a:t>is</a:t>
          </a:r>
          <a:r>
            <a:rPr lang="et-EE" sz="1800" dirty="0" smtClean="0"/>
            <a:t> </a:t>
          </a:r>
          <a:r>
            <a:rPr lang="et-EE" sz="1800" dirty="0" err="1" smtClean="0"/>
            <a:t>updated</a:t>
          </a:r>
          <a:r>
            <a:rPr lang="et-EE" sz="1800" dirty="0" smtClean="0"/>
            <a:t> </a:t>
          </a:r>
          <a:r>
            <a:rPr lang="et-EE" sz="1800" dirty="0" err="1" smtClean="0"/>
            <a:t>quarterly</a:t>
          </a:r>
          <a:endParaRPr lang="et-EE" sz="1800" dirty="0"/>
        </a:p>
      </dgm:t>
    </dgm:pt>
    <dgm:pt modelId="{436FFF00-26A1-48AB-81FC-F3254EE25D6A}" type="parTrans" cxnId="{C117C6B6-302E-4C05-9E7C-B8AD4A0F6A69}">
      <dgm:prSet/>
      <dgm:spPr/>
      <dgm:t>
        <a:bodyPr/>
        <a:lstStyle/>
        <a:p>
          <a:endParaRPr lang="et-EE"/>
        </a:p>
      </dgm:t>
    </dgm:pt>
    <dgm:pt modelId="{67F8F74C-6F93-4AC3-BFFE-BAFB283B8434}" type="sibTrans" cxnId="{C117C6B6-302E-4C05-9E7C-B8AD4A0F6A69}">
      <dgm:prSet/>
      <dgm:spPr/>
      <dgm:t>
        <a:bodyPr/>
        <a:lstStyle/>
        <a:p>
          <a:endParaRPr lang="et-EE"/>
        </a:p>
      </dgm:t>
    </dgm:pt>
    <dgm:pt modelId="{22346BAE-6C61-45B8-A09B-033CF1DD1CD7}">
      <dgm:prSet custT="1"/>
      <dgm:spPr/>
      <dgm:t>
        <a:bodyPr/>
        <a:lstStyle/>
        <a:p>
          <a:r>
            <a:rPr lang="et-EE" sz="1800" dirty="0" err="1" smtClean="0"/>
            <a:t>Has</a:t>
          </a:r>
          <a:r>
            <a:rPr lang="et-EE" sz="1800" dirty="0" smtClean="0"/>
            <a:t> </a:t>
          </a:r>
          <a:r>
            <a:rPr lang="et-EE" sz="1800" dirty="0" err="1" smtClean="0"/>
            <a:t>to</a:t>
          </a:r>
          <a:r>
            <a:rPr lang="et-EE" sz="1800" dirty="0" smtClean="0"/>
            <a:t> </a:t>
          </a:r>
          <a:r>
            <a:rPr lang="et-EE" sz="1800" dirty="0" err="1" smtClean="0"/>
            <a:t>be</a:t>
          </a:r>
          <a:r>
            <a:rPr lang="et-EE" sz="1800" dirty="0" smtClean="0"/>
            <a:t> </a:t>
          </a:r>
          <a:r>
            <a:rPr lang="et-EE" sz="1800" dirty="0" err="1" smtClean="0"/>
            <a:t>applied</a:t>
          </a:r>
          <a:r>
            <a:rPr lang="et-EE" sz="1800" dirty="0" smtClean="0"/>
            <a:t> </a:t>
          </a:r>
          <a:r>
            <a:rPr lang="et-EE" sz="1800" dirty="0" err="1" smtClean="0"/>
            <a:t>by</a:t>
          </a:r>
          <a:r>
            <a:rPr lang="et-EE" sz="1800" dirty="0" smtClean="0"/>
            <a:t> </a:t>
          </a:r>
          <a:r>
            <a:rPr lang="et-EE" sz="1800" dirty="0" err="1" smtClean="0"/>
            <a:t>patient</a:t>
          </a:r>
          <a:endParaRPr lang="et-EE" sz="1800" dirty="0"/>
        </a:p>
      </dgm:t>
    </dgm:pt>
    <dgm:pt modelId="{B9AE0D04-3031-422A-8132-1B853E76B9E8}" type="parTrans" cxnId="{8A9C78AF-F87E-4646-BFC2-33D9320E53FA}">
      <dgm:prSet/>
      <dgm:spPr/>
      <dgm:t>
        <a:bodyPr/>
        <a:lstStyle/>
        <a:p>
          <a:endParaRPr lang="et-EE"/>
        </a:p>
      </dgm:t>
    </dgm:pt>
    <dgm:pt modelId="{42D95118-97F0-4A45-87F8-8E0FF72A3381}" type="sibTrans" cxnId="{8A9C78AF-F87E-4646-BFC2-33D9320E53FA}">
      <dgm:prSet/>
      <dgm:spPr/>
      <dgm:t>
        <a:bodyPr/>
        <a:lstStyle/>
        <a:p>
          <a:endParaRPr lang="et-EE"/>
        </a:p>
      </dgm:t>
    </dgm:pt>
    <dgm:pt modelId="{FFBF16F2-B469-401E-8419-D89263C74B1E}">
      <dgm:prSet custT="1"/>
      <dgm:spPr/>
      <dgm:t>
        <a:bodyPr/>
        <a:lstStyle/>
        <a:p>
          <a:r>
            <a:rPr lang="en-GB" sz="1800" noProof="0" dirty="0" smtClean="0"/>
            <a:t>Has</a:t>
          </a:r>
          <a:r>
            <a:rPr lang="et-EE" sz="1800" noProof="0" dirty="0" smtClean="0"/>
            <a:t> </a:t>
          </a:r>
          <a:r>
            <a:rPr lang="en-GB" sz="1800" noProof="0" dirty="0" smtClean="0"/>
            <a:t>to</a:t>
          </a:r>
          <a:r>
            <a:rPr lang="et-EE" sz="1800" noProof="0" dirty="0" smtClean="0"/>
            <a:t> </a:t>
          </a:r>
          <a:r>
            <a:rPr lang="en-GB" sz="1800" noProof="0" dirty="0" smtClean="0"/>
            <a:t>be</a:t>
          </a:r>
          <a:r>
            <a:rPr lang="et-EE" sz="1800" noProof="0" dirty="0" smtClean="0"/>
            <a:t> </a:t>
          </a:r>
          <a:r>
            <a:rPr lang="en-GB" sz="1800" noProof="0" dirty="0" smtClean="0"/>
            <a:t>applied</a:t>
          </a:r>
          <a:r>
            <a:rPr lang="et-EE" sz="1800" noProof="0" dirty="0" smtClean="0"/>
            <a:t> </a:t>
          </a:r>
          <a:r>
            <a:rPr lang="en-GB" sz="1800" noProof="0" dirty="0" smtClean="0"/>
            <a:t>by</a:t>
          </a:r>
          <a:r>
            <a:rPr lang="et-EE" sz="1800" noProof="0" dirty="0" smtClean="0"/>
            <a:t> </a:t>
          </a:r>
          <a:r>
            <a:rPr lang="en-GB" sz="1800" noProof="0" dirty="0" smtClean="0"/>
            <a:t>patient</a:t>
          </a:r>
          <a:endParaRPr lang="en-GB" sz="1800" noProof="0" dirty="0"/>
        </a:p>
      </dgm:t>
    </dgm:pt>
    <dgm:pt modelId="{6D9E36A5-DBC0-4CB0-A4BC-6F43064655BD}" type="parTrans" cxnId="{F5728FAD-246E-495E-9E91-0BEF0207FB37}">
      <dgm:prSet/>
      <dgm:spPr/>
      <dgm:t>
        <a:bodyPr/>
        <a:lstStyle/>
        <a:p>
          <a:endParaRPr lang="et-EE"/>
        </a:p>
      </dgm:t>
    </dgm:pt>
    <dgm:pt modelId="{52F10EC5-E6B8-49AF-849A-71086B4A7B68}" type="sibTrans" cxnId="{F5728FAD-246E-495E-9E91-0BEF0207FB37}">
      <dgm:prSet/>
      <dgm:spPr/>
      <dgm:t>
        <a:bodyPr/>
        <a:lstStyle/>
        <a:p>
          <a:endParaRPr lang="et-EE"/>
        </a:p>
      </dgm:t>
    </dgm:pt>
    <dgm:pt modelId="{6CBFC9B7-3256-4FF9-AA8E-F588992DAE86}">
      <dgm:prSet custT="1"/>
      <dgm:spPr/>
      <dgm:t>
        <a:bodyPr/>
        <a:lstStyle/>
        <a:p>
          <a:r>
            <a:rPr lang="en-GB" sz="1800" noProof="0" dirty="0" smtClean="0"/>
            <a:t>Reimbursement level</a:t>
          </a:r>
          <a:r>
            <a:rPr lang="et-EE" sz="1800" noProof="0" dirty="0" smtClean="0"/>
            <a:t> </a:t>
          </a:r>
          <a:r>
            <a:rPr lang="en-GB" sz="1800" noProof="0" dirty="0" smtClean="0"/>
            <a:t>and period</a:t>
          </a:r>
          <a:r>
            <a:rPr lang="et-EE" sz="1800" noProof="0" dirty="0" smtClean="0"/>
            <a:t> </a:t>
          </a:r>
          <a:r>
            <a:rPr lang="en-GB" sz="1800" noProof="0" dirty="0" smtClean="0"/>
            <a:t>is determined</a:t>
          </a:r>
          <a:r>
            <a:rPr lang="et-EE" sz="1800" noProof="0" dirty="0" smtClean="0"/>
            <a:t> </a:t>
          </a:r>
          <a:r>
            <a:rPr lang="en-GB" sz="1800" noProof="0" dirty="0" smtClean="0"/>
            <a:t>by</a:t>
          </a:r>
          <a:r>
            <a:rPr lang="et-EE" sz="1800" noProof="0" dirty="0" smtClean="0"/>
            <a:t> </a:t>
          </a:r>
          <a:r>
            <a:rPr lang="en-GB" sz="1800" noProof="0" dirty="0" smtClean="0"/>
            <a:t>EHIF</a:t>
          </a:r>
          <a:endParaRPr lang="en-GB" sz="1800" noProof="0" dirty="0"/>
        </a:p>
      </dgm:t>
    </dgm:pt>
    <dgm:pt modelId="{0A10D2B8-2E62-4BE4-B9E5-A5E8DAE02CF4}" type="parTrans" cxnId="{821C2C22-E244-4C97-B024-EAC3F72F3572}">
      <dgm:prSet/>
      <dgm:spPr/>
      <dgm:t>
        <a:bodyPr/>
        <a:lstStyle/>
        <a:p>
          <a:endParaRPr lang="et-EE"/>
        </a:p>
      </dgm:t>
    </dgm:pt>
    <dgm:pt modelId="{EB4A2E6C-23B0-4906-A8E4-9AF5CF73E0F9}" type="sibTrans" cxnId="{821C2C22-E244-4C97-B024-EAC3F72F3572}">
      <dgm:prSet/>
      <dgm:spPr/>
      <dgm:t>
        <a:bodyPr/>
        <a:lstStyle/>
        <a:p>
          <a:endParaRPr lang="et-EE"/>
        </a:p>
      </dgm:t>
    </dgm:pt>
    <dgm:pt modelId="{2B35AC19-3493-4E0B-ADD5-DFA87820D9D4}" type="pres">
      <dgm:prSet presAssocID="{5E628DE0-FACD-438A-A492-2134EDE7234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26AEE8-3AC6-4341-B932-B9E61141DA3D}" type="pres">
      <dgm:prSet presAssocID="{40B4A282-A4D2-4B28-AF50-87BE3CD78BDC}" presName="composite" presStyleCnt="0"/>
      <dgm:spPr/>
    </dgm:pt>
    <dgm:pt modelId="{9FCE6340-7246-4443-8B20-6C75AC2C9DF4}" type="pres">
      <dgm:prSet presAssocID="{40B4A282-A4D2-4B28-AF50-87BE3CD78BDC}" presName="parTx" presStyleLbl="alignNode1" presStyleIdx="0" presStyleCnt="3" custLinFactNeighborX="-424" custLinFactNeighborY="2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5DE8361B-C30B-4A9C-8463-5BF8F69FE11B}" type="pres">
      <dgm:prSet presAssocID="{40B4A282-A4D2-4B28-AF50-87BE3CD78BDC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2FB64EC6-C23D-46E1-813D-AAD1286DF64B}" type="pres">
      <dgm:prSet presAssocID="{1C2E5DCF-7F5E-46D4-9226-87132FFFE718}" presName="space" presStyleCnt="0"/>
      <dgm:spPr/>
    </dgm:pt>
    <dgm:pt modelId="{7412EF1E-4588-49C8-BB5F-5C111F015DF2}" type="pres">
      <dgm:prSet presAssocID="{49BC5EDE-C681-4386-B77E-2A489D4283D4}" presName="composite" presStyleCnt="0"/>
      <dgm:spPr/>
    </dgm:pt>
    <dgm:pt modelId="{73DD597B-C279-4D88-B455-398529BED01F}" type="pres">
      <dgm:prSet presAssocID="{49BC5EDE-C681-4386-B77E-2A489D4283D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A0C5DCDB-AEB4-48D2-9188-CA72131424F2}" type="pres">
      <dgm:prSet presAssocID="{49BC5EDE-C681-4386-B77E-2A489D4283D4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DC91CC98-B133-4C51-8F9D-863DC264A204}" type="pres">
      <dgm:prSet presAssocID="{35499470-2976-4DA4-83CA-77EEB48E1CA7}" presName="space" presStyleCnt="0"/>
      <dgm:spPr/>
    </dgm:pt>
    <dgm:pt modelId="{D2812442-319C-4700-BDEC-B78168EC4AF8}" type="pres">
      <dgm:prSet presAssocID="{2884BE87-FB44-4020-89A3-F7CCD1BA4AAB}" presName="composite" presStyleCnt="0"/>
      <dgm:spPr/>
    </dgm:pt>
    <dgm:pt modelId="{FA898DD0-7B7B-44A8-93E1-B4147789C9AA}" type="pres">
      <dgm:prSet presAssocID="{2884BE87-FB44-4020-89A3-F7CCD1BA4AA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1C405B72-FB91-4246-A1A2-23B0B5AA5A9D}" type="pres">
      <dgm:prSet presAssocID="{2884BE87-FB44-4020-89A3-F7CCD1BA4AAB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</dgm:ptLst>
  <dgm:cxnLst>
    <dgm:cxn modelId="{8E1014FC-E930-4C48-9809-2A02C080246C}" type="presOf" srcId="{D745A97B-4527-4D09-A677-319CB5C58ABD}" destId="{1C405B72-FB91-4246-A1A2-23B0B5AA5A9D}" srcOrd="0" destOrd="0" presId="urn:microsoft.com/office/officeart/2005/8/layout/hList1"/>
    <dgm:cxn modelId="{F862EB2F-D198-4CF8-96CC-8F27343A739C}" srcId="{40B4A282-A4D2-4B28-AF50-87BE3CD78BDC}" destId="{C8DC4900-EC20-406E-B661-DDECF5041777}" srcOrd="1" destOrd="0" parTransId="{35160FD0-5803-4D13-B448-302758EADC03}" sibTransId="{4B473DF5-90C2-4377-8203-59B7C7E0CA80}"/>
    <dgm:cxn modelId="{9038AECF-0CAF-44D6-A2F4-A83A5EDDC465}" srcId="{40B4A282-A4D2-4B28-AF50-87BE3CD78BDC}" destId="{82625524-7A41-4B02-BF8F-7073836DC323}" srcOrd="0" destOrd="0" parTransId="{1D869878-B8A5-4141-94E1-5C1DA85CBF83}" sibTransId="{F85882EF-3E74-4725-AD70-D5C8A52ED672}"/>
    <dgm:cxn modelId="{821C2C22-E244-4C97-B024-EAC3F72F3572}" srcId="{2884BE87-FB44-4020-89A3-F7CCD1BA4AAB}" destId="{6CBFC9B7-3256-4FF9-AA8E-F588992DAE86}" srcOrd="2" destOrd="0" parTransId="{0A10D2B8-2E62-4BE4-B9E5-A5E8DAE02CF4}" sibTransId="{EB4A2E6C-23B0-4906-A8E4-9AF5CF73E0F9}"/>
    <dgm:cxn modelId="{A3B83CE0-55BC-4BB3-B382-26634CB24A3F}" type="presOf" srcId="{22346BAE-6C61-45B8-A09B-033CF1DD1CD7}" destId="{A0C5DCDB-AEB4-48D2-9188-CA72131424F2}" srcOrd="0" destOrd="1" presId="urn:microsoft.com/office/officeart/2005/8/layout/hList1"/>
    <dgm:cxn modelId="{4D4D5209-3293-42A1-AA3E-A06C122B48CE}" type="presOf" srcId="{5E628DE0-FACD-438A-A492-2134EDE72348}" destId="{2B35AC19-3493-4E0B-ADD5-DFA87820D9D4}" srcOrd="0" destOrd="0" presId="urn:microsoft.com/office/officeart/2005/8/layout/hList1"/>
    <dgm:cxn modelId="{C117C6B6-302E-4C05-9E7C-B8AD4A0F6A69}" srcId="{40B4A282-A4D2-4B28-AF50-87BE3CD78BDC}" destId="{C2D4BAEF-C2DC-425C-8EE0-83B1ED5F0982}" srcOrd="4" destOrd="0" parTransId="{436FFF00-26A1-48AB-81FC-F3254EE25D6A}" sibTransId="{67F8F74C-6F93-4AC3-BFFE-BAFB283B8434}"/>
    <dgm:cxn modelId="{AC4DDB62-BF10-44ED-9C36-6AB1A575D751}" srcId="{5E628DE0-FACD-438A-A492-2134EDE72348}" destId="{49BC5EDE-C681-4386-B77E-2A489D4283D4}" srcOrd="1" destOrd="0" parTransId="{9D53A73A-2930-4D42-9E47-D60E7ACFD018}" sibTransId="{35499470-2976-4DA4-83CA-77EEB48E1CA7}"/>
    <dgm:cxn modelId="{539F15FD-6644-4087-9D63-8D36703332CF}" srcId="{5E628DE0-FACD-438A-A492-2134EDE72348}" destId="{2884BE87-FB44-4020-89A3-F7CCD1BA4AAB}" srcOrd="2" destOrd="0" parTransId="{450303AE-2B58-4FAE-A525-3A1D0C56BEE5}" sibTransId="{C2A521FB-91F6-46A0-A38E-18928453E895}"/>
    <dgm:cxn modelId="{ABCD3494-023C-4ABD-9B03-8CA87FC08A38}" type="presOf" srcId="{0BC74123-5918-4072-8F5C-C708AE902613}" destId="{A0C5DCDB-AEB4-48D2-9188-CA72131424F2}" srcOrd="0" destOrd="0" presId="urn:microsoft.com/office/officeart/2005/8/layout/hList1"/>
    <dgm:cxn modelId="{8A9C78AF-F87E-4646-BFC2-33D9320E53FA}" srcId="{49BC5EDE-C681-4386-B77E-2A489D4283D4}" destId="{22346BAE-6C61-45B8-A09B-033CF1DD1CD7}" srcOrd="1" destOrd="0" parTransId="{B9AE0D04-3031-422A-8132-1B853E76B9E8}" sibTransId="{42D95118-97F0-4A45-87F8-8E0FF72A3381}"/>
    <dgm:cxn modelId="{106D209D-607A-413A-826C-1135376D04A2}" srcId="{5E628DE0-FACD-438A-A492-2134EDE72348}" destId="{40B4A282-A4D2-4B28-AF50-87BE3CD78BDC}" srcOrd="0" destOrd="0" parTransId="{EC994999-D868-47EC-A581-3ACE45C91161}" sibTransId="{1C2E5DCF-7F5E-46D4-9226-87132FFFE718}"/>
    <dgm:cxn modelId="{F5728FAD-246E-495E-9E91-0BEF0207FB37}" srcId="{2884BE87-FB44-4020-89A3-F7CCD1BA4AAB}" destId="{FFBF16F2-B469-401E-8419-D89263C74B1E}" srcOrd="1" destOrd="0" parTransId="{6D9E36A5-DBC0-4CB0-A4BC-6F43064655BD}" sibTransId="{52F10EC5-E6B8-49AF-849A-71086B4A7B68}"/>
    <dgm:cxn modelId="{187147A0-FFBB-4CB6-B1D1-43C0C238B82A}" srcId="{40B4A282-A4D2-4B28-AF50-87BE3CD78BDC}" destId="{ED78E534-C427-41CE-855E-72FC51AF9DC4}" srcOrd="2" destOrd="0" parTransId="{5996F1BB-F5CA-4763-A2D1-D9A3EC2E45A5}" sibTransId="{DC84AFEC-A248-45E3-8A9E-1F9F37EBFC71}"/>
    <dgm:cxn modelId="{12B28238-0715-48E2-9F04-478D9B1B65BB}" type="presOf" srcId="{40B4A282-A4D2-4B28-AF50-87BE3CD78BDC}" destId="{9FCE6340-7246-4443-8B20-6C75AC2C9DF4}" srcOrd="0" destOrd="0" presId="urn:microsoft.com/office/officeart/2005/8/layout/hList1"/>
    <dgm:cxn modelId="{CCD2B3B6-43F4-4FFA-B715-7CB682946279}" type="presOf" srcId="{49BC5EDE-C681-4386-B77E-2A489D4283D4}" destId="{73DD597B-C279-4D88-B455-398529BED01F}" srcOrd="0" destOrd="0" presId="urn:microsoft.com/office/officeart/2005/8/layout/hList1"/>
    <dgm:cxn modelId="{62BB1439-CCF6-4166-AB2F-24FB5F105D41}" type="presOf" srcId="{2884BE87-FB44-4020-89A3-F7CCD1BA4AAB}" destId="{FA898DD0-7B7B-44A8-93E1-B4147789C9AA}" srcOrd="0" destOrd="0" presId="urn:microsoft.com/office/officeart/2005/8/layout/hList1"/>
    <dgm:cxn modelId="{6FC4402A-DB5B-4562-8BFB-741DB21DC6C0}" type="presOf" srcId="{FFBF16F2-B469-401E-8419-D89263C74B1E}" destId="{1C405B72-FB91-4246-A1A2-23B0B5AA5A9D}" srcOrd="0" destOrd="1" presId="urn:microsoft.com/office/officeart/2005/8/layout/hList1"/>
    <dgm:cxn modelId="{3786563A-55E2-461B-B591-58BADF5F8FD3}" type="presOf" srcId="{BE9692FD-0D96-417B-AA85-3066508BD688}" destId="{5DE8361B-C30B-4A9C-8463-5BF8F69FE11B}" srcOrd="0" destOrd="3" presId="urn:microsoft.com/office/officeart/2005/8/layout/hList1"/>
    <dgm:cxn modelId="{16A7CFF9-68AF-421B-B816-06FA614E8D70}" type="presOf" srcId="{6CBFC9B7-3256-4FF9-AA8E-F588992DAE86}" destId="{1C405B72-FB91-4246-A1A2-23B0B5AA5A9D}" srcOrd="0" destOrd="2" presId="urn:microsoft.com/office/officeart/2005/8/layout/hList1"/>
    <dgm:cxn modelId="{C3EBC93D-1998-4954-B89B-F898A7E241D3}" srcId="{40B4A282-A4D2-4B28-AF50-87BE3CD78BDC}" destId="{BE9692FD-0D96-417B-AA85-3066508BD688}" srcOrd="3" destOrd="0" parTransId="{5E82FF3A-19BB-4617-BD33-7AEBF179B7F4}" sibTransId="{BEAA6768-7236-4D25-8B55-C54F92CA2ECB}"/>
    <dgm:cxn modelId="{567FF460-0128-4E51-806D-3A8500ABF559}" type="presOf" srcId="{82625524-7A41-4B02-BF8F-7073836DC323}" destId="{5DE8361B-C30B-4A9C-8463-5BF8F69FE11B}" srcOrd="0" destOrd="0" presId="urn:microsoft.com/office/officeart/2005/8/layout/hList1"/>
    <dgm:cxn modelId="{44580C22-E338-4311-945B-31045328B3F9}" srcId="{2884BE87-FB44-4020-89A3-F7CCD1BA4AAB}" destId="{D745A97B-4527-4D09-A677-319CB5C58ABD}" srcOrd="0" destOrd="0" parTransId="{D5BA3C12-215B-40B6-A3D5-E5B9FA72B8DA}" sibTransId="{738A414B-1F7D-44A0-91A9-AC7F62720626}"/>
    <dgm:cxn modelId="{325DF57A-FC4B-443F-A79F-26BE364FFB1F}" type="presOf" srcId="{ED78E534-C427-41CE-855E-72FC51AF9DC4}" destId="{5DE8361B-C30B-4A9C-8463-5BF8F69FE11B}" srcOrd="0" destOrd="2" presId="urn:microsoft.com/office/officeart/2005/8/layout/hList1"/>
    <dgm:cxn modelId="{8F36AF18-388E-4830-A042-1CCE0F57187D}" type="presOf" srcId="{C8DC4900-EC20-406E-B661-DDECF5041777}" destId="{5DE8361B-C30B-4A9C-8463-5BF8F69FE11B}" srcOrd="0" destOrd="1" presId="urn:microsoft.com/office/officeart/2005/8/layout/hList1"/>
    <dgm:cxn modelId="{3C4969B5-8ADD-4C77-8EC9-64490AA50E16}" srcId="{49BC5EDE-C681-4386-B77E-2A489D4283D4}" destId="{0BC74123-5918-4072-8F5C-C708AE902613}" srcOrd="0" destOrd="0" parTransId="{9E99D5DD-798C-48F6-B453-05A6B3B9B168}" sibTransId="{A842190C-6D20-44D0-91B5-5256E65ACD32}"/>
    <dgm:cxn modelId="{1F0AC8DC-1C38-4665-ABB3-091C9D9A7E47}" type="presOf" srcId="{C2D4BAEF-C2DC-425C-8EE0-83B1ED5F0982}" destId="{5DE8361B-C30B-4A9C-8463-5BF8F69FE11B}" srcOrd="0" destOrd="4" presId="urn:microsoft.com/office/officeart/2005/8/layout/hList1"/>
    <dgm:cxn modelId="{6F379B34-5501-4065-8C89-833102D0EBCA}" type="presParOf" srcId="{2B35AC19-3493-4E0B-ADD5-DFA87820D9D4}" destId="{E226AEE8-3AC6-4341-B932-B9E61141DA3D}" srcOrd="0" destOrd="0" presId="urn:microsoft.com/office/officeart/2005/8/layout/hList1"/>
    <dgm:cxn modelId="{304BC671-9830-4206-A05B-E032999A79F4}" type="presParOf" srcId="{E226AEE8-3AC6-4341-B932-B9E61141DA3D}" destId="{9FCE6340-7246-4443-8B20-6C75AC2C9DF4}" srcOrd="0" destOrd="0" presId="urn:microsoft.com/office/officeart/2005/8/layout/hList1"/>
    <dgm:cxn modelId="{919CC314-294D-4135-8D4E-94F8BB9629B9}" type="presParOf" srcId="{E226AEE8-3AC6-4341-B932-B9E61141DA3D}" destId="{5DE8361B-C30B-4A9C-8463-5BF8F69FE11B}" srcOrd="1" destOrd="0" presId="urn:microsoft.com/office/officeart/2005/8/layout/hList1"/>
    <dgm:cxn modelId="{47B30911-799A-4364-B556-679557A787DD}" type="presParOf" srcId="{2B35AC19-3493-4E0B-ADD5-DFA87820D9D4}" destId="{2FB64EC6-C23D-46E1-813D-AAD1286DF64B}" srcOrd="1" destOrd="0" presId="urn:microsoft.com/office/officeart/2005/8/layout/hList1"/>
    <dgm:cxn modelId="{F2E915B5-F097-4965-8C8D-224187980710}" type="presParOf" srcId="{2B35AC19-3493-4E0B-ADD5-DFA87820D9D4}" destId="{7412EF1E-4588-49C8-BB5F-5C111F015DF2}" srcOrd="2" destOrd="0" presId="urn:microsoft.com/office/officeart/2005/8/layout/hList1"/>
    <dgm:cxn modelId="{BD43DE5D-E130-4A0B-8DE6-452BF73CAB56}" type="presParOf" srcId="{7412EF1E-4588-49C8-BB5F-5C111F015DF2}" destId="{73DD597B-C279-4D88-B455-398529BED01F}" srcOrd="0" destOrd="0" presId="urn:microsoft.com/office/officeart/2005/8/layout/hList1"/>
    <dgm:cxn modelId="{0F03CE27-893E-4286-ACB0-13F94D8E174D}" type="presParOf" srcId="{7412EF1E-4588-49C8-BB5F-5C111F015DF2}" destId="{A0C5DCDB-AEB4-48D2-9188-CA72131424F2}" srcOrd="1" destOrd="0" presId="urn:microsoft.com/office/officeart/2005/8/layout/hList1"/>
    <dgm:cxn modelId="{D4E4AC8C-F655-4184-AE39-D02302D73082}" type="presParOf" srcId="{2B35AC19-3493-4E0B-ADD5-DFA87820D9D4}" destId="{DC91CC98-B133-4C51-8F9D-863DC264A204}" srcOrd="3" destOrd="0" presId="urn:microsoft.com/office/officeart/2005/8/layout/hList1"/>
    <dgm:cxn modelId="{113FD326-0782-4706-9F64-598727A466E1}" type="presParOf" srcId="{2B35AC19-3493-4E0B-ADD5-DFA87820D9D4}" destId="{D2812442-319C-4700-BDEC-B78168EC4AF8}" srcOrd="4" destOrd="0" presId="urn:microsoft.com/office/officeart/2005/8/layout/hList1"/>
    <dgm:cxn modelId="{604F7FAC-FD9D-4F73-A4F1-3506ADC3E289}" type="presParOf" srcId="{D2812442-319C-4700-BDEC-B78168EC4AF8}" destId="{FA898DD0-7B7B-44A8-93E1-B4147789C9AA}" srcOrd="0" destOrd="0" presId="urn:microsoft.com/office/officeart/2005/8/layout/hList1"/>
    <dgm:cxn modelId="{CA69489D-A444-48C9-A8A9-30F02AC6C4E9}" type="presParOf" srcId="{D2812442-319C-4700-BDEC-B78168EC4AF8}" destId="{1C405B72-FB91-4246-A1A2-23B0B5AA5A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9DED8E-5E38-4D54-81A5-217143EBD9F7}" type="datetimeFigureOut">
              <a:rPr lang="et-EE" smtClean="0"/>
              <a:t>21.07.2016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76A11-054D-4A2A-9DE0-A69C2C5AACA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29032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76A11-054D-4A2A-9DE0-A69C2C5AACA2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59530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76A11-054D-4A2A-9DE0-A69C2C5AACA2}" type="slidenum">
              <a:rPr lang="et-EE" smtClean="0"/>
              <a:t>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88298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76A11-054D-4A2A-9DE0-A69C2C5AACA2}" type="slidenum">
              <a:rPr lang="et-EE" smtClean="0"/>
              <a:t>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14358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76A11-054D-4A2A-9DE0-A69C2C5AACA2}" type="slidenum">
              <a:rPr lang="et-EE" smtClean="0"/>
              <a:t>10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69163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t-EE" altLang="et-EE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B11A89A-AB31-43BE-9A82-6847E8A88A96}" type="slidenum">
              <a:rPr lang="et-EE" altLang="et-EE">
                <a:latin typeface="Calibri" panose="020F0502020204030204" pitchFamily="34" charset="0"/>
              </a:rPr>
              <a:pPr eaLnBrk="1" hangingPunct="1"/>
              <a:t>14</a:t>
            </a:fld>
            <a:endParaRPr lang="et-EE" altLang="et-EE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939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Keskmise soodusretsepti maksumus patsiendile oli 2016. aasta I kvartalis 6,66 eurot ja see moodustas 29% retsepti kogumaksumusest.</a:t>
            </a:r>
          </a:p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76A11-054D-4A2A-9DE0-A69C2C5AACA2}" type="slidenum">
              <a:rPr lang="et-EE" smtClean="0"/>
              <a:t>17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46127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sotsmin_3lovi_e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5" y="261938"/>
            <a:ext cx="2881313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2866" y="2130425"/>
            <a:ext cx="7772400" cy="1470025"/>
          </a:xfrm>
        </p:spPr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r>
              <a:rPr lang="et-EE" smtClean="0"/>
              <a:t>Muutke pealkirja laadi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866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Klõpsake laadi muutmiseks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Roboto Regular"/>
                <a:cs typeface="Roboto Regular"/>
              </a:defRPr>
            </a:lvl1pPr>
          </a:lstStyle>
          <a:p>
            <a:pPr>
              <a:defRPr/>
            </a:pPr>
            <a:fld id="{ED49763E-6462-4A0D-882A-082791330036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Roboto Regular"/>
                <a:cs typeface="Roboto Regular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124776-104F-436C-B389-288505E80126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3333027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E8839-A2DB-4C16-95E6-A9D00221C80A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BE589-1256-4597-A619-3BD20B429134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90576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F038C-A938-4E49-AEE3-EA90D34341F6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35F533-341E-472E-9A06-F7D53635FD2C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3575841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40118-A8C5-4335-9900-2E410334608C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AE2D8-CCF6-47BF-AE9F-16230F0A9076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2895496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930F8-5710-446C-A345-48C62CB655BB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DF115-7DAD-4398-9322-4DB59BE68586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220466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BC0E-4720-4542-8D94-D0C86E83907B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045F7-4A05-4B16-AF20-886CCBD9BB86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304695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DAC79-63E2-4F7B-996A-D3DF8B64C389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11FAE-E46E-405D-91F4-33B48199DB46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511960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99042-9FD6-4780-96D7-8E87330A58BB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81139B-E3AD-4868-BE1F-765022818C79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2286035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E674D-BEFF-4E13-A6FC-E4FC0D2A4F36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ACFD5-0B21-44DC-989C-F45EA1151A23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3237594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66D2D-EAF8-4FAF-ADB4-FBCDA6713F9A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45986-11FB-4B38-A264-6A7BFA731F2B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38535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pealkirja laadi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t-EE" noProof="0" smtClean="0"/>
              <a:t>Pildi lisamiseks klõpsake ikooni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6C73A-4236-4237-AB34-4C714F0D48A0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5C03D-BED4-4911-94B1-CEF9C43FCB10}" type="slidenum">
              <a:rPr lang="en-GB" altLang="et-EE"/>
              <a:pPr/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295972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t-EE" altLang="et-EE" smtClean="0"/>
              <a:t>Muutke pealkirja laadi</a:t>
            </a:r>
            <a:endParaRPr lang="en-GB" altLang="et-EE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 altLang="et-EE" smtClean="0"/>
              <a:t>Muutke teksti laade</a:t>
            </a:r>
          </a:p>
          <a:p>
            <a:pPr lvl="1"/>
            <a:r>
              <a:rPr lang="et-EE" altLang="et-EE" smtClean="0"/>
              <a:t>Teine tase</a:t>
            </a:r>
          </a:p>
          <a:p>
            <a:pPr lvl="2"/>
            <a:r>
              <a:rPr lang="et-EE" altLang="et-EE" smtClean="0"/>
              <a:t>Kolmas tase</a:t>
            </a:r>
          </a:p>
          <a:p>
            <a:pPr lvl="3"/>
            <a:r>
              <a:rPr lang="et-EE" altLang="et-EE" smtClean="0"/>
              <a:t>Neljas tase</a:t>
            </a:r>
          </a:p>
          <a:p>
            <a:pPr lvl="4"/>
            <a:r>
              <a:rPr lang="et-EE" altLang="et-EE" smtClean="0"/>
              <a:t>Viies tase</a:t>
            </a:r>
            <a:endParaRPr lang="en-GB" altLang="et-EE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pPr>
              <a:defRPr/>
            </a:pPr>
            <a:fld id="{D67379C3-BE1F-4608-9A79-DA377606AD64}" type="datetimeFigureOut">
              <a:rPr lang="en-US"/>
              <a:pPr>
                <a:defRPr/>
              </a:pPr>
              <a:t>21-Jul-16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Roboto Regular" panose="02000000000000000000" pitchFamily="2" charset="0"/>
                <a:ea typeface="Roboto Regular" panose="02000000000000000000" pitchFamily="2" charset="0"/>
                <a:cs typeface="Roboto Regular" panose="02000000000000000000" pitchFamily="2" charset="0"/>
              </a:defRPr>
            </a:lvl1pPr>
          </a:lstStyle>
          <a:p>
            <a:fld id="{C721E841-F0EE-4189-95F9-DAF3E550A3B4}" type="slidenum">
              <a:rPr lang="en-GB" altLang="et-EE"/>
              <a:pPr/>
              <a:t>‹#›</a:t>
            </a:fld>
            <a:endParaRPr lang="en-GB" alt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Roboto Regular"/>
          <a:ea typeface="Roboto Regular" panose="02000000000000000000" pitchFamily="2" charset="0"/>
          <a:cs typeface="Roboto Regular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 panose="02000000000000000000" pitchFamily="2" charset="0"/>
          <a:ea typeface="Roboto Regular" panose="02000000000000000000" pitchFamily="2" charset="0"/>
          <a:cs typeface="Roboto Regular" panose="02000000000000000000" pitchFamily="2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 panose="02000000000000000000" pitchFamily="2" charset="0"/>
          <a:ea typeface="Roboto Regular" panose="02000000000000000000" pitchFamily="2" charset="0"/>
          <a:cs typeface="Roboto Regular" panose="02000000000000000000" pitchFamily="2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 panose="02000000000000000000" pitchFamily="2" charset="0"/>
          <a:ea typeface="Roboto Regular" panose="02000000000000000000" pitchFamily="2" charset="0"/>
          <a:cs typeface="Roboto Regular" panose="02000000000000000000" pitchFamily="2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 panose="02000000000000000000" pitchFamily="2" charset="0"/>
          <a:ea typeface="Roboto Regular" panose="02000000000000000000" pitchFamily="2" charset="0"/>
          <a:cs typeface="Roboto Regular" panose="02000000000000000000" pitchFamily="2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 panose="02000000000000000000" pitchFamily="2" charset="0"/>
          <a:ea typeface="Roboto Regular" panose="02000000000000000000" pitchFamily="2" charset="0"/>
          <a:cs typeface="Roboto Regular" panose="02000000000000000000" pitchFamily="2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 panose="02000000000000000000" pitchFamily="2" charset="0"/>
          <a:ea typeface="Roboto Regular" panose="02000000000000000000" pitchFamily="2" charset="0"/>
          <a:cs typeface="Roboto Regular" panose="02000000000000000000" pitchFamily="2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 panose="02000000000000000000" pitchFamily="2" charset="0"/>
          <a:ea typeface="Roboto Regular" panose="02000000000000000000" pitchFamily="2" charset="0"/>
          <a:cs typeface="Roboto Regular" panose="02000000000000000000" pitchFamily="2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Regular" panose="02000000000000000000" pitchFamily="2" charset="0"/>
          <a:ea typeface="Roboto Regular" panose="02000000000000000000" pitchFamily="2" charset="0"/>
          <a:cs typeface="Roboto Regular" panose="02000000000000000000" pitchFamily="2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95B3D7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Roboto Regular"/>
          <a:ea typeface="Roboto Regular" panose="02000000000000000000" pitchFamily="2" charset="0"/>
          <a:cs typeface="Roboto Regular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95B3D7"/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Roboto Regular"/>
          <a:ea typeface="Roboto Regular" panose="02000000000000000000" pitchFamily="2" charset="0"/>
          <a:cs typeface="Roboto Regular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95B3D7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Regular"/>
          <a:ea typeface="Roboto Regular" panose="02000000000000000000" pitchFamily="2" charset="0"/>
          <a:cs typeface="Roboto Regular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95B3D7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Roboto Regular"/>
          <a:ea typeface="Roboto Regular" panose="02000000000000000000" pitchFamily="2" charset="0"/>
          <a:cs typeface="Roboto Regular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95B3D7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Roboto Regular"/>
          <a:ea typeface="Roboto Regular" panose="02000000000000000000" pitchFamily="2" charset="0"/>
          <a:cs typeface="Roboto Regula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922338" y="2621744"/>
            <a:ext cx="8085184" cy="1470025"/>
          </a:xfrm>
        </p:spPr>
        <p:txBody>
          <a:bodyPr/>
          <a:lstStyle/>
          <a:p>
            <a:r>
              <a:rPr lang="en-GB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Improving access and financial protection: spotlight on medicines</a:t>
            </a:r>
            <a:r>
              <a:rPr lang="et-EE" dirty="0">
                <a:latin typeface="Calibri" panose="020F0502020204030204" pitchFamily="34" charset="0"/>
              </a:rPr>
              <a:t/>
            </a:r>
            <a:br>
              <a:rPr lang="et-EE" dirty="0">
                <a:latin typeface="Calibri" panose="020F0502020204030204" pitchFamily="34" charset="0"/>
              </a:rPr>
            </a:br>
            <a:r>
              <a:rPr lang="en-US" altLang="et-EE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Roboto Regular" panose="02000000000000000000" pitchFamily="2" charset="0"/>
              </a:rPr>
              <a:t>Lessons </a:t>
            </a:r>
            <a:r>
              <a:rPr lang="en-US" altLang="et-EE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Roboto Regular" panose="02000000000000000000" pitchFamily="2" charset="0"/>
              </a:rPr>
              <a:t>from international experience: </a:t>
            </a:r>
            <a:r>
              <a:rPr lang="et-EE" altLang="et-EE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Roboto Regular" panose="02000000000000000000" pitchFamily="2" charset="0"/>
              </a:rPr>
              <a:t>E</a:t>
            </a:r>
            <a:r>
              <a:rPr lang="en-US" altLang="et-EE" sz="32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Roboto Regular" panose="02000000000000000000" pitchFamily="2" charset="0"/>
              </a:rPr>
              <a:t>stonia</a:t>
            </a:r>
            <a:r>
              <a:rPr lang="en-US" altLang="et-EE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Roboto Regular" panose="02000000000000000000" pitchFamily="2" charset="0"/>
              </a:rPr>
              <a:t> </a:t>
            </a:r>
            <a:endParaRPr lang="en-GB" altLang="et-EE" sz="3200" dirty="0" smtClean="0">
              <a:solidFill>
                <a:schemeClr val="accent1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Roboto Regular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338" y="4762500"/>
            <a:ext cx="640080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en-US" sz="2000" dirty="0" smtClean="0">
                <a:ea typeface="+mn-ea"/>
              </a:rPr>
              <a:t>Triin Habicht</a:t>
            </a:r>
            <a:endParaRPr lang="et-EE" sz="2000" dirty="0" smtClean="0">
              <a:ea typeface="+mn-ea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en-US" sz="2000" dirty="0" smtClean="0">
                <a:ea typeface="+mn-ea"/>
              </a:rPr>
              <a:t>Ministry </a:t>
            </a:r>
            <a:r>
              <a:rPr lang="en-US" sz="2000" dirty="0">
                <a:ea typeface="+mn-ea"/>
              </a:rPr>
              <a:t>of Social </a:t>
            </a:r>
            <a:r>
              <a:rPr lang="en-US" sz="2000" dirty="0" smtClean="0">
                <a:ea typeface="+mn-ea"/>
              </a:rPr>
              <a:t>Affairs</a:t>
            </a:r>
            <a:endParaRPr lang="et-EE" sz="2000" dirty="0" smtClean="0">
              <a:ea typeface="+mn-ea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en-US" sz="2000" dirty="0" smtClean="0">
                <a:ea typeface="+mn-ea"/>
              </a:rPr>
              <a:t>Estonia</a:t>
            </a:r>
            <a:endParaRPr lang="en-GB" sz="2000" dirty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b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Wholesalers</a:t>
            </a:r>
            <a:r>
              <a:rPr lang="et-EE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and </a:t>
            </a:r>
            <a:r>
              <a:rPr lang="et-EE" sz="40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pharmacies</a:t>
            </a:r>
            <a:r>
              <a:rPr lang="et-EE" sz="4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t-EE" sz="40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level</a:t>
            </a:r>
            <a:r>
              <a:rPr lang="et-EE" sz="4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t-EE" sz="40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price</a:t>
            </a:r>
            <a:r>
              <a:rPr lang="et-EE" sz="4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t-EE" sz="40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control</a:t>
            </a:r>
            <a:endParaRPr lang="et-EE" sz="4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+mn-lt"/>
              </a:rPr>
              <a:t>Threshold values for mark-ups in wholesale and retail trade of </a:t>
            </a:r>
            <a:r>
              <a:rPr lang="en-US" sz="2400" dirty="0" smtClean="0">
                <a:latin typeface="+mn-lt"/>
              </a:rPr>
              <a:t>medicines</a:t>
            </a:r>
            <a:r>
              <a:rPr lang="et-EE" sz="24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and </a:t>
            </a:r>
            <a:r>
              <a:rPr lang="en-US" sz="2400" dirty="0">
                <a:latin typeface="+mn-lt"/>
              </a:rPr>
              <a:t>the procedure for their implementation are </a:t>
            </a:r>
            <a:r>
              <a:rPr lang="en-US" sz="2400" dirty="0" smtClean="0">
                <a:latin typeface="+mn-lt"/>
              </a:rPr>
              <a:t>regulated</a:t>
            </a:r>
            <a:r>
              <a:rPr lang="et-EE" sz="24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to</a:t>
            </a:r>
            <a:r>
              <a:rPr lang="et-EE" sz="24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all </a:t>
            </a:r>
            <a:r>
              <a:rPr lang="en-US" sz="2400" dirty="0">
                <a:latin typeface="+mn-lt"/>
              </a:rPr>
              <a:t>medicines, </a:t>
            </a:r>
            <a:r>
              <a:rPr lang="en-US" sz="2400" dirty="0" smtClean="0">
                <a:latin typeface="+mn-lt"/>
              </a:rPr>
              <a:t>except</a:t>
            </a:r>
            <a:r>
              <a:rPr lang="et-EE" sz="24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veterinary </a:t>
            </a:r>
            <a:r>
              <a:rPr lang="en-US" sz="2400" dirty="0">
                <a:latin typeface="+mn-lt"/>
              </a:rPr>
              <a:t>medicinal products</a:t>
            </a:r>
            <a:endParaRPr lang="et-EE" sz="2400" dirty="0">
              <a:latin typeface="+mn-lt"/>
            </a:endParaRPr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276364"/>
            <a:ext cx="8421967" cy="2849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5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Narkisim" panose="020E0502050101010101" pitchFamily="34" charset="-79"/>
              </a:rPr>
              <a:t>Electronic</a:t>
            </a:r>
            <a:r>
              <a:rPr lang="et-EE" sz="4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Narkisim" panose="020E0502050101010101" pitchFamily="34" charset="-79"/>
              </a:rPr>
              <a:t> </a:t>
            </a:r>
            <a:r>
              <a:rPr lang="et-EE" sz="40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Narkisim" panose="020E0502050101010101" pitchFamily="34" charset="-79"/>
              </a:rPr>
              <a:t>prescription</a:t>
            </a:r>
            <a:endParaRPr lang="et-EE" sz="4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Narkisim" panose="020E0502050101010101" pitchFamily="34" charset="-79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252918" y="1280478"/>
            <a:ext cx="8784402" cy="4525963"/>
          </a:xfrm>
        </p:spPr>
        <p:txBody>
          <a:bodyPr/>
          <a:lstStyle/>
          <a:p>
            <a:pPr marL="514350" indent="-457200"/>
            <a:r>
              <a:rPr lang="en-GB" altLang="et-EE" sz="2800" dirty="0" smtClean="0">
                <a:cs typeface="Arial" panose="020B0604020202020204" pitchFamily="34" charset="0"/>
              </a:rPr>
              <a:t>Implemented since 2010</a:t>
            </a:r>
          </a:p>
          <a:p>
            <a:pPr marL="914400" lvl="1" indent="-457200"/>
            <a:r>
              <a:rPr lang="en-GB" altLang="et-EE" sz="2400" dirty="0" smtClean="0">
                <a:cs typeface="Arial" panose="020B0604020202020204" pitchFamily="34" charset="0"/>
              </a:rPr>
              <a:t>Share of digital prescriptions: 66% in 2010, 99% in 2015</a:t>
            </a:r>
          </a:p>
          <a:p>
            <a:pPr marL="514350" indent="-457200"/>
            <a:r>
              <a:rPr lang="en-GB" altLang="et-EE" sz="2800" dirty="0" smtClean="0">
                <a:cs typeface="Arial" panose="020B0604020202020204" pitchFamily="34" charset="0"/>
              </a:rPr>
              <a:t>Doctor or nurse prescribes medication using their computer software </a:t>
            </a:r>
          </a:p>
          <a:p>
            <a:pPr marL="514350" indent="-457200"/>
            <a:r>
              <a:rPr lang="en-GB" altLang="et-EE" sz="2800" dirty="0" smtClean="0">
                <a:cs typeface="Arial" panose="020B0604020202020204" pitchFamily="34" charset="0"/>
              </a:rPr>
              <a:t>E-prescription is forwarded to the national database and is immediately accessible in every pharmacy on a patient’s request</a:t>
            </a:r>
          </a:p>
          <a:p>
            <a:pPr marL="514350" indent="-457200"/>
            <a:r>
              <a:rPr lang="en-GB" altLang="et-EE" sz="2800" dirty="0" smtClean="0">
                <a:cs typeface="Arial" panose="020B0604020202020204" pitchFamily="34" charset="0"/>
              </a:rPr>
              <a:t>Patient can follow the log-file for every prescription</a:t>
            </a:r>
          </a:p>
          <a:p>
            <a:pPr marL="514350" indent="-457200"/>
            <a:r>
              <a:rPr lang="en-GB" altLang="et-EE" sz="2800" dirty="0" smtClean="0">
                <a:cs typeface="Arial" panose="020B0604020202020204" pitchFamily="34" charset="0"/>
              </a:rPr>
              <a:t>Patient </a:t>
            </a:r>
            <a:r>
              <a:rPr lang="et-EE" altLang="et-EE" sz="2800" dirty="0" err="1" smtClean="0">
                <a:cs typeface="Arial" panose="020B0604020202020204" pitchFamily="34" charset="0"/>
              </a:rPr>
              <a:t>has</a:t>
            </a:r>
            <a:r>
              <a:rPr lang="et-EE" altLang="et-EE" sz="2800" dirty="0" smtClean="0">
                <a:cs typeface="Arial" panose="020B0604020202020204" pitchFamily="34" charset="0"/>
              </a:rPr>
              <a:t> </a:t>
            </a:r>
            <a:r>
              <a:rPr lang="et-EE" altLang="et-EE" sz="2800" dirty="0" err="1" smtClean="0">
                <a:cs typeface="Arial" panose="020B0604020202020204" pitchFamily="34" charset="0"/>
              </a:rPr>
              <a:t>access</a:t>
            </a:r>
            <a:r>
              <a:rPr lang="et-EE" altLang="et-EE" sz="2800" dirty="0">
                <a:cs typeface="Arial" panose="020B0604020202020204" pitchFamily="34" charset="0"/>
              </a:rPr>
              <a:t> </a:t>
            </a:r>
            <a:r>
              <a:rPr lang="et-EE" altLang="et-EE" sz="2800" dirty="0" err="1" smtClean="0">
                <a:cs typeface="Arial" panose="020B0604020202020204" pitchFamily="34" charset="0"/>
              </a:rPr>
              <a:t>to</a:t>
            </a:r>
            <a:r>
              <a:rPr lang="et-EE" altLang="et-EE" sz="2800" dirty="0" smtClean="0">
                <a:cs typeface="Arial" panose="020B0604020202020204" pitchFamily="34" charset="0"/>
              </a:rPr>
              <a:t> </a:t>
            </a:r>
            <a:r>
              <a:rPr lang="et-EE" altLang="et-EE" sz="2800" dirty="0" err="1" smtClean="0">
                <a:cs typeface="Arial" panose="020B0604020202020204" pitchFamily="34" charset="0"/>
              </a:rPr>
              <a:t>the</a:t>
            </a:r>
            <a:r>
              <a:rPr lang="en-GB" altLang="et-EE" sz="2800" dirty="0" smtClean="0">
                <a:cs typeface="Arial" panose="020B0604020202020204" pitchFamily="34" charset="0"/>
              </a:rPr>
              <a:t> </a:t>
            </a:r>
            <a:r>
              <a:rPr lang="et-EE" altLang="et-EE" sz="2800" dirty="0" err="1" smtClean="0">
                <a:cs typeface="Arial" panose="020B0604020202020204" pitchFamily="34" charset="0"/>
              </a:rPr>
              <a:t>online</a:t>
            </a:r>
            <a:r>
              <a:rPr lang="et-EE" altLang="et-EE" sz="2800" dirty="0" smtClean="0">
                <a:cs typeface="Arial" panose="020B0604020202020204" pitchFamily="34" charset="0"/>
              </a:rPr>
              <a:t> </a:t>
            </a:r>
            <a:r>
              <a:rPr lang="en-GB" altLang="et-EE" sz="2800" dirty="0" smtClean="0">
                <a:cs typeface="Arial" panose="020B0604020202020204" pitchFamily="34" charset="0"/>
              </a:rPr>
              <a:t>report on avoidable OOP afterwards</a:t>
            </a:r>
          </a:p>
          <a:p>
            <a:pPr marL="514350" indent="-457200"/>
            <a:endParaRPr lang="en-US" altLang="et-EE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32992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b="1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Structure</a:t>
            </a:r>
            <a:r>
              <a:rPr lang="et-EE" sz="4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of </a:t>
            </a:r>
            <a:r>
              <a:rPr lang="et-EE" sz="4000" b="1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out</a:t>
            </a:r>
            <a:r>
              <a:rPr lang="et-EE" sz="4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of </a:t>
            </a:r>
            <a:r>
              <a:rPr lang="et-EE" sz="4000" b="1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pocket</a:t>
            </a:r>
            <a:r>
              <a:rPr lang="et-EE" sz="4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et-EE" sz="4000" b="1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payments</a:t>
            </a:r>
            <a:r>
              <a:rPr lang="et-EE" sz="40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endParaRPr lang="et-EE" sz="40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772" y="1417638"/>
            <a:ext cx="8604103" cy="45772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2180" y="6211669"/>
            <a:ext cx="8771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 smtClean="0"/>
              <a:t>Source: </a:t>
            </a:r>
            <a:r>
              <a:rPr lang="en-GB" sz="1600" i="1" dirty="0" err="1" smtClean="0"/>
              <a:t>Võrk</a:t>
            </a:r>
            <a:r>
              <a:rPr lang="en-GB" sz="1600" i="1" dirty="0" smtClean="0"/>
              <a:t> et al. „Out-of-pocket payments and health care utilization in Estonia, 2000–2012“. World Health Organization (2014)</a:t>
            </a:r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386686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3600" b="1" dirty="0" smtClean="0">
                <a:solidFill>
                  <a:schemeClr val="accent1">
                    <a:lumMod val="75000"/>
                  </a:schemeClr>
                </a:solidFill>
              </a:rPr>
              <a:t>Structure of out of pocket payments  by quintile, averages for 2010-2012</a:t>
            </a:r>
            <a:endParaRPr lang="en-NZ" sz="360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180" y="1712934"/>
            <a:ext cx="8554217" cy="42034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2180" y="6211669"/>
            <a:ext cx="8771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 smtClean="0"/>
              <a:t>Source: </a:t>
            </a:r>
            <a:r>
              <a:rPr lang="en-GB" sz="1600" i="1" dirty="0" err="1" smtClean="0"/>
              <a:t>Võrk</a:t>
            </a:r>
            <a:r>
              <a:rPr lang="en-GB" sz="1600" i="1" dirty="0" smtClean="0"/>
              <a:t> et al. „Out-of-pocket payments and health care utilization in Estonia, 2000–2012“. World Health Organization (2014)</a:t>
            </a:r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264440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588537"/>
            <a:ext cx="8686800" cy="1143000"/>
          </a:xfrm>
        </p:spPr>
        <p:txBody>
          <a:bodyPr/>
          <a:lstStyle/>
          <a:p>
            <a:pPr>
              <a:defRPr/>
            </a:pP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Measures to reduce avoidable OOP payments on medicines: regulatory framework 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endParaRPr lang="en-US" sz="4000" b="1" i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27546" y="1905000"/>
            <a:ext cx="8469037" cy="4579512"/>
          </a:xfrm>
        </p:spPr>
        <p:txBody>
          <a:bodyPr/>
          <a:lstStyle/>
          <a:p>
            <a:pPr marL="514350" indent="-457200"/>
            <a:r>
              <a:rPr lang="en-GB" altLang="et-EE" sz="2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Required  active ingredient based prescriptions (since 2005)</a:t>
            </a:r>
          </a:p>
          <a:p>
            <a:pPr marL="514350" indent="-457200"/>
            <a:r>
              <a:rPr lang="en-GB" altLang="et-EE" sz="2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Required offering (has to be available and offered to the patient) of cheapest medication in pharmacies (since 2010)</a:t>
            </a:r>
            <a:endParaRPr lang="et-EE" altLang="et-EE" sz="2600" dirty="0" smtClean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  <a:p>
            <a:pPr marL="514350" indent="-457200"/>
            <a:r>
              <a:rPr lang="en-GB" altLang="et-EE" sz="2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Systematic supervision of pharmacies (State Agency of Medicines) and providers (Health Board)</a:t>
            </a:r>
          </a:p>
          <a:p>
            <a:pPr marL="514350" indent="-457200"/>
            <a:r>
              <a:rPr lang="en-GB" altLang="et-EE" sz="2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Regular feedback to providers on their performance</a:t>
            </a:r>
          </a:p>
          <a:p>
            <a:pPr marL="514350" indent="-457200"/>
            <a:r>
              <a:rPr lang="en-GB" altLang="et-EE" sz="2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rPr>
              <a:t>INN-based prescribing indicator included to the family doctors quality bonus system</a:t>
            </a:r>
          </a:p>
          <a:p>
            <a:pPr marL="57150" indent="0">
              <a:buNone/>
            </a:pPr>
            <a:endParaRPr lang="en-GB" altLang="et-EE" sz="2600" dirty="0" smtClean="0">
              <a:solidFill>
                <a:schemeClr val="tx1">
                  <a:lumMod val="95000"/>
                  <a:lumOff val="5000"/>
                </a:schemeClr>
              </a:solidFill>
              <a:cs typeface="Arial" panose="020B0604020202020204" pitchFamily="34" charset="0"/>
            </a:endParaRPr>
          </a:p>
          <a:p>
            <a:pPr marL="514350" indent="-457200"/>
            <a:endParaRPr lang="et-EE" altLang="et-EE" sz="2600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514350" indent="-457200"/>
            <a:endParaRPr lang="et-EE" altLang="et-EE" sz="2600" dirty="0" smtClean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57150" indent="0">
              <a:buNone/>
            </a:pPr>
            <a:endParaRPr lang="et-EE" altLang="et-EE" sz="2600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04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63773" y="274638"/>
            <a:ext cx="9143999" cy="1143000"/>
          </a:xfrm>
        </p:spPr>
        <p:txBody>
          <a:bodyPr/>
          <a:lstStyle/>
          <a:p>
            <a:r>
              <a:rPr lang="et-EE" sz="4000" b="1" dirty="0" smtClean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GB" sz="4000" b="1" dirty="0" err="1" smtClean="0">
                <a:solidFill>
                  <a:schemeClr val="accent1">
                    <a:lumMod val="75000"/>
                  </a:schemeClr>
                </a:solidFill>
              </a:rPr>
              <a:t>wareness</a:t>
            </a:r>
            <a:r>
              <a:rPr lang="en-GB" sz="4000" b="1" dirty="0" smtClean="0">
                <a:solidFill>
                  <a:schemeClr val="accent1">
                    <a:lumMod val="75000"/>
                  </a:schemeClr>
                </a:solidFill>
              </a:rPr>
              <a:t> of population</a:t>
            </a:r>
            <a:endParaRPr lang="en-GB" sz="400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457200"/>
            <a:endParaRPr lang="en-US" altLang="et-EE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t-EE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84755"/>
            <a:ext cx="3529013" cy="4995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657600" y="1417638"/>
            <a:ext cx="5486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Awaren</a:t>
            </a:r>
            <a:r>
              <a:rPr lang="et-EE" sz="2800" dirty="0" smtClean="0"/>
              <a:t>e</a:t>
            </a:r>
            <a:r>
              <a:rPr lang="en-GB" sz="2800" dirty="0" err="1" smtClean="0"/>
              <a:t>ss</a:t>
            </a:r>
            <a:r>
              <a:rPr lang="en-GB" sz="2800" dirty="0" smtClean="0"/>
              <a:t> campaign since 2010 </a:t>
            </a:r>
          </a:p>
          <a:p>
            <a:r>
              <a:rPr lang="en-GB" sz="2800" b="1" dirty="0" smtClean="0"/>
              <a:t>Initial slogan:</a:t>
            </a:r>
            <a:r>
              <a:rPr lang="en-GB" sz="2800" dirty="0" smtClean="0"/>
              <a:t> “The only difference is in medicine’s price”</a:t>
            </a:r>
          </a:p>
          <a:p>
            <a:r>
              <a:rPr lang="en-GB" sz="2800" b="1" dirty="0" smtClean="0"/>
              <a:t>Current slogan: </a:t>
            </a:r>
            <a:r>
              <a:rPr lang="en-GB" sz="2800" dirty="0" smtClean="0"/>
              <a:t>„Acts! – same quality, better price“</a:t>
            </a:r>
          </a:p>
          <a:p>
            <a:r>
              <a:rPr lang="en-GB" sz="2800" b="1" dirty="0" smtClean="0"/>
              <a:t>Objective: </a:t>
            </a:r>
            <a:r>
              <a:rPr lang="en-GB" sz="2800" dirty="0" smtClean="0"/>
              <a:t>to empower patients to make more price aware choices in the pharmacy and to ask for an INN-based prescription if  not offered already</a:t>
            </a:r>
          </a:p>
          <a:p>
            <a:r>
              <a:rPr lang="en-GB" sz="2800" b="1" dirty="0" smtClean="0"/>
              <a:t>Target group: </a:t>
            </a:r>
            <a:r>
              <a:rPr lang="en-GB" sz="2800" dirty="0" smtClean="0"/>
              <a:t>population over 40 years of age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24062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Patient OOP</a:t>
            </a:r>
            <a:r>
              <a:rPr lang="et-EE" sz="3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et-EE" sz="3600" b="1" dirty="0" err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paymet</a:t>
            </a:r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per prescription (</a:t>
            </a:r>
            <a:r>
              <a:rPr lang="et-EE" sz="3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i</a:t>
            </a:r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n </a:t>
            </a:r>
            <a:r>
              <a:rPr lang="et-EE" sz="3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e</a:t>
            </a:r>
            <a:r>
              <a:rPr lang="en-GB" sz="3600" b="1" dirty="0" err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uro</a:t>
            </a:r>
            <a:r>
              <a:rPr lang="et-EE" sz="3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s</a:t>
            </a:r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)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8457416"/>
              </p:ext>
            </p:extLst>
          </p:nvPr>
        </p:nvGraphicFramePr>
        <p:xfrm>
          <a:off x="373805" y="1556426"/>
          <a:ext cx="8162925" cy="4527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6452315"/>
            <a:ext cx="3039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i="1" dirty="0" err="1" smtClean="0"/>
              <a:t>Source</a:t>
            </a:r>
            <a:r>
              <a:rPr lang="et-EE" i="1" dirty="0" smtClean="0"/>
              <a:t>: EHIF</a:t>
            </a:r>
            <a:endParaRPr lang="et-EE" i="1" dirty="0"/>
          </a:p>
        </p:txBody>
      </p:sp>
    </p:spTree>
    <p:extLst>
      <p:ext uri="{BB962C8B-B14F-4D97-AF65-F5344CB8AC3E}">
        <p14:creationId xmlns:p14="http://schemas.microsoft.com/office/powerpoint/2010/main" val="164770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600" b="1" dirty="0" err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Avoidable</a:t>
            </a:r>
            <a:r>
              <a:rPr lang="et-EE" sz="3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OOP </a:t>
            </a:r>
            <a:r>
              <a:rPr lang="et-EE" sz="3600" b="1" dirty="0" err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payment</a:t>
            </a:r>
            <a:r>
              <a:rPr lang="et-EE" sz="3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in 2015</a:t>
            </a:r>
            <a:endParaRPr lang="et-EE" sz="36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2598721"/>
              </p:ext>
            </p:extLst>
          </p:nvPr>
        </p:nvGraphicFramePr>
        <p:xfrm>
          <a:off x="177421" y="1774209"/>
          <a:ext cx="8352430" cy="4162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1972" y="6452315"/>
            <a:ext cx="3039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i="1" dirty="0" err="1" smtClean="0"/>
              <a:t>Source</a:t>
            </a:r>
            <a:r>
              <a:rPr lang="et-EE" i="1" dirty="0" smtClean="0"/>
              <a:t>: EHIF</a:t>
            </a:r>
            <a:endParaRPr lang="et-EE" i="1" dirty="0"/>
          </a:p>
        </p:txBody>
      </p:sp>
    </p:spTree>
    <p:extLst>
      <p:ext uri="{BB962C8B-B14F-4D97-AF65-F5344CB8AC3E}">
        <p14:creationId xmlns:p14="http://schemas.microsoft.com/office/powerpoint/2010/main" val="66464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2038"/>
            <a:ext cx="8229600" cy="11430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TOP 10 OOP payment medicines with reimbursement rate 75/90% (2016 1st Q)</a:t>
            </a:r>
            <a:endParaRPr lang="en-GB" sz="32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2324717"/>
              </p:ext>
            </p:extLst>
          </p:nvPr>
        </p:nvGraphicFramePr>
        <p:xfrm>
          <a:off x="797666" y="2021565"/>
          <a:ext cx="7391256" cy="3824223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802537"/>
                <a:gridCol w="1353321"/>
                <a:gridCol w="1328904"/>
                <a:gridCol w="1353246"/>
                <a:gridCol w="1353396"/>
                <a:gridCol w="1199852"/>
              </a:tblGrid>
              <a:tr h="64631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u="none" strike="noStrike" noProof="0" dirty="0" smtClean="0">
                          <a:effectLst/>
                        </a:rPr>
                        <a:t>ATC code</a:t>
                      </a:r>
                      <a:endParaRPr lang="en-GB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1" u="none" strike="noStrike" noProof="0" dirty="0" smtClean="0">
                          <a:effectLst/>
                        </a:rPr>
                        <a:t>Name</a:t>
                      </a:r>
                      <a:endParaRPr lang="en-GB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noProof="0" dirty="0" smtClean="0">
                          <a:effectLst/>
                        </a:rPr>
                        <a:t>OOP in total (in Euros)</a:t>
                      </a:r>
                      <a:endParaRPr lang="en-GB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noProof="0" dirty="0" smtClean="0">
                          <a:effectLst/>
                        </a:rPr>
                        <a:t>Avoidable OOP (in Euros)</a:t>
                      </a:r>
                      <a:endParaRPr lang="en-GB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noProof="0" dirty="0" smtClean="0">
                          <a:effectLst/>
                        </a:rPr>
                        <a:t>OOP per prescription</a:t>
                      </a:r>
                      <a:endParaRPr lang="en-GB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u="none" strike="noStrike" noProof="0" dirty="0" smtClean="0">
                          <a:effectLst/>
                        </a:rPr>
                        <a:t>Share of avoidable OOP  %</a:t>
                      </a:r>
                      <a:endParaRPr lang="en-GB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5328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>
                          <a:effectLst/>
                        </a:rPr>
                        <a:t>C07AB02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metoprolool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3 022 960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2 187 272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6,5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72,4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07187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>
                          <a:effectLst/>
                        </a:rPr>
                        <a:t>C07AB12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nebivolool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841 759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552 329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6,9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65,6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5328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>
                          <a:effectLst/>
                        </a:rPr>
                        <a:t>C09AA05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ramipriil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711 343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385 253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4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54,2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73382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>
                          <a:effectLst/>
                        </a:rPr>
                        <a:t>C09BA04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perindopriil+indapamiid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671 692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402 256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7,3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59,9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04893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>
                          <a:effectLst/>
                        </a:rPr>
                        <a:t>C09DA07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telmisartaan+hüdroklorotiasiid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650 772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431 932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7,7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66,4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5328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>
                          <a:effectLst/>
                        </a:rPr>
                        <a:t>C09CA07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telmisartaan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641 811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377 953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5,7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58,9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5328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>
                          <a:effectLst/>
                        </a:rPr>
                        <a:t>C08CA01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amlodipiin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630 263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369 299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3,9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58,6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5328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>
                          <a:effectLst/>
                        </a:rPr>
                        <a:t>A10BA02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metformiin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624 202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250 545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3,5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40,1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5328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>
                          <a:effectLst/>
                        </a:rPr>
                        <a:t>C10AA07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rosuvastatiin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464 512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203 272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4,1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43,8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73382"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>
                          <a:effectLst/>
                        </a:rPr>
                        <a:t>R03AK06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t-EE" sz="1200" u="none" strike="noStrike" dirty="0" err="1">
                          <a:effectLst/>
                        </a:rPr>
                        <a:t>salmeterool+flutikasoon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436 014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103 154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>
                          <a:effectLst/>
                        </a:rPr>
                        <a:t>11,4</a:t>
                      </a:r>
                      <a:endParaRPr lang="et-EE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t-EE" sz="1200" u="none" strike="noStrike" dirty="0">
                          <a:effectLst/>
                        </a:rPr>
                        <a:t>23,7</a:t>
                      </a:r>
                      <a:endParaRPr lang="et-EE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5240" y="6364766"/>
            <a:ext cx="3039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i="1" dirty="0" err="1" smtClean="0"/>
              <a:t>Source</a:t>
            </a:r>
            <a:r>
              <a:rPr lang="et-EE" i="1" dirty="0" smtClean="0"/>
              <a:t>: EHIF</a:t>
            </a:r>
            <a:endParaRPr lang="et-EE" i="1" dirty="0"/>
          </a:p>
        </p:txBody>
      </p:sp>
    </p:spTree>
    <p:extLst>
      <p:ext uri="{BB962C8B-B14F-4D97-AF65-F5344CB8AC3E}">
        <p14:creationId xmlns:p14="http://schemas.microsoft.com/office/powerpoint/2010/main" val="91344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Summing up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274320" y="1417638"/>
            <a:ext cx="8869680" cy="4525963"/>
          </a:xfrm>
        </p:spPr>
        <p:txBody>
          <a:bodyPr/>
          <a:lstStyle/>
          <a:p>
            <a:r>
              <a:rPr lang="en-GB" sz="2800" dirty="0" smtClean="0"/>
              <a:t>Pricing, reimbursement rules and clear principles how to add new medicines to the positive list enable to control public expenditures</a:t>
            </a:r>
          </a:p>
          <a:p>
            <a:r>
              <a:rPr lang="en-GB" sz="2800" dirty="0" smtClean="0"/>
              <a:t>Analysing the OOP </a:t>
            </a:r>
            <a:r>
              <a:rPr lang="en-GB" sz="2800" smtClean="0"/>
              <a:t>payments raised </a:t>
            </a:r>
            <a:r>
              <a:rPr lang="en-GB" sz="2800" dirty="0" smtClean="0"/>
              <a:t>awareness that there is high OOP payment burden on pharmaceuticals that could be avoided</a:t>
            </a:r>
          </a:p>
          <a:p>
            <a:r>
              <a:rPr lang="en-GB" sz="2800" dirty="0" err="1" smtClean="0"/>
              <a:t>Mult</a:t>
            </a:r>
            <a:r>
              <a:rPr lang="et-EE" sz="2800" dirty="0" smtClean="0"/>
              <a:t>i</a:t>
            </a:r>
            <a:r>
              <a:rPr lang="en-GB" sz="2800" dirty="0" err="1" smtClean="0"/>
              <a:t>ple</a:t>
            </a:r>
            <a:r>
              <a:rPr lang="en-GB" sz="2800" dirty="0" smtClean="0"/>
              <a:t> measures (</a:t>
            </a:r>
            <a:r>
              <a:rPr lang="en-GB" sz="2800" dirty="0" err="1" smtClean="0"/>
              <a:t>eg</a:t>
            </a:r>
            <a:r>
              <a:rPr lang="en-GB" sz="2800" dirty="0" smtClean="0"/>
              <a:t> regulatory, IT, campaign) have lead to the decline of avoidable OOP over time</a:t>
            </a:r>
          </a:p>
          <a:p>
            <a:r>
              <a:rPr lang="en-GB" sz="2800" dirty="0" smtClean="0"/>
              <a:t>Still, more can be done to ensure effective coverage with medicines </a:t>
            </a:r>
          </a:p>
          <a:p>
            <a:endParaRPr lang="en-GB" sz="2800" dirty="0" smtClean="0"/>
          </a:p>
          <a:p>
            <a:endParaRPr lang="en-GB" dirty="0" smtClean="0"/>
          </a:p>
          <a:p>
            <a:endParaRPr lang="et-EE" dirty="0" smtClean="0"/>
          </a:p>
          <a:p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31216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243191" y="274638"/>
            <a:ext cx="8900809" cy="1143000"/>
          </a:xfrm>
        </p:spPr>
        <p:txBody>
          <a:bodyPr/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Pharmaceutical expenditure as </a:t>
            </a:r>
            <a:r>
              <a:rPr lang="et-EE" sz="2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%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of total health expenditure against total health expenditure as </a:t>
            </a:r>
            <a:r>
              <a:rPr lang="et-EE" sz="2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%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of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GDP </a:t>
            </a:r>
            <a:r>
              <a:rPr lang="et-EE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2013</a:t>
            </a:r>
            <a:r>
              <a:rPr lang="et-EE" sz="28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</a:t>
            </a:r>
            <a:endParaRPr lang="et-EE" sz="2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502" y="1562669"/>
            <a:ext cx="7621207" cy="48457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764" y="6385185"/>
            <a:ext cx="8652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00" i="1" dirty="0" err="1" smtClean="0"/>
              <a:t>Source</a:t>
            </a:r>
            <a:r>
              <a:rPr lang="et-EE" sz="1200" i="1" dirty="0" smtClean="0"/>
              <a:t>: </a:t>
            </a:r>
            <a:r>
              <a:rPr lang="en-US" sz="1200" i="1" dirty="0" err="1"/>
              <a:t>Ferrario</a:t>
            </a:r>
            <a:r>
              <a:rPr lang="en-US" sz="1200" i="1" dirty="0"/>
              <a:t>, Alessandra, Reinap, Marge, Pedersen, Hanne </a:t>
            </a:r>
            <a:r>
              <a:rPr lang="en-US" sz="1200" i="1" dirty="0" err="1"/>
              <a:t>Bak</a:t>
            </a:r>
            <a:r>
              <a:rPr lang="en-US" sz="1200" i="1" dirty="0"/>
              <a:t> and Kanavos, </a:t>
            </a:r>
            <a:r>
              <a:rPr lang="en-US" sz="1200" i="1" dirty="0" err="1"/>
              <a:t>Panos</a:t>
            </a:r>
            <a:r>
              <a:rPr lang="en-US" sz="1200" i="1" dirty="0"/>
              <a:t> (2016) Availability of medicines in Estonia: an analysis of existing barriers and options to address them. World Health Organization, Denmark</a:t>
            </a:r>
            <a:r>
              <a:rPr lang="en-US" sz="1200" b="1" i="1" dirty="0"/>
              <a:t>. </a:t>
            </a:r>
            <a:endParaRPr lang="et-EE" sz="1200" b="1" i="1" dirty="0"/>
          </a:p>
        </p:txBody>
      </p:sp>
    </p:spTree>
    <p:extLst>
      <p:ext uri="{BB962C8B-B14F-4D97-AF65-F5344CB8AC3E}">
        <p14:creationId xmlns:p14="http://schemas.microsoft.com/office/powerpoint/2010/main" val="85531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Reimbursement</a:t>
            </a:r>
            <a:r>
              <a:rPr lang="et-EE" sz="4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t-EE" sz="40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system</a:t>
            </a:r>
            <a:endParaRPr lang="et-EE" sz="4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018" y="1311868"/>
            <a:ext cx="8686800" cy="4525963"/>
          </a:xfrm>
        </p:spPr>
        <p:txBody>
          <a:bodyPr/>
          <a:lstStyle/>
          <a:p>
            <a:r>
              <a:rPr lang="en-GB" dirty="0" smtClean="0">
                <a:latin typeface="Calibri" panose="020F0502020204030204" pitchFamily="34" charset="0"/>
              </a:rPr>
              <a:t>EHIF reimbursed pharmaceuticals </a:t>
            </a:r>
          </a:p>
          <a:p>
            <a:pPr lvl="1"/>
            <a:r>
              <a:rPr lang="en-GB" sz="2400" dirty="0" smtClean="0">
                <a:latin typeface="Calibri" panose="020F0502020204030204" pitchFamily="34" charset="0"/>
              </a:rPr>
              <a:t>Prescription drugs</a:t>
            </a:r>
            <a:r>
              <a:rPr lang="et-EE" sz="2400" dirty="0" smtClean="0">
                <a:latin typeface="Calibri" panose="020F0502020204030204" pitchFamily="34" charset="0"/>
              </a:rPr>
              <a:t> </a:t>
            </a:r>
            <a:r>
              <a:rPr lang="et-EE" sz="2400" dirty="0" err="1" smtClean="0">
                <a:latin typeface="Calibri" panose="020F0502020204030204" pitchFamily="34" charset="0"/>
              </a:rPr>
              <a:t>or</a:t>
            </a:r>
            <a:r>
              <a:rPr lang="et-EE" sz="2400" dirty="0" smtClean="0">
                <a:latin typeface="Calibri" panose="020F0502020204030204" pitchFamily="34" charset="0"/>
              </a:rPr>
              <a:t> </a:t>
            </a:r>
            <a:r>
              <a:rPr lang="et-EE" sz="2400" dirty="0" err="1" smtClean="0">
                <a:latin typeface="Calibri" panose="020F0502020204030204" pitchFamily="34" charset="0"/>
              </a:rPr>
              <a:t>as</a:t>
            </a:r>
            <a:r>
              <a:rPr lang="et-EE" sz="2400" dirty="0" smtClean="0">
                <a:latin typeface="Calibri" panose="020F0502020204030204" pitchFamily="34" charset="0"/>
              </a:rPr>
              <a:t> part of </a:t>
            </a:r>
            <a:r>
              <a:rPr lang="en-GB" sz="2400" dirty="0" smtClean="0">
                <a:latin typeface="Calibri" panose="020F0502020204030204" pitchFamily="34" charset="0"/>
              </a:rPr>
              <a:t>health </a:t>
            </a:r>
            <a:r>
              <a:rPr lang="en-GB" sz="2400" dirty="0">
                <a:latin typeface="Calibri" panose="020F0502020204030204" pitchFamily="34" charset="0"/>
              </a:rPr>
              <a:t>services (e.g. </a:t>
            </a:r>
            <a:r>
              <a:rPr lang="et-EE" sz="2400" dirty="0">
                <a:latin typeface="Calibri" panose="020F0502020204030204" pitchFamily="34" charset="0"/>
              </a:rPr>
              <a:t>c</a:t>
            </a:r>
            <a:r>
              <a:rPr lang="en-GB" sz="2400" dirty="0" err="1">
                <a:latin typeface="Calibri" panose="020F0502020204030204" pitchFamily="34" charset="0"/>
              </a:rPr>
              <a:t>hemotherapy</a:t>
            </a:r>
            <a:r>
              <a:rPr lang="en-GB" sz="2400" dirty="0">
                <a:latin typeface="Calibri" panose="020F0502020204030204" pitchFamily="34" charset="0"/>
              </a:rPr>
              <a:t>)</a:t>
            </a:r>
          </a:p>
          <a:p>
            <a:pPr lvl="1"/>
            <a:r>
              <a:rPr lang="en-GB" sz="2400" dirty="0" smtClean="0">
                <a:latin typeface="Calibri" panose="020F0502020204030204" pitchFamily="34" charset="0"/>
              </a:rPr>
              <a:t>Different discount rates apply to different diseases and pharmaceuticals</a:t>
            </a:r>
          </a:p>
          <a:p>
            <a:pPr lvl="1"/>
            <a:r>
              <a:rPr lang="en-GB" sz="2400" dirty="0" smtClean="0">
                <a:latin typeface="Calibri" panose="020F0502020204030204" pitchFamily="34" charset="0"/>
              </a:rPr>
              <a:t>EHIF compensates directly to hospitals and pharmacies</a:t>
            </a:r>
          </a:p>
          <a:p>
            <a:r>
              <a:rPr lang="et-EE" dirty="0" err="1" smtClean="0">
                <a:latin typeface="Calibri" panose="020F0502020204030204" pitchFamily="34" charset="0"/>
              </a:rPr>
              <a:t>Some</a:t>
            </a:r>
            <a:r>
              <a:rPr lang="en-GB" dirty="0" smtClean="0">
                <a:latin typeface="Calibri" panose="020F0502020204030204" pitchFamily="34" charset="0"/>
              </a:rPr>
              <a:t> medicines are procured and reimbursed without </a:t>
            </a:r>
            <a:r>
              <a:rPr lang="en-GB" dirty="0" err="1" smtClean="0">
                <a:latin typeface="Calibri" panose="020F0502020204030204" pitchFamily="34" charset="0"/>
              </a:rPr>
              <a:t>copaym</a:t>
            </a:r>
            <a:r>
              <a:rPr lang="et-EE" dirty="0" err="1" smtClean="0">
                <a:latin typeface="Calibri" panose="020F0502020204030204" pitchFamily="34" charset="0"/>
              </a:rPr>
              <a:t>en</a:t>
            </a:r>
            <a:r>
              <a:rPr lang="en-GB" dirty="0" smtClean="0">
                <a:latin typeface="Calibri" panose="020F0502020204030204" pitchFamily="34" charset="0"/>
              </a:rPr>
              <a:t>t by Ministry (e.g. ARV, TB, vaccines) or Health Board (e.g. Preparedness reserve) or National Institute for Health Development (e.g. dependency treatment)</a:t>
            </a:r>
          </a:p>
        </p:txBody>
      </p:sp>
    </p:spTree>
    <p:extLst>
      <p:ext uri="{BB962C8B-B14F-4D97-AF65-F5344CB8AC3E}">
        <p14:creationId xmlns:p14="http://schemas.microsoft.com/office/powerpoint/2010/main" val="119924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Total health expenditure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</a:t>
            </a:r>
            <a:r>
              <a:rPr lang="et-EE" sz="3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t-EE" sz="32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insured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person and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distribution of health spending</a:t>
            </a:r>
            <a:endParaRPr lang="et-EE" sz="3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058193"/>
            <a:ext cx="8555885" cy="386493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1972" y="6452315"/>
            <a:ext cx="3039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i="1" dirty="0" err="1" smtClean="0"/>
              <a:t>Source</a:t>
            </a:r>
            <a:r>
              <a:rPr lang="et-EE" i="1" dirty="0" smtClean="0"/>
              <a:t>: EHIF</a:t>
            </a:r>
            <a:endParaRPr lang="et-EE" i="1" dirty="0"/>
          </a:p>
        </p:txBody>
      </p:sp>
    </p:spTree>
    <p:extLst>
      <p:ext uri="{BB962C8B-B14F-4D97-AF65-F5344CB8AC3E}">
        <p14:creationId xmlns:p14="http://schemas.microsoft.com/office/powerpoint/2010/main" val="389032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N</a:t>
            </a:r>
            <a:r>
              <a:rPr lang="et-EE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umber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of 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prescriptions and average cost for EHIF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(</a:t>
            </a:r>
            <a:r>
              <a:rPr lang="et-EE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in E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uro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)</a:t>
            </a:r>
            <a:endParaRPr lang="et-EE" sz="32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graphicFrame>
        <p:nvGraphicFramePr>
          <p:cNvPr id="4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5252002"/>
              </p:ext>
            </p:extLst>
          </p:nvPr>
        </p:nvGraphicFramePr>
        <p:xfrm>
          <a:off x="390525" y="1962943"/>
          <a:ext cx="8362949" cy="3800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1972" y="6452315"/>
            <a:ext cx="3039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i="1" dirty="0" err="1" smtClean="0"/>
              <a:t>Source</a:t>
            </a:r>
            <a:r>
              <a:rPr lang="et-EE" i="1" dirty="0" smtClean="0"/>
              <a:t>: EHIF</a:t>
            </a:r>
            <a:endParaRPr lang="et-EE" i="1" dirty="0"/>
          </a:p>
        </p:txBody>
      </p:sp>
    </p:spTree>
    <p:extLst>
      <p:ext uri="{BB962C8B-B14F-4D97-AF65-F5344CB8AC3E}">
        <p14:creationId xmlns:p14="http://schemas.microsoft.com/office/powerpoint/2010/main" val="44590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Outpatient prescription </a:t>
            </a:r>
            <a:r>
              <a:rPr lang="et-EE" sz="36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medicines</a:t>
            </a:r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</a:t>
            </a:r>
            <a:r>
              <a:rPr lang="en-GB" sz="36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rei</a:t>
            </a:r>
            <a:r>
              <a:rPr lang="et-EE" sz="36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mb</a:t>
            </a:r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</a:t>
            </a:r>
            <a:r>
              <a:rPr lang="et-EE" sz="36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rs</a:t>
            </a:r>
            <a:r>
              <a:rPr lang="en-GB" sz="36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ement</a:t>
            </a:r>
            <a:r>
              <a:rPr lang="en-GB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rules (1)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</a:rPr>
              <a:t>Only medicines included to the EHIF’s list of medicines are reimbursed</a:t>
            </a:r>
          </a:p>
          <a:p>
            <a:r>
              <a:rPr lang="en-GB" dirty="0" smtClean="0">
                <a:latin typeface="Calibri" panose="020F0502020204030204" pitchFamily="34" charset="0"/>
              </a:rPr>
              <a:t>Reimbursement is according to the reference price or price agreement in case they exist (otherwise retail price)</a:t>
            </a:r>
          </a:p>
          <a:p>
            <a:r>
              <a:rPr lang="en-GB" dirty="0" smtClean="0">
                <a:latin typeface="Calibri" panose="020F0502020204030204" pitchFamily="34" charset="0"/>
              </a:rPr>
              <a:t>Reimbursement on the basis of the diagnosis and patient characteristics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57094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4515965"/>
              </p:ext>
            </p:extLst>
          </p:nvPr>
        </p:nvGraphicFramePr>
        <p:xfrm>
          <a:off x="504967" y="786428"/>
          <a:ext cx="8229600" cy="5484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218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6186" y="1484784"/>
            <a:ext cx="3914479" cy="501061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143000"/>
          </a:xfrm>
        </p:spPr>
        <p:txBody>
          <a:bodyPr/>
          <a:lstStyle/>
          <a:p>
            <a:pPr eaLnBrk="1" hangingPunct="1"/>
            <a:r>
              <a:rPr lang="et-EE" altLang="et-EE" sz="36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Example</a:t>
            </a:r>
            <a:r>
              <a:rPr lang="et-EE" altLang="et-EE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t-EE" altLang="et-EE" sz="36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medicine</a:t>
            </a:r>
            <a:r>
              <a:rPr lang="et-EE" altLang="et-EE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t-EE" altLang="et-EE" sz="3600" b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et-EE" altLang="et-EE" sz="36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100</a:t>
            </a:r>
            <a:r>
              <a:rPr lang="et-EE" altLang="et-EE" sz="36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% </a:t>
            </a:r>
            <a:r>
              <a:rPr lang="et-EE" altLang="et-EE" sz="3600" b="1" dirty="0" err="1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reimbursement</a:t>
            </a:r>
            <a:endParaRPr lang="et-EE" altLang="et-EE" sz="36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8367" y="3964447"/>
            <a:ext cx="20522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n-GB" altLang="et-EE" sz="2000" b="1" i="1" dirty="0" smtClean="0">
                <a:solidFill>
                  <a:srgbClr val="00B050"/>
                </a:solidFill>
              </a:rPr>
              <a:t>Reference price 18 € </a:t>
            </a:r>
            <a:r>
              <a:rPr lang="en-GB" altLang="et-EE" sz="1600" b="1" i="1" dirty="0" smtClean="0">
                <a:solidFill>
                  <a:srgbClr val="00B050"/>
                </a:solidFill>
              </a:rPr>
              <a:t>(</a:t>
            </a:r>
            <a:r>
              <a:rPr lang="en-GB" altLang="et-EE" sz="1600" i="1" dirty="0" smtClean="0">
                <a:solidFill>
                  <a:srgbClr val="00B050"/>
                </a:solidFill>
              </a:rPr>
              <a:t>Second from to the cheapest) </a:t>
            </a:r>
            <a:endParaRPr lang="en-GB" altLang="et-EE" sz="1600" b="1" i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5300" y="6399024"/>
            <a:ext cx="1028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600" b="1" dirty="0" err="1" smtClean="0">
                <a:latin typeface="+mj-lt"/>
              </a:rPr>
              <a:t>Original</a:t>
            </a:r>
            <a:r>
              <a:rPr lang="et-EE" b="1" dirty="0" smtClean="0">
                <a:latin typeface="+mj-lt"/>
              </a:rPr>
              <a:t> </a:t>
            </a:r>
            <a:endParaRPr lang="et-EE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54979" y="6455286"/>
            <a:ext cx="950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1600" dirty="0" smtClean="0">
                <a:latin typeface="+mj-lt"/>
              </a:rPr>
              <a:t>Generic2</a:t>
            </a:r>
            <a:endParaRPr lang="et-EE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16186" y="6455286"/>
            <a:ext cx="11287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600" dirty="0" smtClean="0">
                <a:latin typeface="+mj-lt"/>
              </a:rPr>
              <a:t>Generic1</a:t>
            </a:r>
            <a:r>
              <a:rPr lang="et-EE" sz="1600" dirty="0" smtClean="0">
                <a:latin typeface="FS Albert Pro" panose="02000503040000020004" pitchFamily="50" charset="0"/>
              </a:rPr>
              <a:t> </a:t>
            </a:r>
            <a:endParaRPr lang="et-EE" sz="1600" dirty="0">
              <a:latin typeface="FS Albert Pro" panose="02000503040000020004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409704" y="1964827"/>
            <a:ext cx="2762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t-EE" dirty="0" smtClean="0">
                <a:latin typeface="+mn-lt"/>
              </a:rPr>
              <a:t>EHIF </a:t>
            </a:r>
            <a:r>
              <a:rPr lang="et-EE" dirty="0" err="1" smtClean="0">
                <a:latin typeface="+mn-lt"/>
              </a:rPr>
              <a:t>benefit</a:t>
            </a:r>
            <a:endParaRPr lang="et-EE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1584" y="152463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t-EE" dirty="0" err="1" smtClean="0">
                <a:latin typeface="+mn-lt"/>
              </a:rPr>
              <a:t>Patient</a:t>
            </a:r>
            <a:r>
              <a:rPr lang="et-EE" dirty="0" smtClean="0">
                <a:latin typeface="+mn-lt"/>
              </a:rPr>
              <a:t> </a:t>
            </a:r>
            <a:r>
              <a:rPr lang="et-EE" dirty="0" err="1" smtClean="0">
                <a:latin typeface="+mn-lt"/>
              </a:rPr>
              <a:t>pays</a:t>
            </a:r>
            <a:r>
              <a:rPr lang="et-EE" dirty="0" smtClean="0">
                <a:latin typeface="+mn-lt"/>
              </a:rPr>
              <a:t> in </a:t>
            </a:r>
            <a:r>
              <a:rPr lang="et-EE" dirty="0" err="1" smtClean="0">
                <a:latin typeface="+mn-lt"/>
              </a:rPr>
              <a:t>total</a:t>
            </a:r>
            <a:endParaRPr lang="et-EE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5163" y="6055980"/>
            <a:ext cx="2168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400" b="1" dirty="0" err="1" smtClean="0"/>
              <a:t>Price</a:t>
            </a:r>
            <a:r>
              <a:rPr lang="et-EE" sz="1400" b="1" dirty="0" smtClean="0"/>
              <a:t> of </a:t>
            </a:r>
            <a:r>
              <a:rPr lang="et-EE" sz="1400" b="1" dirty="0" err="1" smtClean="0"/>
              <a:t>drug</a:t>
            </a:r>
            <a:r>
              <a:rPr lang="et-EE" sz="1400" b="1" dirty="0" smtClean="0"/>
              <a:t> </a:t>
            </a:r>
            <a:r>
              <a:rPr lang="et-EE" sz="1400" b="1" dirty="0" err="1" smtClean="0"/>
              <a:t>package</a:t>
            </a:r>
            <a:r>
              <a:rPr lang="ru-RU" sz="1400" b="1" dirty="0" smtClean="0"/>
              <a:t> </a:t>
            </a:r>
            <a:r>
              <a:rPr lang="et-EE" sz="1400" b="1" dirty="0"/>
              <a:t>in </a:t>
            </a:r>
            <a:r>
              <a:rPr lang="et-EE" sz="1400" b="1" dirty="0" err="1"/>
              <a:t>pharmacy</a:t>
            </a:r>
            <a:endParaRPr lang="et-EE" sz="1400" b="1" dirty="0"/>
          </a:p>
        </p:txBody>
      </p:sp>
      <p:sp>
        <p:nvSpPr>
          <p:cNvPr id="12" name="Rectangle 11"/>
          <p:cNvSpPr/>
          <p:nvPr/>
        </p:nvSpPr>
        <p:spPr>
          <a:xfrm>
            <a:off x="6934146" y="5203813"/>
            <a:ext cx="22552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1600" b="1" i="1" dirty="0" err="1" smtClean="0">
                <a:solidFill>
                  <a:srgbClr val="00B050"/>
                </a:solidFill>
              </a:rPr>
              <a:t>Obligatory</a:t>
            </a:r>
            <a:r>
              <a:rPr lang="et-EE" sz="1600" b="1" i="1" dirty="0" smtClean="0">
                <a:solidFill>
                  <a:srgbClr val="00B050"/>
                </a:solidFill>
              </a:rPr>
              <a:t> </a:t>
            </a:r>
            <a:r>
              <a:rPr lang="et-EE" sz="1600" b="1" i="1" dirty="0" err="1" smtClean="0">
                <a:solidFill>
                  <a:srgbClr val="00B050"/>
                </a:solidFill>
              </a:rPr>
              <a:t>self-financing</a:t>
            </a:r>
            <a:endParaRPr lang="et-EE" sz="1600" b="1" i="1" dirty="0" smtClean="0">
              <a:solidFill>
                <a:srgbClr val="00B050"/>
              </a:solidFill>
            </a:endParaRPr>
          </a:p>
          <a:p>
            <a:r>
              <a:rPr lang="et-EE" sz="1600" b="1" i="1" dirty="0" err="1" smtClean="0">
                <a:solidFill>
                  <a:srgbClr val="00B050"/>
                </a:solidFill>
              </a:rPr>
              <a:t>for</a:t>
            </a:r>
            <a:r>
              <a:rPr lang="et-EE" sz="1600" b="1" i="1" dirty="0" smtClean="0">
                <a:solidFill>
                  <a:srgbClr val="00B050"/>
                </a:solidFill>
              </a:rPr>
              <a:t> </a:t>
            </a:r>
            <a:r>
              <a:rPr lang="et-EE" sz="1600" b="1" i="1" dirty="0" err="1" smtClean="0">
                <a:solidFill>
                  <a:srgbClr val="00B050"/>
                </a:solidFill>
              </a:rPr>
              <a:t>patsients</a:t>
            </a:r>
            <a:r>
              <a:rPr lang="et-EE" sz="1600" b="1" i="1" dirty="0" smtClean="0">
                <a:solidFill>
                  <a:srgbClr val="00B050"/>
                </a:solidFill>
              </a:rPr>
              <a:t> – 1,27 € </a:t>
            </a:r>
            <a:endParaRPr lang="et-EE" sz="1600" b="1" i="1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75557" y="6457763"/>
            <a:ext cx="950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1600" dirty="0" smtClean="0">
                <a:latin typeface="+mj-lt"/>
              </a:rPr>
              <a:t>Generic3</a:t>
            </a:r>
            <a:endParaRPr lang="et-EE" dirty="0">
              <a:latin typeface="+mj-lt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2352903" y="4221088"/>
            <a:ext cx="4523353" cy="0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267744" y="5733256"/>
            <a:ext cx="4680521" cy="0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023045" y="6157920"/>
            <a:ext cx="716402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50" b="1" i="1" dirty="0" smtClean="0"/>
              <a:t>10 €</a:t>
            </a:r>
            <a:endParaRPr lang="et-EE" sz="1250" b="1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2915816" y="4918554"/>
            <a:ext cx="823631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50" b="1" i="1" dirty="0" smtClean="0">
                <a:solidFill>
                  <a:schemeClr val="bg1"/>
                </a:solidFill>
              </a:rPr>
              <a:t>8,73 €</a:t>
            </a:r>
            <a:endParaRPr lang="et-EE" sz="1250" b="1" i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23045" y="6157920"/>
            <a:ext cx="7164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00" b="1" i="1" dirty="0" smtClean="0">
                <a:solidFill>
                  <a:schemeClr val="accent1">
                    <a:lumMod val="75000"/>
                  </a:schemeClr>
                </a:solidFill>
              </a:rPr>
              <a:t>10 €</a:t>
            </a:r>
            <a:endParaRPr lang="et-EE" sz="1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023045" y="2132856"/>
            <a:ext cx="540843" cy="1867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34" name="TextBox 33"/>
          <p:cNvSpPr txBox="1"/>
          <p:nvPr/>
        </p:nvSpPr>
        <p:spPr>
          <a:xfrm>
            <a:off x="2915816" y="2083905"/>
            <a:ext cx="82363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350" b="1" i="1" dirty="0" smtClean="0">
                <a:solidFill>
                  <a:srgbClr val="1C0377"/>
                </a:solidFill>
                <a:latin typeface="FS Albert Pro" panose="02000503040000020004" pitchFamily="50" charset="0"/>
              </a:rPr>
              <a:t>8,73</a:t>
            </a:r>
            <a:r>
              <a:rPr lang="et-EE" sz="1350" b="1" i="1" dirty="0" smtClean="0">
                <a:solidFill>
                  <a:srgbClr val="1C0377"/>
                </a:solidFill>
              </a:rPr>
              <a:t> €</a:t>
            </a:r>
            <a:endParaRPr lang="et-EE" sz="1350" b="1" i="1" dirty="0">
              <a:solidFill>
                <a:srgbClr val="1C0377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845033" y="5758365"/>
            <a:ext cx="823631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50" b="1" i="1" dirty="0" smtClean="0">
                <a:solidFill>
                  <a:schemeClr val="bg1"/>
                </a:solidFill>
              </a:rPr>
              <a:t>1,27 €</a:t>
            </a:r>
            <a:endParaRPr lang="et-EE" sz="1250" b="1" i="1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812789" y="5758365"/>
            <a:ext cx="823631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50" b="1" i="1" dirty="0" smtClean="0">
                <a:solidFill>
                  <a:schemeClr val="bg1"/>
                </a:solidFill>
              </a:rPr>
              <a:t>1,27 €</a:t>
            </a:r>
            <a:endParaRPr lang="et-EE" sz="1250" b="1" i="1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760327" y="5758365"/>
            <a:ext cx="823631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50" b="1" i="1" dirty="0" smtClean="0">
                <a:solidFill>
                  <a:schemeClr val="bg1"/>
                </a:solidFill>
              </a:rPr>
              <a:t>1,27 €</a:t>
            </a:r>
            <a:endParaRPr lang="et-EE" sz="1250" b="1" i="1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683127" y="5750117"/>
            <a:ext cx="823631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50" b="1" i="1" dirty="0" smtClean="0">
                <a:solidFill>
                  <a:schemeClr val="bg1"/>
                </a:solidFill>
              </a:rPr>
              <a:t>1,27 €</a:t>
            </a:r>
            <a:endParaRPr lang="et-EE" sz="125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27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b="1" dirty="0" err="1" smtClean="0">
                <a:solidFill>
                  <a:schemeClr val="accent1">
                    <a:lumMod val="75000"/>
                  </a:schemeClr>
                </a:solidFill>
              </a:rPr>
              <a:t>Medicines</a:t>
            </a:r>
            <a:r>
              <a:rPr lang="et-EE" sz="4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t-EE" sz="4000" b="1" dirty="0" err="1" smtClean="0">
                <a:solidFill>
                  <a:schemeClr val="accent1">
                    <a:lumMod val="75000"/>
                  </a:schemeClr>
                </a:solidFill>
              </a:rPr>
              <a:t>pricing</a:t>
            </a:r>
            <a:r>
              <a:rPr lang="et-EE" sz="4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t-EE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289560" y="1417638"/>
            <a:ext cx="8854440" cy="504626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/>
              <a:t>Applied only in case of medicines in the </a:t>
            </a:r>
            <a:r>
              <a:rPr lang="en-GB" sz="2400" b="1" dirty="0" smtClean="0"/>
              <a:t>positive list </a:t>
            </a:r>
          </a:p>
          <a:p>
            <a:pPr marL="0" indent="0">
              <a:buNone/>
            </a:pPr>
            <a:r>
              <a:rPr lang="en-GB" sz="2400" b="1" dirty="0" smtClean="0"/>
              <a:t>Price agreements </a:t>
            </a:r>
            <a:r>
              <a:rPr lang="en-GB" sz="2400" dirty="0" smtClean="0"/>
              <a:t>with the manufacturers </a:t>
            </a:r>
          </a:p>
          <a:p>
            <a:r>
              <a:rPr lang="en-GB" sz="2000" dirty="0" smtClean="0"/>
              <a:t>external referencing with</a:t>
            </a:r>
            <a:r>
              <a:rPr lang="et-EE" sz="2000" dirty="0" smtClean="0"/>
              <a:t> </a:t>
            </a:r>
            <a:r>
              <a:rPr lang="en-GB" sz="2000" dirty="0" smtClean="0"/>
              <a:t>EU countries, primarily</a:t>
            </a:r>
            <a:r>
              <a:rPr lang="et-EE" sz="2000" dirty="0" smtClean="0"/>
              <a:t> </a:t>
            </a:r>
            <a:r>
              <a:rPr lang="en-GB" sz="2000" dirty="0" smtClean="0"/>
              <a:t>Latvia, Lithuania, Slovakia</a:t>
            </a:r>
          </a:p>
          <a:p>
            <a:r>
              <a:rPr lang="en-GB" sz="2000" dirty="0" smtClean="0"/>
              <a:t>internal referencing case by case (medically proper alternatives)</a:t>
            </a:r>
          </a:p>
          <a:p>
            <a:r>
              <a:rPr lang="et-EE" sz="2000" dirty="0" smtClean="0"/>
              <a:t>n</a:t>
            </a:r>
            <a:r>
              <a:rPr lang="en-GB" sz="2000" dirty="0" err="1" smtClean="0"/>
              <a:t>egotiations</a:t>
            </a:r>
            <a:r>
              <a:rPr lang="et-EE" sz="2000" dirty="0" smtClean="0"/>
              <a:t> </a:t>
            </a:r>
            <a:r>
              <a:rPr lang="en-GB" sz="2000" dirty="0" smtClean="0"/>
              <a:t>in case of patented medicines</a:t>
            </a:r>
          </a:p>
          <a:p>
            <a:r>
              <a:rPr lang="et-EE" sz="2000" dirty="0" smtClean="0"/>
              <a:t>s</a:t>
            </a:r>
            <a:r>
              <a:rPr lang="en-GB" sz="2000" dirty="0" err="1" smtClean="0"/>
              <a:t>impler</a:t>
            </a:r>
            <a:r>
              <a:rPr lang="et-EE" sz="2000" dirty="0" smtClean="0"/>
              <a:t> </a:t>
            </a:r>
            <a:r>
              <a:rPr lang="en-GB" sz="2000" dirty="0" smtClean="0"/>
              <a:t>requirements</a:t>
            </a:r>
            <a:r>
              <a:rPr lang="et-EE" sz="2000" dirty="0" smtClean="0"/>
              <a:t> </a:t>
            </a:r>
            <a:r>
              <a:rPr lang="en-GB" sz="2000" dirty="0" smtClean="0"/>
              <a:t>for</a:t>
            </a:r>
            <a:r>
              <a:rPr lang="et-EE" sz="2000" dirty="0" smtClean="0"/>
              <a:t> </a:t>
            </a:r>
            <a:r>
              <a:rPr lang="en-GB" sz="2000" dirty="0" smtClean="0"/>
              <a:t>generics, </a:t>
            </a:r>
            <a:r>
              <a:rPr lang="en-GB" sz="2000" dirty="0" err="1" smtClean="0"/>
              <a:t>biosimilar</a:t>
            </a:r>
            <a:r>
              <a:rPr lang="et-EE" sz="2000" dirty="0" smtClean="0"/>
              <a:t> </a:t>
            </a:r>
            <a:r>
              <a:rPr lang="en-GB" sz="2000" dirty="0" smtClean="0"/>
              <a:t>and parallel-exported</a:t>
            </a:r>
            <a:r>
              <a:rPr lang="et-EE" sz="2000" dirty="0" smtClean="0"/>
              <a:t> </a:t>
            </a:r>
            <a:r>
              <a:rPr lang="en-GB" sz="2000" dirty="0" smtClean="0"/>
              <a:t>medicines (example, first</a:t>
            </a:r>
            <a:r>
              <a:rPr lang="et-EE" sz="2000" dirty="0" smtClean="0"/>
              <a:t> </a:t>
            </a:r>
            <a:r>
              <a:rPr lang="en-GB" sz="2000" dirty="0" smtClean="0"/>
              <a:t>generic</a:t>
            </a:r>
            <a:r>
              <a:rPr lang="et-EE" sz="2000" dirty="0" smtClean="0"/>
              <a:t> </a:t>
            </a:r>
            <a:r>
              <a:rPr lang="en-GB" sz="2000" dirty="0" smtClean="0"/>
              <a:t>has</a:t>
            </a:r>
            <a:r>
              <a:rPr lang="et-EE" sz="2000" dirty="0" smtClean="0"/>
              <a:t> </a:t>
            </a:r>
            <a:r>
              <a:rPr lang="en-GB" sz="2000" dirty="0" smtClean="0"/>
              <a:t>to</a:t>
            </a:r>
            <a:r>
              <a:rPr lang="et-EE" sz="2000" dirty="0" smtClean="0"/>
              <a:t> </a:t>
            </a:r>
            <a:r>
              <a:rPr lang="en-GB" sz="2000" dirty="0" smtClean="0"/>
              <a:t>beat least-30% from</a:t>
            </a:r>
            <a:r>
              <a:rPr lang="et-EE" sz="2000" dirty="0" smtClean="0"/>
              <a:t> </a:t>
            </a:r>
            <a:r>
              <a:rPr lang="en-GB" sz="2000" dirty="0" smtClean="0"/>
              <a:t>original</a:t>
            </a:r>
            <a:r>
              <a:rPr lang="et-EE" sz="2000" dirty="0" smtClean="0"/>
              <a:t> </a:t>
            </a:r>
            <a:r>
              <a:rPr lang="en-GB" sz="2000" dirty="0" smtClean="0"/>
              <a:t>medicine</a:t>
            </a:r>
            <a:r>
              <a:rPr lang="et-EE" sz="2000" dirty="0" smtClean="0"/>
              <a:t> </a:t>
            </a:r>
            <a:r>
              <a:rPr lang="en-GB" sz="2000" dirty="0" smtClean="0"/>
              <a:t>price)</a:t>
            </a:r>
          </a:p>
          <a:p>
            <a:pPr marL="0" indent="0">
              <a:buNone/>
            </a:pPr>
            <a:r>
              <a:rPr lang="en-GB" sz="2400" b="1" dirty="0" smtClean="0"/>
              <a:t>Reference prices</a:t>
            </a:r>
          </a:p>
          <a:p>
            <a:r>
              <a:rPr lang="en-GB" sz="2000" dirty="0" smtClean="0"/>
              <a:t>all packages containing the same active substance</a:t>
            </a:r>
            <a:r>
              <a:rPr lang="et-EE" sz="2000" dirty="0" smtClean="0"/>
              <a:t> </a:t>
            </a:r>
            <a:r>
              <a:rPr lang="en-GB" sz="2000" dirty="0" smtClean="0"/>
              <a:t>and route</a:t>
            </a:r>
            <a:r>
              <a:rPr lang="et-EE" sz="2000" dirty="0" smtClean="0"/>
              <a:t> </a:t>
            </a:r>
            <a:r>
              <a:rPr lang="en-GB" sz="2000" dirty="0" smtClean="0"/>
              <a:t>of administration</a:t>
            </a:r>
            <a:r>
              <a:rPr lang="et-EE" sz="2000" dirty="0" smtClean="0"/>
              <a:t> </a:t>
            </a:r>
            <a:r>
              <a:rPr lang="en-GB" sz="2000" dirty="0" smtClean="0"/>
              <a:t>are grouped, cost per unit of the second cheapest is taken as a reference</a:t>
            </a:r>
          </a:p>
        </p:txBody>
      </p:sp>
    </p:spTree>
    <p:extLst>
      <p:ext uri="{BB962C8B-B14F-4D97-AF65-F5344CB8AC3E}">
        <p14:creationId xmlns:p14="http://schemas.microsoft.com/office/powerpoint/2010/main" val="169642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4894</TotalTime>
  <Words>1102</Words>
  <Application>Microsoft Office PowerPoint</Application>
  <PresentationFormat>On-screen Show (4:3)</PresentationFormat>
  <Paragraphs>188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FS Albert Pro</vt:lpstr>
      <vt:lpstr>Narkisim</vt:lpstr>
      <vt:lpstr>Roboto Regular</vt:lpstr>
      <vt:lpstr>Times New Roman</vt:lpstr>
      <vt:lpstr>Office'i kujundus</vt:lpstr>
      <vt:lpstr>Improving access and financial protection: spotlight on medicines Lessons from international experience: Estonia </vt:lpstr>
      <vt:lpstr>Pharmaceutical expenditure as % of total health expenditure against total health expenditure as % of GDP (2013)</vt:lpstr>
      <vt:lpstr>Reimbursement system</vt:lpstr>
      <vt:lpstr>Total health expenditure per insured person and distribution of health spending</vt:lpstr>
      <vt:lpstr>Number of prescriptions and average cost for EHIF (in Euro)</vt:lpstr>
      <vt:lpstr>Outpatient prescription medicines: reimbursement rules (1)</vt:lpstr>
      <vt:lpstr>PowerPoint Presentation</vt:lpstr>
      <vt:lpstr>Example: medicine with 100% reimbursement</vt:lpstr>
      <vt:lpstr>Medicines pricing </vt:lpstr>
      <vt:lpstr>Wholesalers and pharmacies level price control</vt:lpstr>
      <vt:lpstr>Electronic prescription</vt:lpstr>
      <vt:lpstr>Structure of out of pocket payments </vt:lpstr>
      <vt:lpstr>Structure of out of pocket payments  by quintile, averages for 2010-2012</vt:lpstr>
      <vt:lpstr>Measures to reduce avoidable OOP payments on medicines: regulatory framework   </vt:lpstr>
      <vt:lpstr>Awareness of population</vt:lpstr>
      <vt:lpstr>Patient OOP paymet per prescription (in euros)</vt:lpstr>
      <vt:lpstr>Avoidable OOP payment in 2015</vt:lpstr>
      <vt:lpstr>TOP 10 OOP payment medicines with reimbursement rate 75/90% (2016 1st Q)</vt:lpstr>
      <vt:lpstr>Summing up</vt:lpstr>
    </vt:vector>
  </TitlesOfParts>
  <Company>Sotsiaalministeerium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Tuberkuloosiravimite hankimine.</dc:title>
  <dc:creator>Eveli Bauer</dc:creator>
  <cp:lastModifiedBy>admin</cp:lastModifiedBy>
  <cp:revision>67</cp:revision>
  <dcterms:created xsi:type="dcterms:W3CDTF">2016-03-23T13:19:31Z</dcterms:created>
  <dcterms:modified xsi:type="dcterms:W3CDTF">2016-07-21T06:11:56Z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965717453</vt:i4>
  </property>
  <property fmtid="{D5CDD505-2E9C-101B-9397-08002B2CF9AE}" pid="3" name="_NewReviewCycle">
    <vt:lpwstr/>
  </property>
  <property fmtid="{D5CDD505-2E9C-101B-9397-08002B2CF9AE}" pid="4" name="_EmailSubject">
    <vt:lpwstr>ettekanne</vt:lpwstr>
  </property>
  <property fmtid="{D5CDD505-2E9C-101B-9397-08002B2CF9AE}" pid="5" name="_AuthorEmail">
    <vt:lpwstr>Eveli.Bauer@sm.ee</vt:lpwstr>
  </property>
  <property fmtid="{D5CDD505-2E9C-101B-9397-08002B2CF9AE}" pid="6" name="_AuthorEmailDisplayName">
    <vt:lpwstr>Eveli Bauer</vt:lpwstr>
  </property>
</Properties>
</file>