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69" r:id="rId3"/>
    <p:sldId id="272" r:id="rId4"/>
    <p:sldId id="267" r:id="rId5"/>
    <p:sldId id="285" r:id="rId6"/>
    <p:sldId id="273" r:id="rId7"/>
    <p:sldId id="276" r:id="rId8"/>
    <p:sldId id="271" r:id="rId9"/>
    <p:sldId id="270" r:id="rId10"/>
    <p:sldId id="275" r:id="rId11"/>
    <p:sldId id="280" r:id="rId12"/>
    <p:sldId id="268" r:id="rId13"/>
    <p:sldId id="277" r:id="rId14"/>
    <p:sldId id="279" r:id="rId15"/>
    <p:sldId id="283" r:id="rId16"/>
    <p:sldId id="284" r:id="rId17"/>
    <p:sldId id="281" r:id="rId18"/>
    <p:sldId id="278" r:id="rId19"/>
    <p:sldId id="286" r:id="rId2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eskmine laad 2 – rõh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Keskmine laad 1 – rõhk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4" autoAdjust="0"/>
    <p:restoredTop sz="84120" autoAdjust="0"/>
  </p:normalViewPr>
  <p:slideViewPr>
    <p:cSldViewPr snapToGrid="0" snapToObjects="1">
      <p:cViewPr varScale="1">
        <p:scale>
          <a:sx n="63" d="100"/>
          <a:sy n="63" d="100"/>
        </p:scale>
        <p:origin x="16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://www.haigekassa.ee/sites/default/files/Ravimid/patsiendi_omaosalus_2015_0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http://www.haigekassa.ee/sites/default/files/Ravimid/patsiendi_omaosalus_2015_0.xls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Diagramm%20Microsoft%20PowerPointis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6733753846878653E-2"/>
          <c:y val="3.6758563074352546E-2"/>
          <c:w val="0.83202217303967774"/>
          <c:h val="0.77854531341477051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Leht2!$C$1</c:f>
              <c:strCache>
                <c:ptCount val="1"/>
                <c:pt idx="0">
                  <c:v>No of reimbursed prescriptions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Leht2!$A$2:$A$11</c:f>
              <c:numCache>
                <c:formatCode>General</c:formatCode>
                <c:ptCount val="10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</c:numCache>
            </c:numRef>
          </c:cat>
          <c:val>
            <c:numRef>
              <c:f>Leht2!$C$2:$C$11</c:f>
              <c:numCache>
                <c:formatCode>#,##0</c:formatCode>
                <c:ptCount val="10"/>
                <c:pt idx="0">
                  <c:v>5393102</c:v>
                </c:pt>
                <c:pt idx="1">
                  <c:v>5996585</c:v>
                </c:pt>
                <c:pt idx="2">
                  <c:v>6636410</c:v>
                </c:pt>
                <c:pt idx="3">
                  <c:v>6435700</c:v>
                </c:pt>
                <c:pt idx="4">
                  <c:v>6689886</c:v>
                </c:pt>
                <c:pt idx="5">
                  <c:v>6945735</c:v>
                </c:pt>
                <c:pt idx="6">
                  <c:v>7438670</c:v>
                </c:pt>
                <c:pt idx="7">
                  <c:v>7625135</c:v>
                </c:pt>
                <c:pt idx="8">
                  <c:v>7799853</c:v>
                </c:pt>
                <c:pt idx="9">
                  <c:v>8046298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64737904"/>
        <c:axId val="164737344"/>
      </c:barChart>
      <c:lineChart>
        <c:grouping val="standard"/>
        <c:varyColors val="0"/>
        <c:ser>
          <c:idx val="0"/>
          <c:order val="0"/>
          <c:tx>
            <c:strRef>
              <c:f>Leht2!$B$1</c:f>
              <c:strCache>
                <c:ptCount val="1"/>
                <c:pt idx="0">
                  <c:v>Average prescription cost for EHIF (euro)</c:v>
                </c:pt>
              </c:strCache>
            </c:strRef>
          </c:tx>
          <c:spPr>
            <a:ln w="28575" cap="rnd">
              <a:solidFill>
                <a:schemeClr val="accent3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5000032883137277E-2"/>
                  <c:y val="-3.0075187969924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9555842083934747E-2"/>
                  <c:y val="-3.007518796992484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3352110601176689E-2"/>
                  <c:y val="-4.67836257309941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3037152325094893E-2"/>
                      <c:h val="6.3442069741282345E-2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-2.5000032883137333E-2"/>
                  <c:y val="-2.33918128654970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2.651839679998054E-2"/>
                  <c:y val="-2.840434419381787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544413699043244E-2"/>
                      <c:h val="5.3417007084640734E-2"/>
                    </c:manualLayout>
                  </c15:layout>
                </c:ext>
              </c:extLst>
            </c:dLbl>
            <c:dLbl>
              <c:idx val="5"/>
              <c:layout>
                <c:manualLayout>
                  <c:x val="-2.5000032883137277E-2"/>
                  <c:y val="-3.0075187969924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2.5000032883137277E-2"/>
                  <c:y val="-3.007518796992482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2.9555842083934747E-2"/>
                  <c:y val="-4.01002506265664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2.6518635950069765E-2"/>
                  <c:y val="-3.675856307435256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2.5000032883137388E-2"/>
                  <c:y val="-4.010025062656641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Leht2!$A$2:$A$11</c:f>
              <c:numCache>
                <c:formatCode>General</c:formatCode>
                <c:ptCount val="10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</c:numCache>
            </c:numRef>
          </c:cat>
          <c:val>
            <c:numRef>
              <c:f>Leht2!$B$2:$B$11</c:f>
              <c:numCache>
                <c:formatCode>0.0</c:formatCode>
                <c:ptCount val="10"/>
                <c:pt idx="0">
                  <c:v>11.440185088134164</c:v>
                </c:pt>
                <c:pt idx="1">
                  <c:v>11.951478276430663</c:v>
                </c:pt>
                <c:pt idx="2">
                  <c:v>12.334948167653037</c:v>
                </c:pt>
                <c:pt idx="3">
                  <c:v>13.741004435468408</c:v>
                </c:pt>
                <c:pt idx="4">
                  <c:v>13.549269489857222</c:v>
                </c:pt>
                <c:pt idx="5">
                  <c:v>13.2</c:v>
                </c:pt>
                <c:pt idx="6">
                  <c:v>13.3</c:v>
                </c:pt>
                <c:pt idx="7">
                  <c:v>13.6</c:v>
                </c:pt>
                <c:pt idx="8">
                  <c:v>13.92</c:v>
                </c:pt>
                <c:pt idx="9">
                  <c:v>14.02</c:v>
                </c:pt>
              </c:numCache>
            </c:numRef>
          </c:val>
          <c:smooth val="0"/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64736224"/>
        <c:axId val="164736784"/>
      </c:lineChart>
      <c:catAx>
        <c:axId val="164736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736784"/>
        <c:crosses val="autoZero"/>
        <c:auto val="1"/>
        <c:lblAlgn val="ctr"/>
        <c:lblOffset val="100"/>
        <c:noMultiLvlLbl val="0"/>
      </c:catAx>
      <c:valAx>
        <c:axId val="1647367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736224"/>
        <c:crosses val="autoZero"/>
        <c:crossBetween val="between"/>
      </c:valAx>
      <c:valAx>
        <c:axId val="164737344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737904"/>
        <c:crosses val="max"/>
        <c:crossBetween val="between"/>
      </c:valAx>
      <c:catAx>
        <c:axId val="16473790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47373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0"/>
    <c:plotArea>
      <c:layout>
        <c:manualLayout>
          <c:layoutTarget val="inner"/>
          <c:xMode val="edge"/>
          <c:yMode val="edge"/>
          <c:x val="5.3742990410912746E-2"/>
          <c:y val="2.5928183008331874E-2"/>
          <c:w val="0.78560356734871384"/>
          <c:h val="0.80033995750531184"/>
        </c:manualLayout>
      </c:layout>
      <c:lineChart>
        <c:grouping val="standard"/>
        <c:varyColors val="0"/>
        <c:ser>
          <c:idx val="0"/>
          <c:order val="0"/>
          <c:tx>
            <c:strRef>
              <c:f>ENG!$A$5</c:f>
              <c:strCache>
                <c:ptCount val="1"/>
                <c:pt idx="0">
                  <c:v>50% ანაზღაურების დონე</c:v>
                </c:pt>
              </c:strCache>
            </c:strRef>
          </c:tx>
          <c:cat>
            <c:multiLvlStrRef>
              <c:f>ENG!$B$3:$AC$4</c:f>
              <c:multiLvlStrCache>
                <c:ptCount val="28"/>
                <c:lvl>
                  <c:pt idx="0">
                    <c:v>I  Q</c:v>
                  </c:pt>
                  <c:pt idx="1">
                    <c:v>II Q</c:v>
                  </c:pt>
                  <c:pt idx="2">
                    <c:v>III Q</c:v>
                  </c:pt>
                  <c:pt idx="3">
                    <c:v>IV Q</c:v>
                  </c:pt>
                  <c:pt idx="4">
                    <c:v>I  Q</c:v>
                  </c:pt>
                  <c:pt idx="5">
                    <c:v>II Q</c:v>
                  </c:pt>
                  <c:pt idx="6">
                    <c:v>III Q</c:v>
                  </c:pt>
                  <c:pt idx="7">
                    <c:v>IV Q</c:v>
                  </c:pt>
                  <c:pt idx="8">
                    <c:v>I  Q</c:v>
                  </c:pt>
                  <c:pt idx="9">
                    <c:v>II Q</c:v>
                  </c:pt>
                  <c:pt idx="10">
                    <c:v>III Q</c:v>
                  </c:pt>
                  <c:pt idx="11">
                    <c:v>IV Q</c:v>
                  </c:pt>
                  <c:pt idx="12">
                    <c:v>I  Q</c:v>
                  </c:pt>
                  <c:pt idx="13">
                    <c:v>II Q</c:v>
                  </c:pt>
                  <c:pt idx="14">
                    <c:v>III Q</c:v>
                  </c:pt>
                  <c:pt idx="15">
                    <c:v>IV Q</c:v>
                  </c:pt>
                  <c:pt idx="16">
                    <c:v>I  Q</c:v>
                  </c:pt>
                  <c:pt idx="17">
                    <c:v>II Q</c:v>
                  </c:pt>
                  <c:pt idx="18">
                    <c:v>III Q</c:v>
                  </c:pt>
                  <c:pt idx="19">
                    <c:v>IV Q</c:v>
                  </c:pt>
                  <c:pt idx="20">
                    <c:v>I  Q</c:v>
                  </c:pt>
                  <c:pt idx="21">
                    <c:v>II Q</c:v>
                  </c:pt>
                  <c:pt idx="22">
                    <c:v>III Q</c:v>
                  </c:pt>
                  <c:pt idx="23">
                    <c:v>IV Q</c:v>
                  </c:pt>
                  <c:pt idx="24">
                    <c:v>I  Q</c:v>
                  </c:pt>
                  <c:pt idx="25">
                    <c:v>II Q</c:v>
                  </c:pt>
                  <c:pt idx="26">
                    <c:v>III Q</c:v>
                  </c:pt>
                  <c:pt idx="27">
                    <c:v>IV Q</c:v>
                  </c:pt>
                </c:lvl>
                <c:lvl>
                  <c:pt idx="0">
                    <c:v>2009</c:v>
                  </c:pt>
                  <c:pt idx="4">
                    <c:v>2010</c:v>
                  </c:pt>
                  <c:pt idx="8">
                    <c:v>2011</c:v>
                  </c:pt>
                  <c:pt idx="12">
                    <c:v>2012</c:v>
                  </c:pt>
                  <c:pt idx="16">
                    <c:v>2013</c:v>
                  </c:pt>
                  <c:pt idx="20">
                    <c:v>2014</c:v>
                  </c:pt>
                  <c:pt idx="24">
                    <c:v>2015</c:v>
                  </c:pt>
                </c:lvl>
              </c:multiLvlStrCache>
            </c:multiLvlStrRef>
          </c:cat>
          <c:val>
            <c:numRef>
              <c:f>ENG!$B$5:$AC$5</c:f>
              <c:numCache>
                <c:formatCode>#,##0.00</c:formatCode>
                <c:ptCount val="28"/>
                <c:pt idx="0">
                  <c:v>10.603117189465134</c:v>
                </c:pt>
                <c:pt idx="1">
                  <c:v>11.03432999303573</c:v>
                </c:pt>
                <c:pt idx="2">
                  <c:v>11.090207880848434</c:v>
                </c:pt>
                <c:pt idx="3">
                  <c:v>10.668963728479188</c:v>
                </c:pt>
                <c:pt idx="4">
                  <c:v>10.633893305641619</c:v>
                </c:pt>
                <c:pt idx="5">
                  <c:v>10.584041523249105</c:v>
                </c:pt>
                <c:pt idx="6">
                  <c:v>10.643669268847061</c:v>
                </c:pt>
                <c:pt idx="7">
                  <c:v>10.187463396480975</c:v>
                </c:pt>
                <c:pt idx="8">
                  <c:v>9.7323510535223559</c:v>
                </c:pt>
                <c:pt idx="9">
                  <c:v>9.82</c:v>
                </c:pt>
                <c:pt idx="10">
                  <c:v>9.7853761328961628</c:v>
                </c:pt>
                <c:pt idx="11">
                  <c:v>9.74</c:v>
                </c:pt>
                <c:pt idx="12">
                  <c:v>9.4805676589253753</c:v>
                </c:pt>
                <c:pt idx="13">
                  <c:v>9.6</c:v>
                </c:pt>
                <c:pt idx="14">
                  <c:v>9.52</c:v>
                </c:pt>
                <c:pt idx="15">
                  <c:v>8.8800000000000008</c:v>
                </c:pt>
                <c:pt idx="16">
                  <c:v>8.7567842491651433</c:v>
                </c:pt>
                <c:pt idx="17">
                  <c:v>8.846145522596311</c:v>
                </c:pt>
                <c:pt idx="18">
                  <c:v>8.89</c:v>
                </c:pt>
                <c:pt idx="19">
                  <c:v>8.9052545302772081</c:v>
                </c:pt>
                <c:pt idx="20">
                  <c:v>8.8794420516600141</c:v>
                </c:pt>
                <c:pt idx="21">
                  <c:v>9.0299999999999994</c:v>
                </c:pt>
                <c:pt idx="22">
                  <c:v>9.19</c:v>
                </c:pt>
                <c:pt idx="23">
                  <c:v>8.99</c:v>
                </c:pt>
                <c:pt idx="24">
                  <c:v>8.9600000000000009</c:v>
                </c:pt>
                <c:pt idx="25">
                  <c:v>9.1300000000000008</c:v>
                </c:pt>
                <c:pt idx="26">
                  <c:v>9.34</c:v>
                </c:pt>
                <c:pt idx="27">
                  <c:v>9.07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ENG!$A$6</c:f>
              <c:strCache>
                <c:ptCount val="1"/>
                <c:pt idx="0">
                  <c:v>75% ანაზღაურების დონე</c:v>
                </c:pt>
              </c:strCache>
            </c:strRef>
          </c:tx>
          <c:cat>
            <c:multiLvlStrRef>
              <c:f>ENG!$B$3:$AC$4</c:f>
              <c:multiLvlStrCache>
                <c:ptCount val="28"/>
                <c:lvl>
                  <c:pt idx="0">
                    <c:v>I  Q</c:v>
                  </c:pt>
                  <c:pt idx="1">
                    <c:v>II Q</c:v>
                  </c:pt>
                  <c:pt idx="2">
                    <c:v>III Q</c:v>
                  </c:pt>
                  <c:pt idx="3">
                    <c:v>IV Q</c:v>
                  </c:pt>
                  <c:pt idx="4">
                    <c:v>I  Q</c:v>
                  </c:pt>
                  <c:pt idx="5">
                    <c:v>II Q</c:v>
                  </c:pt>
                  <c:pt idx="6">
                    <c:v>III Q</c:v>
                  </c:pt>
                  <c:pt idx="7">
                    <c:v>IV Q</c:v>
                  </c:pt>
                  <c:pt idx="8">
                    <c:v>I  Q</c:v>
                  </c:pt>
                  <c:pt idx="9">
                    <c:v>II Q</c:v>
                  </c:pt>
                  <c:pt idx="10">
                    <c:v>III Q</c:v>
                  </c:pt>
                  <c:pt idx="11">
                    <c:v>IV Q</c:v>
                  </c:pt>
                  <c:pt idx="12">
                    <c:v>I  Q</c:v>
                  </c:pt>
                  <c:pt idx="13">
                    <c:v>II Q</c:v>
                  </c:pt>
                  <c:pt idx="14">
                    <c:v>III Q</c:v>
                  </c:pt>
                  <c:pt idx="15">
                    <c:v>IV Q</c:v>
                  </c:pt>
                  <c:pt idx="16">
                    <c:v>I  Q</c:v>
                  </c:pt>
                  <c:pt idx="17">
                    <c:v>II Q</c:v>
                  </c:pt>
                  <c:pt idx="18">
                    <c:v>III Q</c:v>
                  </c:pt>
                  <c:pt idx="19">
                    <c:v>IV Q</c:v>
                  </c:pt>
                  <c:pt idx="20">
                    <c:v>I  Q</c:v>
                  </c:pt>
                  <c:pt idx="21">
                    <c:v>II Q</c:v>
                  </c:pt>
                  <c:pt idx="22">
                    <c:v>III Q</c:v>
                  </c:pt>
                  <c:pt idx="23">
                    <c:v>IV Q</c:v>
                  </c:pt>
                  <c:pt idx="24">
                    <c:v>I  Q</c:v>
                  </c:pt>
                  <c:pt idx="25">
                    <c:v>II Q</c:v>
                  </c:pt>
                  <c:pt idx="26">
                    <c:v>III Q</c:v>
                  </c:pt>
                  <c:pt idx="27">
                    <c:v>IV Q</c:v>
                  </c:pt>
                </c:lvl>
                <c:lvl>
                  <c:pt idx="0">
                    <c:v>2009</c:v>
                  </c:pt>
                  <c:pt idx="4">
                    <c:v>2010</c:v>
                  </c:pt>
                  <c:pt idx="8">
                    <c:v>2011</c:v>
                  </c:pt>
                  <c:pt idx="12">
                    <c:v>2012</c:v>
                  </c:pt>
                  <c:pt idx="16">
                    <c:v>2013</c:v>
                  </c:pt>
                  <c:pt idx="20">
                    <c:v>2014</c:v>
                  </c:pt>
                  <c:pt idx="24">
                    <c:v>2015</c:v>
                  </c:pt>
                </c:lvl>
              </c:multiLvlStrCache>
            </c:multiLvlStrRef>
          </c:cat>
          <c:val>
            <c:numRef>
              <c:f>ENG!$B$6:$AC$6</c:f>
              <c:numCache>
                <c:formatCode>#,##0.00</c:formatCode>
                <c:ptCount val="28"/>
                <c:pt idx="0">
                  <c:v>8.0681574321999801</c:v>
                </c:pt>
                <c:pt idx="1">
                  <c:v>8.1157777145752714</c:v>
                </c:pt>
                <c:pt idx="2">
                  <c:v>8.0340375825843591</c:v>
                </c:pt>
                <c:pt idx="3">
                  <c:v>8.0511616127528285</c:v>
                </c:pt>
                <c:pt idx="4">
                  <c:v>8.2446026612810446</c:v>
                </c:pt>
                <c:pt idx="5">
                  <c:v>8.0428689657830716</c:v>
                </c:pt>
                <c:pt idx="6">
                  <c:v>7.6743137208777137</c:v>
                </c:pt>
                <c:pt idx="7">
                  <c:v>7.4869349734525192</c:v>
                </c:pt>
                <c:pt idx="8">
                  <c:v>7.0797034968214403</c:v>
                </c:pt>
                <c:pt idx="9">
                  <c:v>6.84</c:v>
                </c:pt>
                <c:pt idx="10">
                  <c:v>6.9048365468967754</c:v>
                </c:pt>
                <c:pt idx="11">
                  <c:v>6.86</c:v>
                </c:pt>
                <c:pt idx="12">
                  <c:v>6.6373600948607452</c:v>
                </c:pt>
                <c:pt idx="13">
                  <c:v>6.52</c:v>
                </c:pt>
                <c:pt idx="14">
                  <c:v>6.46</c:v>
                </c:pt>
                <c:pt idx="15">
                  <c:v>6.55</c:v>
                </c:pt>
                <c:pt idx="16">
                  <c:v>6.6220444938662331</c:v>
                </c:pt>
                <c:pt idx="17">
                  <c:v>6.6469562258050798</c:v>
                </c:pt>
                <c:pt idx="18">
                  <c:v>6.68</c:v>
                </c:pt>
                <c:pt idx="19">
                  <c:v>6.858860821347383</c:v>
                </c:pt>
                <c:pt idx="20">
                  <c:v>6.8140456809107972</c:v>
                </c:pt>
                <c:pt idx="21">
                  <c:v>6.89</c:v>
                </c:pt>
                <c:pt idx="22">
                  <c:v>6.8608702007190159</c:v>
                </c:pt>
                <c:pt idx="23">
                  <c:v>6.85</c:v>
                </c:pt>
                <c:pt idx="24">
                  <c:v>7.13</c:v>
                </c:pt>
                <c:pt idx="25">
                  <c:v>7.05</c:v>
                </c:pt>
                <c:pt idx="26">
                  <c:v>7.1</c:v>
                </c:pt>
                <c:pt idx="27">
                  <c:v>6.87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ENG!$A$7</c:f>
              <c:strCache>
                <c:ptCount val="1"/>
                <c:pt idx="0">
                  <c:v>90% ანაზღაურების დონე</c:v>
                </c:pt>
              </c:strCache>
            </c:strRef>
          </c:tx>
          <c:cat>
            <c:multiLvlStrRef>
              <c:f>ENG!$B$3:$AC$4</c:f>
              <c:multiLvlStrCache>
                <c:ptCount val="28"/>
                <c:lvl>
                  <c:pt idx="0">
                    <c:v>I  Q</c:v>
                  </c:pt>
                  <c:pt idx="1">
                    <c:v>II Q</c:v>
                  </c:pt>
                  <c:pt idx="2">
                    <c:v>III Q</c:v>
                  </c:pt>
                  <c:pt idx="3">
                    <c:v>IV Q</c:v>
                  </c:pt>
                  <c:pt idx="4">
                    <c:v>I  Q</c:v>
                  </c:pt>
                  <c:pt idx="5">
                    <c:v>II Q</c:v>
                  </c:pt>
                  <c:pt idx="6">
                    <c:v>III Q</c:v>
                  </c:pt>
                  <c:pt idx="7">
                    <c:v>IV Q</c:v>
                  </c:pt>
                  <c:pt idx="8">
                    <c:v>I  Q</c:v>
                  </c:pt>
                  <c:pt idx="9">
                    <c:v>II Q</c:v>
                  </c:pt>
                  <c:pt idx="10">
                    <c:v>III Q</c:v>
                  </c:pt>
                  <c:pt idx="11">
                    <c:v>IV Q</c:v>
                  </c:pt>
                  <c:pt idx="12">
                    <c:v>I  Q</c:v>
                  </c:pt>
                  <c:pt idx="13">
                    <c:v>II Q</c:v>
                  </c:pt>
                  <c:pt idx="14">
                    <c:v>III Q</c:v>
                  </c:pt>
                  <c:pt idx="15">
                    <c:v>IV Q</c:v>
                  </c:pt>
                  <c:pt idx="16">
                    <c:v>I  Q</c:v>
                  </c:pt>
                  <c:pt idx="17">
                    <c:v>II Q</c:v>
                  </c:pt>
                  <c:pt idx="18">
                    <c:v>III Q</c:v>
                  </c:pt>
                  <c:pt idx="19">
                    <c:v>IV Q</c:v>
                  </c:pt>
                  <c:pt idx="20">
                    <c:v>I  Q</c:v>
                  </c:pt>
                  <c:pt idx="21">
                    <c:v>II Q</c:v>
                  </c:pt>
                  <c:pt idx="22">
                    <c:v>III Q</c:v>
                  </c:pt>
                  <c:pt idx="23">
                    <c:v>IV Q</c:v>
                  </c:pt>
                  <c:pt idx="24">
                    <c:v>I  Q</c:v>
                  </c:pt>
                  <c:pt idx="25">
                    <c:v>II Q</c:v>
                  </c:pt>
                  <c:pt idx="26">
                    <c:v>III Q</c:v>
                  </c:pt>
                  <c:pt idx="27">
                    <c:v>IV Q</c:v>
                  </c:pt>
                </c:lvl>
                <c:lvl>
                  <c:pt idx="0">
                    <c:v>2009</c:v>
                  </c:pt>
                  <c:pt idx="4">
                    <c:v>2010</c:v>
                  </c:pt>
                  <c:pt idx="8">
                    <c:v>2011</c:v>
                  </c:pt>
                  <c:pt idx="12">
                    <c:v>2012</c:v>
                  </c:pt>
                  <c:pt idx="16">
                    <c:v>2013</c:v>
                  </c:pt>
                  <c:pt idx="20">
                    <c:v>2014</c:v>
                  </c:pt>
                  <c:pt idx="24">
                    <c:v>2015</c:v>
                  </c:pt>
                </c:lvl>
              </c:multiLvlStrCache>
            </c:multiLvlStrRef>
          </c:cat>
          <c:val>
            <c:numRef>
              <c:f>ENG!$B$7:$AC$7</c:f>
              <c:numCache>
                <c:formatCode>#,##0.00</c:formatCode>
                <c:ptCount val="28"/>
                <c:pt idx="0">
                  <c:v>5.6862449619784599</c:v>
                </c:pt>
                <c:pt idx="1">
                  <c:v>5.7700373595600976</c:v>
                </c:pt>
                <c:pt idx="2">
                  <c:v>5.7411967695963204</c:v>
                </c:pt>
                <c:pt idx="3">
                  <c:v>5.7413928048765133</c:v>
                </c:pt>
                <c:pt idx="4">
                  <c:v>5.9059772274303217</c:v>
                </c:pt>
                <c:pt idx="5">
                  <c:v>5.819533064395654</c:v>
                </c:pt>
                <c:pt idx="6">
                  <c:v>5.6342670374570725</c:v>
                </c:pt>
                <c:pt idx="7">
                  <c:v>5.5865209187035214</c:v>
                </c:pt>
                <c:pt idx="8">
                  <c:v>5.0854105014665123</c:v>
                </c:pt>
                <c:pt idx="9">
                  <c:v>4.88</c:v>
                </c:pt>
                <c:pt idx="10">
                  <c:v>4.939991676786808</c:v>
                </c:pt>
                <c:pt idx="11">
                  <c:v>4.9000000000000004</c:v>
                </c:pt>
                <c:pt idx="12">
                  <c:v>4.7026920074175536</c:v>
                </c:pt>
                <c:pt idx="13">
                  <c:v>4.5</c:v>
                </c:pt>
                <c:pt idx="14">
                  <c:v>4.59</c:v>
                </c:pt>
                <c:pt idx="15">
                  <c:v>4.5199999999999996</c:v>
                </c:pt>
                <c:pt idx="16">
                  <c:v>4.6073700079391271</c:v>
                </c:pt>
                <c:pt idx="17">
                  <c:v>4.5974006166181871</c:v>
                </c:pt>
                <c:pt idx="18">
                  <c:v>4.5999999999999996</c:v>
                </c:pt>
                <c:pt idx="19">
                  <c:v>4.6456661163811184</c:v>
                </c:pt>
                <c:pt idx="20">
                  <c:v>4.5954791580578886</c:v>
                </c:pt>
                <c:pt idx="21">
                  <c:v>4.603489085649163</c:v>
                </c:pt>
                <c:pt idx="22">
                  <c:v>4.67</c:v>
                </c:pt>
                <c:pt idx="23">
                  <c:v>4.72</c:v>
                </c:pt>
                <c:pt idx="24">
                  <c:v>4.92</c:v>
                </c:pt>
                <c:pt idx="25">
                  <c:v>4.9400000000000004</c:v>
                </c:pt>
                <c:pt idx="26">
                  <c:v>5.03</c:v>
                </c:pt>
                <c:pt idx="27">
                  <c:v>4.74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ENG!$A$8</c:f>
              <c:strCache>
                <c:ptCount val="1"/>
                <c:pt idx="0">
                  <c:v>100% reimbursement rate</c:v>
                </c:pt>
              </c:strCache>
            </c:strRef>
          </c:tx>
          <c:cat>
            <c:multiLvlStrRef>
              <c:f>ENG!$B$3:$AC$4</c:f>
              <c:multiLvlStrCache>
                <c:ptCount val="28"/>
                <c:lvl>
                  <c:pt idx="0">
                    <c:v>I  Q</c:v>
                  </c:pt>
                  <c:pt idx="1">
                    <c:v>II Q</c:v>
                  </c:pt>
                  <c:pt idx="2">
                    <c:v>III Q</c:v>
                  </c:pt>
                  <c:pt idx="3">
                    <c:v>IV Q</c:v>
                  </c:pt>
                  <c:pt idx="4">
                    <c:v>I  Q</c:v>
                  </c:pt>
                  <c:pt idx="5">
                    <c:v>II Q</c:v>
                  </c:pt>
                  <c:pt idx="6">
                    <c:v>III Q</c:v>
                  </c:pt>
                  <c:pt idx="7">
                    <c:v>IV Q</c:v>
                  </c:pt>
                  <c:pt idx="8">
                    <c:v>I  Q</c:v>
                  </c:pt>
                  <c:pt idx="9">
                    <c:v>II Q</c:v>
                  </c:pt>
                  <c:pt idx="10">
                    <c:v>III Q</c:v>
                  </c:pt>
                  <c:pt idx="11">
                    <c:v>IV Q</c:v>
                  </c:pt>
                  <c:pt idx="12">
                    <c:v>I  Q</c:v>
                  </c:pt>
                  <c:pt idx="13">
                    <c:v>II Q</c:v>
                  </c:pt>
                  <c:pt idx="14">
                    <c:v>III Q</c:v>
                  </c:pt>
                  <c:pt idx="15">
                    <c:v>IV Q</c:v>
                  </c:pt>
                  <c:pt idx="16">
                    <c:v>I  Q</c:v>
                  </c:pt>
                  <c:pt idx="17">
                    <c:v>II Q</c:v>
                  </c:pt>
                  <c:pt idx="18">
                    <c:v>III Q</c:v>
                  </c:pt>
                  <c:pt idx="19">
                    <c:v>IV Q</c:v>
                  </c:pt>
                  <c:pt idx="20">
                    <c:v>I  Q</c:v>
                  </c:pt>
                  <c:pt idx="21">
                    <c:v>II Q</c:v>
                  </c:pt>
                  <c:pt idx="22">
                    <c:v>III Q</c:v>
                  </c:pt>
                  <c:pt idx="23">
                    <c:v>IV Q</c:v>
                  </c:pt>
                  <c:pt idx="24">
                    <c:v>I  Q</c:v>
                  </c:pt>
                  <c:pt idx="25">
                    <c:v>II Q</c:v>
                  </c:pt>
                  <c:pt idx="26">
                    <c:v>III Q</c:v>
                  </c:pt>
                  <c:pt idx="27">
                    <c:v>IV Q</c:v>
                  </c:pt>
                </c:lvl>
                <c:lvl>
                  <c:pt idx="0">
                    <c:v>2009</c:v>
                  </c:pt>
                  <c:pt idx="4">
                    <c:v>2010</c:v>
                  </c:pt>
                  <c:pt idx="8">
                    <c:v>2011</c:v>
                  </c:pt>
                  <c:pt idx="12">
                    <c:v>2012</c:v>
                  </c:pt>
                  <c:pt idx="16">
                    <c:v>2013</c:v>
                  </c:pt>
                  <c:pt idx="20">
                    <c:v>2014</c:v>
                  </c:pt>
                  <c:pt idx="24">
                    <c:v>2015</c:v>
                  </c:pt>
                </c:lvl>
              </c:multiLvlStrCache>
            </c:multiLvlStrRef>
          </c:cat>
          <c:val>
            <c:numRef>
              <c:f>ENG!$B$8:$AC$8</c:f>
              <c:numCache>
                <c:formatCode>#,##0.00</c:formatCode>
                <c:ptCount val="28"/>
                <c:pt idx="0">
                  <c:v>2.0590764000169868</c:v>
                </c:pt>
                <c:pt idx="1">
                  <c:v>1.8646679090331206</c:v>
                </c:pt>
                <c:pt idx="2">
                  <c:v>1.9708696538375272</c:v>
                </c:pt>
                <c:pt idx="3">
                  <c:v>1.8533918397009872</c:v>
                </c:pt>
                <c:pt idx="4">
                  <c:v>2.1827506675499295</c:v>
                </c:pt>
                <c:pt idx="5">
                  <c:v>2.2250361506478815</c:v>
                </c:pt>
                <c:pt idx="6">
                  <c:v>1.777743740597491</c:v>
                </c:pt>
                <c:pt idx="7">
                  <c:v>1.9002259349947039</c:v>
                </c:pt>
                <c:pt idx="8">
                  <c:v>1.7278547518713914</c:v>
                </c:pt>
                <c:pt idx="9">
                  <c:v>1.7</c:v>
                </c:pt>
                <c:pt idx="10">
                  <c:v>1.7044775107132213</c:v>
                </c:pt>
                <c:pt idx="11">
                  <c:v>1.7</c:v>
                </c:pt>
                <c:pt idx="12">
                  <c:v>1.7220348712061417</c:v>
                </c:pt>
                <c:pt idx="13">
                  <c:v>1.75</c:v>
                </c:pt>
                <c:pt idx="14">
                  <c:v>1.74</c:v>
                </c:pt>
                <c:pt idx="15">
                  <c:v>1.78</c:v>
                </c:pt>
                <c:pt idx="16">
                  <c:v>1.9457930530442169</c:v>
                </c:pt>
                <c:pt idx="17">
                  <c:v>1.9615507789687847</c:v>
                </c:pt>
                <c:pt idx="18">
                  <c:v>1.9809704337342016</c:v>
                </c:pt>
                <c:pt idx="19">
                  <c:v>1.9575968928751786</c:v>
                </c:pt>
                <c:pt idx="20">
                  <c:v>1.9798041892295035</c:v>
                </c:pt>
                <c:pt idx="21">
                  <c:v>1.9890634918867147</c:v>
                </c:pt>
                <c:pt idx="22">
                  <c:v>2.11</c:v>
                </c:pt>
                <c:pt idx="23">
                  <c:v>2.0699999999999998</c:v>
                </c:pt>
                <c:pt idx="24">
                  <c:v>2.41</c:v>
                </c:pt>
                <c:pt idx="25">
                  <c:v>2.54</c:v>
                </c:pt>
                <c:pt idx="26">
                  <c:v>2.65</c:v>
                </c:pt>
                <c:pt idx="27">
                  <c:v>2.52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7993024"/>
        <c:axId val="187993584"/>
      </c:lineChart>
      <c:catAx>
        <c:axId val="187993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7993584"/>
        <c:crosses val="autoZero"/>
        <c:auto val="1"/>
        <c:lblAlgn val="ctr"/>
        <c:lblOffset val="100"/>
        <c:noMultiLvlLbl val="0"/>
      </c:catAx>
      <c:valAx>
        <c:axId val="187993584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1879930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5659380675431906"/>
          <c:y val="0.20803782505910165"/>
          <c:w val="0.13908703069059192"/>
          <c:h val="0.6430260047281324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sz="1600" dirty="0" smtClean="0"/>
              <a:t>ჯიბიდან საგადასახდელო</a:t>
            </a:r>
            <a:r>
              <a:rPr lang="ka-GE" sz="1600" baseline="0" dirty="0" smtClean="0"/>
              <a:t>ს ანაზღაურება კატეგორიების მიხედვით</a:t>
            </a:r>
            <a:endParaRPr lang="et-EE" sz="16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1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'[Diagramm Microsoft PowerPointis]Ülevaatlik'!$G$14</c:f>
              <c:strCache>
                <c:ptCount val="1"/>
                <c:pt idx="0">
                  <c:v>Avoidable OOP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strRef>
              <c:f>'[Diagramm Microsoft PowerPointis]Ülevaatlik'!$F$15:$F$18</c:f>
              <c:strCache>
                <c:ptCount val="4"/>
                <c:pt idx="0">
                  <c:v>50</c:v>
                </c:pt>
                <c:pt idx="1">
                  <c:v>75</c:v>
                </c:pt>
                <c:pt idx="2">
                  <c:v>90</c:v>
                </c:pt>
                <c:pt idx="3">
                  <c:v>100</c:v>
                </c:pt>
              </c:strCache>
            </c:strRef>
          </c:cat>
          <c:val>
            <c:numRef>
              <c:f>'[Diagramm Microsoft PowerPointis]Ülevaatlik'!$G$15:$G$18</c:f>
              <c:numCache>
                <c:formatCode>#,##0.00</c:formatCode>
                <c:ptCount val="4"/>
                <c:pt idx="0">
                  <c:v>3850506.64</c:v>
                </c:pt>
                <c:pt idx="1">
                  <c:v>1348634.47</c:v>
                </c:pt>
                <c:pt idx="2">
                  <c:v>6822890.1299999999</c:v>
                </c:pt>
                <c:pt idx="3">
                  <c:v>1163445.42</c:v>
                </c:pt>
              </c:numCache>
            </c:numRef>
          </c:val>
        </c:ser>
        <c:ser>
          <c:idx val="1"/>
          <c:order val="1"/>
          <c:tx>
            <c:strRef>
              <c:f>'[Diagramm Microsoft PowerPointis]Ülevaatlik'!$H$14</c:f>
              <c:strCache>
                <c:ptCount val="1"/>
                <c:pt idx="0">
                  <c:v>Non-avoidable OOP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100000"/>
                    <a:shade val="100000"/>
                    <a:satMod val="130000"/>
                  </a:schemeClr>
                </a:gs>
                <a:gs pos="100000">
                  <a:schemeClr val="accent2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strRef>
              <c:f>'[Diagramm Microsoft PowerPointis]Ülevaatlik'!$F$15:$F$18</c:f>
              <c:strCache>
                <c:ptCount val="4"/>
                <c:pt idx="0">
                  <c:v>50</c:v>
                </c:pt>
                <c:pt idx="1">
                  <c:v>75</c:v>
                </c:pt>
                <c:pt idx="2">
                  <c:v>90</c:v>
                </c:pt>
                <c:pt idx="3">
                  <c:v>100</c:v>
                </c:pt>
              </c:strCache>
            </c:strRef>
          </c:cat>
          <c:val>
            <c:numRef>
              <c:f>'[Diagramm Microsoft PowerPointis]Ülevaatlik'!$H$15:$H$18</c:f>
              <c:numCache>
                <c:formatCode>#,##0.00</c:formatCode>
                <c:ptCount val="4"/>
                <c:pt idx="0">
                  <c:v>29348372.5</c:v>
                </c:pt>
                <c:pt idx="1">
                  <c:v>2680151.2300000004</c:v>
                </c:pt>
                <c:pt idx="2">
                  <c:v>7492107.54</c:v>
                </c:pt>
                <c:pt idx="3">
                  <c:v>1167976.06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87996384"/>
        <c:axId val="187996944"/>
      </c:barChart>
      <c:catAx>
        <c:axId val="18799638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ka-GE" dirty="0" smtClean="0"/>
                  <a:t>ანაზღაურების</a:t>
                </a:r>
                <a:r>
                  <a:rPr lang="ka-GE" baseline="0" dirty="0" smtClean="0"/>
                  <a:t> კატეგორია</a:t>
                </a:r>
                <a:endParaRPr lang="en-US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000" b="1" i="0" u="none" strike="noStrike" kern="1200" baseline="0">
                  <a:solidFill>
                    <a:schemeClr val="tx1">
                      <a:lumMod val="95000"/>
                      <a:lumOff val="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7996944"/>
        <c:crossesAt val="0"/>
        <c:auto val="1"/>
        <c:lblAlgn val="ctr"/>
        <c:lblOffset val="100"/>
        <c:noMultiLvlLbl val="0"/>
      </c:catAx>
      <c:valAx>
        <c:axId val="1879969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Expenditutures (in mio Euro)</a:t>
                </a:r>
              </a:p>
            </c:rich>
          </c:tx>
          <c:layout>
            <c:manualLayout>
              <c:xMode val="edge"/>
              <c:yMode val="edge"/>
              <c:x val="1.5205155864820179E-2"/>
              <c:y val="0.1261666178586434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1" i="0" u="none" strike="noStrike" kern="1200" baseline="0">
                  <a:solidFill>
                    <a:schemeClr val="tx1">
                      <a:lumMod val="95000"/>
                      <a:lumOff val="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79963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>
          <a:solidFill>
            <a:schemeClr val="tx1">
              <a:lumMod val="95000"/>
              <a:lumOff val="5000"/>
            </a:schemeClr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628DE0-FACD-438A-A492-2134EDE72348}" type="doc">
      <dgm:prSet loTypeId="urn:microsoft.com/office/officeart/2005/8/layout/h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t-EE"/>
        </a:p>
      </dgm:t>
    </dgm:pt>
    <dgm:pt modelId="{40B4A282-A4D2-4B28-AF50-87BE3CD78BDC}">
      <dgm:prSet phldrT="[Tekst]" custT="1"/>
      <dgm:spPr/>
      <dgm:t>
        <a:bodyPr/>
        <a:lstStyle/>
        <a:p>
          <a:r>
            <a:rPr lang="ka-GE" sz="2400" dirty="0" smtClean="0"/>
            <a:t>დადებითი სია</a:t>
          </a:r>
          <a:endParaRPr lang="et-EE" sz="2400" dirty="0"/>
        </a:p>
      </dgm:t>
    </dgm:pt>
    <dgm:pt modelId="{EC994999-D868-47EC-A581-3ACE45C91161}" type="parTrans" cxnId="{106D209D-607A-413A-826C-1135376D04A2}">
      <dgm:prSet/>
      <dgm:spPr/>
      <dgm:t>
        <a:bodyPr/>
        <a:lstStyle/>
        <a:p>
          <a:endParaRPr lang="et-EE" sz="2400"/>
        </a:p>
      </dgm:t>
    </dgm:pt>
    <dgm:pt modelId="{1C2E5DCF-7F5E-46D4-9226-87132FFFE718}" type="sibTrans" cxnId="{106D209D-607A-413A-826C-1135376D04A2}">
      <dgm:prSet/>
      <dgm:spPr/>
      <dgm:t>
        <a:bodyPr/>
        <a:lstStyle/>
        <a:p>
          <a:endParaRPr lang="et-EE" sz="2400"/>
        </a:p>
      </dgm:t>
    </dgm:pt>
    <dgm:pt modelId="{82625524-7A41-4B02-BF8F-7073836DC323}">
      <dgm:prSet phldrT="[Tekst]" custT="1"/>
      <dgm:spPr/>
      <dgm:t>
        <a:bodyPr/>
        <a:lstStyle/>
        <a:p>
          <a:r>
            <a:rPr lang="ka-GE" sz="1400" dirty="0" smtClean="0"/>
            <a:t>ანაზღაურების დონეები</a:t>
          </a:r>
          <a:r>
            <a:rPr lang="et-EE" sz="1400" dirty="0" smtClean="0"/>
            <a:t>  50%, 90%,  75% </a:t>
          </a:r>
          <a:r>
            <a:rPr lang="ka-GE" sz="1400" dirty="0" smtClean="0"/>
            <a:t>და</a:t>
          </a:r>
          <a:r>
            <a:rPr lang="et-EE" sz="1400" dirty="0" smtClean="0"/>
            <a:t> 100%</a:t>
          </a:r>
          <a:endParaRPr lang="et-EE" sz="1400" dirty="0"/>
        </a:p>
      </dgm:t>
    </dgm:pt>
    <dgm:pt modelId="{1D869878-B8A5-4141-94E1-5C1DA85CBF83}" type="parTrans" cxnId="{9038AECF-0CAF-44D6-A2F4-A83A5EDDC465}">
      <dgm:prSet/>
      <dgm:spPr/>
      <dgm:t>
        <a:bodyPr/>
        <a:lstStyle/>
        <a:p>
          <a:endParaRPr lang="et-EE" sz="2400"/>
        </a:p>
      </dgm:t>
    </dgm:pt>
    <dgm:pt modelId="{F85882EF-3E74-4725-AD70-D5C8A52ED672}" type="sibTrans" cxnId="{9038AECF-0CAF-44D6-A2F4-A83A5EDDC465}">
      <dgm:prSet/>
      <dgm:spPr/>
      <dgm:t>
        <a:bodyPr/>
        <a:lstStyle/>
        <a:p>
          <a:endParaRPr lang="et-EE" sz="2400"/>
        </a:p>
      </dgm:t>
    </dgm:pt>
    <dgm:pt modelId="{49BC5EDE-C681-4386-B77E-2A489D4283D4}">
      <dgm:prSet phldrT="[Tekst]" custT="1"/>
      <dgm:spPr/>
      <dgm:t>
        <a:bodyPr/>
        <a:lstStyle/>
        <a:p>
          <a:r>
            <a:rPr lang="ka-GE" sz="2400" dirty="0" smtClean="0"/>
            <a:t>დამატებითი</a:t>
          </a:r>
          <a:r>
            <a:rPr lang="ka-GE" sz="2400" baseline="0" dirty="0" smtClean="0"/>
            <a:t> ანაზღაურება</a:t>
          </a:r>
          <a:endParaRPr lang="et-EE" sz="2400" dirty="0"/>
        </a:p>
      </dgm:t>
    </dgm:pt>
    <dgm:pt modelId="{9D53A73A-2930-4D42-9E47-D60E7ACFD018}" type="parTrans" cxnId="{AC4DDB62-BF10-44ED-9C36-6AB1A575D751}">
      <dgm:prSet/>
      <dgm:spPr/>
      <dgm:t>
        <a:bodyPr/>
        <a:lstStyle/>
        <a:p>
          <a:endParaRPr lang="et-EE" sz="2400"/>
        </a:p>
      </dgm:t>
    </dgm:pt>
    <dgm:pt modelId="{35499470-2976-4DA4-83CA-77EEB48E1CA7}" type="sibTrans" cxnId="{AC4DDB62-BF10-44ED-9C36-6AB1A575D751}">
      <dgm:prSet/>
      <dgm:spPr/>
      <dgm:t>
        <a:bodyPr/>
        <a:lstStyle/>
        <a:p>
          <a:endParaRPr lang="et-EE" sz="2400"/>
        </a:p>
      </dgm:t>
    </dgm:pt>
    <dgm:pt modelId="{0BC74123-5918-4072-8F5C-C708AE902613}">
      <dgm:prSet phldrT="[Tekst]" custT="1"/>
      <dgm:spPr/>
      <dgm:t>
        <a:bodyPr/>
        <a:lstStyle/>
        <a:p>
          <a:r>
            <a:rPr lang="ka-GE" sz="1600" dirty="0" smtClean="0"/>
            <a:t>თუ ყოველწლიური დანახარჯები წამლებზე აჭარბებს 300 ევროს, ეჯდფ ფარავს დამატებით გადაჭარბებული თანხის</a:t>
          </a:r>
          <a:r>
            <a:rPr lang="en-US" sz="1600" dirty="0" smtClean="0"/>
            <a:t>50-90%</a:t>
          </a:r>
          <a:r>
            <a:rPr lang="ka-GE" sz="1600" dirty="0" smtClean="0"/>
            <a:t>-ს</a:t>
          </a:r>
          <a:endParaRPr lang="et-EE" sz="1600" dirty="0"/>
        </a:p>
      </dgm:t>
    </dgm:pt>
    <dgm:pt modelId="{9E99D5DD-798C-48F6-B453-05A6B3B9B168}" type="parTrans" cxnId="{3C4969B5-8ADD-4C77-8EC9-64490AA50E16}">
      <dgm:prSet/>
      <dgm:spPr/>
      <dgm:t>
        <a:bodyPr/>
        <a:lstStyle/>
        <a:p>
          <a:endParaRPr lang="et-EE" sz="2400"/>
        </a:p>
      </dgm:t>
    </dgm:pt>
    <dgm:pt modelId="{A842190C-6D20-44D0-91B5-5256E65ACD32}" type="sibTrans" cxnId="{3C4969B5-8ADD-4C77-8EC9-64490AA50E16}">
      <dgm:prSet/>
      <dgm:spPr/>
      <dgm:t>
        <a:bodyPr/>
        <a:lstStyle/>
        <a:p>
          <a:endParaRPr lang="et-EE" sz="2400"/>
        </a:p>
      </dgm:t>
    </dgm:pt>
    <dgm:pt modelId="{2884BE87-FB44-4020-89A3-F7CCD1BA4AAB}">
      <dgm:prSet phldrT="[Tekst]" custT="1"/>
      <dgm:spPr/>
      <dgm:t>
        <a:bodyPr/>
        <a:lstStyle/>
        <a:p>
          <a:r>
            <a:rPr lang="ka-GE" sz="2400" dirty="0" smtClean="0"/>
            <a:t>ინდივიდუალური</a:t>
          </a:r>
          <a:r>
            <a:rPr lang="ka-GE" sz="2400" baseline="0" dirty="0" smtClean="0"/>
            <a:t> ანაზღაურება</a:t>
          </a:r>
          <a:endParaRPr lang="et-EE" sz="2400" dirty="0"/>
        </a:p>
      </dgm:t>
    </dgm:pt>
    <dgm:pt modelId="{450303AE-2B58-4FAE-A525-3A1D0C56BEE5}" type="parTrans" cxnId="{539F15FD-6644-4087-9D63-8D36703332CF}">
      <dgm:prSet/>
      <dgm:spPr/>
      <dgm:t>
        <a:bodyPr/>
        <a:lstStyle/>
        <a:p>
          <a:endParaRPr lang="et-EE" sz="2400"/>
        </a:p>
      </dgm:t>
    </dgm:pt>
    <dgm:pt modelId="{C2A521FB-91F6-46A0-A38E-18928453E895}" type="sibTrans" cxnId="{539F15FD-6644-4087-9D63-8D36703332CF}">
      <dgm:prSet/>
      <dgm:spPr/>
      <dgm:t>
        <a:bodyPr/>
        <a:lstStyle/>
        <a:p>
          <a:endParaRPr lang="et-EE" sz="2400"/>
        </a:p>
      </dgm:t>
    </dgm:pt>
    <dgm:pt modelId="{D745A97B-4527-4D09-A677-319CB5C58ABD}">
      <dgm:prSet phldrT="[Tekst]" custT="1"/>
      <dgm:spPr/>
      <dgm:t>
        <a:bodyPr/>
        <a:lstStyle/>
        <a:p>
          <a:r>
            <a:rPr lang="ka-GE" sz="1600" noProof="0" dirty="0" smtClean="0"/>
            <a:t>ინდივიდუალური შემთხვევებისთვის, ან თუ წამალი არ არის ავტორიზირებული ესტონეთში ან წამალი არის პოზიტიურ სიაში, მაგრამ არ არის ხელმისაწვდომი აღნიშნულ პირობებში</a:t>
          </a:r>
          <a:endParaRPr lang="en-GB" sz="1600" noProof="0" dirty="0"/>
        </a:p>
      </dgm:t>
    </dgm:pt>
    <dgm:pt modelId="{D5BA3C12-215B-40B6-A3D5-E5B9FA72B8DA}" type="parTrans" cxnId="{44580C22-E338-4311-945B-31045328B3F9}">
      <dgm:prSet/>
      <dgm:spPr/>
      <dgm:t>
        <a:bodyPr/>
        <a:lstStyle/>
        <a:p>
          <a:endParaRPr lang="et-EE" sz="2400"/>
        </a:p>
      </dgm:t>
    </dgm:pt>
    <dgm:pt modelId="{738A414B-1F7D-44A0-91A9-AC7F62720626}" type="sibTrans" cxnId="{44580C22-E338-4311-945B-31045328B3F9}">
      <dgm:prSet/>
      <dgm:spPr/>
      <dgm:t>
        <a:bodyPr/>
        <a:lstStyle/>
        <a:p>
          <a:endParaRPr lang="et-EE" sz="2400"/>
        </a:p>
      </dgm:t>
    </dgm:pt>
    <dgm:pt modelId="{C8DC4900-EC20-406E-B661-DDECF5041777}">
      <dgm:prSet custT="1"/>
      <dgm:spPr/>
      <dgm:t>
        <a:bodyPr/>
        <a:lstStyle/>
        <a:p>
          <a:r>
            <a:rPr lang="en-US" sz="1400" dirty="0" smtClean="0"/>
            <a:t>75% </a:t>
          </a:r>
          <a:r>
            <a:rPr lang="et-EE" sz="1400" dirty="0" smtClean="0"/>
            <a:t>-&gt; </a:t>
          </a:r>
          <a:r>
            <a:rPr lang="en-US" sz="1400" dirty="0" smtClean="0"/>
            <a:t>90% </a:t>
          </a:r>
          <a:r>
            <a:rPr lang="ka-GE" sz="1400" dirty="0" smtClean="0"/>
            <a:t>თუ პაციენტი პენსიონერია, ბავშვია </a:t>
          </a:r>
          <a:r>
            <a:rPr lang="en-US" sz="1400" dirty="0" smtClean="0"/>
            <a:t>&lt;18 </a:t>
          </a:r>
          <a:r>
            <a:rPr lang="ka-GE" sz="1400" dirty="0" smtClean="0"/>
            <a:t>ან არის შეზღუდული შესაძლებლობების</a:t>
          </a:r>
          <a:endParaRPr lang="et-EE" sz="1400" dirty="0"/>
        </a:p>
      </dgm:t>
    </dgm:pt>
    <dgm:pt modelId="{35160FD0-5803-4D13-B448-302758EADC03}" type="parTrans" cxnId="{F862EB2F-D198-4CF8-96CC-8F27343A739C}">
      <dgm:prSet/>
      <dgm:spPr/>
      <dgm:t>
        <a:bodyPr/>
        <a:lstStyle/>
        <a:p>
          <a:endParaRPr lang="et-EE"/>
        </a:p>
      </dgm:t>
    </dgm:pt>
    <dgm:pt modelId="{4B473DF5-90C2-4377-8203-59B7C7E0CA80}" type="sibTrans" cxnId="{F862EB2F-D198-4CF8-96CC-8F27343A739C}">
      <dgm:prSet/>
      <dgm:spPr/>
      <dgm:t>
        <a:bodyPr/>
        <a:lstStyle/>
        <a:p>
          <a:endParaRPr lang="et-EE"/>
        </a:p>
      </dgm:t>
    </dgm:pt>
    <dgm:pt modelId="{ED78E534-C427-41CE-855E-72FC51AF9DC4}">
      <dgm:prSet custT="1"/>
      <dgm:spPr/>
      <dgm:t>
        <a:bodyPr/>
        <a:lstStyle/>
        <a:p>
          <a:r>
            <a:rPr lang="ka-GE" sz="1400" dirty="0" smtClean="0"/>
            <a:t>4 წლადე ასაკის ბავშვებისთვის ყველა წამალი არის ანაზღაურებული</a:t>
          </a:r>
          <a:r>
            <a:rPr lang="et-EE" sz="1400" dirty="0" smtClean="0"/>
            <a:t> </a:t>
          </a:r>
          <a:r>
            <a:rPr lang="en-US" sz="1400" dirty="0" smtClean="0"/>
            <a:t>100%</a:t>
          </a:r>
          <a:r>
            <a:rPr lang="ka-GE" sz="1400" dirty="0" smtClean="0"/>
            <a:t>-ით</a:t>
          </a:r>
          <a:endParaRPr lang="et-EE" sz="1400" dirty="0"/>
        </a:p>
      </dgm:t>
    </dgm:pt>
    <dgm:pt modelId="{5996F1BB-F5CA-4763-A2D1-D9A3EC2E45A5}" type="parTrans" cxnId="{187147A0-FFBB-4CB6-B1D1-43C0C238B82A}">
      <dgm:prSet/>
      <dgm:spPr/>
      <dgm:t>
        <a:bodyPr/>
        <a:lstStyle/>
        <a:p>
          <a:endParaRPr lang="et-EE"/>
        </a:p>
      </dgm:t>
    </dgm:pt>
    <dgm:pt modelId="{DC84AFEC-A248-45E3-8A9E-1F9F37EBFC71}" type="sibTrans" cxnId="{187147A0-FFBB-4CB6-B1D1-43C0C238B82A}">
      <dgm:prSet/>
      <dgm:spPr/>
      <dgm:t>
        <a:bodyPr/>
        <a:lstStyle/>
        <a:p>
          <a:endParaRPr lang="et-EE"/>
        </a:p>
      </dgm:t>
    </dgm:pt>
    <dgm:pt modelId="{BE9692FD-0D96-417B-AA85-3066508BD688}">
      <dgm:prSet custT="1"/>
      <dgm:spPr/>
      <dgm:t>
        <a:bodyPr/>
        <a:lstStyle/>
        <a:p>
          <a:r>
            <a:rPr lang="ka-GE" sz="1400" dirty="0" smtClean="0"/>
            <a:t>მინიმალური თანაგადახდა</a:t>
          </a:r>
          <a:r>
            <a:rPr lang="fr-FR" sz="1400" dirty="0" smtClean="0"/>
            <a:t> 1,27 </a:t>
          </a:r>
          <a:r>
            <a:rPr lang="ka-GE" sz="1400" dirty="0" smtClean="0"/>
            <a:t>ევრო</a:t>
          </a:r>
          <a:r>
            <a:rPr lang="fr-FR" sz="1400" dirty="0" smtClean="0"/>
            <a:t> (75%, </a:t>
          </a:r>
          <a:r>
            <a:rPr lang="et-EE" sz="1400" dirty="0" smtClean="0"/>
            <a:t>90%, </a:t>
          </a:r>
          <a:r>
            <a:rPr lang="fr-FR" sz="1400" dirty="0" smtClean="0"/>
            <a:t>100%) </a:t>
          </a:r>
          <a:r>
            <a:rPr lang="ka-GE" sz="1400" dirty="0" smtClean="0"/>
            <a:t>ან</a:t>
          </a:r>
          <a:r>
            <a:rPr lang="et-EE" sz="1400" dirty="0" smtClean="0"/>
            <a:t> </a:t>
          </a:r>
          <a:r>
            <a:rPr lang="fr-FR" sz="1400" dirty="0" smtClean="0"/>
            <a:t>3,19 </a:t>
          </a:r>
          <a:r>
            <a:rPr lang="ka-GE" sz="1400" dirty="0" smtClean="0"/>
            <a:t>ევრო</a:t>
          </a:r>
          <a:r>
            <a:rPr lang="fr-FR" sz="1400" dirty="0" smtClean="0"/>
            <a:t> (50%) </a:t>
          </a:r>
          <a:r>
            <a:rPr lang="ka-GE" sz="1400" dirty="0" smtClean="0"/>
            <a:t>თითოეულ რეცეპტზე. დადებითი სიის განახლება ხდება კვარტალურად </a:t>
          </a:r>
          <a:endParaRPr lang="et-EE" sz="1400" dirty="0"/>
        </a:p>
      </dgm:t>
    </dgm:pt>
    <dgm:pt modelId="{5E82FF3A-19BB-4617-BD33-7AEBF179B7F4}" type="parTrans" cxnId="{C3EBC93D-1998-4954-B89B-F898A7E241D3}">
      <dgm:prSet/>
      <dgm:spPr/>
      <dgm:t>
        <a:bodyPr/>
        <a:lstStyle/>
        <a:p>
          <a:endParaRPr lang="et-EE"/>
        </a:p>
      </dgm:t>
    </dgm:pt>
    <dgm:pt modelId="{BEAA6768-7236-4D25-8B55-C54F92CA2ECB}" type="sibTrans" cxnId="{C3EBC93D-1998-4954-B89B-F898A7E241D3}">
      <dgm:prSet/>
      <dgm:spPr/>
      <dgm:t>
        <a:bodyPr/>
        <a:lstStyle/>
        <a:p>
          <a:endParaRPr lang="et-EE"/>
        </a:p>
      </dgm:t>
    </dgm:pt>
    <dgm:pt modelId="{FFBF16F2-B469-401E-8419-D89263C74B1E}">
      <dgm:prSet custT="1"/>
      <dgm:spPr/>
      <dgm:t>
        <a:bodyPr/>
        <a:lstStyle/>
        <a:p>
          <a:r>
            <a:rPr lang="ka-GE" sz="1600" noProof="0" dirty="0" smtClean="0"/>
            <a:t>უნდა იყოს გამოყენებული პაციენტის მიერ</a:t>
          </a:r>
          <a:endParaRPr lang="en-GB" sz="1600" noProof="0" dirty="0"/>
        </a:p>
      </dgm:t>
    </dgm:pt>
    <dgm:pt modelId="{6D9E36A5-DBC0-4CB0-A4BC-6F43064655BD}" type="parTrans" cxnId="{F5728FAD-246E-495E-9E91-0BEF0207FB37}">
      <dgm:prSet/>
      <dgm:spPr/>
      <dgm:t>
        <a:bodyPr/>
        <a:lstStyle/>
        <a:p>
          <a:endParaRPr lang="et-EE"/>
        </a:p>
      </dgm:t>
    </dgm:pt>
    <dgm:pt modelId="{52F10EC5-E6B8-49AF-849A-71086B4A7B68}" type="sibTrans" cxnId="{F5728FAD-246E-495E-9E91-0BEF0207FB37}">
      <dgm:prSet/>
      <dgm:spPr/>
      <dgm:t>
        <a:bodyPr/>
        <a:lstStyle/>
        <a:p>
          <a:endParaRPr lang="et-EE"/>
        </a:p>
      </dgm:t>
    </dgm:pt>
    <dgm:pt modelId="{6CBFC9B7-3256-4FF9-AA8E-F588992DAE86}">
      <dgm:prSet custT="1"/>
      <dgm:spPr/>
      <dgm:t>
        <a:bodyPr/>
        <a:lstStyle/>
        <a:p>
          <a:r>
            <a:rPr lang="ka-GE" sz="1600" noProof="0" dirty="0" smtClean="0"/>
            <a:t>ეჯდფ განსაზღვრავს ანაზღაურებსი დონეს და პერიოდს</a:t>
          </a:r>
          <a:endParaRPr lang="en-GB" sz="1600" noProof="0" dirty="0"/>
        </a:p>
      </dgm:t>
    </dgm:pt>
    <dgm:pt modelId="{0A10D2B8-2E62-4BE4-B9E5-A5E8DAE02CF4}" type="parTrans" cxnId="{821C2C22-E244-4C97-B024-EAC3F72F3572}">
      <dgm:prSet/>
      <dgm:spPr/>
      <dgm:t>
        <a:bodyPr/>
        <a:lstStyle/>
        <a:p>
          <a:endParaRPr lang="et-EE"/>
        </a:p>
      </dgm:t>
    </dgm:pt>
    <dgm:pt modelId="{EB4A2E6C-23B0-4906-A8E4-9AF5CF73E0F9}" type="sibTrans" cxnId="{821C2C22-E244-4C97-B024-EAC3F72F3572}">
      <dgm:prSet/>
      <dgm:spPr/>
      <dgm:t>
        <a:bodyPr/>
        <a:lstStyle/>
        <a:p>
          <a:endParaRPr lang="et-EE"/>
        </a:p>
      </dgm:t>
    </dgm:pt>
    <dgm:pt modelId="{14B9A919-A164-40C6-82E8-46E25E27E21C}">
      <dgm:prSet phldrT="[Tekst]" custT="1"/>
      <dgm:spPr/>
      <dgm:t>
        <a:bodyPr/>
        <a:lstStyle/>
        <a:p>
          <a:r>
            <a:rPr lang="ka-GE" sz="1600" dirty="0" smtClean="0"/>
            <a:t>უნდა იყოს გამოყენებული პაციენტის მიერ</a:t>
          </a:r>
          <a:endParaRPr lang="et-EE" sz="1600" dirty="0"/>
        </a:p>
      </dgm:t>
    </dgm:pt>
    <dgm:pt modelId="{5C5E8A36-CA3A-4A6C-91EA-58D65AE14946}" type="parTrans" cxnId="{B3A2FD6A-B8A3-46E2-AE40-DBA930687470}">
      <dgm:prSet/>
      <dgm:spPr/>
      <dgm:t>
        <a:bodyPr/>
        <a:lstStyle/>
        <a:p>
          <a:endParaRPr lang="en-US"/>
        </a:p>
      </dgm:t>
    </dgm:pt>
    <dgm:pt modelId="{212A1DCD-8503-4600-99E0-2518ABF173B0}" type="sibTrans" cxnId="{B3A2FD6A-B8A3-46E2-AE40-DBA930687470}">
      <dgm:prSet/>
      <dgm:spPr/>
      <dgm:t>
        <a:bodyPr/>
        <a:lstStyle/>
        <a:p>
          <a:endParaRPr lang="en-US"/>
        </a:p>
      </dgm:t>
    </dgm:pt>
    <dgm:pt modelId="{2B35AC19-3493-4E0B-ADD5-DFA87820D9D4}" type="pres">
      <dgm:prSet presAssocID="{5E628DE0-FACD-438A-A492-2134EDE7234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226AEE8-3AC6-4341-B932-B9E61141DA3D}" type="pres">
      <dgm:prSet presAssocID="{40B4A282-A4D2-4B28-AF50-87BE3CD78BDC}" presName="composite" presStyleCnt="0"/>
      <dgm:spPr/>
    </dgm:pt>
    <dgm:pt modelId="{9FCE6340-7246-4443-8B20-6C75AC2C9DF4}" type="pres">
      <dgm:prSet presAssocID="{40B4A282-A4D2-4B28-AF50-87BE3CD78BDC}" presName="parTx" presStyleLbl="alignNode1" presStyleIdx="0" presStyleCnt="3" custLinFactNeighborX="-263" custLinFactNeighborY="-561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5DE8361B-C30B-4A9C-8463-5BF8F69FE11B}" type="pres">
      <dgm:prSet presAssocID="{40B4A282-A4D2-4B28-AF50-87BE3CD78BDC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2FB64EC6-C23D-46E1-813D-AAD1286DF64B}" type="pres">
      <dgm:prSet presAssocID="{1C2E5DCF-7F5E-46D4-9226-87132FFFE718}" presName="space" presStyleCnt="0"/>
      <dgm:spPr/>
    </dgm:pt>
    <dgm:pt modelId="{7412EF1E-4588-49C8-BB5F-5C111F015DF2}" type="pres">
      <dgm:prSet presAssocID="{49BC5EDE-C681-4386-B77E-2A489D4283D4}" presName="composite" presStyleCnt="0"/>
      <dgm:spPr/>
    </dgm:pt>
    <dgm:pt modelId="{73DD597B-C279-4D88-B455-398529BED01F}" type="pres">
      <dgm:prSet presAssocID="{49BC5EDE-C681-4386-B77E-2A489D4283D4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A0C5DCDB-AEB4-48D2-9188-CA72131424F2}" type="pres">
      <dgm:prSet presAssocID="{49BC5EDE-C681-4386-B77E-2A489D4283D4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DC91CC98-B133-4C51-8F9D-863DC264A204}" type="pres">
      <dgm:prSet presAssocID="{35499470-2976-4DA4-83CA-77EEB48E1CA7}" presName="space" presStyleCnt="0"/>
      <dgm:spPr/>
    </dgm:pt>
    <dgm:pt modelId="{D2812442-319C-4700-BDEC-B78168EC4AF8}" type="pres">
      <dgm:prSet presAssocID="{2884BE87-FB44-4020-89A3-F7CCD1BA4AAB}" presName="composite" presStyleCnt="0"/>
      <dgm:spPr/>
    </dgm:pt>
    <dgm:pt modelId="{FA898DD0-7B7B-44A8-93E1-B4147789C9AA}" type="pres">
      <dgm:prSet presAssocID="{2884BE87-FB44-4020-89A3-F7CCD1BA4AAB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1C405B72-FB91-4246-A1A2-23B0B5AA5A9D}" type="pres">
      <dgm:prSet presAssocID="{2884BE87-FB44-4020-89A3-F7CCD1BA4AAB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</dgm:ptLst>
  <dgm:cxnLst>
    <dgm:cxn modelId="{8E1014FC-E930-4C48-9809-2A02C080246C}" type="presOf" srcId="{D745A97B-4527-4D09-A677-319CB5C58ABD}" destId="{1C405B72-FB91-4246-A1A2-23B0B5AA5A9D}" srcOrd="0" destOrd="0" presId="urn:microsoft.com/office/officeart/2005/8/layout/hList1"/>
    <dgm:cxn modelId="{F862EB2F-D198-4CF8-96CC-8F27343A739C}" srcId="{40B4A282-A4D2-4B28-AF50-87BE3CD78BDC}" destId="{C8DC4900-EC20-406E-B661-DDECF5041777}" srcOrd="1" destOrd="0" parTransId="{35160FD0-5803-4D13-B448-302758EADC03}" sibTransId="{4B473DF5-90C2-4377-8203-59B7C7E0CA80}"/>
    <dgm:cxn modelId="{9038AECF-0CAF-44D6-A2F4-A83A5EDDC465}" srcId="{40B4A282-A4D2-4B28-AF50-87BE3CD78BDC}" destId="{82625524-7A41-4B02-BF8F-7073836DC323}" srcOrd="0" destOrd="0" parTransId="{1D869878-B8A5-4141-94E1-5C1DA85CBF83}" sibTransId="{F85882EF-3E74-4725-AD70-D5C8A52ED672}"/>
    <dgm:cxn modelId="{821C2C22-E244-4C97-B024-EAC3F72F3572}" srcId="{2884BE87-FB44-4020-89A3-F7CCD1BA4AAB}" destId="{6CBFC9B7-3256-4FF9-AA8E-F588992DAE86}" srcOrd="2" destOrd="0" parTransId="{0A10D2B8-2E62-4BE4-B9E5-A5E8DAE02CF4}" sibTransId="{EB4A2E6C-23B0-4906-A8E4-9AF5CF73E0F9}"/>
    <dgm:cxn modelId="{4D4D5209-3293-42A1-AA3E-A06C122B48CE}" type="presOf" srcId="{5E628DE0-FACD-438A-A492-2134EDE72348}" destId="{2B35AC19-3493-4E0B-ADD5-DFA87820D9D4}" srcOrd="0" destOrd="0" presId="urn:microsoft.com/office/officeart/2005/8/layout/hList1"/>
    <dgm:cxn modelId="{539F15FD-6644-4087-9D63-8D36703332CF}" srcId="{5E628DE0-FACD-438A-A492-2134EDE72348}" destId="{2884BE87-FB44-4020-89A3-F7CCD1BA4AAB}" srcOrd="2" destOrd="0" parTransId="{450303AE-2B58-4FAE-A525-3A1D0C56BEE5}" sibTransId="{C2A521FB-91F6-46A0-A38E-18928453E895}"/>
    <dgm:cxn modelId="{AC4DDB62-BF10-44ED-9C36-6AB1A575D751}" srcId="{5E628DE0-FACD-438A-A492-2134EDE72348}" destId="{49BC5EDE-C681-4386-B77E-2A489D4283D4}" srcOrd="1" destOrd="0" parTransId="{9D53A73A-2930-4D42-9E47-D60E7ACFD018}" sibTransId="{35499470-2976-4DA4-83CA-77EEB48E1CA7}"/>
    <dgm:cxn modelId="{ABCD3494-023C-4ABD-9B03-8CA87FC08A38}" type="presOf" srcId="{0BC74123-5918-4072-8F5C-C708AE902613}" destId="{A0C5DCDB-AEB4-48D2-9188-CA72131424F2}" srcOrd="0" destOrd="0" presId="urn:microsoft.com/office/officeart/2005/8/layout/hList1"/>
    <dgm:cxn modelId="{106D209D-607A-413A-826C-1135376D04A2}" srcId="{5E628DE0-FACD-438A-A492-2134EDE72348}" destId="{40B4A282-A4D2-4B28-AF50-87BE3CD78BDC}" srcOrd="0" destOrd="0" parTransId="{EC994999-D868-47EC-A581-3ACE45C91161}" sibTransId="{1C2E5DCF-7F5E-46D4-9226-87132FFFE718}"/>
    <dgm:cxn modelId="{F5728FAD-246E-495E-9E91-0BEF0207FB37}" srcId="{2884BE87-FB44-4020-89A3-F7CCD1BA4AAB}" destId="{FFBF16F2-B469-401E-8419-D89263C74B1E}" srcOrd="1" destOrd="0" parTransId="{6D9E36A5-DBC0-4CB0-A4BC-6F43064655BD}" sibTransId="{52F10EC5-E6B8-49AF-849A-71086B4A7B68}"/>
    <dgm:cxn modelId="{B3A2FD6A-B8A3-46E2-AE40-DBA930687470}" srcId="{49BC5EDE-C681-4386-B77E-2A489D4283D4}" destId="{14B9A919-A164-40C6-82E8-46E25E27E21C}" srcOrd="1" destOrd="0" parTransId="{5C5E8A36-CA3A-4A6C-91EA-58D65AE14946}" sibTransId="{212A1DCD-8503-4600-99E0-2518ABF173B0}"/>
    <dgm:cxn modelId="{12B28238-0715-48E2-9F04-478D9B1B65BB}" type="presOf" srcId="{40B4A282-A4D2-4B28-AF50-87BE3CD78BDC}" destId="{9FCE6340-7246-4443-8B20-6C75AC2C9DF4}" srcOrd="0" destOrd="0" presId="urn:microsoft.com/office/officeart/2005/8/layout/hList1"/>
    <dgm:cxn modelId="{187147A0-FFBB-4CB6-B1D1-43C0C238B82A}" srcId="{40B4A282-A4D2-4B28-AF50-87BE3CD78BDC}" destId="{ED78E534-C427-41CE-855E-72FC51AF9DC4}" srcOrd="2" destOrd="0" parTransId="{5996F1BB-F5CA-4763-A2D1-D9A3EC2E45A5}" sibTransId="{DC84AFEC-A248-45E3-8A9E-1F9F37EBFC71}"/>
    <dgm:cxn modelId="{CCD2B3B6-43F4-4FFA-B715-7CB682946279}" type="presOf" srcId="{49BC5EDE-C681-4386-B77E-2A489D4283D4}" destId="{73DD597B-C279-4D88-B455-398529BED01F}" srcOrd="0" destOrd="0" presId="urn:microsoft.com/office/officeart/2005/8/layout/hList1"/>
    <dgm:cxn modelId="{62BB1439-CCF6-4166-AB2F-24FB5F105D41}" type="presOf" srcId="{2884BE87-FB44-4020-89A3-F7CCD1BA4AAB}" destId="{FA898DD0-7B7B-44A8-93E1-B4147789C9AA}" srcOrd="0" destOrd="0" presId="urn:microsoft.com/office/officeart/2005/8/layout/hList1"/>
    <dgm:cxn modelId="{145F98EE-BDEB-4610-AC75-85CBB1CEDAB0}" type="presOf" srcId="{14B9A919-A164-40C6-82E8-46E25E27E21C}" destId="{A0C5DCDB-AEB4-48D2-9188-CA72131424F2}" srcOrd="0" destOrd="1" presId="urn:microsoft.com/office/officeart/2005/8/layout/hList1"/>
    <dgm:cxn modelId="{3786563A-55E2-461B-B591-58BADF5F8FD3}" type="presOf" srcId="{BE9692FD-0D96-417B-AA85-3066508BD688}" destId="{5DE8361B-C30B-4A9C-8463-5BF8F69FE11B}" srcOrd="0" destOrd="3" presId="urn:microsoft.com/office/officeart/2005/8/layout/hList1"/>
    <dgm:cxn modelId="{6FC4402A-DB5B-4562-8BFB-741DB21DC6C0}" type="presOf" srcId="{FFBF16F2-B469-401E-8419-D89263C74B1E}" destId="{1C405B72-FB91-4246-A1A2-23B0B5AA5A9D}" srcOrd="0" destOrd="1" presId="urn:microsoft.com/office/officeart/2005/8/layout/hList1"/>
    <dgm:cxn modelId="{16A7CFF9-68AF-421B-B816-06FA614E8D70}" type="presOf" srcId="{6CBFC9B7-3256-4FF9-AA8E-F588992DAE86}" destId="{1C405B72-FB91-4246-A1A2-23B0B5AA5A9D}" srcOrd="0" destOrd="2" presId="urn:microsoft.com/office/officeart/2005/8/layout/hList1"/>
    <dgm:cxn modelId="{C3EBC93D-1998-4954-B89B-F898A7E241D3}" srcId="{40B4A282-A4D2-4B28-AF50-87BE3CD78BDC}" destId="{BE9692FD-0D96-417B-AA85-3066508BD688}" srcOrd="3" destOrd="0" parTransId="{5E82FF3A-19BB-4617-BD33-7AEBF179B7F4}" sibTransId="{BEAA6768-7236-4D25-8B55-C54F92CA2ECB}"/>
    <dgm:cxn modelId="{567FF460-0128-4E51-806D-3A8500ABF559}" type="presOf" srcId="{82625524-7A41-4B02-BF8F-7073836DC323}" destId="{5DE8361B-C30B-4A9C-8463-5BF8F69FE11B}" srcOrd="0" destOrd="0" presId="urn:microsoft.com/office/officeart/2005/8/layout/hList1"/>
    <dgm:cxn modelId="{44580C22-E338-4311-945B-31045328B3F9}" srcId="{2884BE87-FB44-4020-89A3-F7CCD1BA4AAB}" destId="{D745A97B-4527-4D09-A677-319CB5C58ABD}" srcOrd="0" destOrd="0" parTransId="{D5BA3C12-215B-40B6-A3D5-E5B9FA72B8DA}" sibTransId="{738A414B-1F7D-44A0-91A9-AC7F62720626}"/>
    <dgm:cxn modelId="{325DF57A-FC4B-443F-A79F-26BE364FFB1F}" type="presOf" srcId="{ED78E534-C427-41CE-855E-72FC51AF9DC4}" destId="{5DE8361B-C30B-4A9C-8463-5BF8F69FE11B}" srcOrd="0" destOrd="2" presId="urn:microsoft.com/office/officeart/2005/8/layout/hList1"/>
    <dgm:cxn modelId="{8F36AF18-388E-4830-A042-1CCE0F57187D}" type="presOf" srcId="{C8DC4900-EC20-406E-B661-DDECF5041777}" destId="{5DE8361B-C30B-4A9C-8463-5BF8F69FE11B}" srcOrd="0" destOrd="1" presId="urn:microsoft.com/office/officeart/2005/8/layout/hList1"/>
    <dgm:cxn modelId="{3C4969B5-8ADD-4C77-8EC9-64490AA50E16}" srcId="{49BC5EDE-C681-4386-B77E-2A489D4283D4}" destId="{0BC74123-5918-4072-8F5C-C708AE902613}" srcOrd="0" destOrd="0" parTransId="{9E99D5DD-798C-48F6-B453-05A6B3B9B168}" sibTransId="{A842190C-6D20-44D0-91B5-5256E65ACD32}"/>
    <dgm:cxn modelId="{6F379B34-5501-4065-8C89-833102D0EBCA}" type="presParOf" srcId="{2B35AC19-3493-4E0B-ADD5-DFA87820D9D4}" destId="{E226AEE8-3AC6-4341-B932-B9E61141DA3D}" srcOrd="0" destOrd="0" presId="urn:microsoft.com/office/officeart/2005/8/layout/hList1"/>
    <dgm:cxn modelId="{304BC671-9830-4206-A05B-E032999A79F4}" type="presParOf" srcId="{E226AEE8-3AC6-4341-B932-B9E61141DA3D}" destId="{9FCE6340-7246-4443-8B20-6C75AC2C9DF4}" srcOrd="0" destOrd="0" presId="urn:microsoft.com/office/officeart/2005/8/layout/hList1"/>
    <dgm:cxn modelId="{919CC314-294D-4135-8D4E-94F8BB9629B9}" type="presParOf" srcId="{E226AEE8-3AC6-4341-B932-B9E61141DA3D}" destId="{5DE8361B-C30B-4A9C-8463-5BF8F69FE11B}" srcOrd="1" destOrd="0" presId="urn:microsoft.com/office/officeart/2005/8/layout/hList1"/>
    <dgm:cxn modelId="{47B30911-799A-4364-B556-679557A787DD}" type="presParOf" srcId="{2B35AC19-3493-4E0B-ADD5-DFA87820D9D4}" destId="{2FB64EC6-C23D-46E1-813D-AAD1286DF64B}" srcOrd="1" destOrd="0" presId="urn:microsoft.com/office/officeart/2005/8/layout/hList1"/>
    <dgm:cxn modelId="{F2E915B5-F097-4965-8C8D-224187980710}" type="presParOf" srcId="{2B35AC19-3493-4E0B-ADD5-DFA87820D9D4}" destId="{7412EF1E-4588-49C8-BB5F-5C111F015DF2}" srcOrd="2" destOrd="0" presId="urn:microsoft.com/office/officeart/2005/8/layout/hList1"/>
    <dgm:cxn modelId="{BD43DE5D-E130-4A0B-8DE6-452BF73CAB56}" type="presParOf" srcId="{7412EF1E-4588-49C8-BB5F-5C111F015DF2}" destId="{73DD597B-C279-4D88-B455-398529BED01F}" srcOrd="0" destOrd="0" presId="urn:microsoft.com/office/officeart/2005/8/layout/hList1"/>
    <dgm:cxn modelId="{0F03CE27-893E-4286-ACB0-13F94D8E174D}" type="presParOf" srcId="{7412EF1E-4588-49C8-BB5F-5C111F015DF2}" destId="{A0C5DCDB-AEB4-48D2-9188-CA72131424F2}" srcOrd="1" destOrd="0" presId="urn:microsoft.com/office/officeart/2005/8/layout/hList1"/>
    <dgm:cxn modelId="{D4E4AC8C-F655-4184-AE39-D02302D73082}" type="presParOf" srcId="{2B35AC19-3493-4E0B-ADD5-DFA87820D9D4}" destId="{DC91CC98-B133-4C51-8F9D-863DC264A204}" srcOrd="3" destOrd="0" presId="urn:microsoft.com/office/officeart/2005/8/layout/hList1"/>
    <dgm:cxn modelId="{113FD326-0782-4706-9F64-598727A466E1}" type="presParOf" srcId="{2B35AC19-3493-4E0B-ADD5-DFA87820D9D4}" destId="{D2812442-319C-4700-BDEC-B78168EC4AF8}" srcOrd="4" destOrd="0" presId="urn:microsoft.com/office/officeart/2005/8/layout/hList1"/>
    <dgm:cxn modelId="{604F7FAC-FD9D-4F73-A4F1-3506ADC3E289}" type="presParOf" srcId="{D2812442-319C-4700-BDEC-B78168EC4AF8}" destId="{FA898DD0-7B7B-44A8-93E1-B4147789C9AA}" srcOrd="0" destOrd="0" presId="urn:microsoft.com/office/officeart/2005/8/layout/hList1"/>
    <dgm:cxn modelId="{CA69489D-A444-48C9-A8A9-30F02AC6C4E9}" type="presParOf" srcId="{D2812442-319C-4700-BDEC-B78168EC4AF8}" destId="{1C405B72-FB91-4246-A1A2-23B0B5AA5A9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CE6340-7246-4443-8B20-6C75AC2C9DF4}">
      <dsp:nvSpPr>
        <dsp:cNvPr id="0" name=""/>
        <dsp:cNvSpPr/>
      </dsp:nvSpPr>
      <dsp:spPr>
        <a:xfrm>
          <a:off x="0" y="419017"/>
          <a:ext cx="2507456" cy="100298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/>
            <a:t>დადებითი სია</a:t>
          </a:r>
          <a:endParaRPr lang="et-EE" sz="2400" kern="1200" dirty="0"/>
        </a:p>
      </dsp:txBody>
      <dsp:txXfrm>
        <a:off x="0" y="419017"/>
        <a:ext cx="2507456" cy="1002982"/>
      </dsp:txXfrm>
    </dsp:sp>
    <dsp:sp modelId="{5DE8361B-C30B-4A9C-8463-5BF8F69FE11B}">
      <dsp:nvSpPr>
        <dsp:cNvPr id="0" name=""/>
        <dsp:cNvSpPr/>
      </dsp:nvSpPr>
      <dsp:spPr>
        <a:xfrm>
          <a:off x="2571" y="1478287"/>
          <a:ext cx="2507456" cy="3919860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ანაზღაურების დონეები</a:t>
          </a:r>
          <a:r>
            <a:rPr lang="et-EE" sz="1400" kern="1200" dirty="0" smtClean="0"/>
            <a:t>  50%, 90%,  75% </a:t>
          </a:r>
          <a:r>
            <a:rPr lang="ka-GE" sz="1400" kern="1200" dirty="0" smtClean="0"/>
            <a:t>და</a:t>
          </a:r>
          <a:r>
            <a:rPr lang="et-EE" sz="1400" kern="1200" dirty="0" smtClean="0"/>
            <a:t> 100%</a:t>
          </a:r>
          <a:endParaRPr lang="et-EE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75% </a:t>
          </a:r>
          <a:r>
            <a:rPr lang="et-EE" sz="1400" kern="1200" dirty="0" smtClean="0"/>
            <a:t>-&gt; </a:t>
          </a:r>
          <a:r>
            <a:rPr lang="en-US" sz="1400" kern="1200" dirty="0" smtClean="0"/>
            <a:t>90% </a:t>
          </a:r>
          <a:r>
            <a:rPr lang="ka-GE" sz="1400" kern="1200" dirty="0" smtClean="0"/>
            <a:t>თუ პაციენტი პენსიონერია, ბავშვია </a:t>
          </a:r>
          <a:r>
            <a:rPr lang="en-US" sz="1400" kern="1200" dirty="0" smtClean="0"/>
            <a:t>&lt;18 </a:t>
          </a:r>
          <a:r>
            <a:rPr lang="ka-GE" sz="1400" kern="1200" dirty="0" smtClean="0"/>
            <a:t>ან არის შეზღუდული შესაძლებლობების</a:t>
          </a:r>
          <a:endParaRPr lang="et-EE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4 წლადე ასაკის ბავშვებისთვის ყველა წამალი არის ანაზღაურებული</a:t>
          </a:r>
          <a:r>
            <a:rPr lang="et-EE" sz="1400" kern="1200" dirty="0" smtClean="0"/>
            <a:t> </a:t>
          </a:r>
          <a:r>
            <a:rPr lang="en-US" sz="1400" kern="1200" dirty="0" smtClean="0"/>
            <a:t>100%</a:t>
          </a:r>
          <a:r>
            <a:rPr lang="ka-GE" sz="1400" kern="1200" dirty="0" smtClean="0"/>
            <a:t>-ით</a:t>
          </a:r>
          <a:endParaRPr lang="et-EE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მინიმალური თანაგადახდა</a:t>
          </a:r>
          <a:r>
            <a:rPr lang="fr-FR" sz="1400" kern="1200" dirty="0" smtClean="0"/>
            <a:t> 1,27 </a:t>
          </a:r>
          <a:r>
            <a:rPr lang="ka-GE" sz="1400" kern="1200" dirty="0" smtClean="0"/>
            <a:t>ევრო</a:t>
          </a:r>
          <a:r>
            <a:rPr lang="fr-FR" sz="1400" kern="1200" dirty="0" smtClean="0"/>
            <a:t> (75%, </a:t>
          </a:r>
          <a:r>
            <a:rPr lang="et-EE" sz="1400" kern="1200" dirty="0" smtClean="0"/>
            <a:t>90%, </a:t>
          </a:r>
          <a:r>
            <a:rPr lang="fr-FR" sz="1400" kern="1200" dirty="0" smtClean="0"/>
            <a:t>100%) </a:t>
          </a:r>
          <a:r>
            <a:rPr lang="ka-GE" sz="1400" kern="1200" dirty="0" smtClean="0"/>
            <a:t>ან</a:t>
          </a:r>
          <a:r>
            <a:rPr lang="et-EE" sz="1400" kern="1200" dirty="0" smtClean="0"/>
            <a:t> </a:t>
          </a:r>
          <a:r>
            <a:rPr lang="fr-FR" sz="1400" kern="1200" dirty="0" smtClean="0"/>
            <a:t>3,19 </a:t>
          </a:r>
          <a:r>
            <a:rPr lang="ka-GE" sz="1400" kern="1200" dirty="0" smtClean="0"/>
            <a:t>ევრო</a:t>
          </a:r>
          <a:r>
            <a:rPr lang="fr-FR" sz="1400" kern="1200" dirty="0" smtClean="0"/>
            <a:t> (50%) </a:t>
          </a:r>
          <a:r>
            <a:rPr lang="ka-GE" sz="1400" kern="1200" dirty="0" smtClean="0"/>
            <a:t>თითოეულ რეცეპტზე. დადებითი სიის განახლება ხდება კვარტალურად </a:t>
          </a:r>
          <a:endParaRPr lang="et-EE" sz="1400" kern="1200" dirty="0"/>
        </a:p>
      </dsp:txBody>
      <dsp:txXfrm>
        <a:off x="2571" y="1478287"/>
        <a:ext cx="2507456" cy="3919860"/>
      </dsp:txXfrm>
    </dsp:sp>
    <dsp:sp modelId="{73DD597B-C279-4D88-B455-398529BED01F}">
      <dsp:nvSpPr>
        <dsp:cNvPr id="0" name=""/>
        <dsp:cNvSpPr/>
      </dsp:nvSpPr>
      <dsp:spPr>
        <a:xfrm>
          <a:off x="2861071" y="475304"/>
          <a:ext cx="2507456" cy="1002982"/>
        </a:xfrm>
        <a:prstGeom prst="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/>
            <a:t>დამატებითი</a:t>
          </a:r>
          <a:r>
            <a:rPr lang="ka-GE" sz="2400" kern="1200" baseline="0" dirty="0" smtClean="0"/>
            <a:t> ანაზღაურება</a:t>
          </a:r>
          <a:endParaRPr lang="et-EE" sz="2400" kern="1200" dirty="0"/>
        </a:p>
      </dsp:txBody>
      <dsp:txXfrm>
        <a:off x="2861071" y="475304"/>
        <a:ext cx="2507456" cy="1002982"/>
      </dsp:txXfrm>
    </dsp:sp>
    <dsp:sp modelId="{A0C5DCDB-AEB4-48D2-9188-CA72131424F2}">
      <dsp:nvSpPr>
        <dsp:cNvPr id="0" name=""/>
        <dsp:cNvSpPr/>
      </dsp:nvSpPr>
      <dsp:spPr>
        <a:xfrm>
          <a:off x="2861071" y="1478287"/>
          <a:ext cx="2507456" cy="3919860"/>
        </a:xfrm>
        <a:prstGeom prst="rect">
          <a:avLst/>
        </a:prstGeom>
        <a:solidFill>
          <a:schemeClr val="accent5">
            <a:tint val="40000"/>
            <a:alpha val="90000"/>
            <a:hueOff val="-5370241"/>
            <a:satOff val="24126"/>
            <a:lumOff val="1658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5370241"/>
              <a:satOff val="24126"/>
              <a:lumOff val="16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kern="1200" dirty="0" smtClean="0"/>
            <a:t>თუ ყოველწლიური დანახარჯები წამლებზე აჭარბებს 300 ევროს, ეჯდფ ფარავს დამატებით გადაჭარბებული თანხის</a:t>
          </a:r>
          <a:r>
            <a:rPr lang="en-US" sz="1600" kern="1200" dirty="0" smtClean="0"/>
            <a:t>50-90%</a:t>
          </a:r>
          <a:r>
            <a:rPr lang="ka-GE" sz="1600" kern="1200" dirty="0" smtClean="0"/>
            <a:t>-ს</a:t>
          </a:r>
          <a:endParaRPr lang="et-EE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kern="1200" dirty="0" smtClean="0"/>
            <a:t>უნდა იყოს გამოყენებული პაციენტის მიერ</a:t>
          </a:r>
          <a:endParaRPr lang="et-EE" sz="1600" kern="1200" dirty="0"/>
        </a:p>
      </dsp:txBody>
      <dsp:txXfrm>
        <a:off x="2861071" y="1478287"/>
        <a:ext cx="2507456" cy="3919860"/>
      </dsp:txXfrm>
    </dsp:sp>
    <dsp:sp modelId="{FA898DD0-7B7B-44A8-93E1-B4147789C9AA}">
      <dsp:nvSpPr>
        <dsp:cNvPr id="0" name=""/>
        <dsp:cNvSpPr/>
      </dsp:nvSpPr>
      <dsp:spPr>
        <a:xfrm>
          <a:off x="5719571" y="475304"/>
          <a:ext cx="2507456" cy="1002982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/>
            <a:t>ინდივიდუალური</a:t>
          </a:r>
          <a:r>
            <a:rPr lang="ka-GE" sz="2400" kern="1200" baseline="0" dirty="0" smtClean="0"/>
            <a:t> ანაზღაურება</a:t>
          </a:r>
          <a:endParaRPr lang="et-EE" sz="2400" kern="1200" dirty="0"/>
        </a:p>
      </dsp:txBody>
      <dsp:txXfrm>
        <a:off x="5719571" y="475304"/>
        <a:ext cx="2507456" cy="1002982"/>
      </dsp:txXfrm>
    </dsp:sp>
    <dsp:sp modelId="{1C405B72-FB91-4246-A1A2-23B0B5AA5A9D}">
      <dsp:nvSpPr>
        <dsp:cNvPr id="0" name=""/>
        <dsp:cNvSpPr/>
      </dsp:nvSpPr>
      <dsp:spPr>
        <a:xfrm>
          <a:off x="5719571" y="1478287"/>
          <a:ext cx="2507456" cy="3919860"/>
        </a:xfrm>
        <a:prstGeom prst="rect">
          <a:avLst/>
        </a:prstGeom>
        <a:solidFill>
          <a:schemeClr val="accent5">
            <a:tint val="40000"/>
            <a:alpha val="90000"/>
            <a:hueOff val="-10740482"/>
            <a:satOff val="48253"/>
            <a:lumOff val="3317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10740482"/>
              <a:satOff val="48253"/>
              <a:lumOff val="33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kern="1200" noProof="0" dirty="0" smtClean="0"/>
            <a:t>ინდივიდუალური შემთხვევებისთვის, ან თუ წამალი არ არის ავტორიზირებული ესტონეთში ან წამალი არის პოზიტიურ სიაში, მაგრამ არ არის ხელმისაწვდომი აღნიშნულ პირობებში</a:t>
          </a:r>
          <a:endParaRPr lang="en-GB" sz="1600" kern="1200" noProof="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kern="1200" noProof="0" dirty="0" smtClean="0"/>
            <a:t>უნდა იყოს გამოყენებული პაციენტის მიერ</a:t>
          </a:r>
          <a:endParaRPr lang="en-GB" sz="1600" kern="1200" noProof="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kern="1200" noProof="0" dirty="0" smtClean="0"/>
            <a:t>ეჯდფ განსაზღვრავს ანაზღაურებსი დონეს და პერიოდს</a:t>
          </a:r>
          <a:endParaRPr lang="en-GB" sz="1600" kern="1200" noProof="0" dirty="0"/>
        </a:p>
      </dsp:txBody>
      <dsp:txXfrm>
        <a:off x="5719571" y="1478287"/>
        <a:ext cx="2507456" cy="39198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9DED8E-5E38-4D54-81A5-217143EBD9F7}" type="datetimeFigureOut">
              <a:rPr lang="et-EE" smtClean="0"/>
              <a:t>21.07.2016</a:t>
            </a:fld>
            <a:endParaRPr lang="et-EE"/>
          </a:p>
        </p:txBody>
      </p:sp>
      <p:sp>
        <p:nvSpPr>
          <p:cNvPr id="4" name="Slaidi pildi kohatä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Märkmete kohatäid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76A11-054D-4A2A-9DE0-A69C2C5AACA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729032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76A11-054D-4A2A-9DE0-A69C2C5AACA2}" type="slidenum">
              <a:rPr lang="et-EE" smtClean="0"/>
              <a:t>2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9595305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76A11-054D-4A2A-9DE0-A69C2C5AACA2}" type="slidenum">
              <a:rPr lang="et-EE" smtClean="0"/>
              <a:t>5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4882980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Prescirption</a:t>
            </a:r>
            <a:r>
              <a:rPr lang="en-US" dirty="0" smtClean="0"/>
              <a:t>-Shi </a:t>
            </a:r>
            <a:r>
              <a:rPr lang="en-US" dirty="0" err="1" smtClean="0"/>
              <a:t>recepts</a:t>
            </a:r>
            <a:r>
              <a:rPr lang="en-US" dirty="0" smtClean="0"/>
              <a:t> </a:t>
            </a:r>
            <a:r>
              <a:rPr lang="en-US" dirty="0" err="1" smtClean="0"/>
              <a:t>gulisxmobs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camals</a:t>
            </a:r>
            <a:r>
              <a:rPr lang="en-US" baseline="0" dirty="0" smtClean="0"/>
              <a:t> (</a:t>
            </a:r>
            <a:r>
              <a:rPr lang="en-US" baseline="0" dirty="0" err="1" smtClean="0"/>
              <a:t>pirvel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svetshi</a:t>
            </a:r>
            <a:r>
              <a:rPr lang="en-US" baseline="0" dirty="0" smtClean="0"/>
              <a:t>)&gt;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76A11-054D-4A2A-9DE0-A69C2C5AACA2}" type="slidenum">
              <a:rPr lang="et-EE" smtClean="0"/>
              <a:t>7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7619144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76A11-054D-4A2A-9DE0-A69C2C5AACA2}" type="slidenum">
              <a:rPr lang="et-EE" smtClean="0"/>
              <a:t>8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5143586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76A11-054D-4A2A-9DE0-A69C2C5AACA2}" type="slidenum">
              <a:rPr lang="et-EE" smtClean="0"/>
              <a:t>10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691632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t-EE" altLang="et-EE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B11A89A-AB31-43BE-9A82-6847E8A88A96}" type="slidenum">
              <a:rPr lang="et-EE" altLang="et-EE">
                <a:latin typeface="Calibri" panose="020F0502020204030204" pitchFamily="34" charset="0"/>
              </a:rPr>
              <a:pPr eaLnBrk="1" hangingPunct="1"/>
              <a:t>14</a:t>
            </a:fld>
            <a:endParaRPr lang="et-EE" altLang="et-EE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39398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Keskmise soodusretsepti maksumus patsiendile oli 2016. aasta I kvartalis 6,66 eurot ja see moodustas 29% retsepti kogumaksumusest.</a:t>
            </a:r>
          </a:p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76A11-054D-4A2A-9DE0-A69C2C5AACA2}" type="slidenum">
              <a:rPr lang="et-EE" smtClean="0"/>
              <a:t>17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246127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sotsmin_3lovi_es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25" y="261938"/>
            <a:ext cx="2881313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2866" y="2130425"/>
            <a:ext cx="7772400" cy="1470025"/>
          </a:xfrm>
        </p:spPr>
        <p:txBody>
          <a:bodyPr/>
          <a:lstStyle>
            <a:lvl1pPr algn="l">
              <a:defRPr>
                <a:latin typeface="Roboto Regular"/>
                <a:cs typeface="Roboto Regular"/>
              </a:defRPr>
            </a:lvl1pPr>
          </a:lstStyle>
          <a:p>
            <a:r>
              <a:rPr lang="et-EE" smtClean="0"/>
              <a:t>Muutke pealkirja laadi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866" y="3886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  <a:latin typeface="Roboto Regular"/>
                <a:cs typeface="Roboto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t-EE" smtClean="0"/>
              <a:t>Klõpsake laadi muutmiseks</a:t>
            </a:r>
            <a:endParaRPr lang="en-GB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Roboto Regular"/>
                <a:cs typeface="Roboto Regular"/>
              </a:defRPr>
            </a:lvl1pPr>
          </a:lstStyle>
          <a:p>
            <a:pPr>
              <a:defRPr/>
            </a:pPr>
            <a:fld id="{ED49763E-6462-4A0D-882A-082791330036}" type="datetimeFigureOut">
              <a:rPr lang="en-US"/>
              <a:pPr>
                <a:defRPr/>
              </a:pPr>
              <a:t>21-Jul-16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Roboto Regular"/>
                <a:cs typeface="Roboto Regular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124776-104F-436C-B389-288505E80126}" type="slidenum">
              <a:rPr lang="en-GB" altLang="et-EE"/>
              <a:pPr/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3333027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2E8839-A2DB-4C16-95E6-A9D00221C80A}" type="datetimeFigureOut">
              <a:rPr lang="en-US"/>
              <a:pPr>
                <a:defRPr/>
              </a:pPr>
              <a:t>21-Jul-16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3BE589-1256-4597-A619-3BD20B429134}" type="slidenum">
              <a:rPr lang="en-GB" altLang="et-EE"/>
              <a:pPr/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905765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t-EE" smtClean="0"/>
              <a:t>Muutke pealkirja laadi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F038C-A938-4E49-AEE3-EA90D34341F6}" type="datetimeFigureOut">
              <a:rPr lang="en-US"/>
              <a:pPr>
                <a:defRPr/>
              </a:pPr>
              <a:t>21-Jul-16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35F533-341E-472E-9A06-F7D53635FD2C}" type="slidenum">
              <a:rPr lang="en-GB" altLang="et-EE"/>
              <a:pPr/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3575841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F40118-A8C5-4335-9900-2E410334608C}" type="datetimeFigureOut">
              <a:rPr lang="en-US"/>
              <a:pPr>
                <a:defRPr/>
              </a:pPr>
              <a:t>21-Jul-16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DAE2D8-CCF6-47BF-AE9F-16230F0A9076}" type="slidenum">
              <a:rPr lang="en-GB" altLang="et-EE"/>
              <a:pPr/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2895496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t-EE" smtClean="0"/>
              <a:t>Muutke pealkirja laadi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A930F8-5710-446C-A345-48C62CB655BB}" type="datetimeFigureOut">
              <a:rPr lang="en-US"/>
              <a:pPr>
                <a:defRPr/>
              </a:pPr>
              <a:t>21-Jul-16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4DF115-7DAD-4398-9322-4DB59BE68586}" type="slidenum">
              <a:rPr lang="en-GB" altLang="et-EE"/>
              <a:pPr/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2204666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BBC0E-4720-4542-8D94-D0C86E83907B}" type="datetimeFigureOut">
              <a:rPr lang="en-US"/>
              <a:pPr>
                <a:defRPr/>
              </a:pPr>
              <a:t>21-Jul-16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D045F7-4A05-4B16-AF20-886CCBD9BB86}" type="slidenum">
              <a:rPr lang="en-GB" altLang="et-EE"/>
              <a:pPr/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3046956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 smtClean="0"/>
              <a:t>Muutke pealkirja laadi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FDAC79-63E2-4F7B-996A-D3DF8B64C389}" type="datetimeFigureOut">
              <a:rPr lang="en-US"/>
              <a:pPr>
                <a:defRPr/>
              </a:pPr>
              <a:t>21-Jul-16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311FAE-E46E-405D-91F4-33B48199DB46}" type="slidenum">
              <a:rPr lang="en-GB" altLang="et-EE"/>
              <a:pPr/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511960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399042-9FD6-4780-96D7-8E87330A58BB}" type="datetimeFigureOut">
              <a:rPr lang="en-US"/>
              <a:pPr>
                <a:defRPr/>
              </a:pPr>
              <a:t>21-Jul-16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81139B-E3AD-4868-BE1F-765022818C79}" type="slidenum">
              <a:rPr lang="en-GB" altLang="et-EE"/>
              <a:pPr/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2286035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FE674D-BEFF-4E13-A6FC-E4FC0D2A4F36}" type="datetimeFigureOut">
              <a:rPr lang="en-US"/>
              <a:pPr>
                <a:defRPr/>
              </a:pPr>
              <a:t>21-Jul-16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8ACFD5-0B21-44DC-989C-F45EA1151A23}" type="slidenum">
              <a:rPr lang="en-GB" altLang="et-EE"/>
              <a:pPr/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3237594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t-EE" smtClean="0"/>
              <a:t>Muutke pealkirja laadi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666D2D-EAF8-4FAF-ADB4-FBCDA6713F9A}" type="datetimeFigureOut">
              <a:rPr lang="en-US"/>
              <a:pPr>
                <a:defRPr/>
              </a:pPr>
              <a:t>21-Jul-16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E45986-11FB-4B38-A264-6A7BFA731F2B}" type="slidenum">
              <a:rPr lang="en-GB" altLang="et-EE"/>
              <a:pPr/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385358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t-EE" smtClean="0"/>
              <a:t>Muutke pealkirja laadi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t-EE" noProof="0" smtClean="0"/>
              <a:t>Pildi lisamiseks klõpsake ikooni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6C73A-4236-4237-AB34-4C714F0D48A0}" type="datetimeFigureOut">
              <a:rPr lang="en-US"/>
              <a:pPr>
                <a:defRPr/>
              </a:pPr>
              <a:t>21-Jul-16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75C03D-BED4-4911-94B1-CEF9C43FCB10}" type="slidenum">
              <a:rPr lang="en-GB" altLang="et-EE"/>
              <a:pPr/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2959728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t-EE" altLang="et-EE" smtClean="0"/>
              <a:t>Muutke pealkirja laadi</a:t>
            </a:r>
            <a:endParaRPr lang="en-GB" altLang="et-EE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t-EE" altLang="et-EE" smtClean="0"/>
              <a:t>Muutke teksti laade</a:t>
            </a:r>
          </a:p>
          <a:p>
            <a:pPr lvl="1"/>
            <a:r>
              <a:rPr lang="et-EE" altLang="et-EE" smtClean="0"/>
              <a:t>Teine tase</a:t>
            </a:r>
          </a:p>
          <a:p>
            <a:pPr lvl="2"/>
            <a:r>
              <a:rPr lang="et-EE" altLang="et-EE" smtClean="0"/>
              <a:t>Kolmas tase</a:t>
            </a:r>
          </a:p>
          <a:p>
            <a:pPr lvl="3"/>
            <a:r>
              <a:rPr lang="et-EE" altLang="et-EE" smtClean="0"/>
              <a:t>Neljas tase</a:t>
            </a:r>
          </a:p>
          <a:p>
            <a:pPr lvl="4"/>
            <a:r>
              <a:rPr lang="et-EE" altLang="et-EE" smtClean="0"/>
              <a:t>Viies tase</a:t>
            </a:r>
            <a:endParaRPr lang="en-GB" altLang="et-EE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Roboto Regular"/>
                <a:cs typeface="Roboto Regular"/>
              </a:defRPr>
            </a:lvl1pPr>
          </a:lstStyle>
          <a:p>
            <a:pPr>
              <a:defRPr/>
            </a:pPr>
            <a:fld id="{D67379C3-BE1F-4608-9A79-DA377606AD64}" type="datetimeFigureOut">
              <a:rPr lang="en-US"/>
              <a:pPr>
                <a:defRPr/>
              </a:pPr>
              <a:t>21-Jul-16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Roboto Regular"/>
                <a:cs typeface="Roboto Regular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Roboto Regular" panose="02000000000000000000" pitchFamily="2" charset="0"/>
                <a:ea typeface="Roboto Regular" panose="02000000000000000000" pitchFamily="2" charset="0"/>
                <a:cs typeface="Roboto Regular" panose="02000000000000000000" pitchFamily="2" charset="0"/>
              </a:defRPr>
            </a:lvl1pPr>
          </a:lstStyle>
          <a:p>
            <a:fld id="{C721E841-F0EE-4189-95F9-DAF3E550A3B4}" type="slidenum">
              <a:rPr lang="en-GB" altLang="et-EE"/>
              <a:pPr/>
              <a:t>‹#›</a:t>
            </a:fld>
            <a:endParaRPr lang="en-GB" alt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Roboto Regular"/>
          <a:ea typeface="Roboto Regular" panose="02000000000000000000" pitchFamily="2" charset="0"/>
          <a:cs typeface="Roboto Regular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Regular" panose="02000000000000000000" pitchFamily="2" charset="0"/>
          <a:ea typeface="Roboto Regular" panose="02000000000000000000" pitchFamily="2" charset="0"/>
          <a:cs typeface="Roboto Regular" panose="02000000000000000000" pitchFamily="2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Regular" panose="02000000000000000000" pitchFamily="2" charset="0"/>
          <a:ea typeface="Roboto Regular" panose="02000000000000000000" pitchFamily="2" charset="0"/>
          <a:cs typeface="Roboto Regular" panose="02000000000000000000" pitchFamily="2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Regular" panose="02000000000000000000" pitchFamily="2" charset="0"/>
          <a:ea typeface="Roboto Regular" panose="02000000000000000000" pitchFamily="2" charset="0"/>
          <a:cs typeface="Roboto Regular" panose="02000000000000000000" pitchFamily="2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Regular" panose="02000000000000000000" pitchFamily="2" charset="0"/>
          <a:ea typeface="Roboto Regular" panose="02000000000000000000" pitchFamily="2" charset="0"/>
          <a:cs typeface="Roboto Regular" panose="02000000000000000000" pitchFamily="2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Regular" panose="02000000000000000000" pitchFamily="2" charset="0"/>
          <a:ea typeface="Roboto Regular" panose="02000000000000000000" pitchFamily="2" charset="0"/>
          <a:cs typeface="Roboto Regular" panose="02000000000000000000" pitchFamily="2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Regular" panose="02000000000000000000" pitchFamily="2" charset="0"/>
          <a:ea typeface="Roboto Regular" panose="02000000000000000000" pitchFamily="2" charset="0"/>
          <a:cs typeface="Roboto Regular" panose="02000000000000000000" pitchFamily="2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Regular" panose="02000000000000000000" pitchFamily="2" charset="0"/>
          <a:ea typeface="Roboto Regular" panose="02000000000000000000" pitchFamily="2" charset="0"/>
          <a:cs typeface="Roboto Regular" panose="02000000000000000000" pitchFamily="2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Regular" panose="02000000000000000000" pitchFamily="2" charset="0"/>
          <a:ea typeface="Roboto Regular" panose="02000000000000000000" pitchFamily="2" charset="0"/>
          <a:cs typeface="Roboto Regular" panose="02000000000000000000" pitchFamily="2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Clr>
          <a:srgbClr val="95B3D7"/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Roboto Regular"/>
          <a:ea typeface="Roboto Regular" panose="02000000000000000000" pitchFamily="2" charset="0"/>
          <a:cs typeface="Roboto Regular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Clr>
          <a:srgbClr val="95B3D7"/>
        </a:buClr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Roboto Regular"/>
          <a:ea typeface="Roboto Regular" panose="02000000000000000000" pitchFamily="2" charset="0"/>
          <a:cs typeface="Roboto Regular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95B3D7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 Regular"/>
          <a:ea typeface="Roboto Regular" panose="02000000000000000000" pitchFamily="2" charset="0"/>
          <a:cs typeface="Roboto Regular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95B3D7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Roboto Regular"/>
          <a:ea typeface="Roboto Regular" panose="02000000000000000000" pitchFamily="2" charset="0"/>
          <a:cs typeface="Roboto Regular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95B3D7"/>
        </a:buClr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Roboto Regular"/>
          <a:ea typeface="Roboto Regular" panose="02000000000000000000" pitchFamily="2" charset="0"/>
          <a:cs typeface="Roboto Regular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922338" y="2621744"/>
            <a:ext cx="8085184" cy="1470025"/>
          </a:xfrm>
        </p:spPr>
        <p:txBody>
          <a:bodyPr/>
          <a:lstStyle/>
          <a:p>
            <a:r>
              <a:rPr lang="ka-GE" sz="36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ხელმისაწვდომობის და ფინანსური დაცვის გაუმჯობესება: ყურადღების გამახვილება მედიკამენტებზე</a:t>
            </a:r>
            <a:r>
              <a:rPr lang="ka-GE" altLang="et-EE" sz="3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Roboto Regular" panose="02000000000000000000" pitchFamily="2" charset="0"/>
              </a:rPr>
              <a:t> საერთაშორისო გამოცდილებიდან ნასწავლი გაკვეთილები: ესტონეთი</a:t>
            </a:r>
            <a:r>
              <a:rPr lang="en-US" altLang="et-EE" sz="3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Roboto Regular" panose="02000000000000000000" pitchFamily="2" charset="0"/>
              </a:rPr>
              <a:t> </a:t>
            </a:r>
            <a:endParaRPr lang="en-GB" altLang="et-EE" sz="3200" dirty="0" smtClean="0">
              <a:solidFill>
                <a:schemeClr val="accent1">
                  <a:lumMod val="60000"/>
                  <a:lumOff val="40000"/>
                </a:schemeClr>
              </a:solidFill>
              <a:latin typeface="Calibri" panose="020F0502020204030204" pitchFamily="34" charset="0"/>
              <a:cs typeface="Roboto Regular" panose="02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338" y="4762500"/>
            <a:ext cx="6400800" cy="1752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ka-GE" sz="2000" dirty="0" smtClean="0">
                <a:ea typeface="+mn-ea"/>
              </a:rPr>
              <a:t>ტრინ ჰაბიხტ</a:t>
            </a:r>
            <a:endParaRPr lang="et-EE" sz="2000" dirty="0" smtClean="0">
              <a:ea typeface="+mn-ea"/>
            </a:endParaRP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ka-GE" sz="2000" dirty="0" smtClean="0">
                <a:ea typeface="+mn-ea"/>
              </a:rPr>
              <a:t>სოციალური დაცვის სამინისტრო</a:t>
            </a:r>
            <a:endParaRPr lang="ka-GE" sz="2000" dirty="0">
              <a:ea typeface="+mn-ea"/>
            </a:endParaRP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ka-GE" sz="2000" dirty="0" smtClean="0">
                <a:ea typeface="+mn-ea"/>
              </a:rPr>
              <a:t>ესტონეთი</a:t>
            </a:r>
            <a:endParaRPr lang="et-EE" sz="2000" dirty="0" smtClean="0"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36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საბითუმო მოვაჭრეები და სააფთიაქო დონეზე ფასის კონტროლი</a:t>
            </a:r>
            <a:endParaRPr lang="et-EE" sz="36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 marL="0" indent="0">
              <a:buNone/>
            </a:pPr>
            <a:r>
              <a:rPr lang="ka-GE" sz="2000" dirty="0" smtClean="0">
                <a:latin typeface="+mn-lt"/>
              </a:rPr>
              <a:t>ზღურბლიანი ზღვარის სიდიდეები საბითუმო და საცალო ვაჭრობის </a:t>
            </a:r>
            <a:r>
              <a:rPr lang="ka-GE" sz="2000" dirty="0" smtClean="0"/>
              <a:t>მედიკამენტების </a:t>
            </a:r>
            <a:r>
              <a:rPr lang="ka-GE" sz="2000" dirty="0" smtClean="0">
                <a:latin typeface="+mn-lt"/>
              </a:rPr>
              <a:t>ფასნამატზე და მათი განხორციელების პროცედურა დარეგულირებულია  ყველა მედიკამეტთან მიმართებაში  </a:t>
            </a:r>
            <a:r>
              <a:rPr lang="ka-GE" sz="2000" dirty="0"/>
              <a:t>ვეტერინარული სამკურნალო საშუალებების გარდა </a:t>
            </a:r>
            <a:endParaRPr lang="et-EE" sz="2000" dirty="0">
              <a:latin typeface="+mn-lt"/>
            </a:endParaRPr>
          </a:p>
        </p:txBody>
      </p:sp>
      <p:pic>
        <p:nvPicPr>
          <p:cNvPr id="4" name="Pilt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276364"/>
            <a:ext cx="8421967" cy="2849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53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3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Narkisim" panose="020E0502050101010101" pitchFamily="34" charset="-79"/>
              </a:rPr>
              <a:t>რეცეპტის</a:t>
            </a:r>
            <a:r>
              <a:rPr lang="ka-GE" sz="3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Narkisim" panose="020E0502050101010101" pitchFamily="34" charset="-79"/>
              </a:rPr>
              <a:t> ელექტრონულად გამოწერა</a:t>
            </a:r>
            <a:endParaRPr lang="et-EE" sz="32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Narkisim" panose="020E0502050101010101" pitchFamily="34" charset="-79"/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252918" y="1280478"/>
            <a:ext cx="8784402" cy="5425122"/>
          </a:xfrm>
        </p:spPr>
        <p:txBody>
          <a:bodyPr/>
          <a:lstStyle/>
          <a:p>
            <a:pPr marL="514350" indent="-457200"/>
            <a:r>
              <a:rPr lang="ka-GE" altLang="et-EE" sz="2400" dirty="0" smtClean="0">
                <a:cs typeface="Arial" panose="020B0604020202020204" pitchFamily="34" charset="0"/>
              </a:rPr>
              <a:t>ხორციელდება</a:t>
            </a:r>
            <a:r>
              <a:rPr lang="en-GB" altLang="et-EE" sz="2400" dirty="0" smtClean="0">
                <a:cs typeface="Arial" panose="020B0604020202020204" pitchFamily="34" charset="0"/>
              </a:rPr>
              <a:t> 2010</a:t>
            </a:r>
            <a:r>
              <a:rPr lang="ka-GE" altLang="et-EE" sz="2400" dirty="0" smtClean="0">
                <a:cs typeface="Arial" panose="020B0604020202020204" pitchFamily="34" charset="0"/>
              </a:rPr>
              <a:t> წლიდან </a:t>
            </a:r>
            <a:endParaRPr lang="en-GB" altLang="et-EE" sz="2400" dirty="0" smtClean="0">
              <a:cs typeface="Arial" panose="020B0604020202020204" pitchFamily="34" charset="0"/>
            </a:endParaRPr>
          </a:p>
          <a:p>
            <a:pPr marL="914400" lvl="1" indent="-457200"/>
            <a:r>
              <a:rPr lang="ka-GE" altLang="et-EE" sz="2400" dirty="0" smtClean="0">
                <a:cs typeface="Arial" panose="020B0604020202020204" pitchFamily="34" charset="0"/>
              </a:rPr>
              <a:t>რეცეპტის ციფრულად გამოწერის წილი</a:t>
            </a:r>
            <a:r>
              <a:rPr lang="en-GB" altLang="et-EE" sz="2400" dirty="0" smtClean="0">
                <a:cs typeface="Arial" panose="020B0604020202020204" pitchFamily="34" charset="0"/>
              </a:rPr>
              <a:t>: </a:t>
            </a:r>
            <a:r>
              <a:rPr lang="en-GB" altLang="et-EE" sz="2400" dirty="0" smtClean="0">
                <a:cs typeface="Arial" panose="020B0604020202020204" pitchFamily="34" charset="0"/>
              </a:rPr>
              <a:t>66% </a:t>
            </a:r>
            <a:r>
              <a:rPr lang="en-GB" altLang="et-EE" sz="2400" dirty="0" smtClean="0">
                <a:cs typeface="Arial" panose="020B0604020202020204" pitchFamily="34" charset="0"/>
              </a:rPr>
              <a:t> 2010</a:t>
            </a:r>
            <a:r>
              <a:rPr lang="ka-GE" altLang="et-EE" sz="2400" dirty="0" smtClean="0">
                <a:cs typeface="Arial" panose="020B0604020202020204" pitchFamily="34" charset="0"/>
              </a:rPr>
              <a:t>-ში</a:t>
            </a:r>
            <a:r>
              <a:rPr lang="en-GB" altLang="et-EE" sz="2400" dirty="0" smtClean="0">
                <a:cs typeface="Arial" panose="020B0604020202020204" pitchFamily="34" charset="0"/>
              </a:rPr>
              <a:t>, </a:t>
            </a:r>
            <a:r>
              <a:rPr lang="en-GB" altLang="et-EE" sz="2400" dirty="0" smtClean="0">
                <a:cs typeface="Arial" panose="020B0604020202020204" pitchFamily="34" charset="0"/>
              </a:rPr>
              <a:t>99% </a:t>
            </a:r>
            <a:r>
              <a:rPr lang="en-GB" altLang="et-EE" sz="2400" dirty="0" smtClean="0">
                <a:cs typeface="Arial" panose="020B0604020202020204" pitchFamily="34" charset="0"/>
              </a:rPr>
              <a:t> 2015</a:t>
            </a:r>
            <a:r>
              <a:rPr lang="ka-GE" altLang="et-EE" sz="2400" dirty="0" smtClean="0">
                <a:cs typeface="Arial" panose="020B0604020202020204" pitchFamily="34" charset="0"/>
              </a:rPr>
              <a:t>-ში</a:t>
            </a:r>
            <a:endParaRPr lang="en-GB" altLang="et-EE" sz="2400" dirty="0" smtClean="0">
              <a:cs typeface="Arial" panose="020B0604020202020204" pitchFamily="34" charset="0"/>
            </a:endParaRPr>
          </a:p>
          <a:p>
            <a:pPr marL="514350" indent="-457200"/>
            <a:r>
              <a:rPr lang="ka-GE" altLang="et-EE" sz="2400" dirty="0" smtClean="0">
                <a:cs typeface="Arial" panose="020B0604020202020204" pitchFamily="34" charset="0"/>
              </a:rPr>
              <a:t>მედიკამეტს რეცეპტით გამოწერს ექიმი ან ექთანი კომპიუტერული პროგრამის საშუალებით</a:t>
            </a:r>
            <a:endParaRPr lang="en-GB" altLang="et-EE" sz="2400" dirty="0" smtClean="0">
              <a:cs typeface="Arial" panose="020B0604020202020204" pitchFamily="34" charset="0"/>
            </a:endParaRPr>
          </a:p>
          <a:p>
            <a:pPr marL="514350" indent="-457200"/>
            <a:r>
              <a:rPr lang="ka-GE" altLang="et-EE" sz="2400" dirty="0" smtClean="0">
                <a:cs typeface="Arial" panose="020B0604020202020204" pitchFamily="34" charset="0"/>
              </a:rPr>
              <a:t>მედიკამენტის ელ-რეცეპტი იგზავნება ეროვნულ მონაცემთა ბაზაში და პაციენტის მოთხოვნით დაუყოვნებლივ ხდება ხელმისაწვდომი ყოველ აფთიაქში</a:t>
            </a:r>
            <a:endParaRPr lang="en-GB" altLang="et-EE" sz="2400" dirty="0" smtClean="0">
              <a:cs typeface="Arial" panose="020B0604020202020204" pitchFamily="34" charset="0"/>
            </a:endParaRPr>
          </a:p>
          <a:p>
            <a:pPr marL="514350" indent="-457200"/>
            <a:r>
              <a:rPr lang="ka-GE" altLang="et-EE" sz="2400" dirty="0" smtClean="0">
                <a:cs typeface="Arial" panose="020B0604020202020204" pitchFamily="34" charset="0"/>
              </a:rPr>
              <a:t>პაციენტს შეუძლია </a:t>
            </a:r>
            <a:r>
              <a:rPr lang="ka-GE" altLang="et-EE" sz="2400" dirty="0">
                <a:cs typeface="Arial" panose="020B0604020202020204" pitchFamily="34" charset="0"/>
              </a:rPr>
              <a:t>მისდიოს ლოგ-ფაილს ყოველ რეცეპტზე</a:t>
            </a:r>
            <a:endParaRPr lang="en-GB" altLang="et-EE" sz="2400" dirty="0" smtClean="0">
              <a:cs typeface="Arial" panose="020B0604020202020204" pitchFamily="34" charset="0"/>
            </a:endParaRPr>
          </a:p>
          <a:p>
            <a:pPr marL="514350" indent="-457200"/>
            <a:r>
              <a:rPr lang="ka-GE" altLang="et-EE" sz="2400" dirty="0" smtClean="0">
                <a:cs typeface="Arial" panose="020B0604020202020204" pitchFamily="34" charset="0"/>
              </a:rPr>
              <a:t>ამის შემდეგ პაციენტს ხელი მიუწვდება თავიდან აცილებადი ჯიბიდან გადასახადების ონლაინ ანგარიშზე</a:t>
            </a:r>
            <a:endParaRPr lang="en-GB" altLang="et-EE" sz="2400" dirty="0" smtClean="0">
              <a:cs typeface="Arial" panose="020B0604020202020204" pitchFamily="34" charset="0"/>
            </a:endParaRPr>
          </a:p>
          <a:p>
            <a:pPr marL="514350" indent="-457200"/>
            <a:endParaRPr lang="en-US" altLang="et-EE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32992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577023" y="348802"/>
            <a:ext cx="8229600" cy="1251398"/>
          </a:xfrm>
        </p:spPr>
        <p:txBody>
          <a:bodyPr/>
          <a:lstStyle/>
          <a:p>
            <a:r>
              <a:rPr lang="ka-GE" sz="36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ჯიბიდან საგადასახდელოს სტრუქტურა </a:t>
            </a:r>
            <a:r>
              <a:rPr lang="et-EE" sz="36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endParaRPr lang="et-EE" sz="36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 dirty="0"/>
          </a:p>
        </p:txBody>
      </p:sp>
      <p:pic>
        <p:nvPicPr>
          <p:cNvPr id="4" name="Pil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772" y="1417638"/>
            <a:ext cx="8604103" cy="457723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2180" y="6211669"/>
            <a:ext cx="87716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i="1" dirty="0" smtClean="0"/>
              <a:t>Source: </a:t>
            </a:r>
            <a:r>
              <a:rPr lang="en-GB" sz="1600" i="1" dirty="0" err="1" smtClean="0"/>
              <a:t>Võrk</a:t>
            </a:r>
            <a:r>
              <a:rPr lang="en-GB" sz="1600" i="1" dirty="0" smtClean="0"/>
              <a:t> et al. „Out-of-pocket payments and health care utilization in Estonia, 2000–2012“. World Health Organization (2014)</a:t>
            </a:r>
            <a:endParaRPr lang="en-GB" sz="1600" i="1" dirty="0"/>
          </a:p>
        </p:txBody>
      </p:sp>
    </p:spTree>
    <p:extLst>
      <p:ext uri="{BB962C8B-B14F-4D97-AF65-F5344CB8AC3E}">
        <p14:creationId xmlns:p14="http://schemas.microsoft.com/office/powerpoint/2010/main" val="3866864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384488" y="329982"/>
            <a:ext cx="8229600" cy="1270217"/>
          </a:xfrm>
        </p:spPr>
        <p:txBody>
          <a:bodyPr/>
          <a:lstStyle/>
          <a:p>
            <a:r>
              <a:rPr lang="ka-GE" sz="3200" b="1" dirty="0" smtClean="0">
                <a:solidFill>
                  <a:schemeClr val="accent1">
                    <a:lumMod val="75000"/>
                  </a:schemeClr>
                </a:solidFill>
              </a:rPr>
              <a:t>ჯიბიდან საგადასახდელოს კვინტილის სტრუქტურა, 2010-2012 წლების საშუალო მაჩვენებლები</a:t>
            </a:r>
            <a:endParaRPr lang="en-NZ" sz="3200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 dirty="0"/>
          </a:p>
        </p:txBody>
      </p:sp>
      <p:pic>
        <p:nvPicPr>
          <p:cNvPr id="4" name="Pil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180" y="1712934"/>
            <a:ext cx="8554217" cy="42034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2180" y="6211669"/>
            <a:ext cx="87716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i="1" dirty="0" smtClean="0"/>
              <a:t>Source: </a:t>
            </a:r>
            <a:r>
              <a:rPr lang="en-GB" sz="1600" i="1" dirty="0" err="1" smtClean="0"/>
              <a:t>Võrk</a:t>
            </a:r>
            <a:r>
              <a:rPr lang="en-GB" sz="1600" i="1" dirty="0" smtClean="0"/>
              <a:t> et al. „Out-of-pocket payments and health care utilization in Estonia, 2000–2012“. World Health Organization (2014)</a:t>
            </a:r>
            <a:endParaRPr lang="en-GB" sz="1600" i="1" dirty="0"/>
          </a:p>
        </p:txBody>
      </p:sp>
    </p:spTree>
    <p:extLst>
      <p:ext uri="{BB962C8B-B14F-4D97-AF65-F5344CB8AC3E}">
        <p14:creationId xmlns:p14="http://schemas.microsoft.com/office/powerpoint/2010/main" val="2644409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57200" y="167640"/>
            <a:ext cx="8686800" cy="1563897"/>
          </a:xfrm>
        </p:spPr>
        <p:txBody>
          <a:bodyPr/>
          <a:lstStyle/>
          <a:p>
            <a:pPr>
              <a:defRPr/>
            </a:pPr>
            <a:r>
              <a:rPr lang="ka-GE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თავიდან აცილებადი ჯიბიდან საგადასახდელოს შესამცირებელი ზომები მედიკამენტებზე: მარეგულირებელი ჩარჩო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en-US" sz="2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24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endParaRPr lang="en-US" sz="2400" b="1" i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Arial" charset="0"/>
            </a:endParaRP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327546" y="1508760"/>
            <a:ext cx="8469037" cy="5105400"/>
          </a:xfrm>
        </p:spPr>
        <p:txBody>
          <a:bodyPr/>
          <a:lstStyle/>
          <a:p>
            <a:pPr marL="514350" indent="-457200"/>
            <a:r>
              <a:rPr lang="ka-GE" altLang="et-EE" sz="20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სავალდებულოა აქტიურ ინგრედიენტზე დაფუძნებული რეცეპტები (2005 წლიდან)</a:t>
            </a:r>
            <a:endParaRPr lang="en-GB" altLang="et-EE" sz="2000" dirty="0" smtClean="0">
              <a:solidFill>
                <a:schemeClr val="tx1">
                  <a:lumMod val="95000"/>
                  <a:lumOff val="5000"/>
                </a:schemeClr>
              </a:solidFill>
              <a:cs typeface="Arial" panose="020B0604020202020204" pitchFamily="34" charset="0"/>
            </a:endParaRPr>
          </a:p>
          <a:p>
            <a:pPr marL="514350" indent="-457200"/>
            <a:r>
              <a:rPr lang="ka-GE" altLang="et-EE" sz="20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სავალდებულოა ყველაზე იაფფასიანი მედიკამენტის (უნდა იყოს ხელმისაწვდომი და შეთავაზებული პაციენტისთვის) შეთავაზება აფთიაქებში (2010 წლიდან)</a:t>
            </a:r>
            <a:endParaRPr lang="et-EE" altLang="et-EE" sz="2000" dirty="0" smtClean="0">
              <a:solidFill>
                <a:schemeClr val="tx1">
                  <a:lumMod val="95000"/>
                  <a:lumOff val="5000"/>
                </a:schemeClr>
              </a:solidFill>
              <a:cs typeface="Arial" panose="020B0604020202020204" pitchFamily="34" charset="0"/>
            </a:endParaRPr>
          </a:p>
          <a:p>
            <a:pPr marL="514350" indent="-457200"/>
            <a:r>
              <a:rPr lang="ka-GE" altLang="et-EE" sz="20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აფთიაქების (მედიკამენტების სახელმწიფო სააგენტო</a:t>
            </a:r>
            <a:r>
              <a:rPr lang="ka-GE" altLang="et-EE" sz="2000" dirty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) და პროვაიდერების (ჯანმთელობის საბჭო) </a:t>
            </a:r>
            <a:r>
              <a:rPr lang="ka-GE" altLang="et-EE" sz="20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სისტემატიური </a:t>
            </a:r>
            <a:r>
              <a:rPr lang="ka-GE" altLang="et-EE" sz="2000" dirty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ზედამხედველობა </a:t>
            </a:r>
            <a:endParaRPr lang="ka-GE" altLang="et-EE" sz="2000" dirty="0" smtClean="0">
              <a:solidFill>
                <a:schemeClr val="tx1">
                  <a:lumMod val="95000"/>
                  <a:lumOff val="5000"/>
                </a:schemeClr>
              </a:solidFill>
              <a:cs typeface="Arial" panose="020B0604020202020204" pitchFamily="34" charset="0"/>
            </a:endParaRPr>
          </a:p>
          <a:p>
            <a:pPr marL="514350" indent="-457200"/>
            <a:r>
              <a:rPr lang="ka-GE" altLang="et-EE" sz="20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პროვაიდერებისათვის აზრის რეგულარულად გაზიარება მათ მუშაობასთან დაკავშირებით</a:t>
            </a:r>
            <a:endParaRPr lang="en-GB" altLang="et-EE" sz="2000" dirty="0" smtClean="0">
              <a:solidFill>
                <a:schemeClr val="tx1">
                  <a:lumMod val="95000"/>
                  <a:lumOff val="5000"/>
                </a:schemeClr>
              </a:solidFill>
              <a:cs typeface="Arial" panose="020B0604020202020204" pitchFamily="34" charset="0"/>
            </a:endParaRPr>
          </a:p>
          <a:p>
            <a:pPr marL="514350" indent="-457200"/>
            <a:r>
              <a:rPr lang="ka-GE" altLang="et-EE" sz="20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საერთაშორისო არაპატენტირებულ სახელწოდებებზე დაფუძნებული რეცეპტის გამოწერის ინდიკატორი შედის ოჯახის ექიმების ბონუს სისტემაში ხარისხის კუთხით </a:t>
            </a:r>
            <a:endParaRPr lang="en-GB" altLang="et-EE" sz="2000" dirty="0" smtClean="0">
              <a:solidFill>
                <a:schemeClr val="tx1">
                  <a:lumMod val="95000"/>
                  <a:lumOff val="5000"/>
                </a:schemeClr>
              </a:solidFill>
              <a:cs typeface="Arial" panose="020B0604020202020204" pitchFamily="34" charset="0"/>
            </a:endParaRPr>
          </a:p>
          <a:p>
            <a:pPr marL="57150" indent="0">
              <a:buNone/>
            </a:pPr>
            <a:endParaRPr lang="en-GB" altLang="et-EE" sz="2600" dirty="0" smtClean="0">
              <a:solidFill>
                <a:schemeClr val="tx1">
                  <a:lumMod val="95000"/>
                  <a:lumOff val="5000"/>
                </a:schemeClr>
              </a:solidFill>
              <a:cs typeface="Arial" panose="020B0604020202020204" pitchFamily="34" charset="0"/>
            </a:endParaRPr>
          </a:p>
          <a:p>
            <a:pPr marL="514350" indent="-457200"/>
            <a:endParaRPr lang="et-EE" altLang="et-EE" sz="2600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514350" indent="-457200"/>
            <a:endParaRPr lang="et-EE" altLang="et-EE" sz="2600" dirty="0" smtClean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57150" indent="0">
              <a:buNone/>
            </a:pPr>
            <a:endParaRPr lang="et-EE" altLang="et-EE" sz="2600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049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63773" y="274638"/>
            <a:ext cx="9143999" cy="1143000"/>
          </a:xfrm>
        </p:spPr>
        <p:txBody>
          <a:bodyPr/>
          <a:lstStyle/>
          <a:p>
            <a:r>
              <a:rPr lang="ka-GE" sz="4000" b="1" dirty="0" smtClean="0">
                <a:solidFill>
                  <a:schemeClr val="accent1">
                    <a:lumMod val="75000"/>
                  </a:schemeClr>
                </a:solidFill>
              </a:rPr>
              <a:t>მოსახლეობის ცნობიერების ამაღლება</a:t>
            </a:r>
            <a:endParaRPr lang="en-GB" sz="4000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457200"/>
            <a:endParaRPr lang="en-US" altLang="et-EE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t-EE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84755"/>
            <a:ext cx="3529013" cy="4995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657600" y="1417638"/>
            <a:ext cx="54864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dirty="0" smtClean="0"/>
              <a:t>ცნობიერების ასამაღლებელი კამპანია 2010 წლიდან</a:t>
            </a:r>
          </a:p>
          <a:p>
            <a:r>
              <a:rPr lang="ka-GE" sz="2000" b="1" dirty="0" smtClean="0"/>
              <a:t>თავდაპირველი სლოგანი</a:t>
            </a:r>
            <a:r>
              <a:rPr lang="en-GB" sz="2000" b="1" dirty="0" smtClean="0"/>
              <a:t>:</a:t>
            </a:r>
            <a:r>
              <a:rPr lang="en-GB" sz="2000" dirty="0" smtClean="0"/>
              <a:t> “</a:t>
            </a:r>
            <a:r>
              <a:rPr lang="ka-GE" sz="2000" dirty="0" smtClean="0"/>
              <a:t>ერთადერთი განსხვავება არის მედიკამენტის ფასი</a:t>
            </a:r>
            <a:r>
              <a:rPr lang="en-GB" sz="2000" dirty="0" smtClean="0"/>
              <a:t>”</a:t>
            </a:r>
            <a:endParaRPr lang="en-GB" sz="2000" dirty="0" smtClean="0"/>
          </a:p>
          <a:p>
            <a:r>
              <a:rPr lang="ka-GE" sz="2000" b="1" dirty="0" smtClean="0"/>
              <a:t>ამჟამინდელი სლოგანი</a:t>
            </a:r>
            <a:r>
              <a:rPr lang="en-GB" sz="2000" b="1" dirty="0" smtClean="0"/>
              <a:t>: </a:t>
            </a:r>
            <a:r>
              <a:rPr lang="en-GB" sz="2000" dirty="0" smtClean="0"/>
              <a:t>„</a:t>
            </a:r>
            <a:r>
              <a:rPr lang="ka-GE" sz="2000" dirty="0" smtClean="0"/>
              <a:t>მუშაობს</a:t>
            </a:r>
            <a:r>
              <a:rPr lang="en-GB" sz="2000" dirty="0" smtClean="0"/>
              <a:t>! </a:t>
            </a:r>
            <a:r>
              <a:rPr lang="en-GB" sz="2000" dirty="0" smtClean="0"/>
              <a:t>– </a:t>
            </a:r>
            <a:r>
              <a:rPr lang="ka-GE" sz="2000" dirty="0" smtClean="0"/>
              <a:t>იგივე ხარისხი, უკეთესი ფასი</a:t>
            </a:r>
            <a:r>
              <a:rPr lang="en-GB" sz="2000" dirty="0" smtClean="0"/>
              <a:t>“</a:t>
            </a:r>
            <a:endParaRPr lang="en-GB" sz="2000" dirty="0" smtClean="0"/>
          </a:p>
          <a:p>
            <a:r>
              <a:rPr lang="ka-GE" sz="2000" b="1" dirty="0" smtClean="0"/>
              <a:t>მიზანი</a:t>
            </a:r>
            <a:r>
              <a:rPr lang="en-GB" sz="2000" b="1" dirty="0" smtClean="0"/>
              <a:t>: </a:t>
            </a:r>
            <a:r>
              <a:rPr lang="ka-GE" sz="2000" dirty="0" smtClean="0"/>
              <a:t>პაციენტებისათვის უფლებამოსილების მინიჭება იმისათვის, რომ აფთიაქებში გააკეთონ ინფორმირებული არჩევანი ფასთან მიმართებაში და მოითხოვონ </a:t>
            </a:r>
            <a:r>
              <a:rPr lang="ka-GE" altLang="et-EE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საერთაშორისო </a:t>
            </a:r>
            <a:r>
              <a:rPr lang="ka-GE" altLang="et-EE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არაპატენტირებულ სახელწოდებებზე </a:t>
            </a:r>
            <a:r>
              <a:rPr lang="ka-GE" altLang="et-EE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დაფუძნებული რეცეპტები თუ მანამდე ასეთი არ შესთავაზეს</a:t>
            </a:r>
            <a:endParaRPr lang="en-GB" sz="2000" dirty="0" smtClean="0"/>
          </a:p>
          <a:p>
            <a:r>
              <a:rPr lang="ka-GE" sz="2000" b="1" dirty="0" smtClean="0"/>
              <a:t>მიზნობრივი ჯგუფი</a:t>
            </a:r>
            <a:r>
              <a:rPr lang="en-GB" sz="2000" b="1" dirty="0" smtClean="0"/>
              <a:t>: </a:t>
            </a:r>
            <a:r>
              <a:rPr lang="ka-GE" sz="2000" dirty="0" smtClean="0"/>
              <a:t>40 წელს გადაცილებული მოსახლეობა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24062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32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პაციენტების ჯიბიდან საგადასახდელო თითოეულ რეცეპტზე (ევროებში)</a:t>
            </a:r>
            <a:endParaRPr lang="en-GB" sz="32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Diagram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0685359"/>
              </p:ext>
            </p:extLst>
          </p:nvPr>
        </p:nvGraphicFramePr>
        <p:xfrm>
          <a:off x="373805" y="1556426"/>
          <a:ext cx="8162925" cy="4527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6452315"/>
            <a:ext cx="3039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i="1" dirty="0" smtClean="0"/>
              <a:t>წყარო: ეჯდფ</a:t>
            </a:r>
            <a:endParaRPr lang="et-EE" i="1" dirty="0"/>
          </a:p>
        </p:txBody>
      </p:sp>
    </p:spTree>
    <p:extLst>
      <p:ext uri="{BB962C8B-B14F-4D97-AF65-F5344CB8AC3E}">
        <p14:creationId xmlns:p14="http://schemas.microsoft.com/office/powerpoint/2010/main" val="1647702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36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თავიდან აცილებადი ჯიბიდან საგადასახდელო 2015 წელს</a:t>
            </a:r>
            <a:endParaRPr lang="et-EE" sz="36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graphicFrame>
        <p:nvGraphicFramePr>
          <p:cNvPr id="5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7113289"/>
              </p:ext>
            </p:extLst>
          </p:nvPr>
        </p:nvGraphicFramePr>
        <p:xfrm>
          <a:off x="177421" y="1652289"/>
          <a:ext cx="8352430" cy="41625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21972" y="6452315"/>
            <a:ext cx="3039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i="1" dirty="0" smtClean="0"/>
              <a:t>წყარო: ეჯდფ</a:t>
            </a:r>
            <a:endParaRPr lang="et-EE" i="1" dirty="0"/>
          </a:p>
        </p:txBody>
      </p:sp>
    </p:spTree>
    <p:extLst>
      <p:ext uri="{BB962C8B-B14F-4D97-AF65-F5344CB8AC3E}">
        <p14:creationId xmlns:p14="http://schemas.microsoft.com/office/powerpoint/2010/main" val="664642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57200" y="272038"/>
            <a:ext cx="8229600" cy="1419602"/>
          </a:xfrm>
        </p:spPr>
        <p:txBody>
          <a:bodyPr/>
          <a:lstStyle/>
          <a:p>
            <a:r>
              <a:rPr lang="ka-GE" sz="32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ტოპ 10 ჯიბიდან შეძენილი მედიკამენტი ანაზღაურების დონით </a:t>
            </a:r>
            <a:r>
              <a:rPr lang="en-GB" sz="3200" b="1" dirty="0">
                <a:solidFill>
                  <a:schemeClr val="accent1">
                    <a:lumMod val="75000"/>
                  </a:schemeClr>
                </a:solidFill>
              </a:rPr>
              <a:t>75/90% (2016 </a:t>
            </a:r>
            <a:r>
              <a:rPr lang="ka-GE" sz="3200" b="1" dirty="0" smtClean="0">
                <a:solidFill>
                  <a:schemeClr val="accent1">
                    <a:lumMod val="75000"/>
                  </a:schemeClr>
                </a:solidFill>
              </a:rPr>
              <a:t>წლის პირველი მეოთხედი)</a:t>
            </a:r>
            <a:endParaRPr lang="en-GB" sz="32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2324717"/>
              </p:ext>
            </p:extLst>
          </p:nvPr>
        </p:nvGraphicFramePr>
        <p:xfrm>
          <a:off x="797666" y="2021565"/>
          <a:ext cx="7391256" cy="3824223"/>
        </p:xfrm>
        <a:graphic>
          <a:graphicData uri="http://schemas.openxmlformats.org/drawingml/2006/table">
            <a:tbl>
              <a:tblPr>
                <a:tableStyleId>{B301B821-A1FF-4177-AEE7-76D212191A09}</a:tableStyleId>
              </a:tblPr>
              <a:tblGrid>
                <a:gridCol w="802537"/>
                <a:gridCol w="1353321"/>
                <a:gridCol w="1328904"/>
                <a:gridCol w="1353246"/>
                <a:gridCol w="1353396"/>
                <a:gridCol w="1199852"/>
              </a:tblGrid>
              <a:tr h="64631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1" u="none" strike="noStrike" noProof="0" dirty="0" smtClean="0">
                          <a:effectLst/>
                        </a:rPr>
                        <a:t>ATC code</a:t>
                      </a:r>
                      <a:endParaRPr lang="en-GB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1" u="none" strike="noStrike" noProof="0" dirty="0" smtClean="0">
                          <a:effectLst/>
                        </a:rPr>
                        <a:t>Name</a:t>
                      </a:r>
                      <a:endParaRPr lang="en-GB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u="none" strike="noStrike" noProof="0" dirty="0" smtClean="0">
                          <a:effectLst/>
                        </a:rPr>
                        <a:t>OOP in total (in Euros)</a:t>
                      </a:r>
                      <a:endParaRPr lang="en-GB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u="none" strike="noStrike" noProof="0" dirty="0" smtClean="0">
                          <a:effectLst/>
                        </a:rPr>
                        <a:t>Avoidable OOP (in Euros)</a:t>
                      </a:r>
                      <a:endParaRPr lang="en-GB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u="none" strike="noStrike" noProof="0" dirty="0" smtClean="0">
                          <a:effectLst/>
                        </a:rPr>
                        <a:t>OOP per prescription</a:t>
                      </a:r>
                      <a:endParaRPr lang="en-GB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u="none" strike="noStrike" noProof="0" dirty="0" smtClean="0">
                          <a:effectLst/>
                        </a:rPr>
                        <a:t>Share of avoidable OOP  %</a:t>
                      </a:r>
                      <a:endParaRPr lang="en-GB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85328">
                <a:tc>
                  <a:txBody>
                    <a:bodyPr/>
                    <a:lstStyle/>
                    <a:p>
                      <a:pPr algn="l" fontAlgn="ctr"/>
                      <a:r>
                        <a:rPr lang="et-EE" sz="1200" u="none" strike="noStrike" dirty="0">
                          <a:effectLst/>
                        </a:rPr>
                        <a:t>C07AB02</a:t>
                      </a:r>
                      <a:endParaRPr lang="et-E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t-EE" sz="1200" u="none" strike="noStrike" dirty="0" err="1">
                          <a:effectLst/>
                        </a:rPr>
                        <a:t>metoprolool</a:t>
                      </a:r>
                      <a:endParaRPr lang="et-E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3 022 960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2 187 272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6,5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72,4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07187">
                <a:tc>
                  <a:txBody>
                    <a:bodyPr/>
                    <a:lstStyle/>
                    <a:p>
                      <a:pPr algn="l" fontAlgn="ctr"/>
                      <a:r>
                        <a:rPr lang="et-EE" sz="1200" u="none" strike="noStrike">
                          <a:effectLst/>
                        </a:rPr>
                        <a:t>C07AB12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t-EE" sz="1200" u="none" strike="noStrike" dirty="0" err="1">
                          <a:effectLst/>
                        </a:rPr>
                        <a:t>nebivolool</a:t>
                      </a:r>
                      <a:endParaRPr lang="et-E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 dirty="0">
                          <a:effectLst/>
                        </a:rPr>
                        <a:t>841 759</a:t>
                      </a:r>
                      <a:endParaRPr lang="et-E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552 329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6,9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65,6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85328">
                <a:tc>
                  <a:txBody>
                    <a:bodyPr/>
                    <a:lstStyle/>
                    <a:p>
                      <a:pPr algn="l" fontAlgn="ctr"/>
                      <a:r>
                        <a:rPr lang="et-EE" sz="1200" u="none" strike="noStrike">
                          <a:effectLst/>
                        </a:rPr>
                        <a:t>C09AA05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t-EE" sz="1200" u="none" strike="noStrike" dirty="0" err="1">
                          <a:effectLst/>
                        </a:rPr>
                        <a:t>ramipriil</a:t>
                      </a:r>
                      <a:endParaRPr lang="et-E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711 343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 dirty="0">
                          <a:effectLst/>
                        </a:rPr>
                        <a:t>385 253</a:t>
                      </a:r>
                      <a:endParaRPr lang="et-E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4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54,2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73382">
                <a:tc>
                  <a:txBody>
                    <a:bodyPr/>
                    <a:lstStyle/>
                    <a:p>
                      <a:pPr algn="l" fontAlgn="ctr"/>
                      <a:r>
                        <a:rPr lang="et-EE" sz="1200" u="none" strike="noStrike">
                          <a:effectLst/>
                        </a:rPr>
                        <a:t>C09BA04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t-EE" sz="1200" u="none" strike="noStrike" dirty="0" err="1">
                          <a:effectLst/>
                        </a:rPr>
                        <a:t>perindopriil+indapamiid</a:t>
                      </a:r>
                      <a:endParaRPr lang="et-E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671 692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402 256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 dirty="0">
                          <a:effectLst/>
                        </a:rPr>
                        <a:t>7,3</a:t>
                      </a:r>
                      <a:endParaRPr lang="et-E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59,9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404893">
                <a:tc>
                  <a:txBody>
                    <a:bodyPr/>
                    <a:lstStyle/>
                    <a:p>
                      <a:pPr algn="l" fontAlgn="ctr"/>
                      <a:r>
                        <a:rPr lang="et-EE" sz="1200" u="none" strike="noStrike">
                          <a:effectLst/>
                        </a:rPr>
                        <a:t>C09DA07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t-EE" sz="1200" u="none" strike="noStrike" dirty="0" err="1">
                          <a:effectLst/>
                        </a:rPr>
                        <a:t>telmisartaan+hüdroklorotiasiid</a:t>
                      </a:r>
                      <a:endParaRPr lang="et-E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650 772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431 932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 dirty="0">
                          <a:effectLst/>
                        </a:rPr>
                        <a:t>7,7</a:t>
                      </a:r>
                      <a:endParaRPr lang="et-E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66,4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85328">
                <a:tc>
                  <a:txBody>
                    <a:bodyPr/>
                    <a:lstStyle/>
                    <a:p>
                      <a:pPr algn="l" fontAlgn="ctr"/>
                      <a:r>
                        <a:rPr lang="et-EE" sz="1200" u="none" strike="noStrike">
                          <a:effectLst/>
                        </a:rPr>
                        <a:t>C09CA07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t-EE" sz="1200" u="none" strike="noStrike" dirty="0" err="1">
                          <a:effectLst/>
                        </a:rPr>
                        <a:t>telmisartaan</a:t>
                      </a:r>
                      <a:endParaRPr lang="et-E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641 811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377 953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5,7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58,9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85328">
                <a:tc>
                  <a:txBody>
                    <a:bodyPr/>
                    <a:lstStyle/>
                    <a:p>
                      <a:pPr algn="l" fontAlgn="ctr"/>
                      <a:r>
                        <a:rPr lang="et-EE" sz="1200" u="none" strike="noStrike">
                          <a:effectLst/>
                        </a:rPr>
                        <a:t>C08CA01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t-EE" sz="1200" u="none" strike="noStrike" dirty="0" err="1">
                          <a:effectLst/>
                        </a:rPr>
                        <a:t>amlodipiin</a:t>
                      </a:r>
                      <a:endParaRPr lang="et-E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630 263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 dirty="0">
                          <a:effectLst/>
                        </a:rPr>
                        <a:t>369 299</a:t>
                      </a:r>
                      <a:endParaRPr lang="et-E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3,9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 dirty="0">
                          <a:effectLst/>
                        </a:rPr>
                        <a:t>58,6</a:t>
                      </a:r>
                      <a:endParaRPr lang="et-E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85328">
                <a:tc>
                  <a:txBody>
                    <a:bodyPr/>
                    <a:lstStyle/>
                    <a:p>
                      <a:pPr algn="l" fontAlgn="ctr"/>
                      <a:r>
                        <a:rPr lang="et-EE" sz="1200" u="none" strike="noStrike">
                          <a:effectLst/>
                        </a:rPr>
                        <a:t>A10BA02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t-EE" sz="1200" u="none" strike="noStrike" dirty="0" err="1">
                          <a:effectLst/>
                        </a:rPr>
                        <a:t>metformiin</a:t>
                      </a:r>
                      <a:endParaRPr lang="et-E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624 202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 dirty="0">
                          <a:effectLst/>
                        </a:rPr>
                        <a:t>250 545</a:t>
                      </a:r>
                      <a:endParaRPr lang="et-E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3,5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40,1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85328">
                <a:tc>
                  <a:txBody>
                    <a:bodyPr/>
                    <a:lstStyle/>
                    <a:p>
                      <a:pPr algn="l" fontAlgn="ctr"/>
                      <a:r>
                        <a:rPr lang="et-EE" sz="1200" u="none" strike="noStrike">
                          <a:effectLst/>
                        </a:rPr>
                        <a:t>C10AA07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t-EE" sz="1200" u="none" strike="noStrike" dirty="0" err="1">
                          <a:effectLst/>
                        </a:rPr>
                        <a:t>rosuvastatiin</a:t>
                      </a:r>
                      <a:endParaRPr lang="et-E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464 512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203 272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4,1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 dirty="0">
                          <a:effectLst/>
                        </a:rPr>
                        <a:t>43,8</a:t>
                      </a:r>
                      <a:endParaRPr lang="et-E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73382">
                <a:tc>
                  <a:txBody>
                    <a:bodyPr/>
                    <a:lstStyle/>
                    <a:p>
                      <a:pPr algn="l" fontAlgn="ctr"/>
                      <a:r>
                        <a:rPr lang="et-EE" sz="1200" u="none" strike="noStrike" dirty="0">
                          <a:effectLst/>
                        </a:rPr>
                        <a:t>R03AK06</a:t>
                      </a:r>
                      <a:endParaRPr lang="et-E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t-EE" sz="1200" u="none" strike="noStrike" dirty="0" err="1">
                          <a:effectLst/>
                        </a:rPr>
                        <a:t>salmeterool+flutikasoon</a:t>
                      </a:r>
                      <a:endParaRPr lang="et-E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436 014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103 154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11,4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 dirty="0">
                          <a:effectLst/>
                        </a:rPr>
                        <a:t>23,7</a:t>
                      </a:r>
                      <a:endParaRPr lang="et-E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05240" y="6364766"/>
            <a:ext cx="3039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i="1" dirty="0" smtClean="0"/>
              <a:t>წყარო: ეჯდფ</a:t>
            </a:r>
            <a:endParaRPr lang="et-EE" i="1" dirty="0"/>
          </a:p>
        </p:txBody>
      </p:sp>
    </p:spTree>
    <p:extLst>
      <p:ext uri="{BB962C8B-B14F-4D97-AF65-F5344CB8AC3E}">
        <p14:creationId xmlns:p14="http://schemas.microsoft.com/office/powerpoint/2010/main" val="913446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9282"/>
          </a:xfrm>
        </p:spPr>
        <p:txBody>
          <a:bodyPr/>
          <a:lstStyle/>
          <a:p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შეჯამება</a:t>
            </a:r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274320" y="1082040"/>
            <a:ext cx="8869680" cy="5486400"/>
          </a:xfrm>
        </p:spPr>
        <p:txBody>
          <a:bodyPr/>
          <a:lstStyle/>
          <a:p>
            <a:r>
              <a:rPr lang="ka-GE" sz="2000" dirty="0" smtClean="0"/>
              <a:t>ფასწარმოქმნა, ანაზღაურების წესები და ნათელი პრინციპები თუ როგორ დავამატოთ ახალი მედიკამენტები დადებით სიას საზოგადოებრივ-სახელმწიფოებრივი ხარჯების </a:t>
            </a:r>
            <a:r>
              <a:rPr lang="ka-GE" sz="2000" dirty="0"/>
              <a:t>კონტროლის საშუალებას იძლევა </a:t>
            </a:r>
            <a:endParaRPr lang="en-GB" sz="2000" dirty="0" smtClean="0"/>
          </a:p>
          <a:p>
            <a:r>
              <a:rPr lang="ka-GE" sz="2000" dirty="0" smtClean="0"/>
              <a:t>ჯიბიდან საგადასახდელოს ანალიზი ინფორმატიული იყო იმისთვის, რომ გაგვეგო რომ მედიკამენტებთან მიმართებაში არსებობს ჯიბიდან საგადასახდელოს დიდი ტვირთი, რაც შესაძლოა, რომ თავიდან იყოს აცილებული </a:t>
            </a:r>
            <a:endParaRPr lang="en-GB" sz="2000" dirty="0" smtClean="0"/>
          </a:p>
          <a:p>
            <a:r>
              <a:rPr lang="ka-GE" sz="2000" dirty="0" smtClean="0"/>
              <a:t>მრავლობითი ზომების (მაგ. მარეგულირებელი ზომები, ინფორმაციული ტექნოლოგიები, ცნობიერების ასამაღლებელი კამპანია) გამოყენებამ დროთა განმავლობაში შეამცირა თავიდან აცილებადი ჯიბიდან საგადასახდელო </a:t>
            </a:r>
            <a:endParaRPr lang="ka-GE" sz="2000" dirty="0"/>
          </a:p>
          <a:p>
            <a:r>
              <a:rPr lang="ka-GE" sz="2000" dirty="0" smtClean="0"/>
              <a:t> და მაინც, უფრო მეტის გაკეთება არის შესაძლებელი იმისათვის, რომ ვუზრუნველყოთ მედიკამენტებით ეფექტური მოცვა</a:t>
            </a:r>
            <a:endParaRPr lang="en-GB" sz="2000" dirty="0" smtClean="0"/>
          </a:p>
          <a:p>
            <a:endParaRPr lang="et-EE" sz="2000" dirty="0" smtClean="0"/>
          </a:p>
          <a:p>
            <a:endParaRPr lang="et-EE" sz="2000" dirty="0" smtClean="0"/>
          </a:p>
          <a:p>
            <a:endParaRPr lang="et-EE" sz="2000" dirty="0"/>
          </a:p>
        </p:txBody>
      </p:sp>
    </p:spTree>
    <p:extLst>
      <p:ext uri="{BB962C8B-B14F-4D97-AF65-F5344CB8AC3E}">
        <p14:creationId xmlns:p14="http://schemas.microsoft.com/office/powerpoint/2010/main" val="1312169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243191" y="274638"/>
            <a:ext cx="8900809" cy="1143000"/>
          </a:xfrm>
        </p:spPr>
        <p:txBody>
          <a:bodyPr/>
          <a:lstStyle/>
          <a:p>
            <a:r>
              <a:rPr lang="ka-GE" sz="28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ჯანდაცვის </a:t>
            </a:r>
            <a:r>
              <a:rPr lang="ka-GE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საერთო ხარჯებიდან ფარმაცევტული </a:t>
            </a:r>
            <a:r>
              <a:rPr lang="ka-GE" sz="28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ხარჯების %-</a:t>
            </a:r>
            <a:r>
              <a:rPr lang="ka-GE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ის </a:t>
            </a:r>
            <a:r>
              <a:rPr lang="ka-GE" sz="28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შედარება </a:t>
            </a:r>
            <a:r>
              <a:rPr lang="ka-GE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მშპ-ში ჯანდაცვის </a:t>
            </a:r>
            <a:r>
              <a:rPr lang="ka-GE" sz="28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საერთო ხარჯების %-თან (2013) </a:t>
            </a:r>
            <a:r>
              <a:rPr lang="ka-GE" sz="2800" dirty="0"/>
              <a:t/>
            </a:r>
            <a:br>
              <a:rPr lang="ka-GE" sz="2800" dirty="0"/>
            </a:br>
            <a:endParaRPr lang="et-EE" sz="28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4" name="Pilt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502" y="1562669"/>
            <a:ext cx="7621207" cy="484572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4764" y="6385185"/>
            <a:ext cx="8652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200" i="1" dirty="0" err="1" smtClean="0"/>
              <a:t>Source</a:t>
            </a:r>
            <a:r>
              <a:rPr lang="et-EE" sz="1200" i="1" dirty="0" smtClean="0"/>
              <a:t>: </a:t>
            </a:r>
            <a:r>
              <a:rPr lang="en-US" sz="1200" i="1" dirty="0" err="1"/>
              <a:t>Ferrario</a:t>
            </a:r>
            <a:r>
              <a:rPr lang="en-US" sz="1200" i="1" dirty="0"/>
              <a:t>, Alessandra, Reinap, Marge, Pedersen, Hanne </a:t>
            </a:r>
            <a:r>
              <a:rPr lang="en-US" sz="1200" i="1" dirty="0" err="1"/>
              <a:t>Bak</a:t>
            </a:r>
            <a:r>
              <a:rPr lang="en-US" sz="1200" i="1" dirty="0"/>
              <a:t> and Kanavos, </a:t>
            </a:r>
            <a:r>
              <a:rPr lang="en-US" sz="1200" i="1" dirty="0" err="1"/>
              <a:t>Panos</a:t>
            </a:r>
            <a:r>
              <a:rPr lang="en-US" sz="1200" i="1" dirty="0"/>
              <a:t> (2016) Availability of medicines in Estonia: an analysis of existing barriers and options to address them. World Health Organization, Denmark</a:t>
            </a:r>
            <a:r>
              <a:rPr lang="en-US" sz="1200" b="1" i="1" dirty="0"/>
              <a:t>. </a:t>
            </a:r>
            <a:endParaRPr lang="et-EE" sz="1200" b="1" i="1" dirty="0"/>
          </a:p>
        </p:txBody>
      </p:sp>
    </p:spTree>
    <p:extLst>
      <p:ext uri="{BB962C8B-B14F-4D97-AF65-F5344CB8AC3E}">
        <p14:creationId xmlns:p14="http://schemas.microsoft.com/office/powerpoint/2010/main" val="85531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4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ანაზღაურების სისტემა</a:t>
            </a:r>
            <a:endParaRPr lang="et-EE" sz="4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11868"/>
            <a:ext cx="9034818" cy="5332772"/>
          </a:xfrm>
        </p:spPr>
        <p:txBody>
          <a:bodyPr/>
          <a:lstStyle/>
          <a:p>
            <a:r>
              <a:rPr lang="ka-GE" sz="2400" dirty="0" smtClean="0">
                <a:latin typeface="Calibri" panose="020F0502020204030204" pitchFamily="34" charset="0"/>
              </a:rPr>
              <a:t>ესტონეთის ჯანმრთელობის დაზღვევის ფონდის (ეჯდფ)  მიერ ანაზღაურებელი წამლები</a:t>
            </a:r>
            <a:r>
              <a:rPr lang="en-GB" sz="2400" dirty="0" smtClean="0">
                <a:latin typeface="Calibri" panose="020F0502020204030204" pitchFamily="34" charset="0"/>
              </a:rPr>
              <a:t> </a:t>
            </a:r>
          </a:p>
          <a:p>
            <a:pPr lvl="1"/>
            <a:r>
              <a:rPr lang="ka-GE" sz="2000" dirty="0" smtClean="0">
                <a:latin typeface="Calibri" panose="020F0502020204030204" pitchFamily="34" charset="0"/>
              </a:rPr>
              <a:t>რეცეპტით გამოწერილი წამლები როგორც ჯანდაცვის მომსახურების ნაწილი (მაგ. ქიმიოთერაპია)</a:t>
            </a:r>
            <a:endParaRPr lang="en-GB" sz="2000" dirty="0">
              <a:latin typeface="Calibri" panose="020F0502020204030204" pitchFamily="34" charset="0"/>
            </a:endParaRPr>
          </a:p>
          <a:p>
            <a:pPr lvl="1"/>
            <a:r>
              <a:rPr lang="ka-GE" sz="2000" dirty="0" smtClean="0">
                <a:latin typeface="Calibri" panose="020F0502020204030204" pitchFamily="34" charset="0"/>
              </a:rPr>
              <a:t>სხვადასხვა დონის ფასდაკლება სხვადასხვა დაავადებებზე და წამლებზე</a:t>
            </a:r>
            <a:endParaRPr lang="en-GB" sz="2000" dirty="0" smtClean="0">
              <a:latin typeface="Calibri" panose="020F0502020204030204" pitchFamily="34" charset="0"/>
            </a:endParaRPr>
          </a:p>
          <a:p>
            <a:pPr lvl="1"/>
            <a:r>
              <a:rPr lang="ka-GE" sz="2000" dirty="0" smtClean="0">
                <a:latin typeface="Calibri" panose="020F0502020204030204" pitchFamily="34" charset="0"/>
              </a:rPr>
              <a:t>ეჯდფ </a:t>
            </a:r>
            <a:r>
              <a:rPr lang="ka-GE" sz="2000" dirty="0">
                <a:latin typeface="Calibri" panose="020F0502020204030204" pitchFamily="34" charset="0"/>
              </a:rPr>
              <a:t>პირდაპირ უწევს </a:t>
            </a:r>
            <a:r>
              <a:rPr lang="ka-GE" sz="2000" dirty="0" smtClean="0">
                <a:latin typeface="Calibri" panose="020F0502020204030204" pitchFamily="34" charset="0"/>
              </a:rPr>
              <a:t>ანაზღაურებას საავადმყოფოებს და აფთიაქებს</a:t>
            </a:r>
            <a:r>
              <a:rPr lang="en-GB" sz="2000" dirty="0" smtClean="0">
                <a:latin typeface="Calibri" panose="020F0502020204030204" pitchFamily="34" charset="0"/>
              </a:rPr>
              <a:t> </a:t>
            </a:r>
            <a:endParaRPr lang="ka-GE" sz="2000" dirty="0" smtClean="0">
              <a:latin typeface="Calibri" panose="020F0502020204030204" pitchFamily="34" charset="0"/>
            </a:endParaRPr>
          </a:p>
          <a:p>
            <a:pPr marL="457200" lvl="1" indent="0">
              <a:buNone/>
            </a:pPr>
            <a:r>
              <a:rPr lang="ka-GE" sz="2400" dirty="0" smtClean="0">
                <a:latin typeface="Calibri" panose="020F0502020204030204" pitchFamily="34" charset="0"/>
              </a:rPr>
              <a:t>ზოგიერთი მედიკამენტი შესყიდულია და ანაზღაურებულია სამინისტროს (მაგ. ანტირეტროვირუსული მკურნალობა, ტუბერკულოზი, ვაქცინები), ჯანმრთელობის საბჭოს (მაგ. რეზერვი მზადყოფნისათვის) ან ჯანმრთელობის განვითარების ეროვნული ინსტიტუტის (მაგ. დამოკიდებულობის </a:t>
            </a:r>
            <a:r>
              <a:rPr lang="ka-GE" sz="2400" dirty="0">
                <a:latin typeface="Calibri" panose="020F0502020204030204" pitchFamily="34" charset="0"/>
              </a:rPr>
              <a:t>მკურნალობა) მხრიდან თანაგადახდის გარეშე </a:t>
            </a:r>
            <a:endParaRPr lang="en-GB" sz="2400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9249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თითოეულ დაზღვეულ ადამიანზე  ჯანმრთელობის საერთო დანახარჯები და ჯანმრთელობის ხარჯების დისტრიბუცია</a:t>
            </a:r>
            <a:endParaRPr lang="et-EE" sz="24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 dirty="0"/>
          </a:p>
        </p:txBody>
      </p:sp>
      <p:pic>
        <p:nvPicPr>
          <p:cNvPr id="4" name="Pil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058193"/>
            <a:ext cx="8555885" cy="386493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21972" y="6452315"/>
            <a:ext cx="3039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i="1" dirty="0" smtClean="0"/>
              <a:t>წყარო</a:t>
            </a:r>
            <a:r>
              <a:rPr lang="et-EE" i="1" dirty="0" smtClean="0"/>
              <a:t>: </a:t>
            </a:r>
            <a:r>
              <a:rPr lang="ka-GE" i="1" dirty="0" smtClean="0"/>
              <a:t>ეჯდფ</a:t>
            </a:r>
            <a:endParaRPr lang="et-EE" i="1" dirty="0"/>
          </a:p>
        </p:txBody>
      </p:sp>
    </p:spTree>
    <p:extLst>
      <p:ext uri="{BB962C8B-B14F-4D97-AF65-F5344CB8AC3E}">
        <p14:creationId xmlns:p14="http://schemas.microsoft.com/office/powerpoint/2010/main" val="3890325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32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რეცეპტების რაოდენობა და </a:t>
            </a:r>
            <a:r>
              <a:rPr lang="ka-GE" sz="32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საშუალო ფასი </a:t>
            </a:r>
            <a:r>
              <a:rPr lang="ka-GE" sz="32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ეჯდფ-თვის (ევროებში)</a:t>
            </a:r>
            <a:endParaRPr lang="et-EE" sz="32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 dirty="0"/>
          </a:p>
        </p:txBody>
      </p:sp>
      <p:graphicFrame>
        <p:nvGraphicFramePr>
          <p:cNvPr id="4" name="Diagram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5252002"/>
              </p:ext>
            </p:extLst>
          </p:nvPr>
        </p:nvGraphicFramePr>
        <p:xfrm>
          <a:off x="390525" y="1962943"/>
          <a:ext cx="8362949" cy="3800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21972" y="6452315"/>
            <a:ext cx="3039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i="1"/>
              <a:t>წყარო</a:t>
            </a:r>
            <a:r>
              <a:rPr lang="et-EE" i="1"/>
              <a:t>: </a:t>
            </a:r>
            <a:r>
              <a:rPr lang="ka-GE" i="1"/>
              <a:t>ეჯდფ</a:t>
            </a:r>
            <a:endParaRPr lang="et-EE" i="1" dirty="0"/>
          </a:p>
        </p:txBody>
      </p:sp>
    </p:spTree>
    <p:extLst>
      <p:ext uri="{BB962C8B-B14F-4D97-AF65-F5344CB8AC3E}">
        <p14:creationId xmlns:p14="http://schemas.microsoft.com/office/powerpoint/2010/main" val="445907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36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ამბულატორიულ დონეზე რეცეპტით </a:t>
            </a:r>
            <a:r>
              <a:rPr lang="ka-GE" sz="36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გამოწერილი წამლები </a:t>
            </a:r>
            <a:r>
              <a:rPr lang="en-GB" sz="36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: </a:t>
            </a:r>
            <a:r>
              <a:rPr lang="ka-GE" sz="36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ანაზღაურების წესები </a:t>
            </a:r>
            <a:r>
              <a:rPr lang="en-GB" sz="36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(1)</a:t>
            </a:r>
            <a:endParaRPr lang="en-GB" sz="36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457200" y="1737360"/>
            <a:ext cx="8229600" cy="4724400"/>
          </a:xfrm>
        </p:spPr>
        <p:txBody>
          <a:bodyPr/>
          <a:lstStyle/>
          <a:p>
            <a:r>
              <a:rPr lang="ka-GE" dirty="0" smtClean="0">
                <a:latin typeface="Calibri" panose="020F0502020204030204" pitchFamily="34" charset="0"/>
              </a:rPr>
              <a:t>მხოლოდ ეჯდფ-ს სიაში შეტანილი წამლების ანაზღაურება ხდება </a:t>
            </a:r>
            <a:endParaRPr lang="en-GB" dirty="0" smtClean="0">
              <a:latin typeface="Calibri" panose="020F0502020204030204" pitchFamily="34" charset="0"/>
            </a:endParaRPr>
          </a:p>
          <a:p>
            <a:r>
              <a:rPr lang="ka-GE" dirty="0" smtClean="0">
                <a:latin typeface="Calibri" panose="020F0502020204030204" pitchFamily="34" charset="0"/>
              </a:rPr>
              <a:t>ანაზღაურება ხდება საცნობარო ფასის, </a:t>
            </a:r>
            <a:r>
              <a:rPr lang="ka-GE" dirty="0">
                <a:latin typeface="Calibri" panose="020F0502020204030204" pitchFamily="34" charset="0"/>
              </a:rPr>
              <a:t>ან არსებობის შემთხვევაში </a:t>
            </a:r>
            <a:r>
              <a:rPr lang="ka-GE" dirty="0" smtClean="0">
                <a:latin typeface="Calibri" panose="020F0502020204030204" pitchFamily="34" charset="0"/>
              </a:rPr>
              <a:t>შეთანხმებული ფასის მიხედვით (თუ არადა საცალო ფასის მიხედვით) </a:t>
            </a:r>
          </a:p>
          <a:p>
            <a:r>
              <a:rPr lang="ka-GE" dirty="0" smtClean="0">
                <a:latin typeface="Calibri" panose="020F0502020204030204" pitchFamily="34" charset="0"/>
              </a:rPr>
              <a:t>ანაზღაურება დიაგნოზისა და პაციენტის მახასიათებლებზე დაყრდნობით</a:t>
            </a:r>
            <a:endParaRPr lang="en-GB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570946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1122940"/>
              </p:ext>
            </p:extLst>
          </p:nvPr>
        </p:nvGraphicFramePr>
        <p:xfrm>
          <a:off x="504967" y="786428"/>
          <a:ext cx="8229600" cy="58734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32186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6186" y="1484784"/>
            <a:ext cx="3914479" cy="501061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143000"/>
          </a:xfrm>
        </p:spPr>
        <p:txBody>
          <a:bodyPr/>
          <a:lstStyle/>
          <a:p>
            <a:pPr eaLnBrk="1" hangingPunct="1"/>
            <a:r>
              <a:rPr lang="ka-GE" altLang="et-EE" sz="36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მაგალითი</a:t>
            </a:r>
            <a:r>
              <a:rPr lang="et-EE" altLang="et-EE" sz="36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ka-GE" altLang="et-EE" sz="36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წამალი რომელიც ანაზღაურებულია </a:t>
            </a:r>
            <a:r>
              <a:rPr lang="et-EE" altLang="et-EE" sz="36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t-EE" altLang="et-EE" sz="36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100</a:t>
            </a:r>
            <a:r>
              <a:rPr lang="et-EE" altLang="et-EE" sz="36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%</a:t>
            </a:r>
            <a:r>
              <a:rPr lang="ka-GE" altLang="et-EE" sz="36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-ით</a:t>
            </a:r>
            <a:endParaRPr lang="et-EE" altLang="et-EE" sz="36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8367" y="3964447"/>
            <a:ext cx="205222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ka-GE" altLang="et-EE" sz="2000" b="1" i="1" dirty="0" smtClean="0">
                <a:solidFill>
                  <a:srgbClr val="00B050"/>
                </a:solidFill>
              </a:rPr>
              <a:t>საცნობარო ფასი </a:t>
            </a:r>
            <a:r>
              <a:rPr lang="en-GB" altLang="et-EE" sz="2000" b="1" i="1" dirty="0" smtClean="0">
                <a:solidFill>
                  <a:srgbClr val="00B050"/>
                </a:solidFill>
              </a:rPr>
              <a:t>18 € </a:t>
            </a:r>
            <a:r>
              <a:rPr lang="en-GB" altLang="et-EE" sz="1600" b="1" i="1" dirty="0" smtClean="0">
                <a:solidFill>
                  <a:srgbClr val="00B050"/>
                </a:solidFill>
              </a:rPr>
              <a:t>(</a:t>
            </a:r>
            <a:r>
              <a:rPr lang="ka-GE" altLang="et-EE" sz="1600" i="1" dirty="0" smtClean="0">
                <a:solidFill>
                  <a:srgbClr val="00B050"/>
                </a:solidFill>
              </a:rPr>
              <a:t>ყველაზე იაფის შემდგომ  არსებული</a:t>
            </a:r>
            <a:r>
              <a:rPr lang="en-GB" altLang="et-EE" sz="1600" i="1" dirty="0" smtClean="0">
                <a:solidFill>
                  <a:srgbClr val="00B050"/>
                </a:solidFill>
              </a:rPr>
              <a:t>) </a:t>
            </a:r>
            <a:endParaRPr lang="en-GB" altLang="et-EE" sz="1600" b="1" i="1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85300" y="6399024"/>
            <a:ext cx="13086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b="1" dirty="0">
                <a:latin typeface="+mj-lt"/>
              </a:rPr>
              <a:t> </a:t>
            </a:r>
            <a:r>
              <a:rPr lang="ka-GE" sz="1400" b="1" dirty="0" smtClean="0">
                <a:latin typeface="+mj-lt"/>
              </a:rPr>
              <a:t>ორიგინალი</a:t>
            </a:r>
            <a:r>
              <a:rPr lang="et-EE" sz="1400" b="1" dirty="0" smtClean="0">
                <a:latin typeface="+mj-lt"/>
              </a:rPr>
              <a:t> </a:t>
            </a:r>
            <a:endParaRPr lang="et-EE" sz="1400" b="1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12438" y="6424509"/>
            <a:ext cx="11208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1400" dirty="0" smtClean="0"/>
              <a:t>ჯენერიკი</a:t>
            </a:r>
            <a:r>
              <a:rPr lang="ka-GE" sz="1400" dirty="0"/>
              <a:t>2</a:t>
            </a:r>
            <a:r>
              <a:rPr lang="et-EE" sz="1400" dirty="0" smtClean="0">
                <a:latin typeface="FS Albert Pro" panose="02000503040000020004" pitchFamily="50" charset="0"/>
              </a:rPr>
              <a:t> </a:t>
            </a:r>
            <a:endParaRPr lang="et-EE" sz="1400" dirty="0">
              <a:latin typeface="FS Albert Pro" panose="02000503040000020004" pitchFamily="50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16186" y="6455286"/>
            <a:ext cx="11287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dirty="0" smtClean="0">
                <a:latin typeface="+mj-lt"/>
              </a:rPr>
              <a:t>ჯენერიკი</a:t>
            </a:r>
            <a:r>
              <a:rPr lang="et-EE" sz="1400" dirty="0" smtClean="0">
                <a:latin typeface="+mj-lt"/>
              </a:rPr>
              <a:t>1</a:t>
            </a:r>
            <a:r>
              <a:rPr lang="et-EE" sz="1400" dirty="0" smtClean="0">
                <a:latin typeface="FS Albert Pro" panose="02000503040000020004" pitchFamily="50" charset="0"/>
              </a:rPr>
              <a:t> </a:t>
            </a:r>
            <a:endParaRPr lang="et-EE" sz="1400" dirty="0">
              <a:latin typeface="FS Albert Pro" panose="02000503040000020004" pitchFamily="50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409704" y="1964827"/>
            <a:ext cx="27626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a-GE" dirty="0" smtClean="0">
                <a:latin typeface="+mn-lt"/>
              </a:rPr>
              <a:t>ეჯდფ-ის სარგებელი</a:t>
            </a:r>
            <a:endParaRPr lang="et-EE" dirty="0"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1584" y="1524636"/>
            <a:ext cx="23762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a-GE" sz="1600" dirty="0" smtClean="0">
                <a:latin typeface="+mn-lt"/>
              </a:rPr>
              <a:t>პაციენტი სულ იხდის</a:t>
            </a:r>
            <a:endParaRPr lang="et-EE" sz="1600" dirty="0"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85163" y="6055980"/>
            <a:ext cx="21682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b="1" dirty="0" smtClean="0"/>
              <a:t>წამლის პაკეტის ფასი აფთიაქში</a:t>
            </a:r>
            <a:endParaRPr lang="et-EE" sz="1400" b="1" dirty="0"/>
          </a:p>
        </p:txBody>
      </p:sp>
      <p:sp>
        <p:nvSpPr>
          <p:cNvPr id="12" name="Rectangle 11"/>
          <p:cNvSpPr/>
          <p:nvPr/>
        </p:nvSpPr>
        <p:spPr>
          <a:xfrm>
            <a:off x="6934146" y="5203813"/>
            <a:ext cx="225528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600" b="1" i="1" dirty="0" smtClean="0">
                <a:solidFill>
                  <a:srgbClr val="00B050"/>
                </a:solidFill>
              </a:rPr>
              <a:t>პაციენტებისთვის სავალდებულო თვით-დაფინანსება</a:t>
            </a:r>
            <a:r>
              <a:rPr lang="et-EE" sz="1600" b="1" i="1" dirty="0" smtClean="0">
                <a:solidFill>
                  <a:srgbClr val="00B050"/>
                </a:solidFill>
              </a:rPr>
              <a:t> – 1,27 € </a:t>
            </a:r>
            <a:endParaRPr lang="et-EE" sz="1600" b="1" i="1" dirty="0">
              <a:solidFill>
                <a:srgbClr val="00B05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75557" y="6457763"/>
            <a:ext cx="11176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1400" dirty="0" smtClean="0"/>
              <a:t>ჯენერიკი</a:t>
            </a:r>
            <a:r>
              <a:rPr lang="ka-GE" sz="1400" dirty="0"/>
              <a:t> </a:t>
            </a:r>
            <a:r>
              <a:rPr lang="ka-GE" sz="1400" dirty="0" smtClean="0"/>
              <a:t>3</a:t>
            </a:r>
            <a:endParaRPr lang="et-EE" sz="1400" dirty="0">
              <a:latin typeface="FS Albert Pro" panose="02000503040000020004" pitchFamily="50" charset="0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2352903" y="4221088"/>
            <a:ext cx="4523353" cy="0"/>
          </a:xfrm>
          <a:prstGeom prst="line">
            <a:avLst/>
          </a:prstGeom>
          <a:ln>
            <a:prstDash val="lgDash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2267744" y="5733256"/>
            <a:ext cx="4680521" cy="0"/>
          </a:xfrm>
          <a:prstGeom prst="line">
            <a:avLst/>
          </a:prstGeom>
          <a:ln>
            <a:prstDash val="lgDash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023045" y="6157920"/>
            <a:ext cx="716402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250" b="1" i="1" dirty="0" smtClean="0"/>
              <a:t>10 €</a:t>
            </a:r>
            <a:endParaRPr lang="et-EE" sz="1250" b="1" i="1" dirty="0"/>
          </a:p>
        </p:txBody>
      </p:sp>
      <p:sp>
        <p:nvSpPr>
          <p:cNvPr id="25" name="TextBox 24"/>
          <p:cNvSpPr txBox="1"/>
          <p:nvPr/>
        </p:nvSpPr>
        <p:spPr>
          <a:xfrm>
            <a:off x="2915816" y="4918554"/>
            <a:ext cx="823631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250" b="1" i="1" dirty="0" smtClean="0">
                <a:solidFill>
                  <a:schemeClr val="bg1"/>
                </a:solidFill>
              </a:rPr>
              <a:t>8,73 €</a:t>
            </a:r>
            <a:endParaRPr lang="et-EE" sz="1250" b="1" i="1" dirty="0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023045" y="6157920"/>
            <a:ext cx="7164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200" b="1" i="1" dirty="0" smtClean="0">
                <a:solidFill>
                  <a:schemeClr val="accent1">
                    <a:lumMod val="75000"/>
                  </a:schemeClr>
                </a:solidFill>
              </a:rPr>
              <a:t>10 €</a:t>
            </a:r>
            <a:endParaRPr lang="et-EE" sz="12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023045" y="2132856"/>
            <a:ext cx="540843" cy="1867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34" name="TextBox 33"/>
          <p:cNvSpPr txBox="1"/>
          <p:nvPr/>
        </p:nvSpPr>
        <p:spPr>
          <a:xfrm>
            <a:off x="2915816" y="2083905"/>
            <a:ext cx="823631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350" b="1" i="1" dirty="0" smtClean="0">
                <a:solidFill>
                  <a:srgbClr val="1C0377"/>
                </a:solidFill>
                <a:latin typeface="FS Albert Pro" panose="02000503040000020004" pitchFamily="50" charset="0"/>
              </a:rPr>
              <a:t>8,73</a:t>
            </a:r>
            <a:r>
              <a:rPr lang="et-EE" sz="1350" b="1" i="1" dirty="0" smtClean="0">
                <a:solidFill>
                  <a:srgbClr val="1C0377"/>
                </a:solidFill>
              </a:rPr>
              <a:t> €</a:t>
            </a:r>
            <a:endParaRPr lang="et-EE" sz="1350" b="1" i="1" dirty="0">
              <a:solidFill>
                <a:srgbClr val="1C0377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845033" y="5758365"/>
            <a:ext cx="823631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250" b="1" i="1" dirty="0" smtClean="0">
                <a:solidFill>
                  <a:schemeClr val="bg1"/>
                </a:solidFill>
              </a:rPr>
              <a:t>1,27 €</a:t>
            </a:r>
            <a:endParaRPr lang="et-EE" sz="1250" b="1" i="1" dirty="0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812789" y="5758365"/>
            <a:ext cx="823631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250" b="1" i="1" dirty="0" smtClean="0">
                <a:solidFill>
                  <a:schemeClr val="bg1"/>
                </a:solidFill>
              </a:rPr>
              <a:t>1,27 €</a:t>
            </a:r>
            <a:endParaRPr lang="et-EE" sz="1250" b="1" i="1" dirty="0">
              <a:solidFill>
                <a:schemeClr val="bg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760327" y="5758365"/>
            <a:ext cx="823631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250" b="1" i="1" dirty="0" smtClean="0">
                <a:solidFill>
                  <a:schemeClr val="bg1"/>
                </a:solidFill>
              </a:rPr>
              <a:t>1,27 €</a:t>
            </a:r>
            <a:endParaRPr lang="et-EE" sz="1250" b="1" i="1" dirty="0">
              <a:solidFill>
                <a:schemeClr val="bg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683127" y="5750117"/>
            <a:ext cx="823631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250" b="1" i="1" dirty="0" smtClean="0">
                <a:solidFill>
                  <a:schemeClr val="bg1"/>
                </a:solidFill>
              </a:rPr>
              <a:t>1,27 €</a:t>
            </a:r>
            <a:endParaRPr lang="et-EE" sz="1250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1278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7842"/>
          </a:xfrm>
        </p:spPr>
        <p:txBody>
          <a:bodyPr/>
          <a:lstStyle/>
          <a:p>
            <a:r>
              <a:rPr lang="ka-GE" sz="4000" b="1" dirty="0" smtClean="0">
                <a:solidFill>
                  <a:schemeClr val="accent1">
                    <a:lumMod val="75000"/>
                  </a:schemeClr>
                </a:solidFill>
              </a:rPr>
              <a:t>მედიკამენტების განფასება</a:t>
            </a:r>
            <a:endParaRPr lang="et-EE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289560" y="929958"/>
            <a:ext cx="8854440" cy="5684202"/>
          </a:xfrm>
        </p:spPr>
        <p:txBody>
          <a:bodyPr/>
          <a:lstStyle/>
          <a:p>
            <a:pPr marL="0" indent="0">
              <a:buNone/>
            </a:pPr>
            <a:r>
              <a:rPr lang="ka-GE" sz="2400" dirty="0" smtClean="0"/>
              <a:t>გამოიყენება მხოლოდ </a:t>
            </a:r>
            <a:r>
              <a:rPr lang="ka-GE" sz="2400" b="1" dirty="0" smtClean="0"/>
              <a:t>დადებით სიაში </a:t>
            </a:r>
            <a:r>
              <a:rPr lang="ka-GE" sz="2400" dirty="0" smtClean="0"/>
              <a:t>შეტანილ მედიკამნეტებთან მიმართებაში </a:t>
            </a:r>
            <a:r>
              <a:rPr lang="en-GB" sz="2400" b="1" dirty="0" smtClean="0"/>
              <a:t> </a:t>
            </a:r>
            <a:r>
              <a:rPr lang="ka-GE" sz="2400" b="1" dirty="0" smtClean="0"/>
              <a:t> </a:t>
            </a:r>
            <a:endParaRPr lang="en-GB" sz="2400" b="1" dirty="0" smtClean="0"/>
          </a:p>
          <a:p>
            <a:pPr marL="0" indent="0">
              <a:buNone/>
            </a:pPr>
            <a:r>
              <a:rPr lang="ka-GE" sz="2400" b="1" dirty="0" smtClean="0"/>
              <a:t>ფასზე შეთანხმება </a:t>
            </a:r>
            <a:r>
              <a:rPr lang="ka-GE" sz="2400" dirty="0" smtClean="0"/>
              <a:t>მწარმოებლებთან </a:t>
            </a:r>
            <a:endParaRPr lang="en-GB" sz="2400" dirty="0" smtClean="0"/>
          </a:p>
          <a:p>
            <a:r>
              <a:rPr lang="ka-GE" sz="2000" dirty="0" smtClean="0"/>
              <a:t>გარე</a:t>
            </a:r>
            <a:r>
              <a:rPr lang="en-GB" sz="2000" dirty="0" smtClean="0"/>
              <a:t> </a:t>
            </a:r>
            <a:r>
              <a:rPr lang="ka-GE" sz="2000" dirty="0" smtClean="0"/>
              <a:t>დამოწმება</a:t>
            </a:r>
            <a:r>
              <a:rPr lang="en-GB" sz="2000" dirty="0" smtClean="0"/>
              <a:t> </a:t>
            </a:r>
            <a:r>
              <a:rPr lang="ka-GE" sz="2000" dirty="0" smtClean="0"/>
              <a:t>ევროკავშირის ქვეყნებთან, პირველ რიგში ლატვიასტან, ლიტვასთან, სლოვაკეტთან</a:t>
            </a:r>
            <a:endParaRPr lang="en-GB" sz="2000" dirty="0" smtClean="0"/>
          </a:p>
          <a:p>
            <a:r>
              <a:rPr lang="ka-GE" sz="2000" dirty="0" smtClean="0"/>
              <a:t>შიდა </a:t>
            </a:r>
            <a:r>
              <a:rPr lang="ka-GE" sz="2000" dirty="0"/>
              <a:t>დამოწმება</a:t>
            </a:r>
            <a:r>
              <a:rPr lang="en-GB" sz="2000" dirty="0"/>
              <a:t> </a:t>
            </a:r>
            <a:r>
              <a:rPr lang="ka-GE" sz="2000" dirty="0" smtClean="0"/>
              <a:t>თითოეული </a:t>
            </a:r>
            <a:r>
              <a:rPr lang="ka-GE" sz="2000" dirty="0" smtClean="0"/>
              <a:t>შემთხვევის მიხედვით</a:t>
            </a:r>
            <a:r>
              <a:rPr lang="en-GB" sz="2000" dirty="0" smtClean="0"/>
              <a:t> (</a:t>
            </a:r>
            <a:r>
              <a:rPr lang="ka-GE" sz="2000" dirty="0" smtClean="0"/>
              <a:t>სამედიცინო კუთხით სათანადო ალტერნატივები</a:t>
            </a:r>
            <a:r>
              <a:rPr lang="en-GB" sz="2000" dirty="0" smtClean="0"/>
              <a:t>)</a:t>
            </a:r>
          </a:p>
          <a:p>
            <a:r>
              <a:rPr lang="ka-GE" sz="2000" dirty="0" smtClean="0"/>
              <a:t>მოლაპარაკებები, დაპატენტებული მედიკამენტების შემთხვევაში</a:t>
            </a:r>
            <a:endParaRPr lang="en-GB" sz="2000" dirty="0" smtClean="0"/>
          </a:p>
          <a:p>
            <a:r>
              <a:rPr lang="ka-GE" sz="2000" dirty="0" smtClean="0"/>
              <a:t>უფრო მარტივი მოთხოვნები ჯენერიკების, ბიოლოგიურად მსგავსი და პარალელურად ექსპორტირებული მედიკამენტების შემთხვევაში (მაგ. პირველი ჯენერიკი მინიმუმ 30%-ით ნაკლები უნდა იყოს </a:t>
            </a:r>
            <a:r>
              <a:rPr lang="ka-GE" sz="2000" dirty="0" smtClean="0"/>
              <a:t>ორიგინალი </a:t>
            </a:r>
            <a:r>
              <a:rPr lang="ka-GE" sz="2000" dirty="0" smtClean="0"/>
              <a:t>მედიკამენტის ფასზე)</a:t>
            </a:r>
            <a:endParaRPr lang="en-GB" sz="2000" dirty="0" smtClean="0"/>
          </a:p>
          <a:p>
            <a:pPr marL="0" indent="0">
              <a:buNone/>
            </a:pPr>
            <a:r>
              <a:rPr lang="ka-GE" sz="2400" b="1" dirty="0" smtClean="0"/>
              <a:t>სტანდარტული ნიმუშის</a:t>
            </a:r>
            <a:r>
              <a:rPr lang="en-GB" sz="2400" b="1" dirty="0" smtClean="0"/>
              <a:t> </a:t>
            </a:r>
            <a:r>
              <a:rPr lang="ka-GE" sz="2400" b="1" dirty="0" smtClean="0"/>
              <a:t>ფასები</a:t>
            </a:r>
            <a:endParaRPr lang="en-GB" sz="2400" b="1" dirty="0" smtClean="0"/>
          </a:p>
          <a:p>
            <a:r>
              <a:rPr lang="ka-GE" sz="2000" dirty="0" smtClean="0"/>
              <a:t>ყველა პაკეტი, რომელიც მოიცავს </a:t>
            </a:r>
            <a:r>
              <a:rPr lang="ka-GE" sz="2000" dirty="0" smtClean="0"/>
              <a:t>ერთი და იგივე აქტიურ </a:t>
            </a:r>
            <a:r>
              <a:rPr lang="ka-GE" sz="2000" dirty="0" smtClean="0"/>
              <a:t>ნივთიერებას და ერთნაირი მიღების გზა აქვს, არის </a:t>
            </a:r>
            <a:r>
              <a:rPr lang="ka-GE" sz="2000" dirty="0" smtClean="0"/>
              <a:t>დაჯგუფებული; </a:t>
            </a:r>
            <a:r>
              <a:rPr lang="ka-GE" sz="2000" dirty="0"/>
              <a:t>ერთეულის ყველაზე იაფი </a:t>
            </a:r>
            <a:r>
              <a:rPr lang="ka-GE" sz="2000" dirty="0" smtClean="0"/>
              <a:t>ფასის მომდევნო ფასი </a:t>
            </a:r>
            <a:r>
              <a:rPr lang="ka-GE" sz="2000" dirty="0"/>
              <a:t>არის  </a:t>
            </a:r>
            <a:r>
              <a:rPr lang="ka-GE" sz="2000" dirty="0" smtClean="0"/>
              <a:t>მიჩნეული </a:t>
            </a:r>
            <a:r>
              <a:rPr lang="ka-GE" sz="2000" dirty="0" smtClean="0"/>
              <a:t>სტანდატულ ნიმუშად</a:t>
            </a:r>
            <a:r>
              <a:rPr lang="ka-GE" sz="2000" dirty="0" smtClean="0"/>
              <a:t> </a:t>
            </a:r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1696420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5235</TotalTime>
  <Words>1078</Words>
  <Application>Microsoft Office PowerPoint</Application>
  <PresentationFormat>On-screen Show (4:3)</PresentationFormat>
  <Paragraphs>186</Paragraphs>
  <Slides>19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Calibri</vt:lpstr>
      <vt:lpstr>FS Albert Pro</vt:lpstr>
      <vt:lpstr>Narkisim</vt:lpstr>
      <vt:lpstr>Roboto Regular</vt:lpstr>
      <vt:lpstr>Sylfaen</vt:lpstr>
      <vt:lpstr>Times New Roman</vt:lpstr>
      <vt:lpstr>Office'i kujundus</vt:lpstr>
      <vt:lpstr>ხელმისაწვდომობის და ფინანსური დაცვის გაუმჯობესება: ყურადღების გამახვილება მედიკამენტებზე საერთაშორისო გამოცდილებიდან ნასწავლი გაკვეთილები: ესტონეთი </vt:lpstr>
      <vt:lpstr>ჯანდაცვის საერთო ხარჯებიდან ფარმაცევტული ხარჯების %-ის შედარება მშპ-ში ჯანდაცვის საერთო ხარჯების %-თან (2013)  </vt:lpstr>
      <vt:lpstr>ანაზღაურების სისტემა</vt:lpstr>
      <vt:lpstr>თითოეულ დაზღვეულ ადამიანზე  ჯანმრთელობის საერთო დანახარჯები და ჯანმრთელობის ხარჯების დისტრიბუცია</vt:lpstr>
      <vt:lpstr>რეცეპტების რაოდენობა და საშუალო ფასი ეჯდფ-თვის (ევროებში)</vt:lpstr>
      <vt:lpstr>ამბულატორიულ დონეზე რეცეპტით გამოწერილი წამლები : ანაზღაურების წესები (1)</vt:lpstr>
      <vt:lpstr>PowerPoint Presentation</vt:lpstr>
      <vt:lpstr>მაგალითი: წამალი რომელიც ანაზღაურებულია  100%-ით</vt:lpstr>
      <vt:lpstr>მედიკამენტების განფასება</vt:lpstr>
      <vt:lpstr>საბითუმო მოვაჭრეები და სააფთიაქო დონეზე ფასის კონტროლი</vt:lpstr>
      <vt:lpstr>რეცეპტის ელექტრონულად გამოწერა</vt:lpstr>
      <vt:lpstr>ჯიბიდან საგადასახდელოს სტრუქტურა  </vt:lpstr>
      <vt:lpstr>ჯიბიდან საგადასახდელოს კვინტილის სტრუქტურა, 2010-2012 წლების საშუალო მაჩვენებლები</vt:lpstr>
      <vt:lpstr>თავიდან აცილებადი ჯიბიდან საგადასახდელოს შესამცირებელი ზომები მედიკამენტებზე: მარეგულირებელი ჩარჩო  </vt:lpstr>
      <vt:lpstr>მოსახლეობის ცნობიერების ამაღლება</vt:lpstr>
      <vt:lpstr>პაციენტების ჯიბიდან საგადასახდელო თითოეულ რეცეპტზე (ევროებში)</vt:lpstr>
      <vt:lpstr>თავიდან აცილებადი ჯიბიდან საგადასახდელო 2015 წელს</vt:lpstr>
      <vt:lpstr>ტოპ 10 ჯიბიდან შეძენილი მედიკამენტი ანაზღაურების დონით 75/90% (2016 წლის პირველი მეოთხედი)</vt:lpstr>
      <vt:lpstr>შეჯამება</vt:lpstr>
    </vt:vector>
  </TitlesOfParts>
  <Company>Sotsiaalministeerium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Tuberkuloosiravimite hankimine.</dc:title>
  <dc:creator>Eveli Bauer</dc:creator>
  <cp:lastModifiedBy>admin</cp:lastModifiedBy>
  <cp:revision>111</cp:revision>
  <dcterms:created xsi:type="dcterms:W3CDTF">2016-03-23T13:19:31Z</dcterms:created>
  <dcterms:modified xsi:type="dcterms:W3CDTF">2016-07-21T06:33:48Z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965717453</vt:i4>
  </property>
  <property fmtid="{D5CDD505-2E9C-101B-9397-08002B2CF9AE}" pid="3" name="_NewReviewCycle">
    <vt:lpwstr/>
  </property>
  <property fmtid="{D5CDD505-2E9C-101B-9397-08002B2CF9AE}" pid="4" name="_EmailSubject">
    <vt:lpwstr>ettekanne</vt:lpwstr>
  </property>
  <property fmtid="{D5CDD505-2E9C-101B-9397-08002B2CF9AE}" pid="5" name="_AuthorEmail">
    <vt:lpwstr>Eveli.Bauer@sm.ee</vt:lpwstr>
  </property>
  <property fmtid="{D5CDD505-2E9C-101B-9397-08002B2CF9AE}" pid="6" name="_AuthorEmailDisplayName">
    <vt:lpwstr>Eveli Bauer</vt:lpwstr>
  </property>
</Properties>
</file>