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330" r:id="rId2"/>
    <p:sldId id="456" r:id="rId3"/>
    <p:sldId id="441" r:id="rId4"/>
    <p:sldId id="457" r:id="rId5"/>
    <p:sldId id="458" r:id="rId6"/>
    <p:sldId id="450" r:id="rId7"/>
    <p:sldId id="461" r:id="rId8"/>
    <p:sldId id="460" r:id="rId9"/>
    <p:sldId id="459" r:id="rId10"/>
    <p:sldId id="452" r:id="rId11"/>
    <p:sldId id="462" r:id="rId12"/>
    <p:sldId id="354" r:id="rId13"/>
    <p:sldId id="454" r:id="rId14"/>
    <p:sldId id="453" r:id="rId15"/>
    <p:sldId id="446" r:id="rId16"/>
  </p:sldIdLst>
  <p:sldSz cx="9144000" cy="6858000" type="screen4x3"/>
  <p:notesSz cx="6954838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SI" initials="J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6666"/>
    <a:srgbClr val="127D0D"/>
    <a:srgbClr val="79E395"/>
    <a:srgbClr val="6CB484"/>
    <a:srgbClr val="5CC475"/>
    <a:srgbClr val="D2EAFA"/>
    <a:srgbClr val="8CD099"/>
    <a:srgbClr val="5FC179"/>
    <a:srgbClr val="A096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88921" autoAdjust="0"/>
  </p:normalViewPr>
  <p:slideViewPr>
    <p:cSldViewPr>
      <p:cViewPr>
        <p:scale>
          <a:sx n="89" d="100"/>
          <a:sy n="89" d="100"/>
        </p:scale>
        <p:origin x="-136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384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004155730533731E-2"/>
          <c:y val="3.4560553877851966E-2"/>
          <c:w val="0.83859300573539419"/>
          <c:h val="0.601025896112553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Government expenditure on health, mill GEL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strCache>
            </c:strRef>
          </c:cat>
          <c:val>
            <c:numRef>
              <c:f>Sheet1!$B$2:$H$2</c:f>
              <c:numCache>
                <c:formatCode>#,##0</c:formatCode>
                <c:ptCount val="7"/>
                <c:pt idx="0">
                  <c:v>450</c:v>
                </c:pt>
                <c:pt idx="1">
                  <c:v>548</c:v>
                </c:pt>
                <c:pt idx="2">
                  <c:v>693</c:v>
                </c:pt>
                <c:pt idx="3">
                  <c:v>914</c:v>
                </c:pt>
                <c:pt idx="4" formatCode="General">
                  <c:v>1064</c:v>
                </c:pt>
                <c:pt idx="5" formatCode="General">
                  <c:v>1111</c:v>
                </c:pt>
                <c:pt idx="6" formatCode="General">
                  <c:v>1153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36"/>
        <c:axId val="34794112"/>
        <c:axId val="34804096"/>
      </c:barChart>
      <c:lineChart>
        <c:grouping val="standar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Government expenditure on health as % of GDP</c:v>
                </c:pt>
              </c:strCache>
            </c:strRef>
          </c:tx>
          <c:spPr>
            <a:ln w="41275"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6"/>
              <c:layout>
                <c:manualLayout>
                  <c:x val="-6.000620490602869E-2"/>
                  <c:y val="-5.47397903442887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7.3344551689103393E-2"/>
                  <c:y val="-7.6545114073068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5.995266519849797E-2"/>
                  <c:y val="-4.50312828005040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5.7367491259591896E-2"/>
                  <c:y val="-6.42620471779610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5.995266519849797E-2"/>
                  <c:y val="-4.69591543107322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4.7096417481060596E-2"/>
                  <c:y val="-4.33817778665006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strCache>
            </c:strRef>
          </c:cat>
          <c:val>
            <c:numRef>
              <c:f>Sheet1!$B$3:$H$3</c:f>
              <c:numCache>
                <c:formatCode>0.0%</c:formatCode>
                <c:ptCount val="7"/>
                <c:pt idx="0">
                  <c:v>1.7209900867980875E-2</c:v>
                </c:pt>
                <c:pt idx="1">
                  <c:v>2.0409014953656761E-2</c:v>
                </c:pt>
                <c:pt idx="2">
                  <c:v>2.3780707749627678E-2</c:v>
                </c:pt>
                <c:pt idx="3">
                  <c:v>2.9000000000000001E-2</c:v>
                </c:pt>
                <c:pt idx="4" formatCode="0.00%">
                  <c:v>3.1E-2</c:v>
                </c:pt>
                <c:pt idx="5" formatCode="0.00%">
                  <c:v>0.03</c:v>
                </c:pt>
                <c:pt idx="6" formatCode="0.00%">
                  <c:v>2.9000000000000001E-2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807168"/>
        <c:axId val="34805632"/>
      </c:lineChart>
      <c:catAx>
        <c:axId val="34794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34804096"/>
        <c:crosses val="autoZero"/>
        <c:auto val="1"/>
        <c:lblAlgn val="ctr"/>
        <c:lblOffset val="100"/>
        <c:noMultiLvlLbl val="0"/>
      </c:catAx>
      <c:valAx>
        <c:axId val="34804096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4794112"/>
        <c:crosses val="autoZero"/>
        <c:crossBetween val="between"/>
      </c:valAx>
      <c:valAx>
        <c:axId val="34805632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4807168"/>
        <c:crosses val="max"/>
        <c:crossBetween val="between"/>
      </c:valAx>
      <c:catAx>
        <c:axId val="348071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4805632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7.8204216408432822E-2"/>
          <c:y val="0.79363963799214543"/>
          <c:w val="0.85098044196088418"/>
          <c:h val="0.16232819911167423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52344391317553"/>
          <c:y val="4.5121577608127836E-2"/>
          <c:w val="0.81475551667152735"/>
          <c:h val="0.617452059858438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Out-of-pocket Payment, mill GEL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1609</c:v>
                </c:pt>
                <c:pt idx="1">
                  <c:v>1557</c:v>
                </c:pt>
                <c:pt idx="2">
                  <c:v>1623</c:v>
                </c:pt>
                <c:pt idx="3">
                  <c:v>1444</c:v>
                </c:pt>
                <c:pt idx="4">
                  <c:v>1591</c:v>
                </c:pt>
                <c:pt idx="5">
                  <c:v>1575</c:v>
                </c:pt>
                <c:pt idx="6">
                  <c:v>1513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203-4761-B4DF-5DBCE92591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axId val="40648064"/>
        <c:axId val="40646528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OOP as % of THE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5.9881889763779519E-2"/>
                  <c:y val="-5.06105949368417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203-4761-B4DF-5DBCE925918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1175712410948638E-2"/>
                  <c:y val="-6.05777436870372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2009045744281981E-2"/>
                  <c:y val="-4.5080719969757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9409813356663869E-2"/>
                  <c:y val="-9.49972641561655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F28-472A-8350-874F9330AC8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8.0912803394433241E-2"/>
                  <c:y val="-7.64142298861732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8.010421867828238E-2"/>
                  <c:y val="-0.1230637271845226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Sheet1!$C$2:$C$8</c:f>
              <c:numCache>
                <c:formatCode>0%</c:formatCode>
                <c:ptCount val="7"/>
                <c:pt idx="0" formatCode="0.00%">
                  <c:v>0.73399999999999999</c:v>
                </c:pt>
                <c:pt idx="1">
                  <c:v>0.69099999999999995</c:v>
                </c:pt>
                <c:pt idx="2" formatCode="0.00%">
                  <c:v>0.66</c:v>
                </c:pt>
                <c:pt idx="3" formatCode="0.0%">
                  <c:v>0.56999999999999995</c:v>
                </c:pt>
                <c:pt idx="4" formatCode="0.0%">
                  <c:v>0.55600000000000005</c:v>
                </c:pt>
                <c:pt idx="5">
                  <c:v>0.55000000000000004</c:v>
                </c:pt>
                <c:pt idx="6">
                  <c:v>0.52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203-4761-B4DF-5DBCE92591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859648"/>
        <c:axId val="40644992"/>
      </c:lineChart>
      <c:catAx>
        <c:axId val="3485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0644992"/>
        <c:crosses val="autoZero"/>
        <c:auto val="1"/>
        <c:lblAlgn val="ctr"/>
        <c:lblOffset val="100"/>
        <c:noMultiLvlLbl val="0"/>
      </c:catAx>
      <c:valAx>
        <c:axId val="40644992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4859648"/>
        <c:crosses val="autoZero"/>
        <c:crossBetween val="between"/>
      </c:valAx>
      <c:valAx>
        <c:axId val="40646528"/>
        <c:scaling>
          <c:orientation val="minMax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0648064"/>
        <c:crosses val="max"/>
        <c:crossBetween val="between"/>
      </c:valAx>
      <c:catAx>
        <c:axId val="406480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0646528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1.027541944328228E-2"/>
          <c:y val="0.81559549321241243"/>
          <c:w val="0.97996925731505791"/>
          <c:h val="0.15464314370213691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877710168955598E-2"/>
          <c:y val="0.16047662401574797"/>
          <c:w val="0.95820563206652298"/>
          <c:h val="0.571080708661417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837-4DBF-B481-B249B6C6FA0E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837-4DBF-B481-B249B6C6FA0E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400"/>
                      <a:t>14.1%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837-4DBF-B481-B249B6C6FA0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400"/>
                      <a:t>29.5%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837-4DBF-B481-B249B6C6FA0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400"/>
                      <a:t>99.9%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837-4DBF-B481-B249B6C6FA0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2007</c:v>
                </c:pt>
                <c:pt idx="1">
                  <c:v>2010</c:v>
                </c:pt>
                <c:pt idx="2">
                  <c:v>2014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14.1</c:v>
                </c:pt>
                <c:pt idx="1">
                  <c:v>29.5</c:v>
                </c:pt>
                <c:pt idx="2">
                  <c:v>99.9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837-4DBF-B481-B249B6C6FA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3"/>
        <c:axId val="40405248"/>
        <c:axId val="40419328"/>
      </c:barChart>
      <c:catAx>
        <c:axId val="40405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0419328"/>
        <c:crosses val="autoZero"/>
        <c:auto val="1"/>
        <c:lblAlgn val="ctr"/>
        <c:lblOffset val="100"/>
        <c:noMultiLvlLbl val="0"/>
      </c:catAx>
      <c:valAx>
        <c:axId val="404193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0405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2.4509803921568631E-2"/>
          <c:w val="0.94757288784847848"/>
          <c:h val="0.917148757140651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E41-4340-B80A-2DA47C2D390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E41-4340-B80A-2DA47C2D39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462592"/>
        <c:axId val="40468480"/>
      </c:barChart>
      <c:catAx>
        <c:axId val="4046259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40468480"/>
        <c:crosses val="autoZero"/>
        <c:auto val="1"/>
        <c:lblAlgn val="ctr"/>
        <c:lblOffset val="100"/>
        <c:noMultiLvlLbl val="0"/>
      </c:catAx>
      <c:valAx>
        <c:axId val="404684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04625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1.3549538941410522E-2"/>
          <c:w val="0.19584162828703019"/>
          <c:h val="0.2721097730430755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301886792452827E-2"/>
          <c:y val="5.8823529411764705E-2"/>
          <c:w val="0.94757288784847848"/>
          <c:h val="0.917148757140651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2.2999999999999998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B51-46A7-B7F0-E60C0CF30A3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B51-46A7-B7F0-E60C0CF30A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528512"/>
        <c:axId val="40542592"/>
      </c:barChart>
      <c:catAx>
        <c:axId val="405285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40542592"/>
        <c:crosses val="autoZero"/>
        <c:auto val="1"/>
        <c:lblAlgn val="ctr"/>
        <c:lblOffset val="100"/>
        <c:noMultiLvlLbl val="0"/>
      </c:catAx>
      <c:valAx>
        <c:axId val="405425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05285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2736096667161874E-2"/>
          <c:y val="2.7079848776113902E-2"/>
          <c:w val="0.19584162828703019"/>
          <c:h val="0.2721097730430755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EADAF1-2A7B-4A93-A25F-C73C6D3D56DA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8F17440-78FB-4F19-B53E-3767B81E3DD5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algn="r" rtl="0"/>
          <a:r>
            <a:rPr lang="en-GB" sz="2000" dirty="0" smtClean="0">
              <a:latin typeface="Arial" panose="020B0604020202020204" pitchFamily="34" charset="0"/>
              <a:cs typeface="Arial" panose="020B0604020202020204" pitchFamily="34" charset="0"/>
            </a:rPr>
            <a:t>Better access to care</a:t>
          </a:r>
          <a:endParaRPr lang="en-GB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3DC83E-F327-411F-A68D-74830168472B}" type="parTrans" cxnId="{2F8DB360-B19E-4442-B216-F73C6FDA73D0}">
      <dgm:prSet/>
      <dgm:spPr/>
      <dgm:t>
        <a:bodyPr/>
        <a:lstStyle/>
        <a:p>
          <a:endParaRPr lang="en-GB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6E7DDA-44E1-42EF-9209-15F1F3124D3E}" type="sibTrans" cxnId="{2F8DB360-B19E-4442-B216-F73C6FDA73D0}">
      <dgm:prSet/>
      <dgm:spPr/>
      <dgm:t>
        <a:bodyPr/>
        <a:lstStyle/>
        <a:p>
          <a:endParaRPr lang="en-GB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8C5B04-B7F7-4979-AF6D-27CABF561EDF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algn="r" rtl="0"/>
          <a:r>
            <a:rPr lang="en-GB" sz="2000" dirty="0" smtClean="0">
              <a:latin typeface="Arial" panose="020B0604020202020204" pitchFamily="34" charset="0"/>
              <a:cs typeface="Arial" panose="020B0604020202020204" pitchFamily="34" charset="0"/>
            </a:rPr>
            <a:t>Better user experience</a:t>
          </a:r>
          <a:endParaRPr lang="en-GB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186FD6-E0F7-4324-9DC1-7449A8C72A2C}" type="parTrans" cxnId="{481C668A-D840-4E10-9DB3-0E26C9BB195D}">
      <dgm:prSet/>
      <dgm:spPr/>
      <dgm:t>
        <a:bodyPr/>
        <a:lstStyle/>
        <a:p>
          <a:endParaRPr lang="en-GB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89632D-8680-49BF-A658-81C1DA270DB1}" type="sibTrans" cxnId="{481C668A-D840-4E10-9DB3-0E26C9BB195D}">
      <dgm:prSet/>
      <dgm:spPr/>
      <dgm:t>
        <a:bodyPr/>
        <a:lstStyle/>
        <a:p>
          <a:endParaRPr lang="en-GB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A22864-45DA-47F0-9766-0E99F38734A4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algn="r" rtl="0"/>
          <a:r>
            <a:rPr lang="en-GB" sz="2000" dirty="0" smtClean="0">
              <a:latin typeface="Arial" panose="020B0604020202020204" pitchFamily="34" charset="0"/>
              <a:cs typeface="Arial" panose="020B0604020202020204" pitchFamily="34" charset="0"/>
            </a:rPr>
            <a:t>Better financial protection</a:t>
          </a:r>
          <a:endParaRPr lang="en-GB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5F7296-2D1F-4E85-9766-618AF475DB3C}" type="parTrans" cxnId="{F0874AB1-E004-44CD-83BB-CB09F9EAC966}">
      <dgm:prSet/>
      <dgm:spPr/>
      <dgm:t>
        <a:bodyPr/>
        <a:lstStyle/>
        <a:p>
          <a:endParaRPr lang="en-GB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3C1217-CC73-443D-B075-B82F94E7B2E4}" type="sibTrans" cxnId="{F0874AB1-E004-44CD-83BB-CB09F9EAC966}">
      <dgm:prSet/>
      <dgm:spPr/>
      <dgm:t>
        <a:bodyPr/>
        <a:lstStyle/>
        <a:p>
          <a:endParaRPr lang="en-GB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089793-4975-4999-A52B-651EE91730DA}" type="pres">
      <dgm:prSet presAssocID="{6EEADAF1-2A7B-4A93-A25F-C73C6D3D56D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E6596CC-A13F-4946-83FF-C16B16B18351}" type="pres">
      <dgm:prSet presAssocID="{18F17440-78FB-4F19-B53E-3767B81E3DD5}" presName="horFlow" presStyleCnt="0"/>
      <dgm:spPr/>
    </dgm:pt>
    <dgm:pt modelId="{B4998F7A-9161-4387-AB5F-2166D0E85277}" type="pres">
      <dgm:prSet presAssocID="{18F17440-78FB-4F19-B53E-3767B81E3DD5}" presName="bigChev" presStyleLbl="node1" presStyleIdx="0" presStyleCnt="3" custScaleX="251907" custLinFactNeighborX="314" custLinFactNeighborY="207"/>
      <dgm:spPr/>
      <dgm:t>
        <a:bodyPr/>
        <a:lstStyle/>
        <a:p>
          <a:endParaRPr lang="en-GB"/>
        </a:p>
      </dgm:t>
    </dgm:pt>
    <dgm:pt modelId="{0EEA75ED-6D39-4516-8E97-D13611EF628E}" type="pres">
      <dgm:prSet presAssocID="{18F17440-78FB-4F19-B53E-3767B81E3DD5}" presName="vSp" presStyleCnt="0"/>
      <dgm:spPr/>
    </dgm:pt>
    <dgm:pt modelId="{0EBA0EAE-2F21-4E85-92C9-50E6977BE50C}" type="pres">
      <dgm:prSet presAssocID="{F98C5B04-B7F7-4979-AF6D-27CABF561EDF}" presName="horFlow" presStyleCnt="0"/>
      <dgm:spPr/>
    </dgm:pt>
    <dgm:pt modelId="{F668D32E-F538-4EFB-9EF2-9FE4BA3FCB38}" type="pres">
      <dgm:prSet presAssocID="{F98C5B04-B7F7-4979-AF6D-27CABF561EDF}" presName="bigChev" presStyleLbl="node1" presStyleIdx="1" presStyleCnt="3" custScaleX="252217" custLinFactNeighborX="159" custLinFactNeighborY="-2731"/>
      <dgm:spPr/>
      <dgm:t>
        <a:bodyPr/>
        <a:lstStyle/>
        <a:p>
          <a:endParaRPr lang="en-US"/>
        </a:p>
      </dgm:t>
    </dgm:pt>
    <dgm:pt modelId="{C631CD4A-20CE-4034-B6C4-75BB7DA2A6A8}" type="pres">
      <dgm:prSet presAssocID="{F98C5B04-B7F7-4979-AF6D-27CABF561EDF}" presName="vSp" presStyleCnt="0"/>
      <dgm:spPr/>
    </dgm:pt>
    <dgm:pt modelId="{1BA63240-BE5B-451D-B40C-D46C492946A5}" type="pres">
      <dgm:prSet presAssocID="{F3A22864-45DA-47F0-9766-0E99F38734A4}" presName="horFlow" presStyleCnt="0"/>
      <dgm:spPr/>
    </dgm:pt>
    <dgm:pt modelId="{65F66A6B-97A1-4A91-BEA6-29E9A8CA017F}" type="pres">
      <dgm:prSet presAssocID="{F3A22864-45DA-47F0-9766-0E99F38734A4}" presName="bigChev" presStyleLbl="node1" presStyleIdx="2" presStyleCnt="3" custScaleX="251754"/>
      <dgm:spPr/>
      <dgm:t>
        <a:bodyPr/>
        <a:lstStyle/>
        <a:p>
          <a:endParaRPr lang="en-US"/>
        </a:p>
      </dgm:t>
    </dgm:pt>
  </dgm:ptLst>
  <dgm:cxnLst>
    <dgm:cxn modelId="{B950A503-5506-4D20-B996-D5F8BBABAF4E}" type="presOf" srcId="{6EEADAF1-2A7B-4A93-A25F-C73C6D3D56DA}" destId="{DA089793-4975-4999-A52B-651EE91730DA}" srcOrd="0" destOrd="0" presId="urn:microsoft.com/office/officeart/2005/8/layout/lProcess3"/>
    <dgm:cxn modelId="{EB02785A-4E45-43F6-9F9D-FC5F0CBABEDC}" type="presOf" srcId="{F3A22864-45DA-47F0-9766-0E99F38734A4}" destId="{65F66A6B-97A1-4A91-BEA6-29E9A8CA017F}" srcOrd="0" destOrd="0" presId="urn:microsoft.com/office/officeart/2005/8/layout/lProcess3"/>
    <dgm:cxn modelId="{F0874AB1-E004-44CD-83BB-CB09F9EAC966}" srcId="{6EEADAF1-2A7B-4A93-A25F-C73C6D3D56DA}" destId="{F3A22864-45DA-47F0-9766-0E99F38734A4}" srcOrd="2" destOrd="0" parTransId="{645F7296-2D1F-4E85-9766-618AF475DB3C}" sibTransId="{963C1217-CC73-443D-B075-B82F94E7B2E4}"/>
    <dgm:cxn modelId="{2F8DB360-B19E-4442-B216-F73C6FDA73D0}" srcId="{6EEADAF1-2A7B-4A93-A25F-C73C6D3D56DA}" destId="{18F17440-78FB-4F19-B53E-3767B81E3DD5}" srcOrd="0" destOrd="0" parTransId="{323DC83E-F327-411F-A68D-74830168472B}" sibTransId="{AE6E7DDA-44E1-42EF-9209-15F1F3124D3E}"/>
    <dgm:cxn modelId="{F058F1F9-5974-4BF4-9E70-D49934E04019}" type="presOf" srcId="{18F17440-78FB-4F19-B53E-3767B81E3DD5}" destId="{B4998F7A-9161-4387-AB5F-2166D0E85277}" srcOrd="0" destOrd="0" presId="urn:microsoft.com/office/officeart/2005/8/layout/lProcess3"/>
    <dgm:cxn modelId="{CBBC9ECE-8DE1-462C-B5DF-4A88E6A129EE}" type="presOf" srcId="{F98C5B04-B7F7-4979-AF6D-27CABF561EDF}" destId="{F668D32E-F538-4EFB-9EF2-9FE4BA3FCB38}" srcOrd="0" destOrd="0" presId="urn:microsoft.com/office/officeart/2005/8/layout/lProcess3"/>
    <dgm:cxn modelId="{481C668A-D840-4E10-9DB3-0E26C9BB195D}" srcId="{6EEADAF1-2A7B-4A93-A25F-C73C6D3D56DA}" destId="{F98C5B04-B7F7-4979-AF6D-27CABF561EDF}" srcOrd="1" destOrd="0" parTransId="{F7186FD6-E0F7-4324-9DC1-7449A8C72A2C}" sibTransId="{3B89632D-8680-49BF-A658-81C1DA270DB1}"/>
    <dgm:cxn modelId="{FFDDD68B-BB4A-4AFF-84F8-4010299FBB73}" type="presParOf" srcId="{DA089793-4975-4999-A52B-651EE91730DA}" destId="{CE6596CC-A13F-4946-83FF-C16B16B18351}" srcOrd="0" destOrd="0" presId="urn:microsoft.com/office/officeart/2005/8/layout/lProcess3"/>
    <dgm:cxn modelId="{22F2A70B-87B6-4C34-BBE3-3075E005A9BA}" type="presParOf" srcId="{CE6596CC-A13F-4946-83FF-C16B16B18351}" destId="{B4998F7A-9161-4387-AB5F-2166D0E85277}" srcOrd="0" destOrd="0" presId="urn:microsoft.com/office/officeart/2005/8/layout/lProcess3"/>
    <dgm:cxn modelId="{B44BF8DC-6E0D-4167-991B-1003B234A7E5}" type="presParOf" srcId="{DA089793-4975-4999-A52B-651EE91730DA}" destId="{0EEA75ED-6D39-4516-8E97-D13611EF628E}" srcOrd="1" destOrd="0" presId="urn:microsoft.com/office/officeart/2005/8/layout/lProcess3"/>
    <dgm:cxn modelId="{6BEEEACE-3F8F-482B-B49F-DBDE5918B355}" type="presParOf" srcId="{DA089793-4975-4999-A52B-651EE91730DA}" destId="{0EBA0EAE-2F21-4E85-92C9-50E6977BE50C}" srcOrd="2" destOrd="0" presId="urn:microsoft.com/office/officeart/2005/8/layout/lProcess3"/>
    <dgm:cxn modelId="{3C6DA56A-8111-46E0-9DDA-756FCB987C3B}" type="presParOf" srcId="{0EBA0EAE-2F21-4E85-92C9-50E6977BE50C}" destId="{F668D32E-F538-4EFB-9EF2-9FE4BA3FCB38}" srcOrd="0" destOrd="0" presId="urn:microsoft.com/office/officeart/2005/8/layout/lProcess3"/>
    <dgm:cxn modelId="{C871FA6A-2FCB-4579-9931-BDC62A5196C9}" type="presParOf" srcId="{DA089793-4975-4999-A52B-651EE91730DA}" destId="{C631CD4A-20CE-4034-B6C4-75BB7DA2A6A8}" srcOrd="3" destOrd="0" presId="urn:microsoft.com/office/officeart/2005/8/layout/lProcess3"/>
    <dgm:cxn modelId="{481513F7-364C-445D-B948-B3484639DF9D}" type="presParOf" srcId="{DA089793-4975-4999-A52B-651EE91730DA}" destId="{1BA63240-BE5B-451D-B40C-D46C492946A5}" srcOrd="4" destOrd="0" presId="urn:microsoft.com/office/officeart/2005/8/layout/lProcess3"/>
    <dgm:cxn modelId="{CB94DFCE-B08A-4725-A8E7-979A853BBE1B}" type="presParOf" srcId="{1BA63240-BE5B-451D-B40C-D46C492946A5}" destId="{65F66A6B-97A1-4A91-BEA6-29E9A8CA017F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998F7A-9161-4387-AB5F-2166D0E85277}">
      <dsp:nvSpPr>
        <dsp:cNvPr id="0" name=""/>
        <dsp:cNvSpPr/>
      </dsp:nvSpPr>
      <dsp:spPr>
        <a:xfrm>
          <a:off x="7506" y="167422"/>
          <a:ext cx="4028672" cy="639707"/>
        </a:xfrm>
        <a:prstGeom prst="chevron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Better access to care</a:t>
          </a:r>
          <a:endParaRPr lang="en-GB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7360" y="167422"/>
        <a:ext cx="3388965" cy="639707"/>
      </dsp:txXfrm>
    </dsp:sp>
    <dsp:sp modelId="{F668D32E-F538-4EFB-9EF2-9FE4BA3FCB38}">
      <dsp:nvSpPr>
        <dsp:cNvPr id="0" name=""/>
        <dsp:cNvSpPr/>
      </dsp:nvSpPr>
      <dsp:spPr>
        <a:xfrm>
          <a:off x="4969" y="877895"/>
          <a:ext cx="4033630" cy="639707"/>
        </a:xfrm>
        <a:prstGeom prst="chevron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Better user experience</a:t>
          </a:r>
          <a:endParaRPr lang="en-GB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4823" y="877895"/>
        <a:ext cx="3393923" cy="639707"/>
      </dsp:txXfrm>
    </dsp:sp>
    <dsp:sp modelId="{65F66A6B-97A1-4A91-BEA6-29E9A8CA017F}">
      <dsp:nvSpPr>
        <dsp:cNvPr id="0" name=""/>
        <dsp:cNvSpPr/>
      </dsp:nvSpPr>
      <dsp:spPr>
        <a:xfrm>
          <a:off x="2484" y="1624632"/>
          <a:ext cx="4026225" cy="639707"/>
        </a:xfrm>
        <a:prstGeom prst="chevron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Better financial protection</a:t>
          </a:r>
          <a:endParaRPr lang="en-GB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2338" y="1624632"/>
        <a:ext cx="3386518" cy="6397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3163" cy="4655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40038" y="1"/>
            <a:ext cx="3013163" cy="4655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EC6A0DC-4D3A-4F31-ACF4-DCA3DE739D81}" type="datetimeFigureOut">
              <a:rPr lang="en-US"/>
              <a:pPr>
                <a:defRPr/>
              </a:pPr>
              <a:t>11-Feb-20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74"/>
            <a:ext cx="3013163" cy="4655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40038" y="8842074"/>
            <a:ext cx="3013163" cy="4655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1F6753F-F0E3-4727-904A-DB1EBF212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0354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3163" cy="4655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0038" y="1"/>
            <a:ext cx="3013163" cy="4655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5A259BA-205C-40C1-AE89-81059E38544B}" type="datetimeFigureOut">
              <a:rPr lang="en-US"/>
              <a:pPr>
                <a:defRPr/>
              </a:pPr>
              <a:t>11-Feb-20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6138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977" y="4421786"/>
            <a:ext cx="5562887" cy="41897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74"/>
            <a:ext cx="3013163" cy="4655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40038" y="8842074"/>
            <a:ext cx="3013163" cy="4655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1038D2B-4BD2-497C-8E71-D70EE13E72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55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8D2B-4BD2-497C-8E71-D70EE13E729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3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8D2B-4BD2-497C-8E71-D70EE13E729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023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0" dirty="0" smtClean="0">
                <a:latin typeface="Tw Cen MT" panose="020B0602020104020603" pitchFamily="34" charset="0"/>
              </a:rPr>
              <a:t>The population of Georgia has declined</a:t>
            </a:r>
            <a:r>
              <a:rPr lang="en-US" b="0" baseline="0" dirty="0" smtClean="0">
                <a:latin typeface="Tw Cen MT" panose="020B0602020104020603" pitchFamily="34" charset="0"/>
              </a:rPr>
              <a:t> during the last 25 years, largely due to the outmigration and according to the census conducted in 2014, it is 3,7 </a:t>
            </a:r>
            <a:r>
              <a:rPr lang="en-US" b="0" baseline="0" dirty="0" err="1" smtClean="0">
                <a:latin typeface="Tw Cen MT" panose="020B0602020104020603" pitchFamily="34" charset="0"/>
              </a:rPr>
              <a:t>mln</a:t>
            </a:r>
            <a:r>
              <a:rPr lang="en-US" b="0" baseline="0" dirty="0" smtClean="0">
                <a:latin typeface="Tw Cen MT" panose="020B0602020104020603" pitchFamily="34" charset="0"/>
              </a:rPr>
              <a:t>. 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0" dirty="0" smtClean="0">
                <a:latin typeface="Tw Cen MT" panose="020B0602020104020603" pitchFamily="34" charset="0"/>
              </a:rPr>
              <a:t>Georgia has made a good progress in improving health outcomes. </a:t>
            </a:r>
            <a:r>
              <a:rPr lang="en-US" sz="1200" b="0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Life expectancy has increased by about 5</a:t>
            </a:r>
            <a:r>
              <a:rPr lang="en-US" sz="1200" b="0" kern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years over the few</a:t>
            </a:r>
            <a:r>
              <a:rPr lang="en-US" sz="1200" b="0" kern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decades and currently is at 73.5 years.</a:t>
            </a:r>
            <a:endParaRPr lang="en-US" sz="1200" b="0" kern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200" b="0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Significant</a:t>
            </a:r>
            <a:r>
              <a:rPr lang="en-US" sz="1200" b="0" kern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ly</a:t>
            </a:r>
            <a:r>
              <a:rPr lang="en-US" sz="1200" b="0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has</a:t>
            </a:r>
            <a:r>
              <a:rPr lang="en-US" sz="1200" b="0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declin</a:t>
            </a:r>
            <a:r>
              <a:rPr lang="en-US" sz="1200" b="0" kern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ed</a:t>
            </a:r>
            <a:r>
              <a:rPr lang="en-US" sz="1200" b="0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under-five mortality and infant mortality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200" b="0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2015 Georgia</a:t>
            </a:r>
            <a:r>
              <a:rPr lang="en-US" sz="1200" b="0" kern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met </a:t>
            </a:r>
            <a:r>
              <a:rPr lang="en-US" sz="1200" b="0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MDGs 4</a:t>
            </a:r>
            <a:r>
              <a:rPr lang="en-US" sz="1200" b="0" kern="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</a:t>
            </a:r>
            <a:r>
              <a:rPr lang="en-US" sz="1200" b="0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Goal</a:t>
            </a:r>
            <a:r>
              <a:rPr lang="en-US" sz="1200" b="0" kern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decrease under-5 mortality rate</a:t>
            </a:r>
            <a:endParaRPr lang="en-US" sz="1200" b="0" kern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8D2B-4BD2-497C-8E71-D70EE13E729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464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8500"/>
            <a:ext cx="4652962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The UHC program was accompanied with</a:t>
            </a:r>
            <a:r>
              <a:rPr lang="en-US" baseline="0" dirty="0" smtClean="0"/>
              <a:t> a substantial increase in the governments budget allocations. From 2012 to 2016, the health budget more than doubled, as a percentage of GDP it increased from 1.7 percent to 3% in 2016. </a:t>
            </a:r>
          </a:p>
          <a:p>
            <a:pPr marL="171450" marR="0" lvl="0" indent="-17145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a-G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share of the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out-of-</a:t>
            </a:r>
            <a:r>
              <a:rPr lang="ka-G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pocket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payments </a:t>
            </a:r>
            <a:r>
              <a:rPr lang="ka-G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total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 </a:t>
            </a:r>
            <a:r>
              <a:rPr lang="ka-G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expend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itures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a-G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 significantly decreased from 73%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(in 2012) </a:t>
            </a:r>
            <a:r>
              <a:rPr lang="ka-G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5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ka-G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 (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</a:t>
            </a:r>
            <a:r>
              <a:rPr lang="ka-G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ka-G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mainly due to the lower cost of hospitalization, which is a direct consequence of the universal healthcare program.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EA5C9-79DF-4EAB-B6EC-DD2CD99996A7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9524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coverage of population</a:t>
            </a:r>
            <a:r>
              <a:rPr lang="en-US" baseline="0" dirty="0" smtClean="0"/>
              <a:t> improved as demonstrated by the series of health care utilization and expenditures surveys. Over half of the population were covered first time. </a:t>
            </a:r>
            <a:r>
              <a:rPr lang="en-US" dirty="0" smtClean="0"/>
              <a:t>We have seen a surge in utilization of the health care services. Utilization of outpatient</a:t>
            </a:r>
            <a:r>
              <a:rPr lang="en-US" baseline="0" dirty="0" smtClean="0"/>
              <a:t> and inpatient care has almost doubled since the introduction of the UHC program.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Georgia, during last 2 decades, this indicator did not exceed 2.2. In the frame of the UHC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programme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numbers of out- and in-patient encounters continued to grow due to increased accessibility of healthcare services. In 2016, the number of contacts with out-patient facilities per capita reached 4.0.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8D2B-4BD2-497C-8E71-D70EE13E729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64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8D2B-4BD2-497C-8E71-D70EE13E729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5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a-G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40ACB-3D6A-4C81-884E-7407748451C4}" type="slidenum">
              <a:rPr lang="ka-GE" smtClean="0"/>
              <a:pPr/>
              <a:t>7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1897419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9350" y="696913"/>
            <a:ext cx="4656138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38021-7255-42A8-94DC-D61ED7D4BDC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5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 smtClean="0">
                <a:latin typeface="+mn-lt"/>
              </a:rPr>
              <a:t>High OOP Payments are a Risk Factor for Impoverishment</a:t>
            </a:r>
            <a:r>
              <a:rPr lang="en-US" sz="1200" b="0" baseline="0" dirty="0" smtClean="0">
                <a:latin typeface="+mn-lt"/>
              </a:rPr>
              <a:t> 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 smtClean="0">
                <a:solidFill>
                  <a:srgbClr val="FF0000"/>
                </a:solidFill>
                <a:latin typeface="+mn-lt"/>
              </a:rPr>
              <a:t>Population ageing + weak management of NCDs + inefficient service delivery structure </a:t>
            </a:r>
            <a:r>
              <a:rPr lang="en-US" sz="1200" b="0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 are</a:t>
            </a:r>
            <a:r>
              <a:rPr lang="en-US" sz="1200" b="0" baseline="0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 the </a:t>
            </a:r>
            <a:r>
              <a:rPr lang="en-US" sz="1200" b="0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mix of cost drivers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 smtClean="0">
                <a:latin typeface="+mn-lt"/>
              </a:rPr>
              <a:t>40% of total health spending on pharmaceuticals</a:t>
            </a:r>
            <a:r>
              <a:rPr lang="en-US" sz="1200" b="0" baseline="0" dirty="0" smtClean="0">
                <a:latin typeface="+mn-lt"/>
              </a:rPr>
              <a:t> and m</a:t>
            </a:r>
            <a:r>
              <a:rPr lang="en-US" sz="1200" b="0" dirty="0" smtClean="0">
                <a:latin typeface="+mn-lt"/>
              </a:rPr>
              <a:t>ost of this is paid for out-of-pocket</a:t>
            </a:r>
            <a:endParaRPr lang="en-US" sz="1200" b="0" dirty="0" smtClean="0">
              <a:latin typeface="+mn-lt"/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 smtClean="0">
                <a:latin typeface="+mn-lt"/>
              </a:rPr>
              <a:t>We</a:t>
            </a:r>
            <a:r>
              <a:rPr lang="en-US" sz="1200" b="0" baseline="0" dirty="0" smtClean="0">
                <a:latin typeface="+mn-lt"/>
              </a:rPr>
              <a:t> are not just looking at </a:t>
            </a:r>
            <a:r>
              <a:rPr lang="en-US" sz="1200" b="0" dirty="0" smtClean="0">
                <a:latin typeface="+mn-lt"/>
              </a:rPr>
              <a:t>finding additional resources but also trying</a:t>
            </a:r>
            <a:r>
              <a:rPr lang="en-US" sz="1200" b="0" baseline="0" dirty="0" smtClean="0">
                <a:latin typeface="+mn-lt"/>
              </a:rPr>
              <a:t> to </a:t>
            </a:r>
            <a:r>
              <a:rPr lang="en-US" sz="1200" b="0" dirty="0" smtClean="0">
                <a:latin typeface="+mn-lt"/>
              </a:rPr>
              <a:t> understand constraints,</a:t>
            </a:r>
            <a:r>
              <a:rPr lang="en-US" sz="1200" b="0" baseline="0" dirty="0" smtClean="0">
                <a:latin typeface="+mn-lt"/>
              </a:rPr>
              <a:t> and employ e</a:t>
            </a:r>
            <a:r>
              <a:rPr lang="en-US" sz="1200" b="0" dirty="0" smtClean="0">
                <a:latin typeface="+mn-lt"/>
              </a:rPr>
              <a:t>fficiency savings: get better value for money from existing resources.</a:t>
            </a:r>
            <a:r>
              <a:rPr lang="en-US" sz="1200" b="0" baseline="0" dirty="0" smtClean="0">
                <a:latin typeface="+mn-lt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 smtClean="0">
                <a:latin typeface="+mn-lt"/>
              </a:rPr>
              <a:t>SSA is a single purchaser and needs to fully exploit its purchasing power. Need to move away from passive purchasing: selective contracting,</a:t>
            </a:r>
            <a:r>
              <a:rPr lang="en-US" sz="1200" b="0" baseline="0" dirty="0" smtClean="0">
                <a:latin typeface="+mn-lt"/>
              </a:rPr>
              <a:t> </a:t>
            </a:r>
            <a:r>
              <a:rPr lang="en-US" sz="1200" b="0" dirty="0" smtClean="0">
                <a:latin typeface="+mn-lt"/>
              </a:rPr>
              <a:t>performance monitoring,</a:t>
            </a:r>
            <a:r>
              <a:rPr lang="en-US" sz="1200" b="0" baseline="0" dirty="0" smtClean="0">
                <a:latin typeface="+mn-lt"/>
              </a:rPr>
              <a:t> </a:t>
            </a:r>
            <a:r>
              <a:rPr lang="en-US" sz="1200" b="0" dirty="0" smtClean="0">
                <a:latin typeface="+mn-lt"/>
              </a:rPr>
              <a:t>make better use of information and health information systems broadly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Extend coverage of </a:t>
            </a:r>
            <a:r>
              <a:rPr lang="en-GB" sz="1200" b="0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cost-effective outpatient medicines </a:t>
            </a:r>
            <a:r>
              <a:rPr lang="en-GB" sz="1200" b="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for better health, wealth and value</a:t>
            </a:r>
          </a:p>
          <a:p>
            <a:pPr marL="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 smtClean="0"/>
          </a:p>
          <a:p>
            <a:pPr marL="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 smtClean="0">
              <a:sym typeface="Wingdings" panose="05000000000000000000" pitchFamily="2" charset="2"/>
            </a:endParaRPr>
          </a:p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8D2B-4BD2-497C-8E71-D70EE13E729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809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8D2B-4BD2-497C-8E71-D70EE13E729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36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B975E-CD6C-441E-A07B-D657ECD97421}" type="datetime1">
              <a:rPr lang="en-US"/>
              <a:pPr>
                <a:defRPr/>
              </a:pPr>
              <a:t>11-Feb-20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76FD4-9C7C-4FB7-8DA8-6C94B568D2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63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4575A-4521-4A2C-B4AE-D5D1BC4425FB}" type="datetime1">
              <a:rPr lang="en-US"/>
              <a:pPr>
                <a:defRPr/>
              </a:pPr>
              <a:t>11-Feb-20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481AA-70E7-4BD4-B817-48858F874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41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14217-1ABD-42DF-8DDE-42929C18B2B4}" type="datetime1">
              <a:rPr lang="en-US"/>
              <a:pPr>
                <a:defRPr/>
              </a:pPr>
              <a:t>11-Feb-20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27D6B-BE32-483A-98FD-4FFE045C95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233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8229600" cy="1143000"/>
          </a:xfrm>
        </p:spPr>
        <p:txBody>
          <a:bodyPr>
            <a:normAutofit/>
          </a:bodyPr>
          <a:lstStyle>
            <a:lvl1pPr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3C878-C189-405F-B9DA-B69F4DFAF7F7}" type="datetime1">
              <a:rPr lang="en-US"/>
              <a:pPr>
                <a:defRPr/>
              </a:pPr>
              <a:t>11-Feb-20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8379A-5A7A-4A2E-B8BF-0FBCB5EBC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289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49FA4-8579-4447-8FCC-3D1B9635BF74}" type="datetime1">
              <a:rPr lang="en-US"/>
              <a:pPr>
                <a:defRPr/>
              </a:pPr>
              <a:t>11-Feb-20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C0B1F-730C-4DDB-B480-D7F964733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69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A632E-2EAF-4E63-9483-61ED90974AF3}" type="datetime1">
              <a:rPr lang="en-US"/>
              <a:pPr>
                <a:defRPr/>
              </a:pPr>
              <a:t>11-Feb-20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20FA9-B43B-4707-8306-3A5AACD7A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39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A573F-CB88-4D72-8597-D9B2A2FB4FF2}" type="datetime1">
              <a:rPr lang="en-US"/>
              <a:pPr>
                <a:defRPr/>
              </a:pPr>
              <a:t>11-Feb-20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0D69C-63FC-47F4-AE25-EC5BB7CA0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22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B805C-3638-4343-824D-74BC941BBC01}" type="datetime1">
              <a:rPr lang="en-US"/>
              <a:pPr>
                <a:defRPr/>
              </a:pPr>
              <a:t>11-Feb-20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279DC-B643-403A-8DFE-89408F360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71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329F3-120A-4180-B9FC-AC7AF240AD46}" type="datetime1">
              <a:rPr lang="en-US"/>
              <a:pPr>
                <a:defRPr/>
              </a:pPr>
              <a:t>11-Feb-20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52BB2-22F5-4389-B625-20DF7C5227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2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747C2-710D-4F89-9B4E-61548951AB2D}" type="datetime1">
              <a:rPr lang="en-US"/>
              <a:pPr>
                <a:defRPr/>
              </a:pPr>
              <a:t>11-Feb-20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A61E6-2D68-40C9-B133-94F66584BC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660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FFAFB-1253-48DA-87CC-94F44FB5E089}" type="datetime1">
              <a:rPr lang="en-US"/>
              <a:pPr>
                <a:defRPr/>
              </a:pPr>
              <a:t>11-Feb-20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6330C-CC95-44DC-8345-068D35688B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7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F9BA302-D067-4A9D-A03E-FD0E04E82735}" type="datetime1">
              <a:rPr lang="en-US"/>
              <a:pPr>
                <a:defRPr/>
              </a:pPr>
              <a:t>11-Feb-20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8E7E6CF-B8FF-4B76-821B-9C96A18B3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6" descr="MOH ppt-02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7" descr="MOH ppt-02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6" r="72501" b="62219"/>
          <a:stretch>
            <a:fillRect/>
          </a:stretch>
        </p:blipFill>
        <p:spPr bwMode="auto">
          <a:xfrm>
            <a:off x="152400" y="533400"/>
            <a:ext cx="2514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MOH ppt-02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8890" r="72501" b="78410"/>
          <a:stretch>
            <a:fillRect/>
          </a:stretch>
        </p:blipFill>
        <p:spPr bwMode="auto">
          <a:xfrm>
            <a:off x="0" y="0"/>
            <a:ext cx="1600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www.google.ge/url?sa=i&amp;rct=j&amp;q=&amp;esrc=s&amp;frm=1&amp;source=images&amp;cd=&amp;cad=rja&amp;docid=Esm2TgTCE6iy7M&amp;tbnid=f5TVPqEzJIguEM:&amp;ved=0CAUQjRw&amp;url=http://www.abandonthecube.com/Destinations/Georgia.html&amp;ei=vgU4UpOlIsLkswbbuICYDQ&amp;psig=AFQjCNFeYivnBgeDkbwZRJlSlTsp983hqQ&amp;ust=1379489571209217" TargetMode="Externa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oleObject" Target="../embeddings/Microsoft_Excel_97-2003_Worksheet1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447800"/>
            <a:ext cx="8458200" cy="2990850"/>
          </a:xfrm>
        </p:spPr>
        <p:txBody>
          <a:bodyPr/>
          <a:lstStyle/>
          <a:p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GB" sz="3600" b="1" cap="al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</a:t>
            </a:r>
            <a:r>
              <a:rPr lang="en-GB" sz="3600" b="1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and health policy developments in Georgia, including current  state of UHC</a:t>
            </a:r>
            <a:r>
              <a:rPr lang="en-US" sz="3600" b="1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600" b="1" dirty="0">
                <a:solidFill>
                  <a:srgbClr val="002060"/>
                </a:solidFill>
                <a:latin typeface="Century Schoolbook" pitchFamily="18" charset="0"/>
              </a:rPr>
              <a:t/>
            </a:r>
            <a:br>
              <a:rPr lang="en-US" altLang="en-US" sz="3600" b="1" dirty="0">
                <a:solidFill>
                  <a:srgbClr val="002060"/>
                </a:solidFill>
                <a:latin typeface="Century Schoolbook" pitchFamily="18" charset="0"/>
              </a:rPr>
            </a:br>
            <a:r>
              <a:rPr lang="ru-RU" altLang="en-US" sz="3600" b="1" dirty="0">
                <a:solidFill>
                  <a:srgbClr val="002060"/>
                </a:solidFill>
                <a:latin typeface="Arial" charset="0"/>
              </a:rPr>
              <a:t/>
            </a:r>
            <a:br>
              <a:rPr lang="ru-RU" altLang="en-US" sz="3600" b="1" dirty="0">
                <a:solidFill>
                  <a:srgbClr val="002060"/>
                </a:solidFill>
                <a:latin typeface="Arial" charset="0"/>
              </a:rPr>
            </a:b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95400" y="4114800"/>
            <a:ext cx="7086600" cy="1752600"/>
          </a:xfrm>
        </p:spPr>
        <p:txBody>
          <a:bodyPr/>
          <a:lstStyle/>
          <a:p>
            <a:r>
              <a:rPr lang="en-US" sz="24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Ministry of Labour, Health and Social Affairs</a:t>
            </a:r>
          </a:p>
          <a:p>
            <a:r>
              <a:rPr lang="en-US" sz="20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February, 2019</a:t>
            </a:r>
            <a:endParaRPr lang="en-US" sz="2000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91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229600" cy="1143000"/>
          </a:xfrm>
        </p:spPr>
        <p:txBody>
          <a:bodyPr/>
          <a:lstStyle/>
          <a:p>
            <a:r>
              <a:rPr lang="en-US" dirty="0">
                <a:effectLst/>
              </a:rPr>
              <a:t>P</a:t>
            </a:r>
            <a:r>
              <a:rPr lang="en-US" dirty="0" smtClean="0">
                <a:effectLst/>
              </a:rPr>
              <a:t>riority </a:t>
            </a:r>
            <a:r>
              <a:rPr lang="en-US" dirty="0">
                <a:effectLst/>
              </a:rPr>
              <a:t>directions for the development of the healthcare sect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3840163"/>
          </a:xfrm>
        </p:spPr>
        <p:txBody>
          <a:bodyPr>
            <a:normAutofit fontScale="85000" lnSpcReduction="2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/>
              <a:t>Health in all policies – general state multi-sectoral approach.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Development of the healthcare sector governance.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Improvement of healthcare financing system 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Development of quality medical services.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Development of human resources in the healthcare sector.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Development of health management information systems.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Support of maternal and child health.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Improvement of prevention and management of priority communicable diseases.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Improvement of prevention and control of priority non-communicable diseases.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Development of public health </a:t>
            </a:r>
            <a:r>
              <a:rPr lang="en-US" dirty="0" smtClean="0"/>
              <a:t>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229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/>
            <a:r>
              <a:rPr lang="en-US" dirty="0"/>
              <a:t>Health system development </a:t>
            </a:r>
            <a:r>
              <a:rPr lang="en-US" dirty="0" smtClean="0"/>
              <a:t>strategy 2019-2030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840163"/>
          </a:xfrm>
        </p:spPr>
        <p:txBody>
          <a:bodyPr>
            <a:normAutofit/>
          </a:bodyPr>
          <a:lstStyle/>
          <a:p>
            <a:r>
              <a:rPr lang="en-US" dirty="0" smtClean="0"/>
              <a:t>EU technical Support - </a:t>
            </a:r>
            <a:r>
              <a:rPr lang="en-GB" dirty="0" smtClean="0"/>
              <a:t>Short-term </a:t>
            </a:r>
            <a:r>
              <a:rPr lang="en-GB" dirty="0"/>
              <a:t>Experts </a:t>
            </a:r>
            <a:r>
              <a:rPr lang="en-GB" dirty="0" smtClean="0"/>
              <a:t>Deployment</a:t>
            </a:r>
            <a:r>
              <a:rPr lang="en-US" dirty="0" smtClean="0"/>
              <a:t> </a:t>
            </a:r>
          </a:p>
          <a:p>
            <a:pPr lvl="1"/>
            <a:r>
              <a:rPr lang="en-GB" dirty="0"/>
              <a:t>Provide a</a:t>
            </a:r>
            <a:r>
              <a:rPr lang="en-IE" dirty="0"/>
              <a:t> set of recommendations based on the needs of the Ministry of </a:t>
            </a:r>
            <a:r>
              <a:rPr lang="en-IE" dirty="0" err="1"/>
              <a:t>Laboiur</a:t>
            </a:r>
            <a:r>
              <a:rPr lang="en-IE" dirty="0"/>
              <a:t>, Health and Social Affairs as well as their findings;</a:t>
            </a:r>
            <a:endParaRPr lang="en-US" dirty="0"/>
          </a:p>
          <a:p>
            <a:pPr lvl="1"/>
            <a:r>
              <a:rPr lang="en-GB" dirty="0"/>
              <a:t>Advice on priority areas to be incorporated in the ministerial strategy </a:t>
            </a:r>
            <a:r>
              <a:rPr lang="en-GB" dirty="0" smtClean="0"/>
              <a:t>document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53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რუკაზე გადასვლა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6800"/>
            <a:ext cx="3795401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28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Maternal and Child Health</a:t>
            </a:r>
            <a:endParaRPr lang="ka-GE" altLang="en-US" sz="2800" b="1" dirty="0" smtClean="0">
              <a:solidFill>
                <a:srgbClr val="00206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91600" cy="4662264"/>
          </a:xfrm>
        </p:spPr>
        <p:txBody>
          <a:bodyPr>
            <a:noAutofit/>
          </a:bodyPr>
          <a:lstStyle/>
          <a:p>
            <a:pPr marL="342900" lvl="1" indent="-342900">
              <a:spcBef>
                <a:spcPts val="600"/>
              </a:spcBef>
              <a:buFont typeface="Arial" charset="0"/>
              <a:buChar char="•"/>
            </a:pPr>
            <a:r>
              <a:rPr lang="en-GB" dirty="0"/>
              <a:t>Georgia Maternal &amp; </a:t>
            </a:r>
            <a:r>
              <a:rPr lang="en-GB" dirty="0" smtClean="0"/>
              <a:t>Newborn and Reproductive Health </a:t>
            </a:r>
            <a:r>
              <a:rPr lang="en-GB" dirty="0"/>
              <a:t>Strategy </a:t>
            </a:r>
            <a:r>
              <a:rPr lang="en-GB" dirty="0" smtClean="0"/>
              <a:t>2017-2030 and Action Plan 2017-2019</a:t>
            </a:r>
          </a:p>
          <a:p>
            <a:r>
              <a:rPr lang="en-US" dirty="0"/>
              <a:t>Perinatal Care Regionalization - </a:t>
            </a:r>
            <a:r>
              <a:rPr lang="en-GB" dirty="0"/>
              <a:t>“gold” model of maternal and new born service organization</a:t>
            </a:r>
            <a:endParaRPr lang="en-US" sz="2000" dirty="0"/>
          </a:p>
          <a:p>
            <a:pPr marL="342900" lvl="1" indent="-342900">
              <a:spcBef>
                <a:spcPts val="600"/>
              </a:spcBef>
              <a:buFont typeface="Arial" charset="0"/>
              <a:buChar char="•"/>
            </a:pPr>
            <a:r>
              <a:rPr lang="en-US" dirty="0" smtClean="0"/>
              <a:t>Congenital </a:t>
            </a:r>
            <a:r>
              <a:rPr lang="en-US" dirty="0"/>
              <a:t>syphilis and mother-to-child transmission (MTCT) of HIV elimination plan </a:t>
            </a:r>
            <a:endParaRPr lang="en-US" dirty="0" smtClean="0"/>
          </a:p>
          <a:p>
            <a:pPr marL="342900" lvl="1" indent="-342900">
              <a:spcBef>
                <a:spcPts val="600"/>
              </a:spcBef>
              <a:buFont typeface="Arial" charset="0"/>
              <a:buChar char="•"/>
            </a:pPr>
            <a:r>
              <a:rPr lang="en-US" dirty="0" smtClean="0"/>
              <a:t>Universal newborn hearing screening program</a:t>
            </a:r>
            <a:endParaRPr lang="en-US" altLang="en-US" dirty="0"/>
          </a:p>
          <a:p>
            <a:pPr eaLnBrk="1" hangingPunct="1">
              <a:spcBef>
                <a:spcPts val="600"/>
              </a:spcBef>
            </a:pPr>
            <a:r>
              <a:rPr lang="en-US" altLang="en-US" dirty="0" smtClean="0"/>
              <a:t>Essential Nutrition Action Plan - folic </a:t>
            </a:r>
            <a:r>
              <a:rPr lang="en-US" altLang="en-US" dirty="0"/>
              <a:t>a</a:t>
            </a:r>
            <a:r>
              <a:rPr lang="en-US" altLang="en-US" dirty="0" smtClean="0"/>
              <a:t>cid </a:t>
            </a:r>
            <a:r>
              <a:rPr lang="en-US" altLang="en-US" dirty="0"/>
              <a:t>and </a:t>
            </a:r>
            <a:r>
              <a:rPr lang="en-US" altLang="en-US" dirty="0" smtClean="0"/>
              <a:t>iron </a:t>
            </a:r>
            <a:r>
              <a:rPr lang="en-US" altLang="en-US" dirty="0"/>
              <a:t>s</a:t>
            </a:r>
            <a:r>
              <a:rPr lang="en-US" altLang="en-US" dirty="0" smtClean="0"/>
              <a:t>upplements </a:t>
            </a:r>
            <a:r>
              <a:rPr lang="en-US" altLang="en-US" dirty="0"/>
              <a:t>for </a:t>
            </a:r>
            <a:r>
              <a:rPr lang="en-US" altLang="en-US" dirty="0" smtClean="0"/>
              <a:t>all pregnant women, breastfeeding promotion, </a:t>
            </a:r>
            <a:r>
              <a:rPr lang="en-AU" altLang="en-US" dirty="0" smtClean="0"/>
              <a:t>m</a:t>
            </a:r>
            <a:r>
              <a:rPr lang="en-AU" dirty="0" smtClean="0"/>
              <a:t>ultiple </a:t>
            </a:r>
            <a:r>
              <a:rPr lang="en-AU" dirty="0"/>
              <a:t>m</a:t>
            </a:r>
            <a:r>
              <a:rPr lang="en-AU" dirty="0" smtClean="0"/>
              <a:t>icronutrient supplementation </a:t>
            </a:r>
            <a:r>
              <a:rPr lang="en-AU" dirty="0"/>
              <a:t>for 6-23 </a:t>
            </a:r>
            <a:r>
              <a:rPr lang="en-AU" dirty="0" smtClean="0"/>
              <a:t>months </a:t>
            </a:r>
            <a:r>
              <a:rPr lang="en-AU" dirty="0"/>
              <a:t>children</a:t>
            </a:r>
            <a:r>
              <a:rPr lang="en-US" altLang="en-US" dirty="0"/>
              <a:t> </a:t>
            </a:r>
            <a:endParaRPr lang="en-US" altLang="en-US" dirty="0" smtClean="0"/>
          </a:p>
          <a:p>
            <a:pPr eaLnBrk="1" hangingPunct="1">
              <a:spcBef>
                <a:spcPts val="600"/>
              </a:spcBef>
            </a:pPr>
            <a:r>
              <a:rPr lang="en-US" dirty="0" smtClean="0"/>
              <a:t>Under UHC program selective </a:t>
            </a:r>
            <a:r>
              <a:rPr lang="en-US" dirty="0"/>
              <a:t>contracting </a:t>
            </a:r>
            <a:r>
              <a:rPr lang="en-US" dirty="0" smtClean="0"/>
              <a:t>for </a:t>
            </a:r>
            <a:r>
              <a:rPr lang="en-US" dirty="0"/>
              <a:t>childbirth </a:t>
            </a:r>
            <a:r>
              <a:rPr lang="en-US" dirty="0" smtClean="0"/>
              <a:t>&amp; C-section </a:t>
            </a:r>
            <a:r>
              <a:rPr lang="en-US" dirty="0"/>
              <a:t>and neonatal intensive care services</a:t>
            </a:r>
            <a:r>
              <a:rPr lang="en-US" altLang="en-US" dirty="0" smtClean="0"/>
              <a:t> </a:t>
            </a:r>
            <a:endParaRPr lang="en-US" altLang="en-US" dirty="0"/>
          </a:p>
          <a:p>
            <a:pPr marL="342900" lvl="1" indent="-342900">
              <a:spcBef>
                <a:spcPts val="600"/>
              </a:spcBef>
              <a:buFont typeface="Arial" charset="0"/>
              <a:buChar char="•"/>
            </a:pPr>
            <a:endParaRPr lang="en-US" dirty="0"/>
          </a:p>
          <a:p>
            <a:pPr eaLnBrk="1" hangingPunct="1">
              <a:spcBef>
                <a:spcPts val="600"/>
              </a:spcBef>
            </a:pPr>
            <a:endParaRPr lang="en-US" altLang="en-US" sz="2400" b="1" dirty="0" smtClean="0"/>
          </a:p>
          <a:p>
            <a:pPr marL="0" indent="0" eaLnBrk="1" hangingPunct="1">
              <a:spcBef>
                <a:spcPts val="600"/>
              </a:spcBef>
              <a:buNone/>
            </a:pPr>
            <a:endParaRPr lang="en-US" altLang="en-US" sz="2400" b="1" dirty="0" smtClean="0"/>
          </a:p>
          <a:p>
            <a:pPr eaLnBrk="1" hangingPunct="1">
              <a:spcBef>
                <a:spcPts val="600"/>
              </a:spcBef>
            </a:pPr>
            <a:endParaRPr lang="en-US" altLang="en-US" sz="2400" b="1" dirty="0" smtClean="0"/>
          </a:p>
          <a:p>
            <a:pPr eaLnBrk="1" hangingPunct="1">
              <a:spcBef>
                <a:spcPts val="600"/>
              </a:spcBef>
            </a:pPr>
            <a:endParaRPr lang="en-US" altLang="en-US" sz="2400" b="1" dirty="0" smtClean="0"/>
          </a:p>
          <a:p>
            <a:pPr eaLnBrk="1" hangingPunct="1">
              <a:spcBef>
                <a:spcPts val="600"/>
              </a:spcBef>
            </a:pPr>
            <a:endParaRPr lang="en-US" altLang="en-US" sz="2400" b="1" dirty="0" smtClean="0"/>
          </a:p>
          <a:p>
            <a:pPr eaLnBrk="1" hangingPunct="1">
              <a:spcBef>
                <a:spcPts val="600"/>
              </a:spcBef>
            </a:pPr>
            <a:endParaRPr lang="en-US" alt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10275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002060"/>
                </a:solidFill>
                <a:effectLst/>
                <a:latin typeface="+mn-lt"/>
              </a:rPr>
              <a:t>Health management Information system</a:t>
            </a:r>
            <a:endParaRPr lang="en-US" sz="2800" b="1" dirty="0"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229600" cy="5079999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▪	</a:t>
            </a:r>
            <a:r>
              <a:rPr lang="en-US" dirty="0" smtClean="0"/>
              <a:t>Electronic </a:t>
            </a:r>
            <a:r>
              <a:rPr lang="en-US" dirty="0"/>
              <a:t>system and regulatory mechanisms for vital </a:t>
            </a:r>
            <a:r>
              <a:rPr lang="en-US" dirty="0" smtClean="0"/>
              <a:t>	events </a:t>
            </a:r>
            <a:r>
              <a:rPr lang="en-US" dirty="0"/>
              <a:t>registration (since 2011</a:t>
            </a:r>
            <a:r>
              <a:rPr lang="en-US" dirty="0" smtClean="0"/>
              <a:t>)</a:t>
            </a:r>
            <a:endParaRPr lang="en-US" dirty="0"/>
          </a:p>
          <a:p>
            <a:pPr marL="400050" lvl="1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▪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/>
              <a:t>Electronic </a:t>
            </a:r>
            <a:r>
              <a:rPr lang="en-US" dirty="0"/>
              <a:t>case-based reporting systems for in- and </a:t>
            </a:r>
            <a:r>
              <a:rPr lang="en-US" dirty="0" smtClean="0"/>
              <a:t>	outpatients </a:t>
            </a:r>
            <a:r>
              <a:rPr lang="en-US" dirty="0"/>
              <a:t>in health-care institutions (since </a:t>
            </a:r>
            <a:r>
              <a:rPr lang="en-US" dirty="0" smtClean="0"/>
              <a:t>2014)</a:t>
            </a:r>
            <a:endParaRPr lang="en-US" dirty="0"/>
          </a:p>
          <a:p>
            <a:pPr marL="400050" lvl="1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▪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/>
              <a:t>Population-based </a:t>
            </a:r>
            <a:r>
              <a:rPr lang="en-US" dirty="0"/>
              <a:t>cancer registry (since 2015</a:t>
            </a:r>
            <a:r>
              <a:rPr lang="en-US" dirty="0" smtClean="0"/>
              <a:t>)</a:t>
            </a:r>
            <a:endParaRPr lang="en-US" dirty="0"/>
          </a:p>
          <a:p>
            <a:pPr marL="400050" lvl="1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▪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/>
              <a:t>Birth registry - new </a:t>
            </a:r>
            <a:r>
              <a:rPr lang="en-US" dirty="0"/>
              <a:t>electronic </a:t>
            </a:r>
            <a:r>
              <a:rPr lang="en-US" dirty="0" smtClean="0"/>
              <a:t>registration </a:t>
            </a:r>
            <a:r>
              <a:rPr lang="en-US" dirty="0"/>
              <a:t>for antenatal </a:t>
            </a:r>
            <a:r>
              <a:rPr lang="en-US" dirty="0" smtClean="0"/>
              <a:t>	and </a:t>
            </a:r>
            <a:r>
              <a:rPr lang="en-US" dirty="0"/>
              <a:t>obstetric services and the surveillance of maternal </a:t>
            </a:r>
            <a:r>
              <a:rPr lang="en-US" dirty="0" smtClean="0"/>
              <a:t>	and </a:t>
            </a:r>
            <a:r>
              <a:rPr lang="en-US" dirty="0"/>
              <a:t>child health (since 2016</a:t>
            </a:r>
            <a:r>
              <a:rPr lang="en-US" dirty="0" smtClean="0"/>
              <a:t>)</a:t>
            </a:r>
          </a:p>
          <a:p>
            <a:pPr marL="400050" lvl="1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▪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/>
              <a:t>E-prescription (2017)</a:t>
            </a:r>
          </a:p>
          <a:p>
            <a:pPr marL="400050" lvl="1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▪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/>
              <a:t>Electronic health </a:t>
            </a:r>
            <a:r>
              <a:rPr lang="en-US" dirty="0"/>
              <a:t>r</a:t>
            </a:r>
            <a:r>
              <a:rPr lang="en-US" dirty="0" smtClean="0"/>
              <a:t>ecords (2019)</a:t>
            </a:r>
          </a:p>
          <a:p>
            <a:pPr marL="40005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1" y="4243714"/>
            <a:ext cx="3942906" cy="262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46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/>
          <a:lstStyle/>
          <a:p>
            <a:r>
              <a:rPr lang="en-US" dirty="0" smtClean="0"/>
              <a:t>Future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840163"/>
          </a:xfrm>
        </p:spPr>
        <p:txBody>
          <a:bodyPr/>
          <a:lstStyle/>
          <a:p>
            <a:r>
              <a:rPr lang="en-US" dirty="0" smtClean="0"/>
              <a:t>Working on:</a:t>
            </a:r>
          </a:p>
          <a:p>
            <a:pPr lvl="1"/>
            <a:r>
              <a:rPr lang="en-US" dirty="0" smtClean="0"/>
              <a:t>Health system development strategy</a:t>
            </a:r>
          </a:p>
          <a:p>
            <a:pPr lvl="1"/>
            <a:r>
              <a:rPr lang="en-US" dirty="0" smtClean="0"/>
              <a:t>PHC system </a:t>
            </a:r>
            <a:r>
              <a:rPr lang="en-US" dirty="0"/>
              <a:t>development </a:t>
            </a:r>
            <a:r>
              <a:rPr lang="en-US" dirty="0" smtClean="0"/>
              <a:t>strategy</a:t>
            </a:r>
          </a:p>
          <a:p>
            <a:pPr lvl="1"/>
            <a:r>
              <a:rPr lang="en-US" dirty="0" smtClean="0"/>
              <a:t>Mental Health system </a:t>
            </a:r>
            <a:r>
              <a:rPr lang="en-US" dirty="0"/>
              <a:t>development </a:t>
            </a:r>
            <a:r>
              <a:rPr lang="en-US" dirty="0" smtClean="0"/>
              <a:t>action plan </a:t>
            </a:r>
          </a:p>
          <a:p>
            <a:pPr lvl="1"/>
            <a:r>
              <a:rPr lang="en-US" dirty="0" smtClean="0"/>
              <a:t>Strategic Purchasing implementation action plan</a:t>
            </a:r>
          </a:p>
          <a:p>
            <a:pPr lvl="1"/>
            <a:r>
              <a:rPr lang="en-US" dirty="0" smtClean="0"/>
              <a:t>DRG system implementation action plan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331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Thank you for your Attention!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09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645" y="228600"/>
            <a:ext cx="8839200" cy="8382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Demographic and 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Socio-Economic </a:t>
            </a: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ituation, 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endParaRPr lang="en-US" sz="2800" b="1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54917" y="1924707"/>
            <a:ext cx="1982657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2517" y="2403611"/>
            <a:ext cx="1626166" cy="206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785" y="5132327"/>
            <a:ext cx="5646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Government expenditure on health per capita – 104 $US</a:t>
            </a:r>
          </a:p>
          <a:p>
            <a:pPr>
              <a:lnSpc>
                <a:spcPct val="125000"/>
              </a:lnSpc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Government expenditure on health as % of GDP – 2.8%</a:t>
            </a:r>
          </a:p>
          <a:p>
            <a:pPr>
              <a:lnSpc>
                <a:spcPct val="125000"/>
              </a:lnSpc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Government expenditure on health as % of State Budget – 8%</a:t>
            </a:r>
          </a:p>
        </p:txBody>
      </p:sp>
      <p:pic>
        <p:nvPicPr>
          <p:cNvPr id="9" name="Picture 4" descr="http://www.abandonthecube.com/Content/Georgia%20Regional%20Map%201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7" t="18668" r="6179" b="33767"/>
          <a:stretch/>
        </p:blipFill>
        <p:spPr bwMode="auto">
          <a:xfrm>
            <a:off x="-43884" y="2068830"/>
            <a:ext cx="8965440" cy="464160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/>
        </p:spPr>
      </p:pic>
      <p:sp>
        <p:nvSpPr>
          <p:cNvPr id="10" name="Rectangle 9"/>
          <p:cNvSpPr/>
          <p:nvPr/>
        </p:nvSpPr>
        <p:spPr>
          <a:xfrm>
            <a:off x="3657600" y="1600200"/>
            <a:ext cx="1905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48000" y="2819400"/>
            <a:ext cx="67188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Maternal Mortality (per 100000 live birth</a:t>
            </a:r>
            <a:r>
              <a:rPr lang="en-US" b="1" dirty="0" smtClean="0"/>
              <a:t>) </a:t>
            </a:r>
            <a:r>
              <a:rPr lang="en-US" b="1" dirty="0" smtClean="0"/>
              <a:t>–27.4</a:t>
            </a:r>
            <a:endParaRPr lang="en-US" b="1" dirty="0" smtClean="0"/>
          </a:p>
          <a:p>
            <a:r>
              <a:rPr lang="en-US" b="1" dirty="0"/>
              <a:t>Infant mortality (per 1000 live birth</a:t>
            </a:r>
            <a:r>
              <a:rPr lang="en-US" b="1" dirty="0" smtClean="0"/>
              <a:t>) </a:t>
            </a:r>
            <a:r>
              <a:rPr lang="ka-GE" b="1" dirty="0" smtClean="0"/>
              <a:t> </a:t>
            </a:r>
            <a:r>
              <a:rPr lang="en-US" b="1" dirty="0" smtClean="0"/>
              <a:t>– </a:t>
            </a:r>
            <a:r>
              <a:rPr lang="en-US" b="1" dirty="0" smtClean="0"/>
              <a:t>8.1</a:t>
            </a:r>
            <a:endParaRPr lang="en-US" b="1" dirty="0" smtClean="0"/>
          </a:p>
          <a:p>
            <a:r>
              <a:rPr lang="en-US" b="1" dirty="0"/>
              <a:t>Under 5 mortality rate (per 1000 live birth</a:t>
            </a:r>
            <a:r>
              <a:rPr lang="en-US" b="1" dirty="0" smtClean="0"/>
              <a:t>) – </a:t>
            </a:r>
            <a:r>
              <a:rPr lang="en-US" b="1" dirty="0" smtClean="0"/>
              <a:t>19.8</a:t>
            </a:r>
            <a:endParaRPr lang="en-US" b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770862" y="4154268"/>
            <a:ext cx="6298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GDP per capita (at current prices</a:t>
            </a:r>
            <a:r>
              <a:rPr lang="en-US" b="1" dirty="0" smtClean="0"/>
              <a:t>) – </a:t>
            </a:r>
            <a:r>
              <a:rPr lang="en-US" b="1" dirty="0" smtClean="0"/>
              <a:t>4722</a:t>
            </a:r>
            <a:r>
              <a:rPr lang="ka-GE" b="1" dirty="0" smtClean="0"/>
              <a:t> </a:t>
            </a:r>
            <a:r>
              <a:rPr lang="en-US" b="1" dirty="0" smtClean="0"/>
              <a:t>$US</a:t>
            </a:r>
          </a:p>
          <a:p>
            <a:r>
              <a:rPr lang="en-US" b="1" dirty="0"/>
              <a:t>GDP real growth – </a:t>
            </a:r>
            <a:r>
              <a:rPr lang="en-US" b="1" dirty="0" smtClean="0"/>
              <a:t>5.8%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600200" y="5405894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Government expenditure on health as % of </a:t>
            </a:r>
            <a:r>
              <a:rPr lang="en-US" b="1" dirty="0" smtClean="0"/>
              <a:t>GDP – </a:t>
            </a:r>
            <a:r>
              <a:rPr lang="en-US" b="1" dirty="0" smtClean="0"/>
              <a:t>3.0% </a:t>
            </a:r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/>
              <a:t>General Government expenditure on health per capita (USD</a:t>
            </a:r>
            <a:r>
              <a:rPr lang="en-US" b="1" dirty="0" smtClean="0"/>
              <a:t>) – </a:t>
            </a:r>
            <a:r>
              <a:rPr lang="ka-GE" b="1" dirty="0" smtClean="0"/>
              <a:t>1</a:t>
            </a:r>
            <a:r>
              <a:rPr lang="en-US" b="1" dirty="0" smtClean="0"/>
              <a:t>19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57600" y="2286000"/>
            <a:ext cx="1562472" cy="206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371332" y="1203282"/>
            <a:ext cx="7550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Population</a:t>
            </a:r>
            <a:r>
              <a:rPr lang="ka-GE" b="1" dirty="0" smtClean="0"/>
              <a:t> </a:t>
            </a:r>
            <a:r>
              <a:rPr lang="en-US" b="1" dirty="0" smtClean="0"/>
              <a:t>– 3 </a:t>
            </a:r>
            <a:r>
              <a:rPr lang="en-US" b="1" dirty="0" smtClean="0"/>
              <a:t>729 600</a:t>
            </a:r>
            <a:endParaRPr lang="en-US" b="1" dirty="0" smtClean="0"/>
          </a:p>
          <a:p>
            <a:r>
              <a:rPr lang="en-US" b="1" dirty="0"/>
              <a:t>Birth rate (per thousand population) – </a:t>
            </a:r>
            <a:r>
              <a:rPr lang="en-US" b="1" dirty="0" smtClean="0"/>
              <a:t>13.7</a:t>
            </a:r>
            <a:endParaRPr lang="en-US" b="1" dirty="0"/>
          </a:p>
          <a:p>
            <a:r>
              <a:rPr lang="en-US" b="1" dirty="0"/>
              <a:t>Mortality rate (per thousand population</a:t>
            </a:r>
            <a:r>
              <a:rPr lang="en-US" b="1" dirty="0" smtClean="0"/>
              <a:t>) – </a:t>
            </a:r>
            <a:r>
              <a:rPr lang="en-US" b="1" dirty="0" smtClean="0"/>
              <a:t>12.5</a:t>
            </a:r>
            <a:endParaRPr lang="en-US" b="1" dirty="0"/>
          </a:p>
          <a:p>
            <a:r>
              <a:rPr lang="en-US" b="1" dirty="0"/>
              <a:t>Life expectancy at </a:t>
            </a:r>
            <a:r>
              <a:rPr lang="en-US" b="1" dirty="0" smtClean="0"/>
              <a:t>birth – </a:t>
            </a:r>
            <a:r>
              <a:rPr lang="en-US" b="1" dirty="0" smtClean="0"/>
              <a:t>74.0</a:t>
            </a:r>
            <a:endParaRPr lang="en-US" b="1" dirty="0"/>
          </a:p>
        </p:txBody>
      </p:sp>
      <p:pic>
        <p:nvPicPr>
          <p:cNvPr id="3074" name="Picture 2" descr="http://geostat.ge/images/census-ge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0" t="23283" r="28011" b="47164"/>
          <a:stretch/>
        </p:blipFill>
        <p:spPr bwMode="auto">
          <a:xfrm>
            <a:off x="420139" y="1254461"/>
            <a:ext cx="928047" cy="45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Image result for economic growt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Image result for economic growt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2" name="Picture 10" descr="Image result for economic growth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2" r="24251"/>
          <a:stretch/>
        </p:blipFill>
        <p:spPr bwMode="auto">
          <a:xfrm>
            <a:off x="68545" y="4068896"/>
            <a:ext cx="644804" cy="64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2" descr="Image result for health syste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6" name="Picture 14" descr="https://media.licdn.com/mpr/mpr/AAEAAQAAAAAAAAXQAAAAJDUyYTU4YzIwLTFmNmUtNDMwNC05OWE2LWFlMWNmZTVhOWVhMQ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5443175"/>
            <a:ext cx="997733" cy="57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Image result for maternal and child health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2" r="52790"/>
          <a:stretch/>
        </p:blipFill>
        <p:spPr bwMode="auto">
          <a:xfrm>
            <a:off x="2333767" y="2870570"/>
            <a:ext cx="714233" cy="88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72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189931"/>
            <a:ext cx="9067800" cy="11430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Universal Health Care </a:t>
            </a:r>
            <a:r>
              <a:rPr lang="ka-GE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Socially 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Oriented Political Platform 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9530538"/>
              </p:ext>
            </p:extLst>
          </p:nvPr>
        </p:nvGraphicFramePr>
        <p:xfrm>
          <a:off x="4951863" y="2598761"/>
          <a:ext cx="4038600" cy="2430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 bwMode="auto">
          <a:xfrm>
            <a:off x="5029200" y="1760561"/>
            <a:ext cx="396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sz="20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Reforms have moved Georgia closer to universal health coverage</a:t>
            </a:r>
          </a:p>
        </p:txBody>
      </p:sp>
      <p:sp>
        <p:nvSpPr>
          <p:cNvPr id="2" name="Right Arrow Callout 1"/>
          <p:cNvSpPr/>
          <p:nvPr/>
        </p:nvSpPr>
        <p:spPr>
          <a:xfrm>
            <a:off x="36394" y="1981200"/>
            <a:ext cx="4840406" cy="3429000"/>
          </a:xfrm>
          <a:prstGeom prst="rightArrowCallout">
            <a:avLst>
              <a:gd name="adj1" fmla="val 8582"/>
              <a:gd name="adj2" fmla="val 10448"/>
              <a:gd name="adj3" fmla="val 23881"/>
              <a:gd name="adj4" fmla="val 7884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/>
              <a:t>Unprecedented Expansion of State Budget for Health care 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buFontTx/>
              <a:buChar char="-"/>
            </a:pPr>
            <a:r>
              <a:rPr lang="en-US" sz="2000" b="1" dirty="0">
                <a:solidFill>
                  <a:srgbClr val="C00000"/>
                </a:solidFill>
              </a:rPr>
              <a:t>365 mill GEL in </a:t>
            </a:r>
            <a:r>
              <a:rPr lang="ka-GE" sz="2000" b="1" dirty="0">
                <a:solidFill>
                  <a:srgbClr val="C00000"/>
                </a:solidFill>
              </a:rPr>
              <a:t>2012 </a:t>
            </a:r>
            <a:r>
              <a:rPr lang="en-US" sz="2000" b="1" dirty="0">
                <a:solidFill>
                  <a:srgbClr val="C00000"/>
                </a:solidFill>
                <a:sym typeface="Wingdings" pitchFamily="2" charset="2"/>
              </a:rPr>
              <a:t> </a:t>
            </a:r>
            <a:r>
              <a:rPr lang="en-US" sz="2000" b="1" dirty="0" smtClean="0">
                <a:solidFill>
                  <a:srgbClr val="C00000"/>
                </a:solidFill>
                <a:sym typeface="Wingdings" pitchFamily="2" charset="2"/>
              </a:rPr>
              <a:t>1112 </a:t>
            </a:r>
            <a:r>
              <a:rPr lang="en-US" sz="2000" b="1" dirty="0">
                <a:solidFill>
                  <a:srgbClr val="C00000"/>
                </a:solidFill>
                <a:sym typeface="Wingdings" pitchFamily="2" charset="2"/>
              </a:rPr>
              <a:t>Mill Gel in </a:t>
            </a:r>
            <a:r>
              <a:rPr lang="ka-GE" sz="2000" b="1" dirty="0" smtClean="0">
                <a:solidFill>
                  <a:srgbClr val="C00000"/>
                </a:solidFill>
                <a:sym typeface="Wingdings" pitchFamily="2" charset="2"/>
              </a:rPr>
              <a:t>201</a:t>
            </a:r>
            <a:r>
              <a:rPr lang="en-US" sz="2000" b="1" dirty="0" smtClean="0">
                <a:solidFill>
                  <a:srgbClr val="C00000"/>
                </a:solidFill>
                <a:sym typeface="Wingdings" pitchFamily="2" charset="2"/>
              </a:rPr>
              <a:t>7</a:t>
            </a:r>
            <a:endParaRPr lang="en-US" sz="2000" b="1" dirty="0">
              <a:solidFill>
                <a:srgbClr val="C00000"/>
              </a:solidFill>
            </a:endParaRPr>
          </a:p>
          <a:p>
            <a:pPr marL="0" lv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en-US" sz="2000" b="1" dirty="0"/>
              <a:t>Launch of Universal Health Care Program in February 2013</a:t>
            </a:r>
          </a:p>
        </p:txBody>
      </p:sp>
    </p:spTree>
    <p:extLst>
      <p:ext uri="{BB962C8B-B14F-4D97-AF65-F5344CB8AC3E}">
        <p14:creationId xmlns:p14="http://schemas.microsoft.com/office/powerpoint/2010/main" val="12528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158480" cy="71878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ealth sector expenditures</a:t>
            </a:r>
            <a:endParaRPr lang="sl-SI" sz="2800" b="1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2075871"/>
              </p:ext>
            </p:extLst>
          </p:nvPr>
        </p:nvGraphicFramePr>
        <p:xfrm>
          <a:off x="2275" y="2016641"/>
          <a:ext cx="4724400" cy="4079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39650" y="6172200"/>
            <a:ext cx="3429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Source: Georgia NHA 20</a:t>
            </a:r>
            <a:r>
              <a:rPr lang="ka-GE" sz="1050" dirty="0" smtClean="0"/>
              <a:t>10-</a:t>
            </a:r>
            <a:r>
              <a:rPr lang="en-US" sz="1050" dirty="0" smtClean="0"/>
              <a:t>2016  (</a:t>
            </a:r>
            <a:r>
              <a:rPr lang="en-US" sz="1050" dirty="0" err="1" smtClean="0"/>
              <a:t>MoLHSA</a:t>
            </a:r>
            <a:r>
              <a:rPr lang="en-US" sz="1050" dirty="0" smtClean="0"/>
              <a:t>, 2017)</a:t>
            </a:r>
            <a:endParaRPr lang="en-US" sz="1050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9780842"/>
              </p:ext>
            </p:extLst>
          </p:nvPr>
        </p:nvGraphicFramePr>
        <p:xfrm>
          <a:off x="4953000" y="1899683"/>
          <a:ext cx="4067601" cy="4079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277134" y="12192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 Narrow" panose="020B0606020202030204" pitchFamily="34" charset="0"/>
              </a:rPr>
              <a:t>Out-of-Pocket Payment as % of Total Health Expenditure, Georgia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1465421"/>
            <a:ext cx="4254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 Narrow" panose="020B0606020202030204" pitchFamily="34" charset="0"/>
              </a:rPr>
              <a:t>Public Health Expenditure, Georgia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86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7" y="-81666"/>
            <a:ext cx="4752528" cy="13255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Coverage of Healthcare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99599" y="4323161"/>
            <a:ext cx="5102602" cy="600328"/>
          </a:xfrm>
        </p:spPr>
        <p:txBody>
          <a:bodyPr>
            <a:noAutofit/>
          </a:bodyPr>
          <a:lstStyle/>
          <a:p>
            <a:pPr marL="457200" lvl="1" indent="0" algn="ctr">
              <a:buNone/>
            </a:pPr>
            <a:r>
              <a:rPr lang="en-US" sz="2400" dirty="0">
                <a:solidFill>
                  <a:srgbClr val="C00000"/>
                </a:solidFill>
              </a:rPr>
              <a:t>UHC Program has led to a major expansion in population entitlement to publicly financed health services (HUES) </a:t>
            </a: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79761" y="886682"/>
          <a:ext cx="5256335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2561977"/>
              </p:ext>
            </p:extLst>
          </p:nvPr>
        </p:nvGraphicFramePr>
        <p:xfrm>
          <a:off x="5724128" y="581116"/>
          <a:ext cx="4038600" cy="2303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3489230"/>
              </p:ext>
            </p:extLst>
          </p:nvPr>
        </p:nvGraphicFramePr>
        <p:xfrm>
          <a:off x="5652120" y="3216885"/>
          <a:ext cx="4038600" cy="2402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465440" y="2699628"/>
            <a:ext cx="3659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90000"/>
                </a:solidFill>
              </a:rPr>
              <a:t>Hospitalization per 100 population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65440" y="5511885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990000"/>
                </a:solidFill>
              </a:rPr>
              <a:t>Ambulatory care visits per person per years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4728356" y="10802"/>
            <a:ext cx="462724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rial" panose="020B0604020202020204" pitchFamily="34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rial" panose="020B0604020202020204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rial" panose="020B0604020202020204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rial" panose="020B0604020202020204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rial" panose="020B0604020202020204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800" b="1" kern="0" dirty="0">
                <a:solidFill>
                  <a:srgbClr val="C00000"/>
                </a:solidFill>
              </a:rPr>
              <a:t>Services utilization</a:t>
            </a:r>
          </a:p>
        </p:txBody>
      </p:sp>
    </p:spTree>
    <p:extLst>
      <p:ext uri="{BB962C8B-B14F-4D97-AF65-F5344CB8AC3E}">
        <p14:creationId xmlns:p14="http://schemas.microsoft.com/office/powerpoint/2010/main" val="91342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24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Expanding benefits</a:t>
            </a:r>
            <a:endParaRPr lang="en-US" sz="24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82000" cy="53340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ea typeface="Kozuka Mincho Pro H" pitchFamily="18" charset="-128"/>
              </a:rPr>
              <a:t>I</a:t>
            </a:r>
            <a:r>
              <a:rPr lang="en-US" sz="2000" dirty="0" smtClean="0"/>
              <a:t> Phase</a:t>
            </a:r>
            <a:r>
              <a:rPr lang="ka-GE" sz="2000" dirty="0" smtClean="0"/>
              <a:t> - </a:t>
            </a:r>
            <a:r>
              <a:rPr lang="en-US" sz="2000" dirty="0"/>
              <a:t>28 February 2013 (minimum package</a:t>
            </a:r>
            <a:r>
              <a:rPr lang="en-US" sz="2000" dirty="0" smtClean="0"/>
              <a:t>)</a:t>
            </a:r>
            <a:endParaRPr lang="ka-GE" sz="2000" dirty="0" smtClean="0"/>
          </a:p>
          <a:p>
            <a:pPr marL="457200" lvl="1" indent="0">
              <a:buNone/>
            </a:pPr>
            <a:r>
              <a:rPr lang="en-US" sz="2000" dirty="0" smtClean="0"/>
              <a:t>	</a:t>
            </a:r>
            <a:r>
              <a:rPr lang="en-US" sz="2000" dirty="0" smtClean="0">
                <a:solidFill>
                  <a:srgbClr val="C00000"/>
                </a:solidFill>
              </a:rPr>
              <a:t>- Planned ambulatory care</a:t>
            </a:r>
            <a:endParaRPr lang="ka-GE" sz="2000" dirty="0" smtClean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r>
              <a:rPr lang="en-US" sz="2000" dirty="0">
                <a:solidFill>
                  <a:srgbClr val="C00000"/>
                </a:solidFill>
              </a:rPr>
              <a:t>	</a:t>
            </a:r>
            <a:r>
              <a:rPr lang="en-US" sz="2000" dirty="0" smtClean="0">
                <a:solidFill>
                  <a:srgbClr val="C00000"/>
                </a:solidFill>
              </a:rPr>
              <a:t>- Urgent outpatient and inpatient care</a:t>
            </a:r>
            <a:endParaRPr lang="ka-GE" sz="2000" dirty="0" smtClean="0">
              <a:solidFill>
                <a:srgbClr val="C00000"/>
              </a:solidFill>
            </a:endParaRPr>
          </a:p>
          <a:p>
            <a:r>
              <a:rPr lang="en-US" sz="2000" dirty="0" smtClean="0">
                <a:ea typeface="Kozuka Mincho Pro H" pitchFamily="18" charset="-128"/>
              </a:rPr>
              <a:t>II</a:t>
            </a:r>
            <a:r>
              <a:rPr lang="en-US" sz="2000" dirty="0" smtClean="0"/>
              <a:t> </a:t>
            </a:r>
            <a:r>
              <a:rPr lang="en-US" sz="2000" dirty="0"/>
              <a:t>Phase</a:t>
            </a:r>
            <a:r>
              <a:rPr lang="ka-GE" sz="2000" dirty="0" smtClean="0"/>
              <a:t> - </a:t>
            </a:r>
            <a:r>
              <a:rPr lang="en-US" sz="2000" dirty="0"/>
              <a:t>July 1, 2013 </a:t>
            </a:r>
            <a:r>
              <a:rPr lang="en-US" sz="2000" dirty="0" smtClean="0"/>
              <a:t>(basic </a:t>
            </a:r>
            <a:r>
              <a:rPr lang="en-US" sz="2000" dirty="0"/>
              <a:t>p</a:t>
            </a:r>
            <a:r>
              <a:rPr lang="en-US" sz="2000" dirty="0" smtClean="0"/>
              <a:t>ackage</a:t>
            </a:r>
            <a:r>
              <a:rPr lang="en-US" sz="2000" dirty="0"/>
              <a:t>)</a:t>
            </a:r>
            <a:endParaRPr lang="ka-GE" sz="2000" dirty="0" smtClean="0"/>
          </a:p>
          <a:p>
            <a:pPr marL="457200" lvl="1" indent="0"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	</a:t>
            </a:r>
            <a:r>
              <a:rPr lang="en-US" sz="2000" dirty="0" smtClean="0"/>
              <a:t>- </a:t>
            </a:r>
            <a:r>
              <a:rPr lang="en-US" sz="2000" dirty="0"/>
              <a:t>Planned ambulatory care</a:t>
            </a:r>
            <a:endParaRPr lang="en-US" sz="2000" dirty="0" smtClean="0"/>
          </a:p>
          <a:p>
            <a:pPr marL="457200" lvl="1" indent="0">
              <a:buNone/>
            </a:pPr>
            <a:r>
              <a:rPr lang="en-US" sz="2000" dirty="0" smtClean="0"/>
              <a:t>	- Urgent outpatient services </a:t>
            </a:r>
          </a:p>
          <a:p>
            <a:pPr marL="457200" lvl="1" indent="0">
              <a:buNone/>
            </a:pPr>
            <a:r>
              <a:rPr lang="en-US" sz="2000" dirty="0" smtClean="0"/>
              <a:t>	- Urgent inpatient  and critical are</a:t>
            </a:r>
          </a:p>
          <a:p>
            <a:pPr marL="457200" lvl="1" indent="0">
              <a:buNone/>
            </a:pPr>
            <a:r>
              <a:rPr lang="en-US" sz="2000" dirty="0" smtClean="0"/>
              <a:t>	- </a:t>
            </a:r>
            <a:r>
              <a:rPr lang="en-US" sz="2000" dirty="0" smtClean="0">
                <a:solidFill>
                  <a:srgbClr val="C00000"/>
                </a:solidFill>
              </a:rPr>
              <a:t>Elective surgical </a:t>
            </a:r>
            <a:r>
              <a:rPr lang="en-US" sz="2000" dirty="0">
                <a:solidFill>
                  <a:srgbClr val="C00000"/>
                </a:solidFill>
              </a:rPr>
              <a:t>c</a:t>
            </a:r>
            <a:r>
              <a:rPr lang="en-US" sz="2000" dirty="0" smtClean="0">
                <a:solidFill>
                  <a:srgbClr val="C00000"/>
                </a:solidFill>
              </a:rPr>
              <a:t>are </a:t>
            </a:r>
          </a:p>
          <a:p>
            <a:pPr marL="457200" lvl="1" indent="0"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	- Chemo-</a:t>
            </a:r>
            <a:r>
              <a:rPr lang="en-US" sz="2000" dirty="0">
                <a:solidFill>
                  <a:srgbClr val="C00000"/>
                </a:solidFill>
              </a:rPr>
              <a:t>, </a:t>
            </a:r>
            <a:r>
              <a:rPr lang="en-US" sz="2000" dirty="0" smtClean="0">
                <a:solidFill>
                  <a:srgbClr val="C00000"/>
                </a:solidFill>
              </a:rPr>
              <a:t>hormone- </a:t>
            </a:r>
            <a:r>
              <a:rPr lang="en-US" sz="2000" dirty="0">
                <a:solidFill>
                  <a:srgbClr val="C00000"/>
                </a:solidFill>
              </a:rPr>
              <a:t>and </a:t>
            </a:r>
            <a:r>
              <a:rPr lang="en-US" sz="2000" dirty="0" smtClean="0">
                <a:solidFill>
                  <a:srgbClr val="C00000"/>
                </a:solidFill>
              </a:rPr>
              <a:t>radiotherapy</a:t>
            </a:r>
            <a:endParaRPr lang="en-US" sz="2000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	- Maternity </a:t>
            </a:r>
            <a:r>
              <a:rPr lang="en-US" sz="2000" dirty="0">
                <a:solidFill>
                  <a:srgbClr val="C00000"/>
                </a:solidFill>
              </a:rPr>
              <a:t>s</a:t>
            </a:r>
            <a:r>
              <a:rPr lang="en-US" sz="2000" dirty="0" smtClean="0">
                <a:solidFill>
                  <a:srgbClr val="C00000"/>
                </a:solidFill>
              </a:rPr>
              <a:t>ervices</a:t>
            </a:r>
            <a:endParaRPr lang="en-US" sz="2000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	- Basic </a:t>
            </a:r>
            <a:r>
              <a:rPr lang="en-US" sz="2000" dirty="0">
                <a:solidFill>
                  <a:srgbClr val="C00000"/>
                </a:solidFill>
              </a:rPr>
              <a:t>drugs for target groups</a:t>
            </a:r>
          </a:p>
          <a:p>
            <a:r>
              <a:rPr lang="en-US" sz="2000" dirty="0" smtClean="0"/>
              <a:t>III </a:t>
            </a:r>
            <a:r>
              <a:rPr lang="en-US" sz="2000" dirty="0"/>
              <a:t>Phase </a:t>
            </a:r>
            <a:r>
              <a:rPr lang="ka-GE" sz="2000" dirty="0" smtClean="0"/>
              <a:t>- </a:t>
            </a:r>
            <a:r>
              <a:rPr lang="en-US" sz="2000" dirty="0"/>
              <a:t>May 1, </a:t>
            </a:r>
            <a:r>
              <a:rPr lang="en-US" sz="2000" dirty="0" smtClean="0"/>
              <a:t>2017 </a:t>
            </a:r>
            <a:r>
              <a:rPr lang="ka-GE" sz="2000" dirty="0" smtClean="0"/>
              <a:t>- </a:t>
            </a:r>
            <a:r>
              <a:rPr lang="en-US" sz="2000" dirty="0">
                <a:solidFill>
                  <a:srgbClr val="C00000"/>
                </a:solidFill>
              </a:rPr>
              <a:t>Service stratification according to revenue </a:t>
            </a:r>
            <a:r>
              <a:rPr lang="en-US" sz="2000" dirty="0" smtClean="0">
                <a:solidFill>
                  <a:srgbClr val="C00000"/>
                </a:solidFill>
              </a:rPr>
              <a:t>groups using “social justice approach”</a:t>
            </a:r>
          </a:p>
          <a:p>
            <a:pPr marL="0" indent="0">
              <a:buNone/>
            </a:pPr>
            <a:r>
              <a:rPr lang="en-US" sz="2000" dirty="0" smtClean="0"/>
              <a:t>	- </a:t>
            </a:r>
            <a:r>
              <a:rPr lang="en-US" sz="2000" dirty="0" smtClean="0">
                <a:solidFill>
                  <a:srgbClr val="C00000"/>
                </a:solidFill>
              </a:rPr>
              <a:t>Outpatient drugs benefit for chronic conditions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89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62" y="116622"/>
            <a:ext cx="8748464" cy="109728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</a:rPr>
              <a:t>National Hepatitis C Elimination </a:t>
            </a:r>
            <a:r>
              <a:rPr lang="en-US" sz="2800" b="1" dirty="0" smtClean="0">
                <a:solidFill>
                  <a:srgbClr val="C00000"/>
                </a:solidFill>
              </a:rPr>
              <a:t>Strategy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622871"/>
              </p:ext>
            </p:extLst>
          </p:nvPr>
        </p:nvGraphicFramePr>
        <p:xfrm>
          <a:off x="241817" y="836712"/>
          <a:ext cx="2972318" cy="1638741"/>
        </p:xfrm>
        <a:graphic>
          <a:graphicData uri="http://schemas.openxmlformats.org/drawingml/2006/table">
            <a:tbl>
              <a:tblPr/>
              <a:tblGrid>
                <a:gridCol w="22292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30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2541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Nationalwide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 survey, 2015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 </a:t>
                      </a:r>
                    </a:p>
                  </a:txBody>
                  <a:tcPr marL="68580" marR="68580" marT="34299" marB="342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marL="68580" marR="68580" marT="34299" marB="342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66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Anti-HCV+</a:t>
                      </a:r>
                    </a:p>
                  </a:txBody>
                  <a:tcPr marL="68580" marR="68580" marT="34299" marB="342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7.7%</a:t>
                      </a:r>
                    </a:p>
                  </a:txBody>
                  <a:tcPr marL="68580" marR="68580" marT="34299" marB="342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66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HCV RNA+</a:t>
                      </a:r>
                    </a:p>
                  </a:txBody>
                  <a:tcPr marL="68580" marR="68580" marT="34299" marB="342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5.4%</a:t>
                      </a:r>
                    </a:p>
                  </a:txBody>
                  <a:tcPr marL="68580" marR="68580" marT="34299" marB="342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55986572"/>
                  </a:ext>
                </a:extLst>
              </a:tr>
            </a:tbl>
          </a:graphicData>
        </a:graphic>
      </p:graphicFrame>
      <p:graphicFrame>
        <p:nvGraphicFramePr>
          <p:cNvPr id="19511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9910274"/>
              </p:ext>
            </p:extLst>
          </p:nvPr>
        </p:nvGraphicFramePr>
        <p:xfrm>
          <a:off x="0" y="2475453"/>
          <a:ext cx="3669715" cy="3652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r:id="rId4" imgW="4365114" imgH="4749196" progId="Excel.Chart.8">
                  <p:embed/>
                </p:oleObj>
              </mc:Choice>
              <mc:Fallback>
                <p:oleObj r:id="rId4" imgW="4365114" imgH="4749196" progId="Excel.Chart.8">
                  <p:embed/>
                  <p:pic>
                    <p:nvPicPr>
                      <p:cNvPr id="0" name="Picture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475453"/>
                        <a:ext cx="3669715" cy="36523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6600" y="1120243"/>
            <a:ext cx="5782218" cy="4598891"/>
          </a:xfrm>
          <a:prstGeom prst="rect">
            <a:avLst/>
          </a:prstGeom>
        </p:spPr>
      </p:pic>
      <p:sp>
        <p:nvSpPr>
          <p:cNvPr id="19" name="Rectangle 1">
            <a:extLst>
              <a:ext uri="{FF2B5EF4-FFF2-40B4-BE49-F238E27FC236}">
                <a16:creationId xmlns:a16="http://schemas.microsoft.com/office/drawing/2014/main" xmlns="" id="{25C3445E-424D-46F9-8E88-0F7E03619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4038600"/>
            <a:ext cx="2514600" cy="15465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ka-GE" sz="1350" b="1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350" b="1" dirty="0" err="1">
                <a:solidFill>
                  <a:srgbClr val="FF0000"/>
                </a:solidFill>
                <a:latin typeface="Arial" panose="020B0604020202020204" pitchFamily="34" charset="0"/>
              </a:rPr>
              <a:t>Harvoni</a:t>
            </a:r>
            <a:r>
              <a:rPr lang="en-US" altLang="en-US" sz="1350" b="1" dirty="0">
                <a:solidFill>
                  <a:srgbClr val="FF0000"/>
                </a:solidFill>
                <a:latin typeface="Arial" panose="020B0604020202020204" pitchFamily="34" charset="0"/>
              </a:rPr>
              <a:t>-based regimens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a-GE" sz="1350" b="1" dirty="0">
                <a:latin typeface="Arial" panose="020B0604020202020204" pitchFamily="34" charset="0"/>
              </a:rPr>
              <a:t>SVR achieved: </a:t>
            </a:r>
            <a:r>
              <a:rPr lang="en-US" altLang="ka-GE" sz="1350" b="1" dirty="0" smtClean="0">
                <a:latin typeface="Arial" panose="020B0604020202020204" pitchFamily="34" charset="0"/>
              </a:rPr>
              <a:t>98%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ka-GE" sz="1350" b="1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ka-GE" sz="1350" b="1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ka-GE" sz="1350" b="1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35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">
            <a:extLst>
              <a:ext uri="{FF2B5EF4-FFF2-40B4-BE49-F238E27FC236}">
                <a16:creationId xmlns:a16="http://schemas.microsoft.com/office/drawing/2014/main" xmlns="" id="{25C3445E-424D-46F9-8E88-0F7E03619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7709" y="2667000"/>
            <a:ext cx="2976291" cy="102335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1200"/>
              </a:spcBef>
            </a:pPr>
            <a:r>
              <a:rPr lang="en-US" altLang="en-US" sz="135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Screened  - </a:t>
            </a:r>
            <a:r>
              <a:rPr lang="en-US" altLang="en-US" sz="135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2 373 372</a:t>
            </a:r>
            <a:endParaRPr lang="en-US" altLang="en-US" sz="135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1200"/>
              </a:spcBef>
            </a:pPr>
            <a:r>
              <a:rPr lang="en-US" altLang="en-US" sz="135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Started Treatment – </a:t>
            </a:r>
            <a:r>
              <a:rPr lang="en-US" altLang="en-US" sz="135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51 879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</a:pPr>
            <a:r>
              <a:rPr lang="en-US" altLang="ka-GE" sz="135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Completed treatment – </a:t>
            </a:r>
            <a:r>
              <a:rPr lang="en-US" altLang="ka-GE" sz="135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47 950</a:t>
            </a:r>
            <a:endParaRPr lang="en-US" altLang="ka-GE" sz="135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53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408" y="381000"/>
            <a:ext cx="8661445" cy="1143000"/>
          </a:xfrm>
        </p:spPr>
        <p:txBody>
          <a:bodyPr>
            <a:noAutofit/>
          </a:bodyPr>
          <a:lstStyle/>
          <a:p>
            <a:r>
              <a:rPr lang="ka-GE" sz="28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ka-GE" sz="28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State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program providing drugs for chronic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conditions</a:t>
            </a:r>
            <a:r>
              <a:rPr lang="ka-GE" sz="2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ka-GE" sz="28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20835" y="1184579"/>
            <a:ext cx="5181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ka-GE" sz="2000" b="1" dirty="0" smtClean="0">
                <a:solidFill>
                  <a:srgbClr val="C00000"/>
                </a:solidFill>
              </a:rPr>
              <a:t>2017</a:t>
            </a:r>
            <a:r>
              <a:rPr lang="ka-GE" sz="2000" dirty="0" smtClean="0">
                <a:solidFill>
                  <a:srgbClr val="C00000"/>
                </a:solidFill>
              </a:rPr>
              <a:t> </a:t>
            </a:r>
            <a:endParaRPr lang="en-US" sz="2000" dirty="0" smtClean="0">
              <a:solidFill>
                <a:srgbClr val="C00000"/>
              </a:solidFill>
            </a:endParaRPr>
          </a:p>
          <a:p>
            <a:pPr lvl="1">
              <a:spcAft>
                <a:spcPts val="600"/>
              </a:spcAft>
            </a:pPr>
            <a:endParaRPr lang="en-US" dirty="0">
              <a:solidFill>
                <a:srgbClr val="C00000"/>
              </a:solidFill>
            </a:endParaRPr>
          </a:p>
          <a:p>
            <a:pPr lvl="1">
              <a:spcAft>
                <a:spcPts val="600"/>
              </a:spcAft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Chronic Cardiovascular Diseases 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Chronic Obstructive Pulmonary Disease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Diabetes (type 2) 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Thyroid conditions     </a:t>
            </a:r>
            <a:endParaRPr lang="ka-GE" sz="2000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spcAft>
                <a:spcPts val="600"/>
              </a:spcAft>
            </a:pPr>
            <a:r>
              <a:rPr lang="ka-GE" sz="2000" dirty="0">
                <a:solidFill>
                  <a:schemeClr val="tx2">
                    <a:lumMod val="75000"/>
                  </a:schemeClr>
                </a:solidFill>
              </a:rPr>
              <a:t>	</a:t>
            </a:r>
          </a:p>
        </p:txBody>
      </p:sp>
      <p:sp>
        <p:nvSpPr>
          <p:cNvPr id="4" name="Rectangle 3"/>
          <p:cNvSpPr/>
          <p:nvPr/>
        </p:nvSpPr>
        <p:spPr>
          <a:xfrm>
            <a:off x="354760" y="4038600"/>
            <a:ext cx="68080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S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ocially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V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ulnerable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F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amilies </a:t>
            </a:r>
            <a:r>
              <a:rPr lang="ka-GE" sz="2000" dirty="0" smtClean="0">
                <a:solidFill>
                  <a:schemeClr val="tx2">
                    <a:lumMod val="75000"/>
                  </a:schemeClr>
                </a:solidFill>
              </a:rPr>
              <a:t>(&lt;</a:t>
            </a:r>
            <a:r>
              <a:rPr lang="ka-GE" sz="2000" dirty="0">
                <a:solidFill>
                  <a:schemeClr val="tx2">
                    <a:lumMod val="75000"/>
                  </a:schemeClr>
                </a:solidFill>
              </a:rPr>
              <a:t>100 000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rating score) </a:t>
            </a:r>
            <a:r>
              <a:rPr lang="ka-GE" sz="2000" dirty="0" smtClean="0">
                <a:solidFill>
                  <a:schemeClr val="tx2">
                    <a:lumMod val="75000"/>
                  </a:schemeClr>
                </a:solidFill>
              </a:rPr>
              <a:t>–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less than 1 GEL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Blip>
                <a:blip r:embed="rId3"/>
              </a:buBlip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Pensions and Disabled persons</a:t>
            </a:r>
            <a:r>
              <a:rPr lang="ka-GE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ka-GE" sz="2000" dirty="0">
                <a:solidFill>
                  <a:schemeClr val="tx2">
                    <a:lumMod val="75000"/>
                  </a:schemeClr>
                </a:solidFill>
              </a:rPr>
              <a:t>50</a:t>
            </a:r>
            <a:r>
              <a:rPr lang="ka-GE" sz="2000" dirty="0" smtClean="0">
                <a:solidFill>
                  <a:schemeClr val="tx2">
                    <a:lumMod val="75000"/>
                  </a:schemeClr>
                </a:solidFill>
              </a:rPr>
              <a:t>%-</a:t>
            </a:r>
            <a:r>
              <a:rPr lang="ka-GE" sz="2000" dirty="0">
                <a:solidFill>
                  <a:schemeClr val="tx2">
                    <a:lumMod val="75000"/>
                  </a:schemeClr>
                </a:solidFill>
              </a:rPr>
              <a:t>80</a:t>
            </a:r>
            <a:r>
              <a:rPr lang="ka-GE" sz="2000" dirty="0" smtClean="0">
                <a:solidFill>
                  <a:schemeClr val="tx2">
                    <a:lumMod val="75000"/>
                  </a:schemeClr>
                </a:solidFill>
              </a:rPr>
              <a:t>%-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Discount</a:t>
            </a:r>
            <a:endParaRPr lang="ka-GE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6" name="Picture 4" descr="medications-áá¡ á¡á£á áááá¡ á¨ááááá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407" y="5129805"/>
            <a:ext cx="2831777" cy="1825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705600" y="2015576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ka-GE" sz="2000" b="1" dirty="0" smtClean="0">
                <a:solidFill>
                  <a:srgbClr val="C00000"/>
                </a:solidFill>
              </a:rPr>
              <a:t>2018</a:t>
            </a:r>
            <a:endParaRPr lang="ka-GE" sz="2000" b="1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Parkinson</a:t>
            </a:r>
          </a:p>
          <a:p>
            <a:pPr lvl="1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Epilepsy</a:t>
            </a:r>
            <a:endParaRPr lang="en-US" dirty="0"/>
          </a:p>
        </p:txBody>
      </p:sp>
      <p:pic>
        <p:nvPicPr>
          <p:cNvPr id="11" name="Picture 6" descr="medications-áá¡ á¡á£á áááá¡ á¨ááááá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60765" y="2015576"/>
            <a:ext cx="1687876" cy="215365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16024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Main Challenges </a:t>
            </a:r>
            <a:r>
              <a:rPr lang="en-US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future </a:t>
            </a:r>
            <a:r>
              <a:rPr lang="en-US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plans… </a:t>
            </a:r>
            <a:endParaRPr lang="en-US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▪ </a:t>
            </a:r>
            <a:r>
              <a:rPr lang="en-US" dirty="0" smtClean="0"/>
              <a:t>   </a:t>
            </a:r>
            <a:r>
              <a:rPr lang="en-GB" b="0" dirty="0" smtClean="0">
                <a:latin typeface="Arial" panose="020B0604020202020204" pitchFamily="34" charset="0"/>
                <a:cs typeface="Arial" panose="020B0604020202020204" pitchFamily="34" charset="0"/>
              </a:rPr>
              <a:t>Still </a:t>
            </a:r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  <a:t>very low public spending on </a:t>
            </a:r>
            <a:r>
              <a:rPr lang="en-GB" b="0" dirty="0" smtClean="0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annually is increase public investment in health care</a:t>
            </a:r>
          </a:p>
          <a:p>
            <a:pPr marL="57150" indent="0">
              <a:spcBef>
                <a:spcPts val="1800"/>
              </a:spcBef>
              <a:buNone/>
            </a:pPr>
            <a:r>
              <a:rPr lang="en-US" dirty="0" smtClean="0"/>
              <a:t>▪    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Expenses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on outpatient medications are 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Already started and is continuing expand access to outpatient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drugs</a:t>
            </a:r>
          </a:p>
          <a:p>
            <a:pPr marL="403225" indent="-403225">
              <a:spcBef>
                <a:spcPts val="1800"/>
              </a:spcBef>
              <a:buNone/>
            </a:pPr>
            <a:r>
              <a:rPr lang="en-US" dirty="0" smtClean="0"/>
              <a:t>▪    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Purchasing strategies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need improvement 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for ensuring quality and containing costs</a:t>
            </a:r>
          </a:p>
          <a:p>
            <a:pPr lvl="1"/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 of active purchasing, selective contracting and performance based financing</a:t>
            </a:r>
          </a:p>
          <a:p>
            <a:pPr lvl="1"/>
            <a:endParaRPr lang="en-US" b="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11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სოფლის ექიმი პჯდ საბჭო 21 01 14 (4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სოფლის ექიმი პჯდ საბჭო 21 01 14 (4)</Template>
  <TotalTime>5684</TotalTime>
  <Words>1141</Words>
  <Application>Microsoft Office PowerPoint</Application>
  <PresentationFormat>On-screen Show (4:3)</PresentationFormat>
  <Paragraphs>167</Paragraphs>
  <Slides>15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სოფლის ექიმი პჯდ საბჭო 21 01 14 (4)</vt:lpstr>
      <vt:lpstr>Microsoft Excel Chart</vt:lpstr>
      <vt:lpstr> health system and health policy developments in Georgia, including current  state of UHC   </vt:lpstr>
      <vt:lpstr>Demographic and Socio-Economic Situation, 2018 </vt:lpstr>
      <vt:lpstr>Universal Health Care – Socially Oriented Political Platform </vt:lpstr>
      <vt:lpstr>Health sector expenditures</vt:lpstr>
      <vt:lpstr>Coverage of Healthcare services</vt:lpstr>
      <vt:lpstr>Expanding benefits</vt:lpstr>
      <vt:lpstr>National Hepatitis C Elimination Strategy </vt:lpstr>
      <vt:lpstr> State program providing drugs for chronic conditions </vt:lpstr>
      <vt:lpstr>Main Challenges and future plans… </vt:lpstr>
      <vt:lpstr>Priority directions for the development of the healthcare sect</vt:lpstr>
      <vt:lpstr>Health system development strategy 2019-2030</vt:lpstr>
      <vt:lpstr>Maternal and Child Health</vt:lpstr>
      <vt:lpstr>Health management Information system</vt:lpstr>
      <vt:lpstr>Future Plan</vt:lpstr>
      <vt:lpstr>PowerPoint Presentation</vt:lpstr>
    </vt:vector>
  </TitlesOfParts>
  <Company>SSA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Nino Berdzuli</dc:creator>
  <cp:lastModifiedBy>Ketevan Goginashvili</cp:lastModifiedBy>
  <cp:revision>636</cp:revision>
  <cp:lastPrinted>2017-11-27T07:20:42Z</cp:lastPrinted>
  <dcterms:created xsi:type="dcterms:W3CDTF">2012-02-03T10:47:59Z</dcterms:created>
  <dcterms:modified xsi:type="dcterms:W3CDTF">2020-02-11T14:38:26Z</dcterms:modified>
</cp:coreProperties>
</file>