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456" r:id="rId2"/>
    <p:sldId id="457" r:id="rId3"/>
  </p:sldIdLst>
  <p:sldSz cx="9144000" cy="6858000" type="screen4x3"/>
  <p:notesSz cx="6954838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SI" initials="J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6666"/>
    <a:srgbClr val="127D0D"/>
    <a:srgbClr val="79E395"/>
    <a:srgbClr val="6CB484"/>
    <a:srgbClr val="5CC475"/>
    <a:srgbClr val="D2EAFA"/>
    <a:srgbClr val="8CD099"/>
    <a:srgbClr val="5FC179"/>
    <a:srgbClr val="A096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88921" autoAdjust="0"/>
  </p:normalViewPr>
  <p:slideViewPr>
    <p:cSldViewPr>
      <p:cViewPr>
        <p:scale>
          <a:sx n="89" d="100"/>
          <a:sy n="89" d="100"/>
        </p:scale>
        <p:origin x="-136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384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004155730533731E-2"/>
          <c:y val="3.4560553877851966E-2"/>
          <c:w val="0.83859300573539419"/>
          <c:h val="0.601025896112553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Government expenditure on health, mill GEL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Sheet1!$B$2:$H$2</c:f>
              <c:numCache>
                <c:formatCode>#,##0</c:formatCode>
                <c:ptCount val="7"/>
                <c:pt idx="0">
                  <c:v>450</c:v>
                </c:pt>
                <c:pt idx="1">
                  <c:v>548</c:v>
                </c:pt>
                <c:pt idx="2">
                  <c:v>693</c:v>
                </c:pt>
                <c:pt idx="3">
                  <c:v>914</c:v>
                </c:pt>
                <c:pt idx="4" formatCode="General">
                  <c:v>1064</c:v>
                </c:pt>
                <c:pt idx="5" formatCode="General">
                  <c:v>1111</c:v>
                </c:pt>
                <c:pt idx="6" formatCode="General">
                  <c:v>1153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9"/>
        <c:overlap val="36"/>
        <c:axId val="34794112"/>
        <c:axId val="34804096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Government expenditure on health as % of GDP</c:v>
                </c:pt>
              </c:strCache>
            </c:strRef>
          </c:tx>
          <c:spPr>
            <a:ln w="41275">
              <a:solidFill>
                <a:srgbClr val="C00000"/>
              </a:solidFill>
            </a:ln>
          </c:spPr>
          <c:marker>
            <c:symbol val="none"/>
          </c:marker>
          <c:dLbls>
            <c:dLbl>
              <c:idx val="6"/>
              <c:layout>
                <c:manualLayout>
                  <c:x val="-6.000620490602869E-2"/>
                  <c:y val="-5.47397903442887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7.3344551689103393E-2"/>
                  <c:y val="-7.65451140730688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5.995266519849797E-2"/>
                  <c:y val="-4.50312828005040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5.7367491259591896E-2"/>
                  <c:y val="-6.42620471779610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5.995266519849797E-2"/>
                  <c:y val="-4.69591543107322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4.7096417481060596E-2"/>
                  <c:y val="-4.33817778665006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strCache>
            </c:strRef>
          </c:cat>
          <c:val>
            <c:numRef>
              <c:f>Sheet1!$B$3:$H$3</c:f>
              <c:numCache>
                <c:formatCode>0.0%</c:formatCode>
                <c:ptCount val="7"/>
                <c:pt idx="0">
                  <c:v>1.7209900867980875E-2</c:v>
                </c:pt>
                <c:pt idx="1">
                  <c:v>2.0409014953656761E-2</c:v>
                </c:pt>
                <c:pt idx="2">
                  <c:v>2.3780707749627678E-2</c:v>
                </c:pt>
                <c:pt idx="3">
                  <c:v>2.9000000000000001E-2</c:v>
                </c:pt>
                <c:pt idx="4" formatCode="0.00%">
                  <c:v>3.1E-2</c:v>
                </c:pt>
                <c:pt idx="5" formatCode="0.00%">
                  <c:v>0.03</c:v>
                </c:pt>
                <c:pt idx="6" formatCode="0.00%">
                  <c:v>2.9000000000000001E-2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807168"/>
        <c:axId val="34805632"/>
      </c:lineChart>
      <c:catAx>
        <c:axId val="347941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34804096"/>
        <c:crosses val="autoZero"/>
        <c:auto val="1"/>
        <c:lblAlgn val="ctr"/>
        <c:lblOffset val="100"/>
        <c:noMultiLvlLbl val="0"/>
      </c:catAx>
      <c:valAx>
        <c:axId val="34804096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4794112"/>
        <c:crosses val="autoZero"/>
        <c:crossBetween val="between"/>
      </c:valAx>
      <c:valAx>
        <c:axId val="34805632"/>
        <c:scaling>
          <c:orientation val="minMax"/>
        </c:scaling>
        <c:delete val="0"/>
        <c:axPos val="r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4807168"/>
        <c:crosses val="max"/>
        <c:crossBetween val="between"/>
      </c:valAx>
      <c:catAx>
        <c:axId val="348071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4805632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7.8204216408432822E-2"/>
          <c:y val="0.79363963799214543"/>
          <c:w val="0.85098044196088418"/>
          <c:h val="0.16232819911167423"/>
        </c:manualLayout>
      </c:layout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852344391317553"/>
          <c:y val="4.5121577608127836E-2"/>
          <c:w val="0.81475551667152735"/>
          <c:h val="0.617452059858438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Out-of-pocket Payment, mill GEL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1609</c:v>
                </c:pt>
                <c:pt idx="1">
                  <c:v>1557</c:v>
                </c:pt>
                <c:pt idx="2">
                  <c:v>1623</c:v>
                </c:pt>
                <c:pt idx="3">
                  <c:v>1444</c:v>
                </c:pt>
                <c:pt idx="4">
                  <c:v>1591</c:v>
                </c:pt>
                <c:pt idx="5">
                  <c:v>1575</c:v>
                </c:pt>
                <c:pt idx="6">
                  <c:v>1513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203-4761-B4DF-5DBCE92591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axId val="40648064"/>
        <c:axId val="4064652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OOP as % of THE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5.9881889763779519E-2"/>
                  <c:y val="-5.06105949368417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203-4761-B4DF-5DBCE925918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1175712410948638E-2"/>
                  <c:y val="-6.05777436870372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9.2009045744281981E-2"/>
                  <c:y val="-4.5080719969757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4.9409813356663869E-2"/>
                  <c:y val="-9.49972641561655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F28-472A-8350-874F9330AC8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8.0912803394433241E-2"/>
                  <c:y val="-7.64142298861732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8.010421867828238E-2"/>
                  <c:y val="-0.1230637271845226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Sheet1!$C$2:$C$8</c:f>
              <c:numCache>
                <c:formatCode>0%</c:formatCode>
                <c:ptCount val="7"/>
                <c:pt idx="0" formatCode="0.00%">
                  <c:v>0.73399999999999999</c:v>
                </c:pt>
                <c:pt idx="1">
                  <c:v>0.69099999999999995</c:v>
                </c:pt>
                <c:pt idx="2" formatCode="0.00%">
                  <c:v>0.66</c:v>
                </c:pt>
                <c:pt idx="3" formatCode="0.0%">
                  <c:v>0.56999999999999995</c:v>
                </c:pt>
                <c:pt idx="4" formatCode="0.0%">
                  <c:v>0.55600000000000005</c:v>
                </c:pt>
                <c:pt idx="5">
                  <c:v>0.55000000000000004</c:v>
                </c:pt>
                <c:pt idx="6">
                  <c:v>0.52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5203-4761-B4DF-5DBCE92591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859648"/>
        <c:axId val="40644992"/>
      </c:lineChart>
      <c:catAx>
        <c:axId val="34859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0644992"/>
        <c:crosses val="autoZero"/>
        <c:auto val="1"/>
        <c:lblAlgn val="ctr"/>
        <c:lblOffset val="100"/>
        <c:noMultiLvlLbl val="0"/>
      </c:catAx>
      <c:valAx>
        <c:axId val="40644992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4859648"/>
        <c:crosses val="autoZero"/>
        <c:crossBetween val="between"/>
      </c:valAx>
      <c:valAx>
        <c:axId val="40646528"/>
        <c:scaling>
          <c:orientation val="minMax"/>
          <c:min val="0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40648064"/>
        <c:crosses val="max"/>
        <c:crossBetween val="between"/>
      </c:valAx>
      <c:catAx>
        <c:axId val="406480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064652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1.027541944328228E-2"/>
          <c:y val="0.81559549321241243"/>
          <c:w val="0.97996925731505791"/>
          <c:h val="0.15464314370213691"/>
        </c:manualLayout>
      </c:layout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13163" cy="4655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40038" y="1"/>
            <a:ext cx="3013163" cy="4655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EC6A0DC-4D3A-4F31-ACF4-DCA3DE739D81}" type="datetimeFigureOut">
              <a:rPr lang="en-US"/>
              <a:pPr>
                <a:defRPr/>
              </a:pPr>
              <a:t>11-Feb-20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74"/>
            <a:ext cx="3013163" cy="4655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40038" y="8842074"/>
            <a:ext cx="3013163" cy="4655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1F6753F-F0E3-4727-904A-DB1EBF212D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0354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13163" cy="4655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038" y="1"/>
            <a:ext cx="3013163" cy="4655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5A259BA-205C-40C1-AE89-81059E38544B}" type="datetimeFigureOut">
              <a:rPr lang="en-US"/>
              <a:pPr>
                <a:defRPr/>
              </a:pPr>
              <a:t>11-Feb-20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696913"/>
            <a:ext cx="4656138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977" y="4421786"/>
            <a:ext cx="5562887" cy="41897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74"/>
            <a:ext cx="3013163" cy="4655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0038" y="8842074"/>
            <a:ext cx="3013163" cy="46552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1038D2B-4BD2-497C-8E71-D70EE13E7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355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dirty="0" smtClean="0">
                <a:latin typeface="Tw Cen MT" panose="020B0602020104020603" pitchFamily="34" charset="0"/>
              </a:rPr>
              <a:t>The population of Georgia has declined</a:t>
            </a:r>
            <a:r>
              <a:rPr lang="en-US" b="0" baseline="0" dirty="0" smtClean="0">
                <a:latin typeface="Tw Cen MT" panose="020B0602020104020603" pitchFamily="34" charset="0"/>
              </a:rPr>
              <a:t> during the last 25 years, largely due to the outmigration and according to the census conducted in 2014, it is 3,7 </a:t>
            </a:r>
            <a:r>
              <a:rPr lang="en-US" b="0" baseline="0" dirty="0" err="1" smtClean="0">
                <a:latin typeface="Tw Cen MT" panose="020B0602020104020603" pitchFamily="34" charset="0"/>
              </a:rPr>
              <a:t>mln</a:t>
            </a:r>
            <a:r>
              <a:rPr lang="en-US" b="0" baseline="0" dirty="0" smtClean="0">
                <a:latin typeface="Tw Cen MT" panose="020B0602020104020603" pitchFamily="34" charset="0"/>
              </a:rPr>
              <a:t>. 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dirty="0" smtClean="0">
                <a:latin typeface="Tw Cen MT" panose="020B0602020104020603" pitchFamily="34" charset="0"/>
              </a:rPr>
              <a:t>Georgia has made a good progress in improving health outcomes. </a:t>
            </a:r>
            <a:r>
              <a:rPr lang="en-US" sz="1200" b="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Life expectancy has increased by about 5</a:t>
            </a:r>
            <a:r>
              <a:rPr lang="en-US" sz="1200" b="0" kern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years over the few</a:t>
            </a:r>
            <a:r>
              <a:rPr lang="en-US" sz="1200" b="0" kern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decades and currently is at 73.5 years.</a:t>
            </a:r>
            <a:endParaRPr lang="en-US" sz="1200" b="0" kern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200" b="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Significant</a:t>
            </a:r>
            <a:r>
              <a:rPr lang="en-US" sz="1200" b="0" kern="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ly</a:t>
            </a:r>
            <a:r>
              <a:rPr lang="en-US" sz="1200" b="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kern="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has</a:t>
            </a:r>
            <a:r>
              <a:rPr lang="en-US" sz="1200" b="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declin</a:t>
            </a:r>
            <a:r>
              <a:rPr lang="en-US" sz="1200" b="0" kern="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ed</a:t>
            </a:r>
            <a:r>
              <a:rPr lang="en-US" sz="1200" b="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under-five mortality and infant mortality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200" b="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2015 Georgia</a:t>
            </a:r>
            <a:r>
              <a:rPr lang="en-US" sz="1200" b="0" kern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met </a:t>
            </a:r>
            <a:r>
              <a:rPr lang="en-US" sz="1200" b="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MDGs 4</a:t>
            </a:r>
            <a:r>
              <a:rPr lang="en-US" sz="1200" b="0" kern="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sz="1200" b="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Goal</a:t>
            </a:r>
            <a:r>
              <a:rPr lang="en-US" sz="1200" b="0" kern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decrease under-5 mortality rate</a:t>
            </a:r>
            <a:endParaRPr lang="en-US" sz="1200" b="0" kern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038D2B-4BD2-497C-8E71-D70EE13E729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464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8500"/>
            <a:ext cx="4652962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The UHC program was accompanied with</a:t>
            </a:r>
            <a:r>
              <a:rPr lang="en-US" baseline="0" dirty="0" smtClean="0"/>
              <a:t> a substantial increase in the governments budget allocations. From 2012 to 2016, the health budget more than doubled, as a percentage of GDP it increased from 1.7 percent to 3% in 2016. </a:t>
            </a:r>
          </a:p>
          <a:p>
            <a:pPr marL="171450" marR="0" lvl="0" indent="-171450" algn="l" defTabSz="914400" rtl="0" eaLnBrk="0" fontAlgn="base" latinLnBrk="0" hangingPunct="0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share of the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out-of-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pocket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payments 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total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health 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expend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itures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 significantly decreased from 73%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(in 2012) 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5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 (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mainly due to the lower cost of hospitalization, which is a direct consequence of the universal healthcare program.</a:t>
            </a:r>
            <a:endParaRPr lang="en-US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EA5C9-79DF-4EAB-B6EC-DD2CD99996A7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9524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B975E-CD6C-441E-A07B-D657ECD97421}" type="datetime1">
              <a:rPr lang="en-US"/>
              <a:pPr>
                <a:defRPr/>
              </a:pPr>
              <a:t>11-Feb-20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76FD4-9C7C-4FB7-8DA8-6C94B568D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634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4575A-4521-4A2C-B4AE-D5D1BC4425FB}" type="datetime1">
              <a:rPr lang="en-US"/>
              <a:pPr>
                <a:defRPr/>
              </a:pPr>
              <a:t>11-Feb-20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481AA-70E7-4BD4-B817-48858F874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41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14217-1ABD-42DF-8DDE-42929C18B2B4}" type="datetime1">
              <a:rPr lang="en-US"/>
              <a:pPr>
                <a:defRPr/>
              </a:pPr>
              <a:t>11-Feb-20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27D6B-BE32-483A-98FD-4FFE045C95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233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8229600" cy="1143000"/>
          </a:xfrm>
        </p:spPr>
        <p:txBody>
          <a:bodyPr>
            <a:normAutofit/>
          </a:bodyPr>
          <a:lstStyle>
            <a:lvl1pPr>
              <a:defRPr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>
            <a:lvl1pPr>
              <a:defRPr sz="2400" b="1"/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3C878-C189-405F-B9DA-B69F4DFAF7F7}" type="datetime1">
              <a:rPr lang="en-US"/>
              <a:pPr>
                <a:defRPr/>
              </a:pPr>
              <a:t>11-Feb-20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8379A-5A7A-4A2E-B8BF-0FBCB5EBCE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289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49FA4-8579-4447-8FCC-3D1B9635BF74}" type="datetime1">
              <a:rPr lang="en-US"/>
              <a:pPr>
                <a:defRPr/>
              </a:pPr>
              <a:t>11-Feb-20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C0B1F-730C-4DDB-B480-D7F9647335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36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A632E-2EAF-4E63-9483-61ED90974AF3}" type="datetime1">
              <a:rPr lang="en-US"/>
              <a:pPr>
                <a:defRPr/>
              </a:pPr>
              <a:t>11-Feb-20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20FA9-B43B-4707-8306-3A5AACD7A3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739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A573F-CB88-4D72-8597-D9B2A2FB4FF2}" type="datetime1">
              <a:rPr lang="en-US"/>
              <a:pPr>
                <a:defRPr/>
              </a:pPr>
              <a:t>11-Feb-20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0D69C-63FC-47F4-AE25-EC5BB7CA0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522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B805C-3638-4343-824D-74BC941BBC01}" type="datetime1">
              <a:rPr lang="en-US"/>
              <a:pPr>
                <a:defRPr/>
              </a:pPr>
              <a:t>11-Feb-20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279DC-B643-403A-8DFE-89408F3605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71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329F3-120A-4180-B9FC-AC7AF240AD46}" type="datetime1">
              <a:rPr lang="en-US"/>
              <a:pPr>
                <a:defRPr/>
              </a:pPr>
              <a:t>11-Feb-20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52BB2-22F5-4389-B625-20DF7C5227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282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747C2-710D-4F89-9B4E-61548951AB2D}" type="datetime1">
              <a:rPr lang="en-US"/>
              <a:pPr>
                <a:defRPr/>
              </a:pPr>
              <a:t>11-Feb-20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A61E6-2D68-40C9-B133-94F66584BC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66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FFAFB-1253-48DA-87CC-94F44FB5E089}" type="datetime1">
              <a:rPr lang="en-US"/>
              <a:pPr>
                <a:defRPr/>
              </a:pPr>
              <a:t>11-Feb-20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6330C-CC95-44DC-8345-068D35688B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37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9BA302-D067-4A9D-A03E-FD0E04E82735}" type="datetime1">
              <a:rPr lang="en-US"/>
              <a:pPr>
                <a:defRPr/>
              </a:pPr>
              <a:t>11-Feb-20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8E7E6CF-B8FF-4B76-821B-9C96A18B3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6" descr="MOH ppt-02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7" descr="MOH ppt-02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46" r="72501" b="62219"/>
          <a:stretch>
            <a:fillRect/>
          </a:stretch>
        </p:blipFill>
        <p:spPr bwMode="auto">
          <a:xfrm>
            <a:off x="152400" y="533400"/>
            <a:ext cx="2514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MOH ppt-02.jpg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9" t="8890" r="72501" b="78410"/>
          <a:stretch>
            <a:fillRect/>
          </a:stretch>
        </p:blipFill>
        <p:spPr bwMode="auto">
          <a:xfrm>
            <a:off x="0" y="0"/>
            <a:ext cx="1600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google.ge/url?sa=i&amp;rct=j&amp;q=&amp;esrc=s&amp;frm=1&amp;source=images&amp;cd=&amp;cad=rja&amp;docid=Esm2TgTCE6iy7M&amp;tbnid=f5TVPqEzJIguEM:&amp;ved=0CAUQjRw&amp;url=http://www.abandonthecube.com/Destinations/Georgia.html&amp;ei=vgU4UpOlIsLkswbbuICYDQ&amp;psig=AFQjCNFeYivnBgeDkbwZRJlSlTsp983hqQ&amp;ust=1379489571209217" TargetMode="External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jpe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645" y="228600"/>
            <a:ext cx="8839200" cy="8382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Demographic and </a:t>
            </a:r>
            <a:r>
              <a:rPr lang="en-US" sz="28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Socio-Economic </a:t>
            </a:r>
            <a:r>
              <a:rPr lang="en-US" sz="280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ituation, </a:t>
            </a:r>
            <a:r>
              <a:rPr lang="en-US" sz="28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endParaRPr lang="en-US" sz="2800" b="1" dirty="0"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54917" y="1924707"/>
            <a:ext cx="1982657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02517" y="2403611"/>
            <a:ext cx="1626166" cy="2068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785" y="5132327"/>
            <a:ext cx="5646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Government expenditure on health per capita – 104 $US</a:t>
            </a:r>
          </a:p>
          <a:p>
            <a:pPr>
              <a:lnSpc>
                <a:spcPct val="125000"/>
              </a:lnSpc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Government expenditure on health as % of GDP – 2.8%</a:t>
            </a:r>
          </a:p>
          <a:p>
            <a:pPr>
              <a:lnSpc>
                <a:spcPct val="125000"/>
              </a:lnSpc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Government expenditure on health as % of State Budget – 8%</a:t>
            </a:r>
          </a:p>
        </p:txBody>
      </p:sp>
      <p:pic>
        <p:nvPicPr>
          <p:cNvPr id="9" name="Picture 4" descr="http://www.abandonthecube.com/Content/Georgia%20Regional%20Map%201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447" t="18668" r="6179" b="33767"/>
          <a:stretch/>
        </p:blipFill>
        <p:spPr bwMode="auto">
          <a:xfrm>
            <a:off x="-43884" y="2068830"/>
            <a:ext cx="8965440" cy="464160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/>
        </p:spPr>
      </p:pic>
      <p:sp>
        <p:nvSpPr>
          <p:cNvPr id="10" name="Rectangle 9"/>
          <p:cNvSpPr/>
          <p:nvPr/>
        </p:nvSpPr>
        <p:spPr>
          <a:xfrm>
            <a:off x="3657600" y="1600200"/>
            <a:ext cx="19050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048000" y="2819400"/>
            <a:ext cx="67188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Maternal Mortality (per 100000 live birth</a:t>
            </a:r>
            <a:r>
              <a:rPr lang="en-US" b="1" dirty="0" smtClean="0"/>
              <a:t>) </a:t>
            </a:r>
            <a:r>
              <a:rPr lang="en-US" b="1" dirty="0" smtClean="0"/>
              <a:t>–27.4</a:t>
            </a:r>
            <a:endParaRPr lang="en-US" b="1" dirty="0" smtClean="0"/>
          </a:p>
          <a:p>
            <a:r>
              <a:rPr lang="en-US" b="1" dirty="0"/>
              <a:t>Infant mortality (per 1000 live birth</a:t>
            </a:r>
            <a:r>
              <a:rPr lang="en-US" b="1" dirty="0" smtClean="0"/>
              <a:t>) </a:t>
            </a:r>
            <a:r>
              <a:rPr lang="ka-GE" b="1" dirty="0" smtClean="0"/>
              <a:t> </a:t>
            </a:r>
            <a:r>
              <a:rPr lang="en-US" b="1" dirty="0" smtClean="0"/>
              <a:t>– </a:t>
            </a:r>
            <a:r>
              <a:rPr lang="en-US" b="1" dirty="0" smtClean="0"/>
              <a:t>8.1</a:t>
            </a:r>
            <a:endParaRPr lang="en-US" b="1" dirty="0" smtClean="0"/>
          </a:p>
          <a:p>
            <a:r>
              <a:rPr lang="en-US" b="1" dirty="0"/>
              <a:t>Under 5 mortality rate (per 1000 live birth</a:t>
            </a:r>
            <a:r>
              <a:rPr lang="en-US" b="1" dirty="0" smtClean="0"/>
              <a:t>) – </a:t>
            </a:r>
            <a:r>
              <a:rPr lang="en-US" b="1" dirty="0" smtClean="0"/>
              <a:t>19.8</a:t>
            </a:r>
            <a:endParaRPr lang="en-US" b="1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70862" y="4154268"/>
            <a:ext cx="62984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GDP per capita (at current prices</a:t>
            </a:r>
            <a:r>
              <a:rPr lang="en-US" b="1" dirty="0" smtClean="0"/>
              <a:t>) – </a:t>
            </a:r>
            <a:r>
              <a:rPr lang="en-US" b="1" dirty="0" smtClean="0"/>
              <a:t>4722</a:t>
            </a:r>
            <a:r>
              <a:rPr lang="ka-GE" b="1" dirty="0" smtClean="0"/>
              <a:t> </a:t>
            </a:r>
            <a:r>
              <a:rPr lang="en-US" b="1" dirty="0" smtClean="0"/>
              <a:t>$US</a:t>
            </a:r>
          </a:p>
          <a:p>
            <a:r>
              <a:rPr lang="en-US" b="1" dirty="0"/>
              <a:t>GDP real growth – </a:t>
            </a:r>
            <a:r>
              <a:rPr lang="en-US" b="1" dirty="0" smtClean="0"/>
              <a:t>5.8%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600200" y="5405894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Government expenditure on health as % of </a:t>
            </a:r>
            <a:r>
              <a:rPr lang="en-US" b="1" dirty="0" smtClean="0"/>
              <a:t>GDP – </a:t>
            </a:r>
            <a:r>
              <a:rPr lang="en-US" b="1" dirty="0" smtClean="0"/>
              <a:t>3.0% </a:t>
            </a:r>
            <a:endParaRPr lang="en-US" b="1" dirty="0" smtClean="0">
              <a:solidFill>
                <a:srgbClr val="C00000"/>
              </a:solidFill>
            </a:endParaRPr>
          </a:p>
          <a:p>
            <a:r>
              <a:rPr lang="en-US" b="1" dirty="0"/>
              <a:t>General Government expenditure on health per capita (USD</a:t>
            </a:r>
            <a:r>
              <a:rPr lang="en-US" b="1" dirty="0" smtClean="0"/>
              <a:t>) – </a:t>
            </a:r>
            <a:r>
              <a:rPr lang="ka-GE" b="1" dirty="0" smtClean="0"/>
              <a:t>1</a:t>
            </a:r>
            <a:r>
              <a:rPr lang="en-US" b="1" dirty="0" smtClean="0"/>
              <a:t>19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657600" y="2286000"/>
            <a:ext cx="1562472" cy="2068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371332" y="1203282"/>
            <a:ext cx="75502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Population</a:t>
            </a:r>
            <a:r>
              <a:rPr lang="ka-GE" b="1" dirty="0" smtClean="0"/>
              <a:t> </a:t>
            </a:r>
            <a:r>
              <a:rPr lang="en-US" b="1" dirty="0" smtClean="0"/>
              <a:t>– 3 </a:t>
            </a:r>
            <a:r>
              <a:rPr lang="en-US" b="1" dirty="0" smtClean="0"/>
              <a:t>729 600</a:t>
            </a:r>
            <a:endParaRPr lang="en-US" b="1" dirty="0" smtClean="0"/>
          </a:p>
          <a:p>
            <a:r>
              <a:rPr lang="en-US" b="1" dirty="0"/>
              <a:t>Birth rate (per thousand population) – </a:t>
            </a:r>
            <a:r>
              <a:rPr lang="en-US" b="1" dirty="0" smtClean="0"/>
              <a:t>13.7</a:t>
            </a:r>
            <a:endParaRPr lang="en-US" b="1" dirty="0"/>
          </a:p>
          <a:p>
            <a:r>
              <a:rPr lang="en-US" b="1" dirty="0"/>
              <a:t>Mortality rate (per thousand population</a:t>
            </a:r>
            <a:r>
              <a:rPr lang="en-US" b="1" dirty="0" smtClean="0"/>
              <a:t>) – </a:t>
            </a:r>
            <a:r>
              <a:rPr lang="en-US" b="1" dirty="0" smtClean="0"/>
              <a:t>12.5</a:t>
            </a:r>
            <a:endParaRPr lang="en-US" b="1" dirty="0"/>
          </a:p>
          <a:p>
            <a:r>
              <a:rPr lang="en-US" b="1" dirty="0"/>
              <a:t>Life expectancy at </a:t>
            </a:r>
            <a:r>
              <a:rPr lang="en-US" b="1" dirty="0" smtClean="0"/>
              <a:t>birth – </a:t>
            </a:r>
            <a:r>
              <a:rPr lang="en-US" b="1" dirty="0" smtClean="0"/>
              <a:t>74.0</a:t>
            </a:r>
            <a:endParaRPr lang="en-US" b="1" dirty="0"/>
          </a:p>
        </p:txBody>
      </p:sp>
      <p:pic>
        <p:nvPicPr>
          <p:cNvPr id="3074" name="Picture 2" descr="http://geostat.ge/images/census-ge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60" t="23283" r="28011" b="47164"/>
          <a:stretch/>
        </p:blipFill>
        <p:spPr bwMode="auto">
          <a:xfrm>
            <a:off x="420139" y="1254461"/>
            <a:ext cx="928047" cy="45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6" descr="Image result for economic growt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Image result for economic growth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82" name="Picture 10" descr="Image result for economic growth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52" r="24251"/>
          <a:stretch/>
        </p:blipFill>
        <p:spPr bwMode="auto">
          <a:xfrm>
            <a:off x="68545" y="4068896"/>
            <a:ext cx="644804" cy="64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12" descr="Image result for health system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86" name="Picture 14" descr="https://media.licdn.com/mpr/mpr/AAEAAQAAAAAAAAXQAAAAJDUyYTU4YzIwLTFmNmUtNDMwNC05OWE2LWFlMWNmZTVhOWVhMQ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5443175"/>
            <a:ext cx="997733" cy="571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8" name="Picture 16" descr="Image result for maternal and child health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2" r="52790"/>
          <a:stretch/>
        </p:blipFill>
        <p:spPr bwMode="auto">
          <a:xfrm>
            <a:off x="2333767" y="2870570"/>
            <a:ext cx="714233" cy="886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72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158480" cy="718784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8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ealth sector expenditures</a:t>
            </a:r>
            <a:endParaRPr lang="sl-SI" sz="2800" b="1" dirty="0">
              <a:solidFill>
                <a:srgbClr val="00206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2075871"/>
              </p:ext>
            </p:extLst>
          </p:nvPr>
        </p:nvGraphicFramePr>
        <p:xfrm>
          <a:off x="2275" y="2016641"/>
          <a:ext cx="4724400" cy="4079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739650" y="6172200"/>
            <a:ext cx="3429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Source: Georgia NHA 20</a:t>
            </a:r>
            <a:r>
              <a:rPr lang="ka-GE" sz="1050" dirty="0" smtClean="0"/>
              <a:t>10-</a:t>
            </a:r>
            <a:r>
              <a:rPr lang="en-US" sz="1050" dirty="0" smtClean="0"/>
              <a:t>2016  (</a:t>
            </a:r>
            <a:r>
              <a:rPr lang="en-US" sz="1050" dirty="0" err="1" smtClean="0"/>
              <a:t>MoLHSA</a:t>
            </a:r>
            <a:r>
              <a:rPr lang="en-US" sz="1050" dirty="0" smtClean="0"/>
              <a:t>, 2017)</a:t>
            </a:r>
            <a:endParaRPr lang="en-US" sz="1050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9780842"/>
              </p:ext>
            </p:extLst>
          </p:nvPr>
        </p:nvGraphicFramePr>
        <p:xfrm>
          <a:off x="4953000" y="1899683"/>
          <a:ext cx="4067601" cy="4079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277134" y="1219200"/>
            <a:ext cx="358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Arial Narrow" panose="020B0606020202030204" pitchFamily="34" charset="0"/>
              </a:rPr>
              <a:t>Out-of-Pocket Payment as % of Total Health Expenditure, Georgia</a:t>
            </a:r>
            <a:endParaRPr lang="en-US" sz="1600" b="1" dirty="0">
              <a:latin typeface="Arial Narrow" panose="020B0606020202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" y="1465421"/>
            <a:ext cx="42546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Arial Narrow" panose="020B0606020202030204" pitchFamily="34" charset="0"/>
              </a:rPr>
              <a:t>Public Health Expenditure, Georgia</a:t>
            </a:r>
            <a:endParaRPr lang="en-US" sz="16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86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სოფლის ექიმი პჯდ საბჭო 21 01 14 (4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სოფლის ექიმი პჯდ საბჭო 21 01 14 (4)</Template>
  <TotalTime>5685</TotalTime>
  <Words>365</Words>
  <Application>Microsoft Office PowerPoint</Application>
  <PresentationFormat>On-screen Show (4:3)</PresentationFormat>
  <Paragraphs>36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სოფლის ექიმი პჯდ საბჭო 21 01 14 (4)</vt:lpstr>
      <vt:lpstr>Demographic and Socio-Economic Situation, 2018 </vt:lpstr>
      <vt:lpstr>Health sector expenditures</vt:lpstr>
    </vt:vector>
  </TitlesOfParts>
  <Company>SSA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Nino Berdzuli</dc:creator>
  <cp:lastModifiedBy>Ketevan Goginashvili</cp:lastModifiedBy>
  <cp:revision>637</cp:revision>
  <cp:lastPrinted>2017-11-27T07:20:42Z</cp:lastPrinted>
  <dcterms:created xsi:type="dcterms:W3CDTF">2012-02-03T10:47:59Z</dcterms:created>
  <dcterms:modified xsi:type="dcterms:W3CDTF">2020-02-11T14:38:48Z</dcterms:modified>
</cp:coreProperties>
</file>