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30" r:id="rId2"/>
    <p:sldId id="456" r:id="rId3"/>
    <p:sldId id="463" r:id="rId4"/>
    <p:sldId id="441" r:id="rId5"/>
    <p:sldId id="457" r:id="rId6"/>
    <p:sldId id="458" r:id="rId7"/>
    <p:sldId id="450" r:id="rId8"/>
    <p:sldId id="461" r:id="rId9"/>
    <p:sldId id="460" r:id="rId10"/>
    <p:sldId id="452" r:id="rId11"/>
    <p:sldId id="354" r:id="rId12"/>
    <p:sldId id="454" r:id="rId13"/>
    <p:sldId id="462" r:id="rId14"/>
    <p:sldId id="459" r:id="rId15"/>
    <p:sldId id="446" r:id="rId1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5827" autoAdjust="0"/>
  </p:normalViewPr>
  <p:slideViewPr>
    <p:cSldViewPr>
      <p:cViewPr varScale="1">
        <p:scale>
          <a:sx n="57" d="100"/>
          <a:sy n="57" d="100"/>
        </p:scale>
        <p:origin x="-1686" y="-84"/>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99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c:formatCode>
                <c:ptCount val="8"/>
                <c:pt idx="0">
                  <c:v>441</c:v>
                </c:pt>
                <c:pt idx="1">
                  <c:v>375</c:v>
                </c:pt>
                <c:pt idx="2">
                  <c:v>450</c:v>
                </c:pt>
                <c:pt idx="3">
                  <c:v>548</c:v>
                </c:pt>
                <c:pt idx="4">
                  <c:v>693</c:v>
                </c:pt>
                <c:pt idx="5">
                  <c:v>914</c:v>
                </c:pt>
                <c:pt idx="6" formatCode="General">
                  <c:v>1064</c:v>
                </c:pt>
                <c:pt idx="7" formatCode="General">
                  <c:v>1111</c:v>
                </c:pt>
              </c:numCache>
            </c:numRef>
          </c:val>
        </c:ser>
        <c:dLbls>
          <c:showLegendKey val="0"/>
          <c:showVal val="0"/>
          <c:showCatName val="0"/>
          <c:showSerName val="0"/>
          <c:showPercent val="0"/>
          <c:showBubbleSize val="0"/>
        </c:dLbls>
        <c:gapWidth val="29"/>
        <c:overlap val="36"/>
        <c:axId val="79649408"/>
        <c:axId val="79655296"/>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3344551689103379E-2"/>
                  <c:y val="-7.65451140730688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2.1533107964660497E-2</c:v>
                </c:pt>
                <c:pt idx="1">
                  <c:v>1.5424689032252081E-2</c:v>
                </c:pt>
                <c:pt idx="2">
                  <c:v>1.7209900867980875E-2</c:v>
                </c:pt>
                <c:pt idx="3">
                  <c:v>2.0409014953656761E-2</c:v>
                </c:pt>
                <c:pt idx="4">
                  <c:v>2.3780707749627678E-2</c:v>
                </c:pt>
                <c:pt idx="5">
                  <c:v>2.9000000000000001E-2</c:v>
                </c:pt>
                <c:pt idx="6" formatCode="0.00%">
                  <c:v>3.1E-2</c:v>
                </c:pt>
                <c:pt idx="7" formatCode="0.00%">
                  <c:v>0.03</c:v>
                </c:pt>
              </c:numCache>
            </c:numRef>
          </c:val>
          <c:smooth val="0"/>
        </c:ser>
        <c:dLbls>
          <c:showLegendKey val="0"/>
          <c:showVal val="0"/>
          <c:showCatName val="0"/>
          <c:showSerName val="0"/>
          <c:showPercent val="0"/>
          <c:showBubbleSize val="0"/>
        </c:dLbls>
        <c:marker val="1"/>
        <c:smooth val="0"/>
        <c:axId val="79658368"/>
        <c:axId val="79656832"/>
      </c:lineChart>
      <c:catAx>
        <c:axId val="79649408"/>
        <c:scaling>
          <c:orientation val="minMax"/>
        </c:scaling>
        <c:delete val="0"/>
        <c:axPos val="b"/>
        <c:numFmt formatCode="General" sourceLinked="0"/>
        <c:majorTickMark val="out"/>
        <c:minorTickMark val="none"/>
        <c:tickLblPos val="nextTo"/>
        <c:txPr>
          <a:bodyPr/>
          <a:lstStyle/>
          <a:p>
            <a:pPr>
              <a:defRPr sz="1400" b="1"/>
            </a:pPr>
            <a:endParaRPr lang="en-US"/>
          </a:p>
        </c:txPr>
        <c:crossAx val="79655296"/>
        <c:crosses val="autoZero"/>
        <c:auto val="1"/>
        <c:lblAlgn val="ctr"/>
        <c:lblOffset val="100"/>
        <c:noMultiLvlLbl val="0"/>
      </c:catAx>
      <c:valAx>
        <c:axId val="79655296"/>
        <c:scaling>
          <c:orientation val="minMax"/>
        </c:scaling>
        <c:delete val="0"/>
        <c:axPos val="l"/>
        <c:numFmt formatCode="#,##0" sourceLinked="1"/>
        <c:majorTickMark val="out"/>
        <c:minorTickMark val="none"/>
        <c:tickLblPos val="nextTo"/>
        <c:txPr>
          <a:bodyPr/>
          <a:lstStyle/>
          <a:p>
            <a:pPr>
              <a:defRPr sz="1200"/>
            </a:pPr>
            <a:endParaRPr lang="en-US"/>
          </a:p>
        </c:txPr>
        <c:crossAx val="79649408"/>
        <c:crosses val="autoZero"/>
        <c:crossBetween val="between"/>
      </c:valAx>
      <c:valAx>
        <c:axId val="79656832"/>
        <c:scaling>
          <c:orientation val="minMax"/>
        </c:scaling>
        <c:delete val="0"/>
        <c:axPos val="r"/>
        <c:numFmt formatCode="0%" sourceLinked="0"/>
        <c:majorTickMark val="out"/>
        <c:minorTickMark val="none"/>
        <c:tickLblPos val="nextTo"/>
        <c:txPr>
          <a:bodyPr/>
          <a:lstStyle/>
          <a:p>
            <a:pPr>
              <a:defRPr sz="1400"/>
            </a:pPr>
            <a:endParaRPr lang="en-US"/>
          </a:p>
        </c:txPr>
        <c:crossAx val="79658368"/>
        <c:crosses val="max"/>
        <c:crossBetween val="between"/>
      </c:valAx>
      <c:catAx>
        <c:axId val="79658368"/>
        <c:scaling>
          <c:orientation val="minMax"/>
        </c:scaling>
        <c:delete val="1"/>
        <c:axPos val="b"/>
        <c:numFmt formatCode="General" sourceLinked="1"/>
        <c:majorTickMark val="out"/>
        <c:minorTickMark val="none"/>
        <c:tickLblPos val="nextTo"/>
        <c:crossAx val="79656832"/>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1440</c:v>
                </c:pt>
                <c:pt idx="1">
                  <c:v>1543</c:v>
                </c:pt>
                <c:pt idx="2">
                  <c:v>1609</c:v>
                </c:pt>
                <c:pt idx="3">
                  <c:v>1557</c:v>
                </c:pt>
                <c:pt idx="4">
                  <c:v>1623</c:v>
                </c:pt>
                <c:pt idx="5">
                  <c:v>1444</c:v>
                </c:pt>
                <c:pt idx="6">
                  <c:v>1591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34549120"/>
        <c:axId val="3454758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5"/>
              <c:layout>
                <c:manualLayout>
                  <c:x val="-8.0912803394433228E-2"/>
                  <c:y val="-7.6414229886173274E-2"/>
                </c:manualLayout>
              </c:layout>
              <c:dLblPos val="r"/>
              <c:showLegendKey val="0"/>
              <c:showVal val="1"/>
              <c:showCatName val="0"/>
              <c:showSerName val="0"/>
              <c:showPercent val="0"/>
              <c:showBubbleSize val="0"/>
            </c:dLbl>
            <c:dLbl>
              <c:idx val="6"/>
              <c:layout>
                <c:manualLayout>
                  <c:x val="-8.0104218678282352E-2"/>
                  <c:y val="-0.12306372718452266"/>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0.00%</c:formatCode>
                <c:ptCount val="7"/>
                <c:pt idx="0">
                  <c:v>0.72699999999999998</c:v>
                </c:pt>
                <c:pt idx="1">
                  <c:v>0.75600000000000001</c:v>
                </c:pt>
                <c:pt idx="2">
                  <c:v>0.73399999999999999</c:v>
                </c:pt>
                <c:pt idx="3" formatCode="0%">
                  <c:v>0.69099999999999995</c:v>
                </c:pt>
                <c:pt idx="4">
                  <c:v>0.66</c:v>
                </c:pt>
                <c:pt idx="5" formatCode="0.0%">
                  <c:v>0.56999999999999995</c:v>
                </c:pt>
                <c:pt idx="6" formatCode="0.0%">
                  <c:v>0.55600000000000005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8968832"/>
        <c:axId val="34546048"/>
      </c:lineChart>
      <c:catAx>
        <c:axId val="8968832"/>
        <c:scaling>
          <c:orientation val="minMax"/>
        </c:scaling>
        <c:delete val="0"/>
        <c:axPos val="b"/>
        <c:numFmt formatCode="General" sourceLinked="1"/>
        <c:majorTickMark val="out"/>
        <c:minorTickMark val="none"/>
        <c:tickLblPos val="nextTo"/>
        <c:txPr>
          <a:bodyPr/>
          <a:lstStyle/>
          <a:p>
            <a:pPr>
              <a:defRPr sz="1400"/>
            </a:pPr>
            <a:endParaRPr lang="en-US"/>
          </a:p>
        </c:txPr>
        <c:crossAx val="34546048"/>
        <c:crosses val="autoZero"/>
        <c:auto val="1"/>
        <c:lblAlgn val="ctr"/>
        <c:lblOffset val="100"/>
        <c:noMultiLvlLbl val="0"/>
      </c:catAx>
      <c:valAx>
        <c:axId val="34546048"/>
        <c:scaling>
          <c:orientation val="minMax"/>
        </c:scaling>
        <c:delete val="0"/>
        <c:axPos val="l"/>
        <c:numFmt formatCode="0%" sourceLinked="0"/>
        <c:majorTickMark val="out"/>
        <c:minorTickMark val="none"/>
        <c:tickLblPos val="nextTo"/>
        <c:txPr>
          <a:bodyPr/>
          <a:lstStyle/>
          <a:p>
            <a:pPr>
              <a:defRPr sz="1200"/>
            </a:pPr>
            <a:endParaRPr lang="en-US"/>
          </a:p>
        </c:txPr>
        <c:crossAx val="8968832"/>
        <c:crosses val="autoZero"/>
        <c:crossBetween val="between"/>
      </c:valAx>
      <c:valAx>
        <c:axId val="34547584"/>
        <c:scaling>
          <c:orientation val="minMax"/>
          <c:min val="0"/>
        </c:scaling>
        <c:delete val="0"/>
        <c:axPos val="r"/>
        <c:numFmt formatCode="General" sourceLinked="1"/>
        <c:majorTickMark val="out"/>
        <c:minorTickMark val="none"/>
        <c:tickLblPos val="nextTo"/>
        <c:txPr>
          <a:bodyPr/>
          <a:lstStyle/>
          <a:p>
            <a:pPr>
              <a:defRPr sz="1200"/>
            </a:pPr>
            <a:endParaRPr lang="en-US"/>
          </a:p>
        </c:txPr>
        <c:crossAx val="34549120"/>
        <c:crosses val="max"/>
        <c:crossBetween val="between"/>
      </c:valAx>
      <c:catAx>
        <c:axId val="34549120"/>
        <c:scaling>
          <c:orientation val="minMax"/>
        </c:scaling>
        <c:delete val="1"/>
        <c:axPos val="b"/>
        <c:numFmt formatCode="General" sourceLinked="1"/>
        <c:majorTickMark val="out"/>
        <c:minorTickMark val="none"/>
        <c:tickLblPos val="nextTo"/>
        <c:crossAx val="3454758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34015488"/>
        <c:axId val="34033664"/>
      </c:barChart>
      <c:catAx>
        <c:axId val="34015488"/>
        <c:scaling>
          <c:orientation val="minMax"/>
        </c:scaling>
        <c:delete val="0"/>
        <c:axPos val="b"/>
        <c:numFmt formatCode="General" sourceLinked="1"/>
        <c:majorTickMark val="out"/>
        <c:minorTickMark val="none"/>
        <c:tickLblPos val="nextTo"/>
        <c:crossAx val="34033664"/>
        <c:crosses val="autoZero"/>
        <c:auto val="1"/>
        <c:lblAlgn val="ctr"/>
        <c:lblOffset val="100"/>
        <c:noMultiLvlLbl val="0"/>
      </c:catAx>
      <c:valAx>
        <c:axId val="34033664"/>
        <c:scaling>
          <c:orientation val="minMax"/>
        </c:scaling>
        <c:delete val="1"/>
        <c:axPos val="l"/>
        <c:numFmt formatCode="General" sourceLinked="1"/>
        <c:majorTickMark val="out"/>
        <c:minorTickMark val="none"/>
        <c:tickLblPos val="nextTo"/>
        <c:crossAx val="34015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14.2</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34057216"/>
        <c:axId val="34063104"/>
      </c:barChart>
      <c:catAx>
        <c:axId val="34057216"/>
        <c:scaling>
          <c:orientation val="minMax"/>
        </c:scaling>
        <c:delete val="1"/>
        <c:axPos val="b"/>
        <c:numFmt formatCode="General" sourceLinked="0"/>
        <c:majorTickMark val="out"/>
        <c:minorTickMark val="none"/>
        <c:tickLblPos val="nextTo"/>
        <c:crossAx val="34063104"/>
        <c:crosses val="autoZero"/>
        <c:auto val="1"/>
        <c:lblAlgn val="ctr"/>
        <c:lblOffset val="100"/>
        <c:noMultiLvlLbl val="0"/>
      </c:catAx>
      <c:valAx>
        <c:axId val="34063104"/>
        <c:scaling>
          <c:orientation val="minMax"/>
        </c:scaling>
        <c:delete val="1"/>
        <c:axPos val="l"/>
        <c:numFmt formatCode="General" sourceLinked="1"/>
        <c:majorTickMark val="out"/>
        <c:minorTickMark val="none"/>
        <c:tickLblPos val="nextTo"/>
        <c:crossAx val="34057216"/>
        <c:crosses val="autoZero"/>
        <c:crossBetween val="between"/>
      </c:valAx>
    </c:plotArea>
    <c:legend>
      <c:legendPos val="r"/>
      <c:layout>
        <c:manualLayout>
          <c:xMode val="edge"/>
          <c:yMode val="edge"/>
          <c:x val="0"/>
          <c:y val="1.3549538941410521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34903936"/>
        <c:axId val="34905472"/>
      </c:barChart>
      <c:catAx>
        <c:axId val="34903936"/>
        <c:scaling>
          <c:orientation val="minMax"/>
        </c:scaling>
        <c:delete val="1"/>
        <c:axPos val="b"/>
        <c:numFmt formatCode="General" sourceLinked="0"/>
        <c:majorTickMark val="out"/>
        <c:minorTickMark val="none"/>
        <c:tickLblPos val="nextTo"/>
        <c:crossAx val="34905472"/>
        <c:crosses val="autoZero"/>
        <c:auto val="1"/>
        <c:lblAlgn val="ctr"/>
        <c:lblOffset val="100"/>
        <c:noMultiLvlLbl val="0"/>
      </c:catAx>
      <c:valAx>
        <c:axId val="34905472"/>
        <c:scaling>
          <c:orientation val="minMax"/>
        </c:scaling>
        <c:delete val="1"/>
        <c:axPos val="l"/>
        <c:numFmt formatCode="General" sourceLinked="1"/>
        <c:majorTickMark val="out"/>
        <c:minorTickMark val="none"/>
        <c:tickLblPos val="nextTo"/>
        <c:crossAx val="34903936"/>
        <c:crosses val="autoZero"/>
        <c:crossBetween val="between"/>
      </c:valAx>
    </c:plotArea>
    <c:legend>
      <c:legendPos val="r"/>
      <c:layout>
        <c:manualLayout>
          <c:xMode val="edge"/>
          <c:yMode val="edge"/>
          <c:x val="3.2736096667161867E-2"/>
          <c:y val="2.7079848776113892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15-Feb-19</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15-Feb-19</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Taking into account principles declared at international level, epidemiological image and social/economic reality of the country, the Ministry develops following 10 priority directions for the development of the healthcare sector: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a:t>
            </a:r>
            <a:r>
              <a:rPr lang="ka-GE" sz="1200" kern="1200" dirty="0" smtClean="0">
                <a:solidFill>
                  <a:schemeClr val="tx1"/>
                </a:solidFill>
                <a:effectLst/>
                <a:latin typeface="+mn-lt"/>
                <a:ea typeface="+mn-ea"/>
                <a:cs typeface="+mn-cs"/>
              </a:rPr>
              <a:t>n these stage </a:t>
            </a:r>
            <a:r>
              <a:rPr lang="en-US" sz="1200" kern="1200" dirty="0" smtClean="0">
                <a:solidFill>
                  <a:schemeClr val="tx1"/>
                </a:solidFill>
                <a:effectLst/>
                <a:latin typeface="+mn-lt"/>
                <a:ea typeface="+mn-ea"/>
                <a:cs typeface="+mn-cs"/>
              </a:rPr>
              <a:t>The Ministry works on the Health System Development Strategy.</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56384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a:t>
            </a:r>
            <a:r>
              <a:rPr lang="ka-GE" altLang="en-US" sz="2400" dirty="0" smtClean="0"/>
              <a:t>in </a:t>
            </a:r>
            <a:r>
              <a:rPr lang="en-US" altLang="en-US" sz="2400" dirty="0" smtClean="0"/>
              <a:t>right place, </a:t>
            </a:r>
            <a:r>
              <a:rPr lang="ka-GE" altLang="en-US" sz="2400" dirty="0" smtClean="0"/>
              <a:t>at </a:t>
            </a:r>
            <a:r>
              <a:rPr lang="en-US" altLang="en-US" sz="2400" dirty="0" smtClean="0"/>
              <a:t>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a:t>
            </a:r>
            <a:r>
              <a:rPr lang="ka-GE" altLang="en-US" sz="2400" baseline="0" dirty="0" smtClean="0"/>
              <a:t>Government</a:t>
            </a:r>
            <a:r>
              <a:rPr lang="en-US" altLang="en-US" sz="2400" baseline="0" dirty="0" smtClean="0"/>
              <a:t> in March 2017.</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11</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rPr>
              <a:t>Development of the health information systems (HIS) in the country is based on the principals of</a:t>
            </a:r>
            <a:r>
              <a:rPr lang="en-US" sz="1200" kern="1200" baseline="0" dirty="0" smtClean="0">
                <a:solidFill>
                  <a:schemeClr val="tx1"/>
                </a:solidFill>
              </a:rPr>
              <a:t> </a:t>
            </a:r>
            <a:r>
              <a:rPr lang="en-US" sz="1200" kern="1200" dirty="0" smtClean="0">
                <a:solidFill>
                  <a:schemeClr val="tx1"/>
                </a:solidFill>
              </a:rPr>
              <a:t>the modern healthcare practice, supported by electronic processes and communication (eHealth), recent activities include: </a:t>
            </a:r>
          </a:p>
          <a:p>
            <a:pPr marL="171450" indent="-171450">
              <a:buFont typeface="Arial" panose="020B0604020202020204" pitchFamily="34" charset="0"/>
              <a:buChar char="•"/>
            </a:pPr>
            <a:r>
              <a:rPr lang="en-US" sz="1200" kern="1200" dirty="0" smtClean="0">
                <a:solidFill>
                  <a:schemeClr val="tx1"/>
                </a:solidFill>
              </a:rPr>
              <a:t>Implementation of the unique classifications of health interventions and services was an</a:t>
            </a:r>
            <a:r>
              <a:rPr lang="en-US" sz="1200" kern="1200" baseline="0" dirty="0" smtClean="0">
                <a:solidFill>
                  <a:schemeClr val="tx1"/>
                </a:solidFill>
              </a:rPr>
              <a:t> </a:t>
            </a:r>
            <a:r>
              <a:rPr lang="en-US" sz="1200" kern="1200" dirty="0" smtClean="0">
                <a:solidFill>
                  <a:schemeClr val="tx1"/>
                </a:solidFill>
              </a:rPr>
              <a:t>important step for reinforcing the data standardization in Georgia (2011) </a:t>
            </a:r>
          </a:p>
          <a:p>
            <a:pPr marL="171450" indent="-171450">
              <a:buFont typeface="Arial" panose="020B0604020202020204" pitchFamily="34" charset="0"/>
              <a:buChar char="•"/>
            </a:pPr>
            <a:r>
              <a:rPr lang="en-US" sz="1200" kern="1200" dirty="0" smtClean="0">
                <a:solidFill>
                  <a:schemeClr val="tx1"/>
                </a:solidFill>
              </a:rPr>
              <a:t>a new case-based electronic hospital discharge reporting system (2014)</a:t>
            </a:r>
          </a:p>
          <a:p>
            <a:pPr marL="171450" indent="-171450">
              <a:buFont typeface="Arial" panose="020B0604020202020204" pitchFamily="34" charset="0"/>
              <a:buChar char="•"/>
            </a:pPr>
            <a:r>
              <a:rPr lang="en-US" sz="1200" kern="1200" dirty="0" smtClean="0">
                <a:solidFill>
                  <a:schemeClr val="tx1"/>
                </a:solidFill>
              </a:rPr>
              <a:t>Population-based Cancer Registry (2015)</a:t>
            </a:r>
          </a:p>
          <a:p>
            <a:pPr marL="171450" indent="-171450">
              <a:buFont typeface="Arial" panose="020B0604020202020204" pitchFamily="34" charset="0"/>
              <a:buChar char="•"/>
            </a:pPr>
            <a:r>
              <a:rPr lang="en-US" sz="1200" kern="1200" dirty="0" smtClean="0">
                <a:solidFill>
                  <a:schemeClr val="tx1"/>
                </a:solidFill>
              </a:rPr>
              <a:t>A case-based electronic reporting system for primary health care (2016)</a:t>
            </a:r>
          </a:p>
          <a:p>
            <a:pPr marL="171450" indent="-171450">
              <a:buFont typeface="Arial" panose="020B0604020202020204" pitchFamily="34" charset="0"/>
              <a:buChar char="•"/>
            </a:pPr>
            <a:r>
              <a:rPr lang="en-US" sz="1200" kern="1200" dirty="0" smtClean="0">
                <a:solidFill>
                  <a:schemeClr val="tx1"/>
                </a:solidFill>
              </a:rPr>
              <a:t>electronic system for antenatal and obstetric services - “Georgian Birth Registry” (2016) </a:t>
            </a:r>
          </a:p>
          <a:p>
            <a:endParaRPr lang="en-US" sz="1200"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Technical Support</a:t>
            </a:r>
            <a:r>
              <a:rPr lang="en-US" baseline="0" dirty="0" smtClean="0"/>
              <a:t> of EU Ministry has start elaboration of </a:t>
            </a:r>
            <a:r>
              <a:rPr lang="en-US" dirty="0" smtClean="0"/>
              <a:t>Health system development strategy for 2019-2030. </a:t>
            </a:r>
          </a:p>
          <a:p>
            <a:pPr lvl="1"/>
            <a:r>
              <a:rPr lang="en-US" dirty="0" smtClean="0"/>
              <a:t>EU</a:t>
            </a:r>
            <a:r>
              <a:rPr lang="en-US" baseline="0" dirty="0" smtClean="0"/>
              <a:t> experts first </a:t>
            </a:r>
            <a:r>
              <a:rPr lang="en-US" baseline="0" dirty="0" err="1" smtClean="0"/>
              <a:t>missien</a:t>
            </a:r>
            <a:r>
              <a:rPr lang="en-US" baseline="0" dirty="0" smtClean="0"/>
              <a:t> was conducted in November and 2</a:t>
            </a:r>
            <a:r>
              <a:rPr lang="en-US" baseline="30000" dirty="0" smtClean="0"/>
              <a:t>nd</a:t>
            </a:r>
            <a:r>
              <a:rPr lang="en-US" baseline="0" dirty="0" smtClean="0"/>
              <a:t> In January, 2019. They  </a:t>
            </a:r>
            <a:r>
              <a:rPr lang="en-GB" dirty="0" smtClean="0"/>
              <a:t>Provide a</a:t>
            </a:r>
            <a:r>
              <a:rPr lang="en-IE" dirty="0" smtClean="0"/>
              <a:t> set of recommendations based on the needs of the Ministry of </a:t>
            </a:r>
            <a:r>
              <a:rPr lang="en-IE" dirty="0" err="1" smtClean="0"/>
              <a:t>Laboiur</a:t>
            </a:r>
            <a:r>
              <a:rPr lang="en-IE" dirty="0" smtClean="0"/>
              <a:t>, Health and Social Affairs as well as their findings; </a:t>
            </a:r>
            <a:r>
              <a:rPr lang="en-GB" dirty="0" smtClean="0"/>
              <a:t>Advice on priority areas to be incorporated in the ministerial strategy document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45277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Arial" panose="020B0604020202020204" pitchFamily="34" charset="0"/>
                <a:ea typeface="+mn-ea"/>
                <a:cs typeface="Arial" panose="020B0604020202020204" pitchFamily="34" charset="0"/>
              </a:rPr>
              <a:t>t</a:t>
            </a:r>
            <a:r>
              <a:rPr lang="en-GB" dirty="0" smtClean="0">
                <a:latin typeface="Arial" panose="020B0604020202020204" pitchFamily="34" charset="0"/>
                <a:cs typeface="Arial" panose="020B0604020202020204" pitchFamily="34" charset="0"/>
              </a:rPr>
              <a:t>he gap between current public spending and what is needed is large. </a:t>
            </a:r>
            <a:r>
              <a:rPr lang="hu-HU" dirty="0" smtClean="0"/>
              <a:t>More public spending and better health policies</a:t>
            </a:r>
            <a:r>
              <a:rPr lang="en-GB" dirty="0" smtClean="0"/>
              <a:t> are important to fill important gaps in coverage.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t>From June 2017, people living below the poverty line have covered by the essential outpatient pharmaceuticals for four chronic conditions. We are planed extension of </a:t>
            </a:r>
            <a:r>
              <a:rPr lang="en-GB" sz="1200" b="0" dirty="0" smtClean="0">
                <a:latin typeface="+mn-lt"/>
                <a:cs typeface="Arial" panose="020B0604020202020204" pitchFamily="34" charset="0"/>
              </a:rPr>
              <a:t> coverage of outpatient medicines for better health, wealth and value. </a:t>
            </a:r>
            <a:r>
              <a:rPr lang="en-US" sz="1200" b="0" dirty="0" smtClean="0">
                <a:latin typeface="+mn-lt"/>
                <a:cs typeface="Arial" panose="020B0604020202020204" pitchFamily="34" charset="0"/>
              </a:rPr>
              <a:t>We move to a more primary care centered service delivery model.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s</a:t>
            </a:r>
            <a:r>
              <a:rPr lang="en-US" sz="1200" kern="1200" dirty="0" smtClean="0">
                <a:effectLst/>
                <a:latin typeface="+mn-lt"/>
                <a:ea typeface="+mn-ea"/>
                <a:cs typeface="+mn-cs"/>
              </a:rPr>
              <a:t>ince March 2017, selective contracting was introduced for childbirth and caesarean section and neonatal intensive care services, from July - II-III level intensive care, and from January</a:t>
            </a:r>
            <a:r>
              <a:rPr lang="ka-GE" sz="1200" kern="1200" dirty="0" smtClean="0">
                <a:effectLst/>
                <a:latin typeface="+mn-lt"/>
                <a:ea typeface="+mn-ea"/>
                <a:cs typeface="+mn-cs"/>
              </a:rPr>
              <a:t> 2018</a:t>
            </a:r>
            <a:r>
              <a:rPr lang="en-US" sz="1200" kern="1200" dirty="0" smtClean="0">
                <a:effectLst/>
                <a:latin typeface="+mn-lt"/>
                <a:ea typeface="+mn-ea"/>
                <a:cs typeface="+mn-cs"/>
              </a:rPr>
              <a:t> for 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Arial" panose="020B0604020202020204" pitchFamily="34" charset="0"/>
                <a:cs typeface="Arial" panose="020B0604020202020204" pitchFamily="34" charset="0"/>
              </a:rPr>
              <a:t>performance based financing. </a:t>
            </a:r>
            <a:r>
              <a:rPr lang="en-US" sz="1200" kern="1200" dirty="0" smtClean="0">
                <a:effectLst/>
                <a:latin typeface="+mn-lt"/>
                <a:ea typeface="+mn-ea"/>
                <a:cs typeface="+mn-cs"/>
              </a:rPr>
              <a:t>We are finalized DRG 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latin typeface="+mn-lt"/>
              </a:rPr>
              <a:t>We would like to thank our collaborators from the WHO whose support was crucial for us to achieving the main goal: ensure healthy lives and prosperity of our population.</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73.5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a:t>
            </a:r>
            <a:r>
              <a:rPr lang="en-US" sz="1200" b="0" kern="0" dirty="0" smtClean="0">
                <a:solidFill>
                  <a:srgbClr val="FF0000"/>
                </a:solidFill>
                <a:latin typeface="+mn-lt"/>
                <a:ea typeface="+mn-ea"/>
                <a:cs typeface="+mn-cs"/>
              </a:rPr>
              <a:t>ly</a:t>
            </a:r>
            <a:r>
              <a:rPr lang="en-US" sz="1200" b="0" kern="0" dirty="0" smtClean="0">
                <a:solidFill>
                  <a:schemeClr val="tx1"/>
                </a:solidFill>
                <a:latin typeface="+mn-lt"/>
                <a:ea typeface="+mn-ea"/>
                <a:cs typeface="+mn-cs"/>
              </a:rPr>
              <a:t> </a:t>
            </a:r>
            <a:r>
              <a:rPr lang="en-US" sz="1200" b="0" kern="0" dirty="0" smtClean="0">
                <a:solidFill>
                  <a:srgbClr val="FF0000"/>
                </a:solidFill>
                <a:latin typeface="+mn-lt"/>
                <a:ea typeface="+mn-ea"/>
                <a:cs typeface="+mn-cs"/>
              </a:rPr>
              <a:t>has</a:t>
            </a:r>
            <a:r>
              <a:rPr lang="en-US" sz="1200" b="0" kern="0" dirty="0" smtClean="0">
                <a:solidFill>
                  <a:schemeClr val="tx1"/>
                </a:solidFill>
                <a:latin typeface="+mn-lt"/>
                <a:ea typeface="+mn-ea"/>
                <a:cs typeface="+mn-cs"/>
              </a:rPr>
              <a:t> declin</a:t>
            </a:r>
            <a:r>
              <a:rPr lang="en-US" sz="1200" b="0" kern="0" dirty="0" smtClean="0">
                <a:solidFill>
                  <a:srgbClr val="FF0000"/>
                </a:solidFill>
                <a:latin typeface="+mn-lt"/>
                <a:ea typeface="+mn-ea"/>
                <a:cs typeface="+mn-cs"/>
              </a:rPr>
              <a:t>ed</a:t>
            </a:r>
            <a:r>
              <a:rPr lang="en-US" sz="1200" b="0" kern="0" dirty="0" smtClean="0">
                <a:solidFill>
                  <a:schemeClr val="tx1"/>
                </a:solidFill>
                <a:latin typeface="+mn-lt"/>
                <a:ea typeface="+mn-ea"/>
                <a:cs typeface="+mn-cs"/>
              </a:rPr>
              <a:t>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In 2015 Georgia</a:t>
            </a:r>
            <a:r>
              <a:rPr lang="en-US" sz="1200" b="0" kern="0" baseline="0" dirty="0" smtClean="0">
                <a:solidFill>
                  <a:schemeClr val="tx1"/>
                </a:solidFill>
                <a:latin typeface="+mn-lt"/>
                <a:ea typeface="+mn-ea"/>
                <a:cs typeface="+mn-cs"/>
              </a:rPr>
              <a:t> met </a:t>
            </a:r>
            <a:r>
              <a:rPr lang="en-US" sz="1200" b="0" kern="0" dirty="0" smtClean="0">
                <a:solidFill>
                  <a:schemeClr val="tx1"/>
                </a:solidFill>
                <a:latin typeface="+mn-lt"/>
                <a:ea typeface="+mn-ea"/>
                <a:cs typeface="+mn-cs"/>
              </a:rPr>
              <a:t>MDGs 4</a:t>
            </a:r>
            <a:r>
              <a:rPr lang="en-US" sz="1200" b="0" kern="0" baseline="30000" dirty="0" smtClean="0">
                <a:solidFill>
                  <a:schemeClr val="tx1"/>
                </a:solidFill>
                <a:latin typeface="+mn-lt"/>
                <a:ea typeface="+mn-ea"/>
                <a:cs typeface="+mn-cs"/>
              </a:rPr>
              <a:t>th</a:t>
            </a:r>
            <a:r>
              <a:rPr lang="en-US" sz="1200" b="0" kern="0" dirty="0" smtClean="0">
                <a:solidFill>
                  <a:schemeClr val="tx1"/>
                </a:solidFill>
                <a:latin typeface="+mn-lt"/>
                <a:ea typeface="+mn-ea"/>
                <a:cs typeface="+mn-cs"/>
              </a:rPr>
              <a:t> Goal</a:t>
            </a:r>
            <a:r>
              <a:rPr lang="en-US" sz="1200" b="0" kern="0" baseline="0" dirty="0" smtClean="0">
                <a:solidFill>
                  <a:schemeClr val="tx1"/>
                </a:solidFill>
                <a:latin typeface="+mn-lt"/>
                <a:ea typeface="+mn-ea"/>
                <a:cs typeface="+mn-cs"/>
              </a:rPr>
              <a:t>: decrease under-5 mortality rate</a:t>
            </a:r>
            <a:endParaRPr lang="en-US" sz="1200" b="0" kern="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a:t>
            </a:r>
            <a:r>
              <a:rPr lang="en-US" sz="1200" b="0" kern="1200" dirty="0" smtClean="0">
                <a:solidFill>
                  <a:schemeClr val="tx1"/>
                </a:solidFill>
                <a:effectLst/>
                <a:latin typeface="+mn-lt"/>
                <a:ea typeface="+mn-ea"/>
                <a:cs typeface="+mn-cs"/>
              </a:rPr>
              <a:t>The strong political will pledged in the election platform was translated into an unprecedented, in 2013 almost 2-fold expansion of budgetary allocation for health.</a:t>
            </a:r>
            <a:endParaRPr lang="en-US" sz="1200" b="1" kern="120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endParaRPr lang="en-US" sz="1200" b="1" kern="120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solidFill>
                  <a:schemeClr val="tx1"/>
                </a:solidFill>
                <a:effectLst/>
                <a:latin typeface="+mn-lt"/>
                <a:ea typeface="+mn-ea"/>
                <a:cs typeface="+mn-cs"/>
              </a:rPr>
              <a:t>specifically with respect to the financing scheme and greater equity in the health system.</a:t>
            </a:r>
            <a:r>
              <a:rPr lang="en-US" sz="1200" baseline="0" dirty="0" smtClean="0"/>
              <a:t>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Under the UHC program, patients have almost unlimited choice of provider.  In terms of the package of benefits, benefits have been gradually increasing.</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4167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sz="1200" dirty="0" smtClean="0"/>
              <a:t>The UHC program was accompanied with</a:t>
            </a:r>
            <a:r>
              <a:rPr lang="en-US" sz="1200" baseline="0" dirty="0" smtClean="0"/>
              <a:t> a substantial increase in the governments budget allocations. From 2012 to 2016, the health budget more than doubled, as a percentage of GDP it increased from 1.7 percent to 3% in 2016</a:t>
            </a:r>
            <a:r>
              <a:rPr lang="en-US" sz="1200"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rPr>
              <a:t>The share of the </a:t>
            </a:r>
            <a:r>
              <a:rPr lang="en-US" sz="1200" b="0" kern="1200" dirty="0" smtClean="0">
                <a:solidFill>
                  <a:schemeClr val="tx1"/>
                </a:solidFill>
                <a:effectLst/>
              </a:rPr>
              <a:t>out-of-</a:t>
            </a:r>
            <a:r>
              <a:rPr lang="ka-GE" sz="1200" b="0" kern="1200" dirty="0" smtClean="0">
                <a:solidFill>
                  <a:schemeClr val="tx1"/>
                </a:solidFill>
                <a:effectLst/>
              </a:rPr>
              <a:t>pocket </a:t>
            </a:r>
            <a:r>
              <a:rPr lang="en-US" sz="1200" b="0" kern="1200" dirty="0" smtClean="0">
                <a:solidFill>
                  <a:schemeClr val="tx1"/>
                </a:solidFill>
                <a:effectLst/>
              </a:rPr>
              <a:t>payments </a:t>
            </a:r>
            <a:r>
              <a:rPr lang="ka-GE" sz="1200" b="0" kern="1200" dirty="0" smtClean="0">
                <a:solidFill>
                  <a:schemeClr val="tx1"/>
                </a:solidFill>
                <a:effectLst/>
              </a:rPr>
              <a:t>in total </a:t>
            </a:r>
            <a:r>
              <a:rPr lang="en-US" sz="1200" b="0" kern="1200" dirty="0" smtClean="0">
                <a:solidFill>
                  <a:schemeClr val="tx1"/>
                </a:solidFill>
                <a:effectLst/>
              </a:rPr>
              <a:t>health </a:t>
            </a:r>
            <a:r>
              <a:rPr lang="ka-GE" sz="1200" b="0" kern="1200" dirty="0" smtClean="0">
                <a:solidFill>
                  <a:schemeClr val="tx1"/>
                </a:solidFill>
                <a:effectLst/>
              </a:rPr>
              <a:t>expend</a:t>
            </a:r>
            <a:r>
              <a:rPr lang="en-US" sz="1200" b="0" kern="1200" dirty="0" err="1" smtClean="0">
                <a:solidFill>
                  <a:schemeClr val="tx1"/>
                </a:solidFill>
                <a:effectLst/>
              </a:rPr>
              <a:t>itures</a:t>
            </a:r>
            <a:r>
              <a:rPr lang="en-US" sz="1200" b="0" kern="1200" dirty="0" smtClean="0">
                <a:solidFill>
                  <a:schemeClr val="tx1"/>
                </a:solidFill>
                <a:effectLst/>
              </a:rPr>
              <a:t> </a:t>
            </a:r>
            <a:r>
              <a:rPr lang="ka-GE" sz="1200" b="0" kern="1200" dirty="0" smtClean="0">
                <a:solidFill>
                  <a:schemeClr val="tx1"/>
                </a:solidFill>
                <a:effectLst/>
              </a:rPr>
              <a:t>has significantly decreased from 73% </a:t>
            </a:r>
            <a:r>
              <a:rPr lang="en-US" sz="1200" b="0" kern="1200" dirty="0" smtClean="0">
                <a:solidFill>
                  <a:schemeClr val="tx1"/>
                </a:solidFill>
                <a:effectLst/>
              </a:rPr>
              <a:t>(in 2012) </a:t>
            </a:r>
            <a:r>
              <a:rPr lang="ka-GE" sz="1200" b="0" kern="1200" dirty="0" smtClean="0">
                <a:solidFill>
                  <a:schemeClr val="tx1"/>
                </a:solidFill>
                <a:effectLst/>
              </a:rPr>
              <a:t>to 57% (</a:t>
            </a:r>
            <a:r>
              <a:rPr lang="en-US" sz="1200" b="0" kern="1200" dirty="0" smtClean="0">
                <a:solidFill>
                  <a:schemeClr val="tx1"/>
                </a:solidFill>
                <a:effectLst/>
              </a:rPr>
              <a:t>in </a:t>
            </a:r>
            <a:r>
              <a:rPr lang="ka-GE" sz="1200" b="0" kern="1200" dirty="0" smtClean="0">
                <a:solidFill>
                  <a:schemeClr val="tx1"/>
                </a:solidFill>
                <a:effectLst/>
              </a:rPr>
              <a:t>2016), mainly due to the lower cost of hospitalization, which is a direct consequence of the universal healthcare program.</a:t>
            </a:r>
            <a:endParaRPr lang="en-US" sz="1200" b="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5ABEA5C9-79DF-4EAB-B6EC-DD2CD99996A7}" type="slidenum">
              <a:rPr lang="en-GB" smtClean="0"/>
              <a:t>5</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 coverage of population</a:t>
            </a:r>
            <a:r>
              <a:rPr lang="en-US" sz="1200" baseline="0" dirty="0" smtClean="0"/>
              <a:t> improved as demonstrated by the series of health care utilization and expenditures surveys. Over half of the population were covered first time. </a:t>
            </a:r>
            <a:r>
              <a:rPr lang="en-US" sz="1200" dirty="0" smtClean="0"/>
              <a:t>We have seen a surge in utilization of the health care services. </a:t>
            </a:r>
            <a:r>
              <a:rPr lang="en-US" sz="1200" b="0" kern="1200" dirty="0" smtClean="0">
                <a:solidFill>
                  <a:schemeClr val="tx1"/>
                </a:solidFill>
                <a:effectLst/>
              </a:rPr>
              <a:t>In Georgia, during last 2 decades, this indicator did not exceed 2.2. In the frame of the UHC </a:t>
            </a:r>
            <a:r>
              <a:rPr lang="en-US" sz="1200" b="0" kern="1200" dirty="0" err="1" smtClean="0">
                <a:solidFill>
                  <a:schemeClr val="tx1"/>
                </a:solidFill>
                <a:effectLst/>
              </a:rPr>
              <a:t>programme</a:t>
            </a:r>
            <a:r>
              <a:rPr lang="en-US" sz="1200" b="0" kern="1200" dirty="0" smtClean="0">
                <a:solidFill>
                  <a:schemeClr val="tx1"/>
                </a:solidFill>
                <a:effectLst/>
              </a:rPr>
              <a:t> the numbers of out- and in-patient encounters continued to grow due to increased accessibility of healthcare services. In 2017, the number of contacts with out-patient facilities per capita reached </a:t>
            </a:r>
            <a:r>
              <a:rPr lang="ka-GE" sz="1200" b="0" kern="1200" dirty="0" smtClean="0">
                <a:solidFill>
                  <a:schemeClr val="tx1"/>
                </a:solidFill>
                <a:effectLst/>
              </a:rPr>
              <a:t>3.</a:t>
            </a:r>
            <a:r>
              <a:rPr lang="en-US" sz="1200" b="0" kern="1200" dirty="0" smtClean="0">
                <a:solidFill>
                  <a:schemeClr val="tx1"/>
                </a:solidFill>
                <a:effectLst/>
              </a:rPr>
              <a:t>6.</a:t>
            </a:r>
            <a:endParaRPr lang="en-US" sz="1200" b="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95176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Under the UHC program, patients have almost unlimited choice of provider.  In terms of the package of benefits, </a:t>
            </a:r>
            <a:r>
              <a:rPr lang="ka-GE" sz="1200" baseline="0" dirty="0" smtClean="0"/>
              <a:t>on these slide you are possible to see that, </a:t>
            </a:r>
            <a:r>
              <a:rPr lang="en-US" sz="1200" baseline="0" dirty="0" smtClean="0"/>
              <a:t>benefits have been gradually increasing.</a:t>
            </a:r>
          </a:p>
          <a:p>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From May 2017, </a:t>
            </a:r>
            <a:r>
              <a:rPr lang="ka-GE" sz="1200" baseline="0" dirty="0" smtClean="0"/>
              <a:t>have been started </a:t>
            </a:r>
            <a:r>
              <a:rPr lang="en-US" sz="1200" dirty="0" smtClean="0">
                <a:solidFill>
                  <a:srgbClr val="C00000"/>
                </a:solidFill>
              </a:rPr>
              <a:t>Service stratification according to revenue groups using “social justice approach”</a:t>
            </a:r>
          </a:p>
          <a:p>
            <a:r>
              <a:rPr lang="en-US" sz="1200" baseline="0" dirty="0" smtClean="0"/>
              <a:t>the highest earners are excluded from the UHC </a:t>
            </a:r>
            <a:r>
              <a:rPr lang="en-US" sz="1200" baseline="0" dirty="0" err="1" smtClean="0"/>
              <a:t>programme</a:t>
            </a:r>
            <a:r>
              <a:rPr lang="en-US" sz="1200" baseline="0" dirty="0" smtClean="0"/>
              <a:t> and expected to purchase health insurance</a:t>
            </a:r>
            <a:r>
              <a:rPr lang="ka-GE" sz="1200" baseline="0" dirty="0" smtClean="0"/>
              <a:t>, although</a:t>
            </a:r>
            <a:r>
              <a:rPr lang="en-US" sz="1200" baseline="0" dirty="0" smtClean="0"/>
              <a:t> for vulnerable groups the packages remained the same. This reduction in coverage is counterbalanced by an expansion in the benefits package to cover the essential outpatient pharmaceuticals for four chronic conditions</a:t>
            </a:r>
            <a:r>
              <a:rPr lang="ka-GE" sz="1200" baseline="0" dirty="0" smtClean="0"/>
              <a:t>, at these stage </a:t>
            </a:r>
            <a:r>
              <a:rPr lang="en-US" sz="1200" baseline="0" dirty="0" smtClean="0"/>
              <a:t>for those living below the poverty line</a:t>
            </a:r>
            <a:r>
              <a:rPr lang="ka-GE" sz="1200" baseline="0" dirty="0" smtClean="0"/>
              <a:t>.</a:t>
            </a: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11292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National survey conducted by NCDC and CDC revealed that ~150 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endParaRPr lang="ka-GE" sz="1200" b="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2015, Hepatitis C elimination program - This flagship public-private partnership  has been  launched, with greatest efforts of the Government of Georgia, the US Center for Disease Control and the World Health Organization and with support of the pharmaceutical company "Gilead".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42597 patients started and 38506 patients completed the treatment. Cure rate reached 98.2%. </a:t>
            </a:r>
            <a:endParaRPr lang="ka-GE" sz="1200" b="0" kern="1200" baseline="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Georgia became on of the model country globally, we have a very ambitious goal </a:t>
            </a:r>
            <a:r>
              <a:rPr lang="ka-GE" sz="1200" b="0" kern="1200" baseline="0" dirty="0" smtClean="0">
                <a:solidFill>
                  <a:schemeClr val="tx1"/>
                </a:solidFill>
                <a:effectLst/>
                <a:latin typeface="+mn-lt"/>
                <a:ea typeface="+mn-ea"/>
                <a:cs typeface="+mn-cs"/>
              </a:rPr>
              <a:t>to eliminate hep.C</a:t>
            </a:r>
            <a:r>
              <a:rPr lang="en-US" sz="1200" b="0" kern="1200" baseline="0" dirty="0" smtClean="0">
                <a:solidFill>
                  <a:schemeClr val="tx1"/>
                </a:solidFill>
                <a:effectLst/>
                <a:latin typeface="+mn-lt"/>
                <a:ea typeface="+mn-ea"/>
                <a:cs typeface="+mn-cs"/>
              </a:rPr>
              <a:t> and hope to reach this goal by 2020. </a:t>
            </a:r>
          </a:p>
          <a:p>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8</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 July 1, 2017, persons suffering from chronic conditions, who are registered in the unified database of "socially vulnerable families" with the rating score not exceeding 100,000, are eligible for the state program providing drugs for chronic conditions. The program provides patients with selected drugs for chronic cardiovascular diseases, chronic obstructive pulmonary disease, diabetes (type 2) and thyroid conditions. From September 2018, program was expanded and covers not only social vulnerable groups, also pensions and disabled persons.</a:t>
            </a: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December 2018 it is covered Drugs for Parkinson and Epilepsy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738021-7255-42A8-94DC-D61ED7D4BDC6}" type="slidenum">
              <a:rPr lang="en-US" smtClean="0"/>
              <a:t>9</a:t>
            </a:fld>
            <a:endParaRPr lang="en-US"/>
          </a:p>
        </p:txBody>
      </p:sp>
    </p:spTree>
    <p:extLst>
      <p:ext uri="{BB962C8B-B14F-4D97-AF65-F5344CB8AC3E}">
        <p14:creationId xmlns:p14="http://schemas.microsoft.com/office/powerpoint/2010/main" val="10493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15-Feb-19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15-Feb-19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15-Feb-19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74003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15-Feb-19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15-Feb-19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15-Feb-19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15-Feb-19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15-Feb-19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15-Feb-19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15-Feb-19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15-Feb-19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15-Feb-19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GB" sz="3600" b="1" cap="all" dirty="0" smtClean="0">
                <a:solidFill>
                  <a:srgbClr val="002060"/>
                </a:solidFill>
                <a:latin typeface="Arial" panose="020B0604020202020204" pitchFamily="34" charset="0"/>
                <a:cs typeface="Arial" panose="020B0604020202020204" pitchFamily="34" charset="0"/>
              </a:rPr>
              <a:t>health </a:t>
            </a:r>
            <a:r>
              <a:rPr lang="en-GB" sz="3600" b="1" cap="all" dirty="0">
                <a:solidFill>
                  <a:srgbClr val="002060"/>
                </a:solidFill>
                <a:latin typeface="Arial" panose="020B0604020202020204" pitchFamily="34" charset="0"/>
                <a:cs typeface="Arial" panose="020B0604020202020204" pitchFamily="34" charset="0"/>
              </a:rPr>
              <a:t>system and health policy developments in Georgia, including current  state of UHC</a:t>
            </a:r>
            <a:r>
              <a:rPr lang="en-US" sz="3600" b="1" cap="all" dirty="0">
                <a:solidFill>
                  <a:srgbClr val="002060"/>
                </a:solidFill>
                <a:latin typeface="Arial" panose="020B0604020202020204" pitchFamily="34" charset="0"/>
                <a:cs typeface="Arial" panose="020B0604020202020204" pitchFamily="34" charset="0"/>
              </a:rPr>
              <a:t/>
            </a:r>
            <a:br>
              <a:rPr lang="en-US" sz="3600" b="1" cap="all"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295400" y="4114800"/>
            <a:ext cx="7086600" cy="1752600"/>
          </a:xfrm>
        </p:spPr>
        <p:txBody>
          <a:bodyPr/>
          <a:lstStyle/>
          <a:p>
            <a:r>
              <a:rPr lang="en-US" sz="2400" dirty="0" smtClean="0">
                <a:solidFill>
                  <a:srgbClr val="006666"/>
                </a:solidFill>
                <a:latin typeface="Arial" panose="020B0604020202020204" pitchFamily="34" charset="0"/>
                <a:cs typeface="Arial" panose="020B0604020202020204" pitchFamily="34" charset="0"/>
              </a:rPr>
              <a:t>Ministry of Labour, Health and Social Affairs</a:t>
            </a:r>
          </a:p>
          <a:p>
            <a:r>
              <a:rPr lang="en-US" sz="2000" dirty="0" smtClean="0">
                <a:solidFill>
                  <a:srgbClr val="006666"/>
                </a:solidFill>
                <a:latin typeface="Arial" panose="020B0604020202020204" pitchFamily="34" charset="0"/>
                <a:cs typeface="Arial" panose="020B0604020202020204" pitchFamily="34" charset="0"/>
              </a:rPr>
              <a:t>February, 2019</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dirty="0">
                <a:effectLst/>
              </a:rPr>
              <a:t>P</a:t>
            </a:r>
            <a:r>
              <a:rPr lang="en-US" dirty="0" smtClean="0">
                <a:effectLst/>
              </a:rPr>
              <a:t>riority </a:t>
            </a:r>
            <a:r>
              <a:rPr lang="en-US" dirty="0">
                <a:effectLst/>
              </a:rPr>
              <a:t>directions for the development of the healthcare </a:t>
            </a:r>
            <a:r>
              <a:rPr lang="en-US" dirty="0" smtClean="0">
                <a:effectLst/>
              </a:rPr>
              <a:t>sect, 2014</a:t>
            </a:r>
            <a:endParaRPr lang="en-US" dirty="0"/>
          </a:p>
        </p:txBody>
      </p:sp>
      <p:sp>
        <p:nvSpPr>
          <p:cNvPr id="3" name="Content Placeholder 2"/>
          <p:cNvSpPr>
            <a:spLocks noGrp="1"/>
          </p:cNvSpPr>
          <p:nvPr>
            <p:ph idx="1"/>
          </p:nvPr>
        </p:nvSpPr>
        <p:spPr>
          <a:xfrm>
            <a:off x="533400" y="1905000"/>
            <a:ext cx="8229600" cy="3840163"/>
          </a:xfrm>
        </p:spPr>
        <p:txBody>
          <a:bodyPr>
            <a:normAutofit fontScale="85000" lnSpcReduction="20000"/>
          </a:bodyPr>
          <a:lstStyle/>
          <a:p>
            <a:pPr marL="457200" lvl="0" indent="-457200">
              <a:buFont typeface="+mj-lt"/>
              <a:buAutoNum type="arabicPeriod"/>
            </a:pPr>
            <a:r>
              <a:rPr lang="en-US" dirty="0"/>
              <a:t>Health in all policies – general state multi-sectoral approach. </a:t>
            </a:r>
          </a:p>
          <a:p>
            <a:pPr marL="457200" lvl="0" indent="-457200">
              <a:buFont typeface="+mj-lt"/>
              <a:buAutoNum type="arabicPeriod"/>
            </a:pPr>
            <a:r>
              <a:rPr lang="en-US" dirty="0"/>
              <a:t>Development of the healthcare sector governance.</a:t>
            </a:r>
          </a:p>
          <a:p>
            <a:pPr marL="457200" lvl="0" indent="-457200">
              <a:buFont typeface="+mj-lt"/>
              <a:buAutoNum type="arabicPeriod"/>
            </a:pPr>
            <a:r>
              <a:rPr lang="en-US" dirty="0"/>
              <a:t>Improvement of healthcare financing system .</a:t>
            </a:r>
          </a:p>
          <a:p>
            <a:pPr marL="457200" lvl="0" indent="-457200">
              <a:buFont typeface="+mj-lt"/>
              <a:buAutoNum type="arabicPeriod"/>
            </a:pPr>
            <a:r>
              <a:rPr lang="en-US" dirty="0"/>
              <a:t>Development of quality medical services. </a:t>
            </a:r>
          </a:p>
          <a:p>
            <a:pPr marL="457200" lvl="0" indent="-457200">
              <a:buFont typeface="+mj-lt"/>
              <a:buAutoNum type="arabicPeriod"/>
            </a:pPr>
            <a:r>
              <a:rPr lang="en-US" dirty="0"/>
              <a:t>Development of human resources in the healthcare sector.</a:t>
            </a:r>
          </a:p>
          <a:p>
            <a:pPr marL="457200" lvl="0" indent="-457200">
              <a:buFont typeface="+mj-lt"/>
              <a:buAutoNum type="arabicPeriod"/>
            </a:pPr>
            <a:r>
              <a:rPr lang="en-US" dirty="0"/>
              <a:t>Development of health management information systems. </a:t>
            </a:r>
          </a:p>
          <a:p>
            <a:pPr marL="457200" lvl="0" indent="-457200">
              <a:buFont typeface="+mj-lt"/>
              <a:buAutoNum type="arabicPeriod"/>
            </a:pPr>
            <a:r>
              <a:rPr lang="en-US" dirty="0"/>
              <a:t>Support of maternal and child health. </a:t>
            </a:r>
          </a:p>
          <a:p>
            <a:pPr marL="457200" lvl="0" indent="-457200">
              <a:buFont typeface="+mj-lt"/>
              <a:buAutoNum type="arabicPeriod"/>
            </a:pPr>
            <a:r>
              <a:rPr lang="en-US" dirty="0"/>
              <a:t>Improvement of prevention and management of priority communicable diseases. </a:t>
            </a:r>
          </a:p>
          <a:p>
            <a:pPr marL="457200" lvl="0" indent="-457200">
              <a:buFont typeface="+mj-lt"/>
              <a:buAutoNum type="arabicPeriod"/>
            </a:pPr>
            <a:r>
              <a:rPr lang="en-US" dirty="0"/>
              <a:t>Improvement of prevention and control of priority non-communicable diseases. </a:t>
            </a:r>
          </a:p>
          <a:p>
            <a:pPr marL="457200" lvl="0" indent="-457200">
              <a:buFont typeface="+mj-lt"/>
              <a:buAutoNum type="arabicPeriod"/>
            </a:pPr>
            <a:r>
              <a:rPr lang="en-US" dirty="0"/>
              <a:t>Development of public health </a:t>
            </a:r>
            <a:r>
              <a:rPr lang="en-US" dirty="0" smtClean="0"/>
              <a:t>system</a:t>
            </a:r>
            <a:endParaRPr lang="en-US" dirty="0"/>
          </a:p>
        </p:txBody>
      </p:sp>
    </p:spTree>
    <p:extLst>
      <p:ext uri="{BB962C8B-B14F-4D97-AF65-F5344CB8AC3E}">
        <p14:creationId xmlns:p14="http://schemas.microsoft.com/office/powerpoint/2010/main" val="161222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რუკაზე გადასვლ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795401" cy="198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a:xfrm>
            <a:off x="457200" y="3048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152400" y="914400"/>
            <a:ext cx="8991600"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r>
              <a:rPr lang="en-US" dirty="0"/>
              <a:t>Perinatal Care Regionalization - </a:t>
            </a:r>
            <a:r>
              <a:rPr lang="en-GB" dirty="0"/>
              <a:t>“gold” model of maternal and new born service organization</a:t>
            </a:r>
            <a:endParaRPr lang="en-US" sz="2000"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endParaRPr lang="en-US" altLang="en-US" dirty="0" smtClean="0"/>
          </a:p>
          <a:p>
            <a:pPr eaLnBrk="1" hangingPunct="1">
              <a:spcBef>
                <a:spcPts val="600"/>
              </a:spcBef>
            </a:pPr>
            <a:r>
              <a:rPr lang="en-US" dirty="0" smtClean="0"/>
              <a:t>Under UHC program selective </a:t>
            </a:r>
            <a:r>
              <a:rPr lang="en-US" dirty="0"/>
              <a:t>contracting </a:t>
            </a:r>
            <a:r>
              <a:rPr lang="en-US" dirty="0" smtClean="0"/>
              <a:t>for </a:t>
            </a:r>
            <a:r>
              <a:rPr lang="en-US" dirty="0"/>
              <a:t>childbirth </a:t>
            </a:r>
            <a:r>
              <a:rPr lang="en-US" dirty="0" smtClean="0"/>
              <a:t>&amp; C-section </a:t>
            </a:r>
            <a:r>
              <a:rPr lang="en-US" dirty="0"/>
              <a:t>and neonatal intensive care services</a:t>
            </a:r>
            <a:r>
              <a:rPr lang="en-US" altLang="en-US" dirty="0" smtClean="0"/>
              <a:t> </a:t>
            </a:r>
            <a:endParaRPr lang="en-US" altLang="en-US" dirty="0"/>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(2019)</a:t>
            </a:r>
          </a:p>
          <a:p>
            <a:pPr marL="400050" lvl="1" indent="0">
              <a:buNone/>
            </a:pPr>
            <a:endParaRPr lang="en-US" dirty="0"/>
          </a:p>
        </p:txBody>
      </p:sp>
      <p:pic>
        <p:nvPicPr>
          <p:cNvPr id="4" name="Picture 3"/>
          <p:cNvPicPr>
            <a:picLocks noChangeAspect="1"/>
          </p:cNvPicPr>
          <p:nvPr/>
        </p:nvPicPr>
        <p:blipFill>
          <a:blip r:embed="rId3"/>
          <a:stretch>
            <a:fillRect/>
          </a:stretch>
        </p:blipFill>
        <p:spPr>
          <a:xfrm>
            <a:off x="5181601" y="4243714"/>
            <a:ext cx="3942906" cy="2624919"/>
          </a:xfrm>
          <a:prstGeom prst="rect">
            <a:avLst/>
          </a:prstGeom>
        </p:spPr>
      </p:pic>
    </p:spTree>
    <p:extLst>
      <p:ext uri="{BB962C8B-B14F-4D97-AF65-F5344CB8AC3E}">
        <p14:creationId xmlns:p14="http://schemas.microsoft.com/office/powerpoint/2010/main" val="3078465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dirty="0"/>
              <a:t>Health system </a:t>
            </a:r>
            <a:r>
              <a:rPr lang="en-US" dirty="0" smtClean="0"/>
              <a:t>development strategy  2019-2030</a:t>
            </a:r>
            <a:endParaRPr lang="en-US" dirty="0"/>
          </a:p>
        </p:txBody>
      </p:sp>
      <p:sp>
        <p:nvSpPr>
          <p:cNvPr id="3" name="Content Placeholder 2"/>
          <p:cNvSpPr>
            <a:spLocks noGrp="1"/>
          </p:cNvSpPr>
          <p:nvPr>
            <p:ph idx="1"/>
          </p:nvPr>
        </p:nvSpPr>
        <p:spPr>
          <a:xfrm>
            <a:off x="457200" y="2438400"/>
            <a:ext cx="8229600" cy="3840163"/>
          </a:xfrm>
        </p:spPr>
        <p:txBody>
          <a:bodyPr>
            <a:normAutofit/>
          </a:bodyPr>
          <a:lstStyle/>
          <a:p>
            <a:r>
              <a:rPr lang="en-US" dirty="0" smtClean="0"/>
              <a:t>EU technical Support - </a:t>
            </a:r>
            <a:r>
              <a:rPr lang="en-GB" dirty="0" smtClean="0"/>
              <a:t>Short-term </a:t>
            </a:r>
            <a:r>
              <a:rPr lang="en-GB" dirty="0"/>
              <a:t>Experts </a:t>
            </a:r>
            <a:r>
              <a:rPr lang="en-GB" dirty="0" smtClean="0"/>
              <a:t>Deployment</a:t>
            </a:r>
            <a:r>
              <a:rPr lang="en-US" dirty="0" smtClean="0"/>
              <a:t> </a:t>
            </a:r>
          </a:p>
          <a:p>
            <a:pPr lvl="1"/>
            <a:r>
              <a:rPr lang="en-GB" dirty="0"/>
              <a:t>Provide a</a:t>
            </a:r>
            <a:r>
              <a:rPr lang="en-IE" dirty="0"/>
              <a:t> set of recommendations based on the needs of the Ministry of </a:t>
            </a:r>
            <a:r>
              <a:rPr lang="en-IE" dirty="0" err="1"/>
              <a:t>Laboiur</a:t>
            </a:r>
            <a:r>
              <a:rPr lang="en-IE" dirty="0"/>
              <a:t>, Health and Social Affairs as well as their findings;</a:t>
            </a:r>
            <a:endParaRPr lang="en-US" dirty="0"/>
          </a:p>
          <a:p>
            <a:pPr lvl="1"/>
            <a:r>
              <a:rPr lang="en-GB" dirty="0"/>
              <a:t>Advice on priority areas to be incorporated in the ministerial strategy </a:t>
            </a:r>
            <a:r>
              <a:rPr lang="en-GB" dirty="0" smtClean="0"/>
              <a:t>document</a:t>
            </a:r>
            <a:endParaRPr lang="en-US" dirty="0"/>
          </a:p>
        </p:txBody>
      </p:sp>
    </p:spTree>
    <p:extLst>
      <p:ext uri="{BB962C8B-B14F-4D97-AF65-F5344CB8AC3E}">
        <p14:creationId xmlns:p14="http://schemas.microsoft.com/office/powerpoint/2010/main" val="34865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a:t>
            </a:r>
            <a:r>
              <a:rPr lang="en-GB" dirty="0" smtClean="0">
                <a:solidFill>
                  <a:srgbClr val="002060"/>
                </a:solidFill>
                <a:latin typeface="Arial" panose="020B0604020202020204" pitchFamily="34" charset="0"/>
                <a:cs typeface="Arial" panose="020B0604020202020204" pitchFamily="34" charset="0"/>
              </a:rPr>
              <a:t>financing</a:t>
            </a:r>
          </a:p>
          <a:p>
            <a:r>
              <a:rPr lang="en-GB" dirty="0" smtClean="0">
                <a:solidFill>
                  <a:srgbClr val="C00000"/>
                </a:solidFill>
                <a:latin typeface="Arial" panose="020B0604020202020204" pitchFamily="34" charset="0"/>
                <a:cs typeface="Arial" panose="020B0604020202020204" pitchFamily="34" charset="0"/>
              </a:rPr>
              <a:t>Elaboration of Health system development strategy</a:t>
            </a:r>
            <a:endParaRPr lang="en-GB" dirty="0">
              <a:solidFill>
                <a:srgbClr val="C00000"/>
              </a:solidFill>
              <a:latin typeface="Arial" panose="020B0604020202020204" pitchFamily="34" charset="0"/>
              <a:cs typeface="Arial" panose="020B0604020202020204" pitchFamily="34" charset="0"/>
            </a:endParaRP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118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2017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13.1 </a:t>
            </a:r>
          </a:p>
          <a:p>
            <a:r>
              <a:rPr lang="en-US" b="1" dirty="0"/>
              <a:t>Infant mortality (per 1000 live birth</a:t>
            </a:r>
            <a:r>
              <a:rPr lang="en-US" b="1" dirty="0" smtClean="0"/>
              <a:t>) </a:t>
            </a:r>
            <a:r>
              <a:rPr lang="ka-GE" b="1" dirty="0" smtClean="0"/>
              <a:t> </a:t>
            </a:r>
            <a:r>
              <a:rPr lang="en-US" b="1" dirty="0" smtClean="0"/>
              <a:t>– 9.6</a:t>
            </a:r>
          </a:p>
          <a:p>
            <a:r>
              <a:rPr lang="en-US" b="1" dirty="0"/>
              <a:t>Under 5 mortality rate (per 1000 live birth</a:t>
            </a:r>
            <a:r>
              <a:rPr lang="en-US" b="1" dirty="0" smtClean="0"/>
              <a:t>) – 11.1</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a:t>
            </a:r>
            <a:r>
              <a:rPr lang="en-US" b="1" dirty="0" smtClean="0"/>
              <a:t>) – 4067</a:t>
            </a:r>
            <a:r>
              <a:rPr lang="ka-GE" b="1" dirty="0" smtClean="0"/>
              <a:t> </a:t>
            </a:r>
            <a:r>
              <a:rPr lang="en-US" b="1" dirty="0" smtClean="0"/>
              <a:t>$US</a:t>
            </a:r>
          </a:p>
          <a:p>
            <a:r>
              <a:rPr lang="en-US" b="1" dirty="0"/>
              <a:t>GDP real growth – </a:t>
            </a:r>
            <a:r>
              <a:rPr lang="en-US" b="1" dirty="0" smtClean="0"/>
              <a:t>5.0%</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3.1%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17</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3 728 300</a:t>
            </a:r>
          </a:p>
          <a:p>
            <a:r>
              <a:rPr lang="en-US" b="1" dirty="0"/>
              <a:t>Birth rate (per thousand population) – </a:t>
            </a:r>
            <a:r>
              <a:rPr lang="en-US" b="1" dirty="0" smtClean="0"/>
              <a:t>14.3</a:t>
            </a:r>
            <a:endParaRPr lang="en-US" b="1" dirty="0"/>
          </a:p>
          <a:p>
            <a:r>
              <a:rPr lang="en-US" b="1" dirty="0"/>
              <a:t>Mortality rate (per thousand population</a:t>
            </a:r>
            <a:r>
              <a:rPr lang="en-US" b="1" dirty="0" smtClean="0"/>
              <a:t>) – 12.8</a:t>
            </a:r>
            <a:endParaRPr lang="en-US" b="1" dirty="0"/>
          </a:p>
          <a:p>
            <a:r>
              <a:rPr lang="en-US" b="1" dirty="0"/>
              <a:t>Life expectancy at </a:t>
            </a:r>
            <a:r>
              <a:rPr lang="en-US" b="1" dirty="0" smtClean="0"/>
              <a:t>birth – 73.5</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2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272077090"/>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243333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a:t>
            </a:r>
            <a:r>
              <a:rPr lang="en-US" sz="2000" b="1" dirty="0" smtClean="0">
                <a:solidFill>
                  <a:srgbClr val="C00000"/>
                </a:solidFill>
                <a:sym typeface="Wingdings" pitchFamily="2" charset="2"/>
              </a:rPr>
              <a:t>1112 </a:t>
            </a:r>
            <a:r>
              <a:rPr lang="en-US" sz="2000" b="1" dirty="0">
                <a:solidFill>
                  <a:srgbClr val="C00000"/>
                </a:solidFill>
                <a:sym typeface="Wingdings" pitchFamily="2" charset="2"/>
              </a:rPr>
              <a:t>Mill Gel in </a:t>
            </a:r>
            <a:r>
              <a:rPr lang="ka-GE" sz="2000" b="1" dirty="0" smtClean="0">
                <a:solidFill>
                  <a:srgbClr val="C00000"/>
                </a:solidFill>
                <a:sym typeface="Wingdings" pitchFamily="2" charset="2"/>
              </a:rPr>
              <a:t>201</a:t>
            </a:r>
            <a:r>
              <a:rPr lang="en-US" sz="2000" b="1" dirty="0" smtClean="0">
                <a:solidFill>
                  <a:srgbClr val="C00000"/>
                </a:solidFill>
                <a:sym typeface="Wingdings" pitchFamily="2" charset="2"/>
              </a:rPr>
              <a:t>7</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4287750789"/>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029243440"/>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383860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142561977"/>
              </p:ext>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853489230"/>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9134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en-US" sz="2400" dirty="0" smtClean="0">
                <a:solidFill>
                  <a:srgbClr val="002060"/>
                </a:solidFill>
                <a:effectLst/>
                <a:latin typeface="Arial" panose="020B0604020202020204" pitchFamily="34" charset="0"/>
                <a:cs typeface="Arial" panose="020B0604020202020204" pitchFamily="34" charset="0"/>
              </a:rPr>
              <a:t>Expanding benefits</a:t>
            </a:r>
            <a:endParaRPr lang="en-US" sz="24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5334000"/>
          </a:xfrm>
        </p:spPr>
        <p:txBody>
          <a:bodyPr>
            <a:normAutofit/>
          </a:bodyPr>
          <a:lstStyle/>
          <a:p>
            <a:r>
              <a:rPr lang="en-US" sz="2000" dirty="0" smtClean="0">
                <a:ea typeface="Kozuka Mincho Pro H" pitchFamily="18" charset="-128"/>
              </a:rPr>
              <a:t>I</a:t>
            </a:r>
            <a:r>
              <a:rPr lang="en-US" sz="2000" dirty="0" smtClean="0"/>
              <a:t> Phase</a:t>
            </a:r>
            <a:r>
              <a:rPr lang="ka-GE" sz="2000" dirty="0" smtClean="0"/>
              <a:t> - </a:t>
            </a:r>
            <a:r>
              <a:rPr lang="en-US" sz="2000" dirty="0"/>
              <a:t>28 February 2013 (minimum package</a:t>
            </a:r>
            <a:r>
              <a:rPr lang="en-US" sz="2000" dirty="0" smtClean="0"/>
              <a:t>)</a:t>
            </a:r>
            <a:endParaRPr lang="ka-GE" sz="2000" dirty="0" smtClean="0"/>
          </a:p>
          <a:p>
            <a:pPr marL="457200" lvl="1" indent="0">
              <a:buNone/>
            </a:pPr>
            <a:r>
              <a:rPr lang="en-US" sz="2000" dirty="0" smtClean="0"/>
              <a:t>	</a:t>
            </a:r>
            <a:r>
              <a:rPr lang="en-US" sz="2000" dirty="0" smtClean="0">
                <a:solidFill>
                  <a:srgbClr val="C00000"/>
                </a:solidFill>
              </a:rPr>
              <a:t>- Planned ambulatory care</a:t>
            </a:r>
            <a:endParaRPr lang="ka-GE" sz="2000" dirty="0" smtClean="0">
              <a:solidFill>
                <a:srgbClr val="C00000"/>
              </a:solidFill>
            </a:endParaRPr>
          </a:p>
          <a:p>
            <a:pPr marL="457200" lvl="1" indent="0">
              <a:buNone/>
            </a:pPr>
            <a:r>
              <a:rPr lang="en-US" sz="2000" dirty="0">
                <a:solidFill>
                  <a:srgbClr val="C00000"/>
                </a:solidFill>
              </a:rPr>
              <a:t>	</a:t>
            </a:r>
            <a:r>
              <a:rPr lang="en-US" sz="2000" dirty="0" smtClean="0">
                <a:solidFill>
                  <a:srgbClr val="C00000"/>
                </a:solidFill>
              </a:rPr>
              <a:t>- Urgent outpatient and inpatient care</a:t>
            </a:r>
            <a:endParaRPr lang="ka-GE" sz="2000" dirty="0" smtClean="0">
              <a:solidFill>
                <a:srgbClr val="C00000"/>
              </a:solidFill>
            </a:endParaRPr>
          </a:p>
          <a:p>
            <a:r>
              <a:rPr lang="en-US" sz="2000" dirty="0" smtClean="0">
                <a:ea typeface="Kozuka Mincho Pro H" pitchFamily="18" charset="-128"/>
              </a:rPr>
              <a:t>II</a:t>
            </a:r>
            <a:r>
              <a:rPr lang="en-US" sz="2000" dirty="0" smtClean="0"/>
              <a:t> </a:t>
            </a:r>
            <a:r>
              <a:rPr lang="en-US" sz="2000" dirty="0"/>
              <a:t>Phase</a:t>
            </a:r>
            <a:r>
              <a:rPr lang="ka-GE" sz="2000" dirty="0" smtClean="0"/>
              <a:t> - </a:t>
            </a:r>
            <a:r>
              <a:rPr lang="en-US" sz="2000" dirty="0"/>
              <a:t>July 1, 2013 </a:t>
            </a:r>
            <a:r>
              <a:rPr lang="en-US" sz="2000" dirty="0" smtClean="0"/>
              <a:t>(basic </a:t>
            </a:r>
            <a:r>
              <a:rPr lang="en-US" sz="2000" dirty="0"/>
              <a:t>p</a:t>
            </a:r>
            <a:r>
              <a:rPr lang="en-US" sz="2000" dirty="0" smtClean="0"/>
              <a:t>ackage</a:t>
            </a:r>
            <a:r>
              <a:rPr lang="en-US" sz="2000" dirty="0"/>
              <a:t>)</a:t>
            </a:r>
            <a:endParaRPr lang="ka-GE" sz="2000" dirty="0" smtClean="0"/>
          </a:p>
          <a:p>
            <a:pPr marL="457200" lvl="1" indent="0">
              <a:buNone/>
            </a:pPr>
            <a:r>
              <a:rPr lang="en-US" sz="2000" dirty="0" smtClean="0">
                <a:solidFill>
                  <a:srgbClr val="C00000"/>
                </a:solidFill>
              </a:rPr>
              <a:t>	</a:t>
            </a:r>
            <a:r>
              <a:rPr lang="en-US" sz="2000" dirty="0" smtClean="0"/>
              <a:t>- </a:t>
            </a:r>
            <a:r>
              <a:rPr lang="en-US" sz="2000" dirty="0"/>
              <a:t>Planned ambulatory care</a:t>
            </a:r>
            <a:endParaRPr lang="en-US" sz="2000" dirty="0" smtClean="0"/>
          </a:p>
          <a:p>
            <a:pPr marL="457200" lvl="1" indent="0">
              <a:buNone/>
            </a:pPr>
            <a:r>
              <a:rPr lang="en-US" sz="2000" dirty="0" smtClean="0"/>
              <a:t>	- Urgent outpatient services </a:t>
            </a:r>
          </a:p>
          <a:p>
            <a:pPr marL="457200" lvl="1" indent="0">
              <a:buNone/>
            </a:pPr>
            <a:r>
              <a:rPr lang="en-US" sz="2000" dirty="0" smtClean="0"/>
              <a:t>	- Urgent inpatient  and critical are</a:t>
            </a:r>
          </a:p>
          <a:p>
            <a:pPr marL="457200" lvl="1" indent="0">
              <a:buNone/>
            </a:pPr>
            <a:r>
              <a:rPr lang="en-US" sz="2000" dirty="0" smtClean="0"/>
              <a:t>	- </a:t>
            </a:r>
            <a:r>
              <a:rPr lang="en-US" sz="2000" dirty="0" smtClean="0">
                <a:solidFill>
                  <a:srgbClr val="C00000"/>
                </a:solidFill>
              </a:rPr>
              <a:t>Elective surgical </a:t>
            </a:r>
            <a:r>
              <a:rPr lang="en-US" sz="2000" dirty="0">
                <a:solidFill>
                  <a:srgbClr val="C00000"/>
                </a:solidFill>
              </a:rPr>
              <a:t>c</a:t>
            </a:r>
            <a:r>
              <a:rPr lang="en-US" sz="2000" dirty="0" smtClean="0">
                <a:solidFill>
                  <a:srgbClr val="C00000"/>
                </a:solidFill>
              </a:rPr>
              <a:t>are </a:t>
            </a:r>
          </a:p>
          <a:p>
            <a:pPr marL="457200" lvl="1" indent="0">
              <a:buNone/>
            </a:pPr>
            <a:r>
              <a:rPr lang="en-US" sz="2000" dirty="0" smtClean="0">
                <a:solidFill>
                  <a:srgbClr val="C00000"/>
                </a:solidFill>
              </a:rPr>
              <a:t>	- Chemo-</a:t>
            </a:r>
            <a:r>
              <a:rPr lang="en-US" sz="2000" dirty="0">
                <a:solidFill>
                  <a:srgbClr val="C00000"/>
                </a:solidFill>
              </a:rPr>
              <a:t>, </a:t>
            </a:r>
            <a:r>
              <a:rPr lang="en-US" sz="2000" dirty="0" smtClean="0">
                <a:solidFill>
                  <a:srgbClr val="C00000"/>
                </a:solidFill>
              </a:rPr>
              <a:t>hormone- </a:t>
            </a:r>
            <a:r>
              <a:rPr lang="en-US" sz="2000" dirty="0">
                <a:solidFill>
                  <a:srgbClr val="C00000"/>
                </a:solidFill>
              </a:rPr>
              <a:t>and </a:t>
            </a:r>
            <a:r>
              <a:rPr lang="en-US" sz="2000" dirty="0" smtClean="0">
                <a:solidFill>
                  <a:srgbClr val="C00000"/>
                </a:solidFill>
              </a:rPr>
              <a:t>radiotherapy</a:t>
            </a:r>
            <a:endParaRPr lang="en-US" sz="2000" dirty="0">
              <a:solidFill>
                <a:srgbClr val="C00000"/>
              </a:solidFill>
            </a:endParaRPr>
          </a:p>
          <a:p>
            <a:pPr marL="457200" lvl="1" indent="0">
              <a:buNone/>
            </a:pPr>
            <a:r>
              <a:rPr lang="en-US" sz="2000" dirty="0" smtClean="0">
                <a:solidFill>
                  <a:srgbClr val="C00000"/>
                </a:solidFill>
              </a:rPr>
              <a:t>	- Maternity </a:t>
            </a:r>
            <a:r>
              <a:rPr lang="en-US" sz="2000" dirty="0">
                <a:solidFill>
                  <a:srgbClr val="C00000"/>
                </a:solidFill>
              </a:rPr>
              <a:t>s</a:t>
            </a:r>
            <a:r>
              <a:rPr lang="en-US" sz="2000" dirty="0" smtClean="0">
                <a:solidFill>
                  <a:srgbClr val="C00000"/>
                </a:solidFill>
              </a:rPr>
              <a:t>ervices</a:t>
            </a:r>
            <a:endParaRPr lang="en-US" sz="2000" dirty="0">
              <a:solidFill>
                <a:srgbClr val="C00000"/>
              </a:solidFill>
            </a:endParaRPr>
          </a:p>
          <a:p>
            <a:pPr marL="457200" lvl="1" indent="0">
              <a:buNone/>
            </a:pPr>
            <a:r>
              <a:rPr lang="en-US" sz="2000" dirty="0" smtClean="0">
                <a:solidFill>
                  <a:srgbClr val="C00000"/>
                </a:solidFill>
              </a:rPr>
              <a:t>	- Basic </a:t>
            </a:r>
            <a:r>
              <a:rPr lang="en-US" sz="2000" dirty="0">
                <a:solidFill>
                  <a:srgbClr val="C00000"/>
                </a:solidFill>
              </a:rPr>
              <a:t>drugs for target groups</a:t>
            </a:r>
          </a:p>
          <a:p>
            <a:r>
              <a:rPr lang="en-US" sz="2000" dirty="0" smtClean="0"/>
              <a:t>III </a:t>
            </a:r>
            <a:r>
              <a:rPr lang="en-US" sz="2000" dirty="0"/>
              <a:t>Phase </a:t>
            </a:r>
            <a:r>
              <a:rPr lang="ka-GE" sz="2000" dirty="0" smtClean="0"/>
              <a:t>- </a:t>
            </a:r>
            <a:r>
              <a:rPr lang="en-US" sz="2000" dirty="0"/>
              <a:t>May 1, </a:t>
            </a:r>
            <a:r>
              <a:rPr lang="en-US" sz="2000" dirty="0" smtClean="0"/>
              <a:t>2017 </a:t>
            </a:r>
            <a:r>
              <a:rPr lang="ka-GE" sz="2000" dirty="0" smtClean="0"/>
              <a:t>- </a:t>
            </a:r>
            <a:r>
              <a:rPr lang="en-US" sz="2000" dirty="0">
                <a:solidFill>
                  <a:srgbClr val="C00000"/>
                </a:solidFill>
              </a:rPr>
              <a:t>Service stratification according to revenue </a:t>
            </a:r>
            <a:r>
              <a:rPr lang="en-US" sz="2000" dirty="0" smtClean="0">
                <a:solidFill>
                  <a:srgbClr val="C00000"/>
                </a:solidFill>
              </a:rPr>
              <a:t>groups using “social justice approach”</a:t>
            </a:r>
          </a:p>
          <a:p>
            <a:pPr marL="0" indent="0">
              <a:buNone/>
            </a:pPr>
            <a:r>
              <a:rPr lang="en-US" sz="2000" dirty="0" smtClean="0"/>
              <a:t>	- </a:t>
            </a:r>
            <a:r>
              <a:rPr lang="en-US" sz="2000" dirty="0" smtClean="0">
                <a:solidFill>
                  <a:srgbClr val="C00000"/>
                </a:solidFill>
              </a:rPr>
              <a:t>Outpatient drugs benefit for chronic conditions</a:t>
            </a:r>
            <a:endParaRPr lang="en-US" sz="2000" dirty="0">
              <a:solidFill>
                <a:srgbClr val="C00000"/>
              </a:solidFill>
            </a:endParaRPr>
          </a:p>
        </p:txBody>
      </p:sp>
    </p:spTree>
    <p:extLst>
      <p:ext uri="{BB962C8B-B14F-4D97-AF65-F5344CB8AC3E}">
        <p14:creationId xmlns:p14="http://schemas.microsoft.com/office/powerpoint/2010/main" val="4285895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a:t>
            </a:r>
            <a:r>
              <a:rPr lang="en-US" sz="2800" b="1" dirty="0" smtClean="0">
                <a:solidFill>
                  <a:srgbClr val="C00000"/>
                </a:solidFill>
              </a:rPr>
              <a:t>Strategy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4622871"/>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3999910274"/>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3080"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629400" y="4038600"/>
            <a:ext cx="2514600" cy="154657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a:latin typeface="Arial" panose="020B0604020202020204" pitchFamily="34" charset="0"/>
              </a:rPr>
              <a:t>SVR achieved: </a:t>
            </a:r>
            <a:r>
              <a:rPr lang="en-US" altLang="ka-GE" sz="1350" b="1" dirty="0" smtClean="0">
                <a:latin typeface="Arial" panose="020B0604020202020204" pitchFamily="34" charset="0"/>
              </a:rPr>
              <a:t>98%</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endParaRPr lang="en-US" altLang="ka-GE" sz="1350" b="1" dirty="0" smtClean="0">
              <a:latin typeface="Arial" panose="020B0604020202020204" pitchFamily="34" charset="0"/>
            </a:endParaRP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smtClean="0">
                <a:solidFill>
                  <a:srgbClr val="FF0000"/>
                </a:solidFill>
                <a:latin typeface="Arial" panose="020B0604020202020204" pitchFamily="34" charset="0"/>
              </a:rPr>
              <a:t>2 373 372</a:t>
            </a:r>
            <a:endParaRPr lang="en-US" altLang="en-US" sz="1350" b="1" dirty="0">
              <a:solidFill>
                <a:srgbClr val="FF0000"/>
              </a:solidFill>
              <a:latin typeface="Arial" panose="020B0604020202020204" pitchFamily="34" charset="0"/>
            </a:endParaRP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51 879</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47 950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428853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08" y="381000"/>
            <a:ext cx="8661445" cy="1143000"/>
          </a:xfrm>
        </p:spPr>
        <p:txBody>
          <a:bodyPr>
            <a:noAutofit/>
          </a:bodyPr>
          <a:lstStyle/>
          <a:p>
            <a:r>
              <a:rPr lang="ka-GE" sz="2800" b="1" dirty="0" smtClean="0">
                <a:solidFill>
                  <a:schemeClr val="accent5">
                    <a:lumMod val="75000"/>
                  </a:schemeClr>
                </a:solidFill>
              </a:rPr>
              <a:t/>
            </a:r>
            <a:br>
              <a:rPr lang="ka-GE" sz="2800" b="1" dirty="0" smtClean="0">
                <a:solidFill>
                  <a:schemeClr val="accent5">
                    <a:lumMod val="75000"/>
                  </a:schemeClr>
                </a:solidFill>
              </a:rPr>
            </a:br>
            <a:r>
              <a:rPr lang="en-US" sz="2800" b="1" dirty="0" smtClean="0">
                <a:solidFill>
                  <a:schemeClr val="accent5">
                    <a:lumMod val="75000"/>
                  </a:schemeClr>
                </a:solidFill>
              </a:rPr>
              <a:t>State </a:t>
            </a:r>
            <a:r>
              <a:rPr lang="en-US" sz="2800" b="1" dirty="0">
                <a:solidFill>
                  <a:schemeClr val="accent5">
                    <a:lumMod val="75000"/>
                  </a:schemeClr>
                </a:solidFill>
              </a:rPr>
              <a:t>program providing drugs for chronic </a:t>
            </a:r>
            <a:r>
              <a:rPr lang="en-US" sz="2800" b="1" dirty="0" smtClean="0">
                <a:solidFill>
                  <a:schemeClr val="accent5">
                    <a:lumMod val="75000"/>
                  </a:schemeClr>
                </a:solidFill>
              </a:rPr>
              <a:t>conditions</a:t>
            </a:r>
            <a:r>
              <a:rPr lang="ka-GE" sz="2800" dirty="0" smtClean="0">
                <a:solidFill>
                  <a:schemeClr val="tx2">
                    <a:lumMod val="75000"/>
                  </a:schemeClr>
                </a:solidFill>
              </a:rPr>
              <a:t/>
            </a:r>
            <a:br>
              <a:rPr lang="ka-GE" sz="2800" dirty="0" smtClean="0">
                <a:solidFill>
                  <a:schemeClr val="tx2">
                    <a:lumMod val="75000"/>
                  </a:schemeClr>
                </a:solidFill>
              </a:rPr>
            </a:br>
            <a:endParaRPr lang="en-US" sz="2800" dirty="0">
              <a:solidFill>
                <a:schemeClr val="accent5">
                  <a:lumMod val="75000"/>
                </a:schemeClr>
              </a:solidFill>
            </a:endParaRPr>
          </a:p>
        </p:txBody>
      </p:sp>
      <p:sp>
        <p:nvSpPr>
          <p:cNvPr id="3" name="Rectangle 2"/>
          <p:cNvSpPr/>
          <p:nvPr/>
        </p:nvSpPr>
        <p:spPr>
          <a:xfrm>
            <a:off x="-20835" y="1184579"/>
            <a:ext cx="5181600" cy="2677656"/>
          </a:xfrm>
          <a:prstGeom prst="rect">
            <a:avLst/>
          </a:prstGeom>
        </p:spPr>
        <p:txBody>
          <a:bodyPr wrap="square">
            <a:spAutoFit/>
          </a:bodyPr>
          <a:lstStyle/>
          <a:p>
            <a:pPr algn="ctr">
              <a:spcAft>
                <a:spcPts val="600"/>
              </a:spcAft>
            </a:pPr>
            <a:r>
              <a:rPr lang="ka-GE" sz="2000" b="1" dirty="0" smtClean="0">
                <a:solidFill>
                  <a:srgbClr val="C00000"/>
                </a:solidFill>
              </a:rPr>
              <a:t>2017</a:t>
            </a:r>
            <a:r>
              <a:rPr lang="ka-GE" sz="2000" dirty="0" smtClean="0">
                <a:solidFill>
                  <a:srgbClr val="C00000"/>
                </a:solidFill>
              </a:rPr>
              <a:t> </a:t>
            </a:r>
            <a:endParaRPr lang="en-US" sz="2000" dirty="0" smtClean="0">
              <a:solidFill>
                <a:srgbClr val="C00000"/>
              </a:solidFill>
            </a:endParaRPr>
          </a:p>
          <a:p>
            <a:pPr lvl="1">
              <a:spcAft>
                <a:spcPts val="600"/>
              </a:spcAft>
            </a:pPr>
            <a:endParaRPr lang="en-US" dirty="0">
              <a:solidFill>
                <a:srgbClr val="C00000"/>
              </a:solidFill>
            </a:endParaRPr>
          </a:p>
          <a:p>
            <a:pPr lvl="1">
              <a:spcAft>
                <a:spcPts val="600"/>
              </a:spcAft>
            </a:pPr>
            <a:r>
              <a:rPr lang="en-US" sz="2000" dirty="0">
                <a:solidFill>
                  <a:schemeClr val="tx2">
                    <a:lumMod val="75000"/>
                  </a:schemeClr>
                </a:solidFill>
              </a:rPr>
              <a:t>Chronic Cardiovascular Diseases </a:t>
            </a:r>
          </a:p>
          <a:p>
            <a:pPr lvl="1">
              <a:spcAft>
                <a:spcPts val="600"/>
              </a:spcAft>
            </a:pPr>
            <a:r>
              <a:rPr lang="en-US" sz="2000" dirty="0">
                <a:solidFill>
                  <a:schemeClr val="tx2">
                    <a:lumMod val="75000"/>
                  </a:schemeClr>
                </a:solidFill>
              </a:rPr>
              <a:t>Chronic Obstructive Pulmonary Disease</a:t>
            </a:r>
          </a:p>
          <a:p>
            <a:pPr lvl="1">
              <a:spcAft>
                <a:spcPts val="600"/>
              </a:spcAft>
            </a:pPr>
            <a:r>
              <a:rPr lang="en-US" sz="2000" dirty="0">
                <a:solidFill>
                  <a:schemeClr val="tx2">
                    <a:lumMod val="75000"/>
                  </a:schemeClr>
                </a:solidFill>
              </a:rPr>
              <a:t>Diabetes (type 2) </a:t>
            </a:r>
          </a:p>
          <a:p>
            <a:pPr lvl="1">
              <a:spcAft>
                <a:spcPts val="600"/>
              </a:spcAft>
            </a:pPr>
            <a:r>
              <a:rPr lang="en-US" sz="2000" dirty="0">
                <a:solidFill>
                  <a:schemeClr val="tx2">
                    <a:lumMod val="75000"/>
                  </a:schemeClr>
                </a:solidFill>
              </a:rPr>
              <a:t>Thyroid conditions     </a:t>
            </a:r>
            <a:endParaRPr lang="ka-GE" sz="2000" dirty="0">
              <a:solidFill>
                <a:schemeClr val="tx2">
                  <a:lumMod val="75000"/>
                </a:schemeClr>
              </a:solidFill>
            </a:endParaRPr>
          </a:p>
          <a:p>
            <a:pPr lvl="1">
              <a:spcAft>
                <a:spcPts val="600"/>
              </a:spcAft>
            </a:pPr>
            <a:r>
              <a:rPr lang="ka-GE" sz="2000" dirty="0">
                <a:solidFill>
                  <a:schemeClr val="tx2">
                    <a:lumMod val="75000"/>
                  </a:schemeClr>
                </a:solidFill>
              </a:rPr>
              <a:t>	</a:t>
            </a:r>
          </a:p>
        </p:txBody>
      </p:sp>
      <p:sp>
        <p:nvSpPr>
          <p:cNvPr id="4" name="Rectangle 3"/>
          <p:cNvSpPr/>
          <p:nvPr/>
        </p:nvSpPr>
        <p:spPr>
          <a:xfrm>
            <a:off x="354760" y="4038600"/>
            <a:ext cx="6808040" cy="1631216"/>
          </a:xfrm>
          <a:prstGeom prst="rect">
            <a:avLst/>
          </a:prstGeom>
        </p:spPr>
        <p:txBody>
          <a:bodyPr wrap="square">
            <a:spAutoFit/>
          </a:bodyPr>
          <a:lstStyle/>
          <a:p>
            <a:pPr marL="285750" indent="-285750">
              <a:buBlip>
                <a:blip r:embed="rId3"/>
              </a:buBlip>
            </a:pPr>
            <a:r>
              <a:rPr lang="en-US" sz="2000" dirty="0">
                <a:solidFill>
                  <a:schemeClr val="tx2">
                    <a:lumMod val="75000"/>
                  </a:schemeClr>
                </a:solidFill>
              </a:rPr>
              <a:t>S</a:t>
            </a:r>
            <a:r>
              <a:rPr lang="en-US" sz="2000" dirty="0" smtClean="0">
                <a:solidFill>
                  <a:schemeClr val="tx2">
                    <a:lumMod val="75000"/>
                  </a:schemeClr>
                </a:solidFill>
              </a:rPr>
              <a:t>ocially </a:t>
            </a:r>
            <a:r>
              <a:rPr lang="en-US" sz="2000" dirty="0">
                <a:solidFill>
                  <a:schemeClr val="tx2">
                    <a:lumMod val="75000"/>
                  </a:schemeClr>
                </a:solidFill>
              </a:rPr>
              <a:t>V</a:t>
            </a:r>
            <a:r>
              <a:rPr lang="en-US" sz="2000" dirty="0" smtClean="0">
                <a:solidFill>
                  <a:schemeClr val="tx2">
                    <a:lumMod val="75000"/>
                  </a:schemeClr>
                </a:solidFill>
              </a:rPr>
              <a:t>ulnerable </a:t>
            </a:r>
            <a:r>
              <a:rPr lang="en-US" sz="2000" dirty="0">
                <a:solidFill>
                  <a:schemeClr val="tx2">
                    <a:lumMod val="75000"/>
                  </a:schemeClr>
                </a:solidFill>
              </a:rPr>
              <a:t>F</a:t>
            </a:r>
            <a:r>
              <a:rPr lang="en-US" sz="2000" dirty="0" smtClean="0">
                <a:solidFill>
                  <a:schemeClr val="tx2">
                    <a:lumMod val="75000"/>
                  </a:schemeClr>
                </a:solidFill>
              </a:rPr>
              <a:t>amilies </a:t>
            </a:r>
            <a:r>
              <a:rPr lang="ka-GE" sz="2000" dirty="0" smtClean="0">
                <a:solidFill>
                  <a:schemeClr val="tx2">
                    <a:lumMod val="75000"/>
                  </a:schemeClr>
                </a:solidFill>
              </a:rPr>
              <a:t>(&lt;</a:t>
            </a:r>
            <a:r>
              <a:rPr lang="ka-GE" sz="2000" dirty="0">
                <a:solidFill>
                  <a:schemeClr val="tx2">
                    <a:lumMod val="75000"/>
                  </a:schemeClr>
                </a:solidFill>
              </a:rPr>
              <a:t>100 000 </a:t>
            </a:r>
            <a:r>
              <a:rPr lang="en-US" sz="2000" dirty="0" smtClean="0">
                <a:solidFill>
                  <a:schemeClr val="tx2">
                    <a:lumMod val="75000"/>
                  </a:schemeClr>
                </a:solidFill>
              </a:rPr>
              <a:t>rating score) </a:t>
            </a:r>
            <a:r>
              <a:rPr lang="ka-GE" sz="2000" dirty="0" smtClean="0">
                <a:solidFill>
                  <a:schemeClr val="tx2">
                    <a:lumMod val="75000"/>
                  </a:schemeClr>
                </a:solidFill>
              </a:rPr>
              <a:t>–</a:t>
            </a:r>
            <a:r>
              <a:rPr lang="en-US" sz="2000" dirty="0" smtClean="0">
                <a:solidFill>
                  <a:schemeClr val="tx2">
                    <a:lumMod val="75000"/>
                  </a:schemeClr>
                </a:solidFill>
              </a:rPr>
              <a:t> less than 1 GEL</a:t>
            </a:r>
            <a:endParaRPr lang="en-US" sz="2000" dirty="0">
              <a:solidFill>
                <a:schemeClr val="tx2">
                  <a:lumMod val="75000"/>
                </a:schemeClr>
              </a:solidFill>
            </a:endParaRPr>
          </a:p>
          <a:p>
            <a:endParaRPr lang="en-US" sz="2000" dirty="0">
              <a:solidFill>
                <a:schemeClr val="tx2">
                  <a:lumMod val="75000"/>
                </a:schemeClr>
              </a:solidFill>
            </a:endParaRPr>
          </a:p>
          <a:p>
            <a:pPr marL="285750" indent="-285750">
              <a:buBlip>
                <a:blip r:embed="rId3"/>
              </a:buBlip>
            </a:pPr>
            <a:r>
              <a:rPr lang="en-US" sz="2000" dirty="0">
                <a:solidFill>
                  <a:schemeClr val="tx2">
                    <a:lumMod val="75000"/>
                  </a:schemeClr>
                </a:solidFill>
              </a:rPr>
              <a:t>Pensions and Disabled persons</a:t>
            </a:r>
            <a:r>
              <a:rPr lang="ka-GE" sz="2000" dirty="0">
                <a:solidFill>
                  <a:schemeClr val="tx2">
                    <a:lumMod val="75000"/>
                  </a:schemeClr>
                </a:solidFill>
              </a:rPr>
              <a:t> </a:t>
            </a:r>
            <a:endParaRPr lang="en-US" sz="2000" dirty="0">
              <a:solidFill>
                <a:schemeClr val="tx2">
                  <a:lumMod val="75000"/>
                </a:schemeClr>
              </a:solidFill>
            </a:endParaRPr>
          </a:p>
          <a:p>
            <a:r>
              <a:rPr lang="en-US" sz="2000" dirty="0">
                <a:solidFill>
                  <a:schemeClr val="tx2">
                    <a:lumMod val="75000"/>
                  </a:schemeClr>
                </a:solidFill>
              </a:rPr>
              <a:t>     </a:t>
            </a:r>
            <a:r>
              <a:rPr lang="ka-GE" sz="2000" dirty="0">
                <a:solidFill>
                  <a:schemeClr val="tx2">
                    <a:lumMod val="75000"/>
                  </a:schemeClr>
                </a:solidFill>
              </a:rPr>
              <a:t>50</a:t>
            </a:r>
            <a:r>
              <a:rPr lang="ka-GE" sz="2000" dirty="0" smtClean="0">
                <a:solidFill>
                  <a:schemeClr val="tx2">
                    <a:lumMod val="75000"/>
                  </a:schemeClr>
                </a:solidFill>
              </a:rPr>
              <a:t>%-</a:t>
            </a:r>
            <a:r>
              <a:rPr lang="ka-GE" sz="2000" dirty="0">
                <a:solidFill>
                  <a:schemeClr val="tx2">
                    <a:lumMod val="75000"/>
                  </a:schemeClr>
                </a:solidFill>
              </a:rPr>
              <a:t>80</a:t>
            </a:r>
            <a:r>
              <a:rPr lang="ka-GE" sz="2000" dirty="0" smtClean="0">
                <a:solidFill>
                  <a:schemeClr val="tx2">
                    <a:lumMod val="75000"/>
                  </a:schemeClr>
                </a:solidFill>
              </a:rPr>
              <a:t>%-</a:t>
            </a:r>
            <a:r>
              <a:rPr lang="en-US" sz="2000" dirty="0" smtClean="0">
                <a:solidFill>
                  <a:schemeClr val="tx2">
                    <a:lumMod val="75000"/>
                  </a:schemeClr>
                </a:solidFill>
              </a:rPr>
              <a:t>Discount</a:t>
            </a:r>
            <a:endParaRPr lang="ka-GE" sz="2000" dirty="0">
              <a:solidFill>
                <a:schemeClr val="tx2">
                  <a:lumMod val="75000"/>
                </a:schemeClr>
              </a:solidFill>
            </a:endParaRPr>
          </a:p>
        </p:txBody>
      </p:sp>
      <p:pic>
        <p:nvPicPr>
          <p:cNvPr id="3076" name="Picture 4" descr="medications-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407" y="5129805"/>
            <a:ext cx="2831777" cy="1825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05600" y="2015576"/>
            <a:ext cx="2133600" cy="1015663"/>
          </a:xfrm>
          <a:prstGeom prst="rect">
            <a:avLst/>
          </a:prstGeom>
          <a:noFill/>
        </p:spPr>
        <p:txBody>
          <a:bodyPr wrap="square" rtlCol="0">
            <a:spAutoFit/>
          </a:bodyPr>
          <a:lstStyle/>
          <a:p>
            <a:pPr lvl="1" algn="ctr"/>
            <a:r>
              <a:rPr lang="ka-GE" sz="2000" b="1" dirty="0" smtClean="0">
                <a:solidFill>
                  <a:srgbClr val="C00000"/>
                </a:solidFill>
              </a:rPr>
              <a:t>2018</a:t>
            </a:r>
            <a:endParaRPr lang="ka-GE" sz="2000" b="1" dirty="0">
              <a:solidFill>
                <a:schemeClr val="tx2">
                  <a:lumMod val="75000"/>
                </a:schemeClr>
              </a:solidFill>
            </a:endParaRPr>
          </a:p>
          <a:p>
            <a:pPr lvl="1"/>
            <a:r>
              <a:rPr lang="en-US" sz="2000" dirty="0">
                <a:solidFill>
                  <a:schemeClr val="tx2">
                    <a:lumMod val="75000"/>
                  </a:schemeClr>
                </a:solidFill>
              </a:rPr>
              <a:t>Parkinson</a:t>
            </a:r>
          </a:p>
          <a:p>
            <a:pPr lvl="1"/>
            <a:r>
              <a:rPr lang="en-US" sz="2000" dirty="0">
                <a:solidFill>
                  <a:schemeClr val="tx2">
                    <a:lumMod val="75000"/>
                  </a:schemeClr>
                </a:solidFill>
              </a:rPr>
              <a:t>Epilepsy</a:t>
            </a:r>
            <a:endParaRPr lang="en-US" dirty="0"/>
          </a:p>
        </p:txBody>
      </p:sp>
      <p:pic>
        <p:nvPicPr>
          <p:cNvPr id="11" name="Picture 6" descr="medications-áá¡ á¡á£á áááá¡ á¨ááááá"/>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160765" y="2015576"/>
            <a:ext cx="1687876" cy="215365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60249"/>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5663</TotalTime>
  <Words>2519</Words>
  <Application>Microsoft Office PowerPoint</Application>
  <PresentationFormat>On-screen Show (4:3)</PresentationFormat>
  <Paragraphs>219</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სოფლის ექიმი პჯდ საბჭო 21 01 14 (4)</vt:lpstr>
      <vt:lpstr>Microsoft Excel Chart</vt:lpstr>
      <vt:lpstr> health system and health policy developments in Georgia, including current  state of UHC   </vt:lpstr>
      <vt:lpstr>Demographic and Socio-Economic Situation, 2017 </vt:lpstr>
      <vt:lpstr>Non-communicable diseases are the primary driver of overall disease burden</vt:lpstr>
      <vt:lpstr>Universal Health Care – Socially Oriented Political Platform </vt:lpstr>
      <vt:lpstr>Health sector expenditures</vt:lpstr>
      <vt:lpstr>Coverage of Healthcare services</vt:lpstr>
      <vt:lpstr>Expanding benefits</vt:lpstr>
      <vt:lpstr>National Hepatitis C Elimination Strategy </vt:lpstr>
      <vt:lpstr> State program providing drugs for chronic conditions </vt:lpstr>
      <vt:lpstr>Priority directions for the development of the healthcare sect, 2014</vt:lpstr>
      <vt:lpstr>Maternal and Child Health</vt:lpstr>
      <vt:lpstr>Health management Information system</vt:lpstr>
      <vt:lpstr>Health system development strategy  2019-2030</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636</cp:revision>
  <cp:lastPrinted>2017-11-27T07:20:42Z</cp:lastPrinted>
  <dcterms:created xsi:type="dcterms:W3CDTF">2012-02-03T10:47:59Z</dcterms:created>
  <dcterms:modified xsi:type="dcterms:W3CDTF">2019-02-15T11:13:39Z</dcterms:modified>
</cp:coreProperties>
</file>