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3" r:id="rId1"/>
  </p:sldMasterIdLst>
  <p:notesMasterIdLst>
    <p:notesMasterId r:id="rId44"/>
  </p:notesMasterIdLst>
  <p:sldIdLst>
    <p:sldId id="256" r:id="rId2"/>
    <p:sldId id="297" r:id="rId3"/>
    <p:sldId id="298" r:id="rId4"/>
    <p:sldId id="299" r:id="rId5"/>
    <p:sldId id="300" r:id="rId6"/>
    <p:sldId id="302" r:id="rId7"/>
    <p:sldId id="303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  <p:sldId id="312" r:id="rId17"/>
    <p:sldId id="313" r:id="rId18"/>
    <p:sldId id="314" r:id="rId19"/>
    <p:sldId id="315" r:id="rId20"/>
    <p:sldId id="316" r:id="rId21"/>
    <p:sldId id="317" r:id="rId22"/>
    <p:sldId id="318" r:id="rId23"/>
    <p:sldId id="319" r:id="rId24"/>
    <p:sldId id="320" r:id="rId25"/>
    <p:sldId id="321" r:id="rId26"/>
    <p:sldId id="322" r:id="rId27"/>
    <p:sldId id="323" r:id="rId28"/>
    <p:sldId id="324" r:id="rId29"/>
    <p:sldId id="325" r:id="rId30"/>
    <p:sldId id="326" r:id="rId31"/>
    <p:sldId id="327" r:id="rId32"/>
    <p:sldId id="328" r:id="rId33"/>
    <p:sldId id="329" r:id="rId34"/>
    <p:sldId id="330" r:id="rId35"/>
    <p:sldId id="331" r:id="rId36"/>
    <p:sldId id="332" r:id="rId37"/>
    <p:sldId id="333" r:id="rId38"/>
    <p:sldId id="334" r:id="rId39"/>
    <p:sldId id="335" r:id="rId40"/>
    <p:sldId id="336" r:id="rId41"/>
    <p:sldId id="337" r:id="rId42"/>
    <p:sldId id="295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CCC1DA"/>
    <a:srgbClr val="FFFFCC"/>
    <a:srgbClr val="E46C0A"/>
    <a:srgbClr val="FFCC66"/>
    <a:srgbClr val="B7C4E3"/>
    <a:srgbClr val="CDD6EB"/>
    <a:srgbClr val="E3D5D9"/>
    <a:srgbClr val="E8D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4" autoAdjust="0"/>
    <p:restoredTop sz="64169" autoAdjust="0"/>
  </p:normalViewPr>
  <p:slideViewPr>
    <p:cSldViewPr snapToGrid="0">
      <p:cViewPr varScale="1">
        <p:scale>
          <a:sx n="94" d="100"/>
          <a:sy n="94" d="100"/>
        </p:scale>
        <p:origin x="-9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00415573053369E-2"/>
          <c:y val="3.4560553877851966E-2"/>
          <c:w val="0.83859300573539419"/>
          <c:h val="0.601025896112553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Government expenditure on health, mill GEL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Sheet1!$B$2:$I$2</c:f>
              <c:numCache>
                <c:formatCode>#,##0</c:formatCode>
                <c:ptCount val="8"/>
                <c:pt idx="0">
                  <c:v>441</c:v>
                </c:pt>
                <c:pt idx="1">
                  <c:v>375</c:v>
                </c:pt>
                <c:pt idx="2">
                  <c:v>450</c:v>
                </c:pt>
                <c:pt idx="3">
                  <c:v>548</c:v>
                </c:pt>
                <c:pt idx="4">
                  <c:v>693</c:v>
                </c:pt>
                <c:pt idx="5">
                  <c:v>914</c:v>
                </c:pt>
                <c:pt idx="6" formatCode="General">
                  <c:v>1017</c:v>
                </c:pt>
                <c:pt idx="7" formatCode="General">
                  <c:v>1092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"/>
        <c:overlap val="36"/>
        <c:axId val="152736128"/>
        <c:axId val="152737664"/>
      </c:barChart>
      <c:lineChart>
        <c:grouping val="standard"/>
        <c:varyColors val="0"/>
        <c:ser>
          <c:idx val="1"/>
          <c:order val="1"/>
          <c:tx>
            <c:strRef>
              <c:f>Sheet1!$A$3</c:f>
              <c:strCache>
                <c:ptCount val="1"/>
                <c:pt idx="0">
                  <c:v>Government expenditure on health as % of GDP</c:v>
                </c:pt>
              </c:strCache>
            </c:strRef>
          </c:tx>
          <c:spPr>
            <a:ln w="41275">
              <a:solidFill>
                <a:srgbClr val="C00000"/>
              </a:solidFill>
            </a:ln>
          </c:spPr>
          <c:marker>
            <c:symbol val="none"/>
          </c:marker>
          <c:dLbls>
            <c:dLbl>
              <c:idx val="6"/>
              <c:layout>
                <c:manualLayout>
                  <c:x val="-6.0006204906028655E-2"/>
                  <c:y val="-5.47397903442887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-6.2591582417967195E-2"/>
                  <c:y val="-5.47524089560849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5.9952665198497956E-2"/>
                  <c:y val="-4.50312828005040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5.7367491259591855E-2"/>
                  <c:y val="-6.42620471779610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-5.9952665198497956E-2"/>
                  <c:y val="-4.69591543107323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-4.7096417481060582E-2"/>
                  <c:y val="-4.33817778665006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Sheet1!$B$1:$I$1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Sheet1!$B$3:$I$3</c:f>
              <c:numCache>
                <c:formatCode>0.0%</c:formatCode>
                <c:ptCount val="8"/>
                <c:pt idx="0">
                  <c:v>2.1533107964660497E-2</c:v>
                </c:pt>
                <c:pt idx="1">
                  <c:v>1.5424689032252081E-2</c:v>
                </c:pt>
                <c:pt idx="2">
                  <c:v>1.7209900867980875E-2</c:v>
                </c:pt>
                <c:pt idx="3">
                  <c:v>2.0409014953656761E-2</c:v>
                </c:pt>
                <c:pt idx="4">
                  <c:v>2.3780707749627678E-2</c:v>
                </c:pt>
                <c:pt idx="5">
                  <c:v>2.9000000000000001E-2</c:v>
                </c:pt>
                <c:pt idx="6" formatCode="0.00%">
                  <c:v>0.03</c:v>
                </c:pt>
                <c:pt idx="7" formatCode="0%">
                  <c:v>0.03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52749184"/>
        <c:axId val="152739200"/>
      </c:lineChart>
      <c:catAx>
        <c:axId val="1527361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152737664"/>
        <c:crosses val="autoZero"/>
        <c:auto val="1"/>
        <c:lblAlgn val="ctr"/>
        <c:lblOffset val="100"/>
        <c:noMultiLvlLbl val="0"/>
      </c:catAx>
      <c:valAx>
        <c:axId val="152737664"/>
        <c:scaling>
          <c:orientation val="minMax"/>
        </c:scaling>
        <c:delete val="0"/>
        <c:axPos val="l"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52736128"/>
        <c:crosses val="autoZero"/>
        <c:crossBetween val="between"/>
      </c:valAx>
      <c:valAx>
        <c:axId val="152739200"/>
        <c:scaling>
          <c:orientation val="minMax"/>
        </c:scaling>
        <c:delete val="0"/>
        <c:axPos val="r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52749184"/>
        <c:crosses val="max"/>
        <c:crossBetween val="between"/>
      </c:valAx>
      <c:catAx>
        <c:axId val="1527491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52739200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7.8204216408432822E-2"/>
          <c:y val="0.79363963799214532"/>
          <c:w val="0.85098044196088407"/>
          <c:h val="0.16232819911167418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85234439131755"/>
          <c:y val="4.5121577608127836E-2"/>
          <c:w val="0.81475551667152712"/>
          <c:h val="0.617452059858438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Out-of-pocket Payment, mill GEL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7F28-472A-8350-874F9330AC8E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7F28-472A-8350-874F9330AC8E}"/>
              </c:ext>
            </c:extLst>
          </c:dPt>
          <c:dPt>
            <c:idx val="2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7F28-472A-8350-874F9330AC8E}"/>
              </c:ext>
            </c:extLst>
          </c:dPt>
          <c:dPt>
            <c:idx val="3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7F28-472A-8350-874F9330AC8E}"/>
              </c:ext>
            </c:extLst>
          </c:dPt>
          <c:dPt>
            <c:idx val="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7F28-472A-8350-874F9330AC8E}"/>
              </c:ext>
            </c:extLst>
          </c:dPt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7F28-472A-8350-874F9330AC8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Sheet1!$B$2:$B$9</c:f>
              <c:numCache>
                <c:formatCode>General</c:formatCode>
                <c:ptCount val="8"/>
                <c:pt idx="0">
                  <c:v>1440</c:v>
                </c:pt>
                <c:pt idx="1">
                  <c:v>1543</c:v>
                </c:pt>
                <c:pt idx="2">
                  <c:v>1609</c:v>
                </c:pt>
                <c:pt idx="3">
                  <c:v>1557</c:v>
                </c:pt>
                <c:pt idx="4">
                  <c:v>1623</c:v>
                </c:pt>
                <c:pt idx="5">
                  <c:v>1481</c:v>
                </c:pt>
                <c:pt idx="6">
                  <c:v>1591</c:v>
                </c:pt>
                <c:pt idx="7">
                  <c:v>1575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203-4761-B4DF-5DBCE9259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"/>
        <c:axId val="216344064"/>
        <c:axId val="21634252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OOP as % of THE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5.9881889763779526E-2"/>
                  <c:y val="-5.06105949368416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5203-4761-B4DF-5DBCE9259186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1175712410948638E-2"/>
                  <c:y val="-6.05777436870372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9.2009045744281967E-2"/>
                  <c:y val="-4.5080719969757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4.9409813356663862E-2"/>
                  <c:y val="-9.49972641561655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F28-472A-8350-874F9330AC8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6.1370879297158204E-2"/>
                  <c:y val="-0.1106107872856464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6.0684602545824924E-2"/>
                  <c:y val="-9.50936397344876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Sheet1!$A$2:$A$9</c:f>
              <c:numCache>
                <c:formatCode>General</c:formatCod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numCache>
            </c:numRef>
          </c:cat>
          <c:val>
            <c:numRef>
              <c:f>Sheet1!$C$2:$C$9</c:f>
              <c:numCache>
                <c:formatCode>0.00%</c:formatCode>
                <c:ptCount val="8"/>
                <c:pt idx="0">
                  <c:v>0.72699999999999998</c:v>
                </c:pt>
                <c:pt idx="1">
                  <c:v>0.75600000000000001</c:v>
                </c:pt>
                <c:pt idx="2">
                  <c:v>0.73399999999999999</c:v>
                </c:pt>
                <c:pt idx="3" formatCode="0%">
                  <c:v>0.69099999999999995</c:v>
                </c:pt>
                <c:pt idx="4">
                  <c:v>0.66</c:v>
                </c:pt>
                <c:pt idx="5" formatCode="0.0%">
                  <c:v>0.57299999999999995</c:v>
                </c:pt>
                <c:pt idx="6" formatCode="0.0%">
                  <c:v>0.55500000000000005</c:v>
                </c:pt>
                <c:pt idx="7">
                  <c:v>0.54700000000000004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203-4761-B4DF-5DBCE9259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4651008"/>
        <c:axId val="144652544"/>
      </c:lineChart>
      <c:catAx>
        <c:axId val="144651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44652544"/>
        <c:crosses val="autoZero"/>
        <c:auto val="1"/>
        <c:lblAlgn val="ctr"/>
        <c:lblOffset val="100"/>
        <c:noMultiLvlLbl val="0"/>
      </c:catAx>
      <c:valAx>
        <c:axId val="144652544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44651008"/>
        <c:crosses val="autoZero"/>
        <c:crossBetween val="between"/>
      </c:valAx>
      <c:valAx>
        <c:axId val="216342528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16344064"/>
        <c:crosses val="max"/>
        <c:crossBetween val="between"/>
      </c:valAx>
      <c:catAx>
        <c:axId val="21634406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634252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1.0275419443282276E-2"/>
          <c:y val="0.81559549321241231"/>
          <c:w val="0.9799692573150578"/>
          <c:h val="0.15464314370213686"/>
        </c:manualLayout>
      </c:layout>
      <c:overlay val="0"/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0"/>
    </mc:Choice>
    <mc:Fallback>
      <c:style val="20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35271372328458"/>
          <c:y val="0.1440968474554476"/>
          <c:w val="0.87264728627671539"/>
          <c:h val="0.4333018188615329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Sheet1!$A$2:$A$8</c:f>
              <c:strCache>
                <c:ptCount val="7"/>
                <c:pt idx="0">
                  <c:v>ჯანმრთელობის დაცვის პოლიტიკის შემუშავება და მართვა</c:v>
                </c:pt>
                <c:pt idx="1">
                  <c:v>საგანგებო სიტუაციების კოორდინაციისა და გადაუდებელი დახმარების მართვა</c:v>
                </c:pt>
                <c:pt idx="2">
                  <c:v>დაავადებათა კონტროლისა და ეპიდემიოლოგიური უსაფრთხოების პროგრამის მართვა</c:v>
                </c:pt>
                <c:pt idx="3">
                  <c:v>ეპიდზედამხედველობა</c:v>
                </c:pt>
                <c:pt idx="4">
                  <c:v>რეფერალური მომსახურება</c:v>
                </c:pt>
                <c:pt idx="5">
                  <c:v>სასწრაფო, გადაუდებელი დახმარება და სამედიცინო ტრანსპორტირება</c:v>
                </c:pt>
                <c:pt idx="6">
                  <c:v>საყოველთაო ჯანდაცვა</c:v>
                </c:pt>
              </c:strCache>
            </c:strRef>
          </c:cat>
          <c:val>
            <c:numRef>
              <c:f>Sheet1!$B$2:$B$8</c:f>
              <c:numCache>
                <c:formatCode>_(* #,##0_);_(* \(#,##0\);_(* "-"??_);_(@_)</c:formatCode>
                <c:ptCount val="7"/>
                <c:pt idx="0">
                  <c:v>2962.5</c:v>
                </c:pt>
                <c:pt idx="1">
                  <c:v>26000</c:v>
                </c:pt>
                <c:pt idx="2">
                  <c:v>11258</c:v>
                </c:pt>
                <c:pt idx="3" formatCode="#,##0">
                  <c:v>1700</c:v>
                </c:pt>
                <c:pt idx="4">
                  <c:v>20000</c:v>
                </c:pt>
                <c:pt idx="5">
                  <c:v>44725</c:v>
                </c:pt>
                <c:pt idx="6">
                  <c:v>520501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6836608"/>
        <c:axId val="116838400"/>
        <c:axId val="0"/>
      </c:bar3DChart>
      <c:catAx>
        <c:axId val="1168366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6838400"/>
        <c:crosses val="autoZero"/>
        <c:auto val="1"/>
        <c:lblAlgn val="ctr"/>
        <c:lblOffset val="100"/>
        <c:noMultiLvlLbl val="0"/>
      </c:catAx>
      <c:valAx>
        <c:axId val="116838400"/>
        <c:scaling>
          <c:orientation val="minMax"/>
        </c:scaling>
        <c:delete val="0"/>
        <c:axPos val="l"/>
        <c:majorGridlines/>
        <c:numFmt formatCode="_(* #,##0_);_(* \(#,##0\);_(* &quot;-&quot;??_);_(@_)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168366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71948-5D34-40B6-BC90-160CF0140970}" type="datetimeFigureOut">
              <a:rPr lang="en-US" smtClean="0"/>
              <a:t>06-Jun-19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738021-7255-42A8-94DC-D61ED7D4B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18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baseline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would like to welcome all of you on behalf of the </a:t>
            </a:r>
            <a:r>
              <a:rPr lang="en-US" sz="1200" b="0" baseline="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MoLHSA</a:t>
            </a:r>
            <a:r>
              <a:rPr lang="en-US" sz="1200" b="0" baseline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Georgian society. </a:t>
            </a:r>
            <a:r>
              <a:rPr lang="en-US" sz="1200" b="0" i="0" baseline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side meeting during the WHA it’s a great honor for me and my country. Generally, the collaboration with the WHO is a great honor for Georgia and our health system. We are member of the Who since 1992 and the Who played and plays significant role for the Georgian health system. </a:t>
            </a:r>
            <a:endParaRPr lang="en-US" b="0" i="0" dirty="0" smtClean="0">
              <a:solidFill>
                <a:schemeClr val="accent1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38021-7255-42A8-94DC-D61ED7D4BD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967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US" b="0" dirty="0" smtClean="0">
              <a:latin typeface="Tw Cen MT" panose="020B0602020104020603" pitchFamily="34" charset="0"/>
            </a:endParaRP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dirty="0" smtClean="0">
                <a:latin typeface="Tw Cen MT" panose="020B0602020104020603" pitchFamily="34" charset="0"/>
              </a:rPr>
              <a:t>The population of Georgia has declined</a:t>
            </a:r>
            <a:r>
              <a:rPr lang="en-US" b="0" baseline="0" dirty="0" smtClean="0">
                <a:latin typeface="Tw Cen MT" panose="020B0602020104020603" pitchFamily="34" charset="0"/>
              </a:rPr>
              <a:t> during the last 25 years, largely due to the outmigration and according to the census conducted in 2014, it is 3,7 </a:t>
            </a:r>
            <a:r>
              <a:rPr lang="en-US" b="0" baseline="0" dirty="0" err="1" smtClean="0">
                <a:latin typeface="Tw Cen MT" panose="020B0602020104020603" pitchFamily="34" charset="0"/>
              </a:rPr>
              <a:t>mln</a:t>
            </a:r>
            <a:r>
              <a:rPr lang="en-US" b="0" baseline="0" dirty="0" smtClean="0">
                <a:latin typeface="Tw Cen MT" panose="020B0602020104020603" pitchFamily="34" charset="0"/>
              </a:rPr>
              <a:t>. </a:t>
            </a: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b="0" dirty="0" smtClean="0">
                <a:latin typeface="Tw Cen MT" panose="020B0602020104020603" pitchFamily="34" charset="0"/>
              </a:rPr>
              <a:t>Georgia has made a good progress in improving health outcomes. 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Life expectancy has increased by about 5</a:t>
            </a:r>
            <a:r>
              <a:rPr lang="en-US" sz="1200" b="0" kern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years over the few</a:t>
            </a:r>
            <a:r>
              <a:rPr lang="en-US" sz="1200" b="0" kern="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decades and currently is at 74 years.</a:t>
            </a:r>
            <a:endParaRPr lang="en-US" sz="1200" b="0" kern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1200" b="0" kern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Significant declines in under-five mortality and infant mortality and Georgia has been able to reach the Millennium Development Goal 4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38021-7255-42A8-94DC-D61ED7D4BDC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622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30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The UHC program was accompanied with</a:t>
            </a:r>
            <a:r>
              <a:rPr lang="en-US" baseline="0" dirty="0" smtClean="0"/>
              <a:t> a substantial increase in the governments budget allocations. From 2012 to 2017, the health budget more than tripled, as a percentage of GDP it increased from 1.7 percent to 3% in 2017</a:t>
            </a:r>
            <a:r>
              <a:rPr lang="en-US" b="0" baseline="0" dirty="0" smtClean="0"/>
              <a:t>, but it’s still lower in  comparison with Euro average. </a:t>
            </a:r>
          </a:p>
          <a:p>
            <a:pPr marL="171450" lvl="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sz="1200" b="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share of the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out-of-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pocket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payments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total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health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expend</a:t>
            </a:r>
            <a:r>
              <a:rPr lang="en-US" sz="1200" b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itures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 significantly decreased from 73%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(in 2012)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5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 (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</a:t>
            </a:r>
            <a:r>
              <a:rPr lang="ka-GE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mainly due to the lower cost of hospitalization, which is a direct consequence of the universal healthcare program.</a:t>
            </a:r>
            <a:endParaRPr lang="en-US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BEA5C9-79DF-4EAB-B6EC-DD2CD99996A7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52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2603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8116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70186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38"/>
          <a:stretch/>
        </p:blipFill>
        <p:spPr>
          <a:xfrm>
            <a:off x="1" y="0"/>
            <a:ext cx="602428" cy="657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6278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32658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306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7898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472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4968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560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4850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66">
            <a:alpha val="1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06-Jun-19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93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p:transition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4039" y="1291405"/>
            <a:ext cx="9599960" cy="33437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IHR</a:t>
            </a:r>
            <a:b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800" dirty="0"/>
              <a:t>National Legislation, Policy and Financing 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246915" y="4180781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Ministry of Internally Displaced Persons from the Occupied Territories, </a:t>
            </a:r>
          </a:p>
          <a:p>
            <a:r>
              <a:rPr lang="en-US" dirty="0"/>
              <a:t>Labour, Health and Social Affairs of </a:t>
            </a:r>
            <a:r>
              <a:rPr lang="en-US" dirty="0" smtClean="0"/>
              <a:t>Georgia</a:t>
            </a:r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8756" y="4365447"/>
            <a:ext cx="2211916" cy="227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7652" y="182880"/>
            <a:ext cx="4767263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9160648"/>
      </p:ext>
    </p:extLst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657" y="76200"/>
            <a:ext cx="11480800" cy="1295400"/>
          </a:xfrm>
        </p:spPr>
        <p:txBody>
          <a:bodyPr>
            <a:normAutofit/>
          </a:bodyPr>
          <a:lstStyle/>
          <a:p>
            <a:r>
              <a:rPr lang="ka-GE" sz="3200" dirty="0"/>
              <a:t>საზოგადოების ჯანმრთელობისათვის უსაფრთხო </a:t>
            </a:r>
            <a:br>
              <a:rPr lang="ka-GE" sz="3200" dirty="0"/>
            </a:br>
            <a:r>
              <a:rPr lang="ka-GE" sz="3200" dirty="0"/>
              <a:t>          გარემოს უზრუნველყოფა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11480800" cy="47545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სამინისტრო ადგენს ადამიანის ჯანმრთელობისათვის უსაფრთხო გარემოს ხარისხობრივ ნორმებს (ატმოსფერული ჰაერი, წყალი, ნიადაგი, ხმაური, ვიბრაცია, ელექტრომაგნიტური </a:t>
            </a:r>
            <a:r>
              <a:rPr lang="ka-GE" sz="2400" dirty="0" smtClean="0"/>
              <a:t>გამოსხივება)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86564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418171862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657" y="76200"/>
            <a:ext cx="11480800" cy="1295400"/>
          </a:xfrm>
        </p:spPr>
        <p:txBody>
          <a:bodyPr>
            <a:normAutofit/>
          </a:bodyPr>
          <a:lstStyle/>
          <a:p>
            <a:r>
              <a:rPr lang="ka-GE" sz="3200" dirty="0"/>
              <a:t>საზოგადოების ჯანმრთელობისათვის უსაფრთხო წყლის </a:t>
            </a:r>
            <a:r>
              <a:rPr lang="ka-GE" sz="3200" dirty="0" smtClean="0"/>
              <a:t>უზრუნველყოფა</a:t>
            </a:r>
            <a:endParaRPr lang="ka-GE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11480800" cy="4754563"/>
          </a:xfrm>
        </p:spPr>
        <p:txBody>
          <a:bodyPr>
            <a:normAutofit fontScale="92500" lnSpcReduction="20000"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სამინისტრო -ადამიანის </a:t>
            </a:r>
            <a:r>
              <a:rPr lang="ka-GE" sz="2400" dirty="0"/>
              <a:t>ჯანმრთელობისათვის უსაფრთხო წყლის </a:t>
            </a:r>
            <a:r>
              <a:rPr lang="ka-GE" sz="2400" dirty="0" smtClean="0"/>
              <a:t>ხარისხობრივი ნორმების განსაზღვრა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გარემოს </a:t>
            </a:r>
            <a:r>
              <a:rPr lang="ka-GE" sz="2400" dirty="0"/>
              <a:t>დაცვისა და სოფლის მეურნეობის </a:t>
            </a:r>
            <a:r>
              <a:rPr lang="ka-GE" sz="2400" dirty="0" smtClean="0"/>
              <a:t>სამინისტრო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წყლის </a:t>
            </a:r>
            <a:r>
              <a:rPr lang="ka-GE" sz="2000" dirty="0"/>
              <a:t>რესურსების სახელმწიფო მართვის სფეროში ერთიანი სახელმწიფო პოლიტიკის </a:t>
            </a:r>
            <a:r>
              <a:rPr lang="ka-GE" sz="2000" dirty="0" smtClean="0"/>
              <a:t>შემუშავება/განხორციელება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წყლის </a:t>
            </a:r>
            <a:r>
              <a:rPr lang="ka-GE" sz="2000" dirty="0"/>
              <a:t>ობიექტების დაცვას ისეთი უარყოფითი </a:t>
            </a:r>
            <a:r>
              <a:rPr lang="ka-GE" sz="2000" dirty="0" smtClean="0"/>
              <a:t>ზემოქმედებისაგან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განსაკუთრებულ </a:t>
            </a:r>
            <a:r>
              <a:rPr lang="ka-GE" sz="2000" dirty="0"/>
              <a:t>შემთხვევებში წყალსარგებლობის </a:t>
            </a:r>
            <a:r>
              <a:rPr lang="ka-GE" sz="2000" dirty="0" smtClean="0"/>
              <a:t>შეზღუდვის, შეჩერების </a:t>
            </a:r>
            <a:r>
              <a:rPr lang="ka-GE" sz="2000" dirty="0"/>
              <a:t>ან აკრძალვის ღონისძიებების </a:t>
            </a:r>
            <a:r>
              <a:rPr lang="ka-GE" sz="2000" dirty="0" smtClean="0"/>
              <a:t>დაგეგმვა/გატარება</a:t>
            </a:r>
            <a:endParaRPr lang="ka-GE" sz="2000" dirty="0"/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სასმელი </a:t>
            </a:r>
            <a:r>
              <a:rPr lang="ka-GE" sz="2000" dirty="0"/>
              <a:t>წყლის უვნებლობის პარამეტრებისა და ხარისხის საქართველოს კანონმდებლობით დადგენილ მოთხოვნებთან შესაბამისობის </a:t>
            </a:r>
            <a:r>
              <a:rPr lang="ka-GE" sz="2000" dirty="0" smtClean="0"/>
              <a:t>კონტროლი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86564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2415659794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657" y="76200"/>
            <a:ext cx="11480800" cy="838200"/>
          </a:xfrm>
        </p:spPr>
        <p:txBody>
          <a:bodyPr>
            <a:normAutofit/>
          </a:bodyPr>
          <a:lstStyle/>
          <a:p>
            <a:r>
              <a:rPr lang="ka-GE" sz="3200" dirty="0"/>
              <a:t>ქიმიური უსაფრთხოება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11480800" cy="4754563"/>
          </a:xfrm>
        </p:spPr>
        <p:txBody>
          <a:bodyPr>
            <a:normAutofit/>
          </a:bodyPr>
          <a:lstStyle/>
          <a:p>
            <a:r>
              <a:rPr lang="ka-GE" sz="2400" dirty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გარემოს დაცვისა და სოფლის მეურნეობის სამინისტრო</a:t>
            </a:r>
          </a:p>
          <a:p>
            <a:endParaRPr lang="ka-GE" sz="2000" dirty="0" smtClean="0"/>
          </a:p>
          <a:p>
            <a:endParaRPr lang="ka-GE" sz="2000" dirty="0"/>
          </a:p>
          <a:p>
            <a:r>
              <a:rPr lang="ka-GE" sz="2000" dirty="0" smtClean="0"/>
              <a:t>სამინისტრო </a:t>
            </a:r>
            <a:r>
              <a:rPr lang="ka-GE" sz="2000" dirty="0"/>
              <a:t>ადგენს ქიმიური ნივთიერებების კლასიფიკაციას, ტოქსიკურობისა და საშიშროების კლასებისადმი ქიმიური ნივთიერების  მიკუთვნების წესებს, შეფუთვისადმი, ნიშანდებისა და ეტიკეტირებისადმი მოთხოვნებს, ქიმიურ ნივთიერებასთან უსაფრთხო მოპყრობის შესახებ საინფორმაციო ფურცლის ფორმას და მასში შესატანი მონაცემების </a:t>
            </a:r>
            <a:r>
              <a:rPr lang="ka-GE" sz="2000" dirty="0" smtClean="0"/>
              <a:t>მოცულობას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19801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110074863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143000"/>
          </a:xfrm>
        </p:spPr>
        <p:txBody>
          <a:bodyPr>
            <a:noAutofit/>
          </a:bodyPr>
          <a:lstStyle/>
          <a:p>
            <a:r>
              <a:rPr lang="ka-GE" sz="3600" dirty="0" smtClean="0"/>
              <a:t>სამოქალაქო </a:t>
            </a:r>
            <a:r>
              <a:rPr lang="ka-GE" sz="3600" dirty="0"/>
              <a:t>უსაფრთხოების </a:t>
            </a:r>
            <a:r>
              <a:rPr lang="ka-GE" sz="3600" dirty="0" smtClean="0"/>
              <a:t>სფეროში ჩართული უწყებები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11684000" cy="4495800"/>
          </a:xfrm>
        </p:spPr>
        <p:txBody>
          <a:bodyPr>
            <a:normAutofit/>
          </a:bodyPr>
          <a:lstStyle/>
          <a:p>
            <a:r>
              <a:rPr lang="ka-GE" sz="2800" dirty="0"/>
              <a:t>საგანგებო სიტუაციების პრევენციის, მიტიგაციის, რეაგირებისა და აღდგენითი სამუშაოების </a:t>
            </a:r>
            <a:r>
              <a:rPr lang="ka-GE" sz="2800" dirty="0" smtClean="0"/>
              <a:t>უზრუნველყოფისათვის განსაზღვრულია 17 </a:t>
            </a:r>
            <a:r>
              <a:rPr lang="ka-GE" sz="2800" dirty="0"/>
              <a:t>საგანგებო დახმარების </a:t>
            </a:r>
            <a:r>
              <a:rPr lang="ka-GE" sz="2800" dirty="0" smtClean="0"/>
              <a:t>ფუნქცია</a:t>
            </a:r>
          </a:p>
          <a:p>
            <a:endParaRPr lang="ka-GE" sz="2800" dirty="0"/>
          </a:p>
          <a:p>
            <a:r>
              <a:rPr lang="ka-GE" sz="2800" dirty="0"/>
              <a:t>თითოეული საგანგებო დახმარების ფუნქციის განხორციელების კოორდინირებას ახორციელებს შესაბამისი სამინისტრო, </a:t>
            </a:r>
            <a:r>
              <a:rPr lang="ka-GE" sz="2800" dirty="0" smtClean="0"/>
              <a:t>მხარდამჭერი </a:t>
            </a:r>
            <a:r>
              <a:rPr lang="ka-GE" sz="2800" dirty="0"/>
              <a:t>უწყებებისა და ორგანიზაციების, ასევე მუნიციპალიტეტების </a:t>
            </a:r>
            <a:r>
              <a:rPr lang="ka-GE" sz="2800" dirty="0" smtClean="0"/>
              <a:t>მონაწილეობით</a:t>
            </a:r>
          </a:p>
        </p:txBody>
      </p:sp>
      <p:sp>
        <p:nvSpPr>
          <p:cNvPr id="4" name="Rectangle 3"/>
          <p:cNvSpPr/>
          <p:nvPr/>
        </p:nvSpPr>
        <p:spPr>
          <a:xfrm>
            <a:off x="1016000" y="6176666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70271356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762000"/>
          </a:xfrm>
        </p:spPr>
        <p:txBody>
          <a:bodyPr>
            <a:normAutofit/>
          </a:bodyPr>
          <a:lstStyle/>
          <a:p>
            <a:r>
              <a:rPr lang="ka-GE" sz="3600" dirty="0"/>
              <a:t>საგანგებო დახმარების </a:t>
            </a:r>
            <a:r>
              <a:rPr lang="ka-GE" sz="3600" dirty="0" smtClean="0"/>
              <a:t>ფუნქციები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11480800" cy="5943600"/>
          </a:xfrm>
        </p:spPr>
        <p:txBody>
          <a:bodyPr>
            <a:normAutofit lnSpcReduction="10000"/>
          </a:bodyPr>
          <a:lstStyle/>
          <a:p>
            <a:r>
              <a:rPr lang="ka-GE" sz="1700" dirty="0"/>
              <a:t>საგანგებო </a:t>
            </a:r>
            <a:r>
              <a:rPr lang="ka-GE" sz="1700" dirty="0" smtClean="0"/>
              <a:t>სიტუაციების </a:t>
            </a:r>
            <a:r>
              <a:rPr lang="ka-GE" sz="1700" dirty="0"/>
              <a:t>მართვის </a:t>
            </a:r>
            <a:r>
              <a:rPr lang="ka-GE" sz="1700" dirty="0" smtClean="0"/>
              <a:t>უზრუნველყოფა</a:t>
            </a:r>
          </a:p>
          <a:p>
            <a:r>
              <a:rPr lang="ka-GE" sz="1700" dirty="0" smtClean="0"/>
              <a:t>კავშირგაბმულობის </a:t>
            </a:r>
            <a:r>
              <a:rPr lang="ka-GE" sz="1700" dirty="0"/>
              <a:t>და </a:t>
            </a:r>
            <a:r>
              <a:rPr lang="ka-GE" sz="1700" dirty="0" smtClean="0"/>
              <a:t>შეტყობი </a:t>
            </a:r>
            <a:r>
              <a:rPr lang="ka-GE" sz="1700" dirty="0"/>
              <a:t>ნების </a:t>
            </a:r>
            <a:r>
              <a:rPr lang="ka-GE" sz="1700" dirty="0" smtClean="0"/>
              <a:t>ღონისძიე </a:t>
            </a:r>
            <a:r>
              <a:rPr lang="ka-GE" sz="1700" dirty="0"/>
              <a:t>ბების </a:t>
            </a:r>
            <a:r>
              <a:rPr lang="ka-GE" sz="1700" dirty="0" smtClean="0"/>
              <a:t>უზრუნველყოფა</a:t>
            </a:r>
          </a:p>
          <a:p>
            <a:r>
              <a:rPr lang="ka-GE" sz="1700" dirty="0" smtClean="0"/>
              <a:t>მოსახლეობის </a:t>
            </a:r>
            <a:r>
              <a:rPr lang="ka-GE" sz="1700" dirty="0"/>
              <a:t>ევაკუაციის ღონისძიებების უზრუნველყოფა, იმ უცხოელთა ან მოქალაქეობის არმქონე პირთა მასობრივად შემოსული ნაკადების მართვა, რომლებიც საჭიროებენ საერთაშორისო </a:t>
            </a:r>
            <a:r>
              <a:rPr lang="ka-GE" sz="1700" dirty="0" smtClean="0"/>
              <a:t>დაცვას</a:t>
            </a:r>
          </a:p>
          <a:p>
            <a:r>
              <a:rPr lang="ka-GE" sz="1700" dirty="0"/>
              <a:t>რეაგირების ღონისძიებების  კოორდინირება </a:t>
            </a:r>
          </a:p>
          <a:p>
            <a:r>
              <a:rPr lang="ka-GE" sz="1700" dirty="0"/>
              <a:t>სატრანსპორტო უზრუნველყოფა </a:t>
            </a:r>
          </a:p>
          <a:p>
            <a:r>
              <a:rPr lang="ka-GE" sz="1700" dirty="0"/>
              <a:t>სამედიცინო უზრუნველყოფა</a:t>
            </a:r>
          </a:p>
          <a:p>
            <a:r>
              <a:rPr lang="ka-GE" sz="1700" dirty="0"/>
              <a:t>მასპინძელი ქვეყნის მხარდაჭე რის, დიპლომატიური პროტოკოლისა და საერ თაშორისო ჰუმა ნიტარული მხარ დაჭერის </a:t>
            </a:r>
            <a:r>
              <a:rPr lang="ka-GE" sz="1700" dirty="0" smtClean="0"/>
              <a:t>უზრუნ </a:t>
            </a:r>
            <a:r>
              <a:rPr lang="ka-GE" sz="1700" dirty="0"/>
              <a:t>ველყოფა </a:t>
            </a:r>
            <a:endParaRPr lang="ka-GE" sz="1700" dirty="0" smtClean="0"/>
          </a:p>
          <a:p>
            <a:r>
              <a:rPr lang="ka-GE" sz="1700" dirty="0"/>
              <a:t>ტყის ხანძრებზე </a:t>
            </a:r>
            <a:r>
              <a:rPr lang="ka-GE" sz="1700" dirty="0" smtClean="0"/>
              <a:t>ხანძარსაწინააღმდეგო</a:t>
            </a:r>
            <a:r>
              <a:rPr lang="ka-GE" sz="1700" dirty="0"/>
              <a:t>   </a:t>
            </a:r>
            <a:r>
              <a:rPr lang="ka-GE" sz="1700" dirty="0" smtClean="0"/>
              <a:t>ღონისძიებების უზრუნველყოფა</a:t>
            </a:r>
          </a:p>
          <a:p>
            <a:r>
              <a:rPr lang="ka-GE" sz="1700" dirty="0" smtClean="0"/>
              <a:t>ენერგომომარაგების უზრუნველყოფა </a:t>
            </a:r>
          </a:p>
          <a:p>
            <a:r>
              <a:rPr lang="ka-GE" sz="1700" dirty="0"/>
              <a:t>მცენარეთა და ცხოველთა დაცვის უზრუნველყოფა </a:t>
            </a:r>
            <a:endParaRPr lang="ka-GE" sz="1700" dirty="0" smtClean="0"/>
          </a:p>
          <a:p>
            <a:r>
              <a:rPr lang="ka-GE" sz="1700" dirty="0"/>
              <a:t>ქიმიური და რადიაციული უსაფრთხოების უზრუნველყოფა </a:t>
            </a:r>
            <a:endParaRPr lang="ka-GE" sz="1700" dirty="0" smtClean="0"/>
          </a:p>
          <a:p>
            <a:r>
              <a:rPr lang="ka-GE" sz="1700" dirty="0"/>
              <a:t>მატერიალურ- ტექნიკური უზრუნველყოფა </a:t>
            </a:r>
            <a:endParaRPr lang="ka-GE" sz="1700" dirty="0" smtClean="0"/>
          </a:p>
          <a:p>
            <a:r>
              <a:rPr lang="ka-GE" sz="1700" dirty="0"/>
              <a:t>კულტურული მემკვიდრეობის მოძრავი </a:t>
            </a:r>
            <a:r>
              <a:rPr lang="ka-GE" sz="1700" dirty="0" smtClean="0"/>
              <a:t>ობიექტების ევაკუაციის ღონისძიებების უზრუნველყოფა </a:t>
            </a:r>
          </a:p>
          <a:p>
            <a:r>
              <a:rPr lang="ka-GE" sz="1700" dirty="0"/>
              <a:t>საზოგადოებრივი წესრიგისა და მატერიალურ ფასეულობათა დაცვის </a:t>
            </a:r>
            <a:r>
              <a:rPr lang="ka-GE" sz="1700" dirty="0" smtClean="0"/>
              <a:t>უზრუნველყოფა </a:t>
            </a:r>
          </a:p>
          <a:p>
            <a:r>
              <a:rPr lang="ka-GE" sz="1700" dirty="0"/>
              <a:t>რეგიონული განვითარებისა და ინფრასტრუქტურის სამინისტროს უფლებამოსილებას მიკუთვნებული  ინფრასტრუქტურის </a:t>
            </a:r>
            <a:r>
              <a:rPr lang="ka-GE" sz="1700" dirty="0" smtClean="0"/>
              <a:t>დაცვისა </a:t>
            </a:r>
            <a:r>
              <a:rPr lang="ka-GE" sz="1700" dirty="0"/>
              <a:t>და საგზაო </a:t>
            </a:r>
            <a:r>
              <a:rPr lang="ka-GE" sz="1700" dirty="0" smtClean="0"/>
              <a:t>უზრუნველყოფა </a:t>
            </a:r>
          </a:p>
          <a:p>
            <a:r>
              <a:rPr lang="ka-GE" sz="1700" dirty="0"/>
              <a:t>სურსათითა და წყლით </a:t>
            </a:r>
            <a:r>
              <a:rPr lang="ka-GE" sz="1700" dirty="0" smtClean="0"/>
              <a:t>უზრუნველყოფა </a:t>
            </a:r>
          </a:p>
          <a:p>
            <a:r>
              <a:rPr lang="ka-GE" sz="1700" dirty="0"/>
              <a:t>საგანგებო სიტუაციების ზონაში </a:t>
            </a:r>
            <a:r>
              <a:rPr lang="ka-GE" sz="1700" dirty="0" smtClean="0"/>
              <a:t>აღდგენითი </a:t>
            </a:r>
            <a:r>
              <a:rPr lang="ka-GE" sz="1700" dirty="0"/>
              <a:t>სამუშაოების  უზრუნველყოფა   </a:t>
            </a:r>
            <a:endParaRPr lang="en-US" sz="1700" dirty="0"/>
          </a:p>
        </p:txBody>
      </p:sp>
      <p:sp>
        <p:nvSpPr>
          <p:cNvPr id="4" name="Rectangle 3"/>
          <p:cNvSpPr/>
          <p:nvPr/>
        </p:nvSpPr>
        <p:spPr>
          <a:xfrm>
            <a:off x="1001485" y="6411963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951416871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143000"/>
          </a:xfrm>
        </p:spPr>
        <p:txBody>
          <a:bodyPr>
            <a:noAutofit/>
          </a:bodyPr>
          <a:lstStyle/>
          <a:p>
            <a:r>
              <a:rPr lang="ka-GE" sz="3600" dirty="0"/>
              <a:t>სამინისტროს </a:t>
            </a:r>
            <a:r>
              <a:rPr lang="ka-GE" sz="3600" dirty="0" smtClean="0"/>
              <a:t>ფუნქციები სამოქალაქო </a:t>
            </a:r>
            <a:r>
              <a:rPr lang="ka-GE" sz="3600" dirty="0"/>
              <a:t>უსაფრთხოების </a:t>
            </a:r>
            <a:r>
              <a:rPr lang="ka-GE" sz="3600" dirty="0" smtClean="0"/>
              <a:t>სფეროში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11684000" cy="5410200"/>
          </a:xfrm>
        </p:spPr>
        <p:txBody>
          <a:bodyPr>
            <a:normAutofit/>
          </a:bodyPr>
          <a:lstStyle/>
          <a:p>
            <a:pPr lvl="1">
              <a:buFont typeface="Arial" panose="020B0604020202020204" pitchFamily="34" charset="0"/>
              <a:buChar char="•"/>
            </a:pPr>
            <a:r>
              <a:rPr lang="ka-GE" sz="2400" dirty="0" smtClean="0"/>
              <a:t>ძირითადი უწყება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სამედიცინო </a:t>
            </a:r>
            <a:r>
              <a:rPr lang="ka-GE" sz="2000" dirty="0"/>
              <a:t>უზრუნველყოფა </a:t>
            </a:r>
            <a:endParaRPr lang="ka-GE" sz="2000" dirty="0" smtClean="0"/>
          </a:p>
          <a:p>
            <a:pPr marL="914400" lvl="2" indent="0">
              <a:buNone/>
            </a:pPr>
            <a:endParaRPr lang="ka-GE" sz="20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ka-GE" sz="2400" dirty="0" smtClean="0"/>
              <a:t>დამხმარე უწყება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საგანგებო სიტუაციების მართვის უზრუნველყოფა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მოსახლეობის ევაკუაციის ღონისძიებების უზრუნველყოფა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რეაგირების ღონისძიებების  კოორდინირება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ტყის ხანძრებზე </a:t>
            </a:r>
            <a:r>
              <a:rPr lang="ka-GE" sz="2000" dirty="0" smtClean="0"/>
              <a:t>ხანძარსაწინააღმდეგო</a:t>
            </a:r>
            <a:r>
              <a:rPr lang="ka-GE" sz="2000" dirty="0"/>
              <a:t>   </a:t>
            </a:r>
            <a:r>
              <a:rPr lang="ka-GE" sz="2000" dirty="0" smtClean="0"/>
              <a:t>ღონისძიებების უზრუნველყოფა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 smtClean="0"/>
              <a:t>ქიმიური </a:t>
            </a:r>
            <a:r>
              <a:rPr lang="ka-GE" sz="2000" dirty="0"/>
              <a:t>და რადიაციული უსაფრთხოების საგანგებო სიტუაციების მართვის </a:t>
            </a:r>
            <a:r>
              <a:rPr lang="ka-GE" sz="2000" dirty="0" smtClean="0"/>
              <a:t>უზრუნველყოფა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ka-GE" sz="2000" dirty="0"/>
              <a:t>საგანგებო სიტუაციების ზონაში აღდგენითი სამუშაოების  უზრუნველყოფა</a:t>
            </a:r>
            <a:r>
              <a:rPr lang="ka-GE" dirty="0"/>
              <a:t>    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ka-GE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016000" y="6187552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427504681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20762"/>
          </a:xfrm>
        </p:spPr>
        <p:txBody>
          <a:bodyPr>
            <a:normAutofit fontScale="90000"/>
          </a:bodyPr>
          <a:lstStyle/>
          <a:p>
            <a:r>
              <a:rPr lang="ka-GE" sz="4000" dirty="0" smtClean="0"/>
              <a:t>საგანგებო სიტუაციების სამედიცინო უზრუნველყოფა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02358"/>
            <a:ext cx="10972800" cy="49069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 smtClean="0"/>
              <a:t>სამინისტრო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საქართველოს შინაგან საქმეთა სამინისტროს სსიპ – საგანგებო სიტუაციების მართვის </a:t>
            </a:r>
            <a:r>
              <a:rPr lang="ka-GE" sz="1800" dirty="0" smtClean="0"/>
              <a:t>სააგენტო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 smtClean="0"/>
              <a:t>საქართველოს </a:t>
            </a:r>
            <a:r>
              <a:rPr lang="ka-GE" sz="1800" dirty="0"/>
              <a:t>შინაგან საქმეთა სამინისტროს საპატრულო პოლიციის </a:t>
            </a:r>
            <a:r>
              <a:rPr lang="ka-GE" sz="1800" dirty="0" smtClean="0"/>
              <a:t>დეპარტამენტი</a:t>
            </a:r>
          </a:p>
          <a:p>
            <a:pPr marL="457200" lvl="1" indent="0">
              <a:buNone/>
            </a:pPr>
            <a:endParaRPr lang="ka-GE" sz="1800" dirty="0" smtClean="0"/>
          </a:p>
          <a:p>
            <a:r>
              <a:rPr lang="ka-GE" sz="2200" dirty="0" smtClean="0"/>
              <a:t>მიზანი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სანიტარიულ-ჰიგიენური       და       ეპიდსაწინააღმდეგო        ღონისძიებების </a:t>
            </a:r>
            <a:r>
              <a:rPr lang="ka-GE" sz="1800" dirty="0" smtClean="0"/>
              <a:t>უზრუნველყოფა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გარდაცვლილთა </a:t>
            </a:r>
            <a:r>
              <a:rPr lang="ka-GE" sz="1800" dirty="0" smtClean="0"/>
              <a:t>აღრიცხვა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საგანგებო      სიტუაციების       ზონაში      მოსახლეობის      სამედიცინო      და ფსიქოლოგიური დახმარების </a:t>
            </a:r>
            <a:r>
              <a:rPr lang="ka-GE" sz="1800" dirty="0" smtClean="0"/>
              <a:t>ორგანიზება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განსაკუთრებით საშიში პათოგენებისაგან დაცვის </a:t>
            </a:r>
            <a:r>
              <a:rPr lang="ka-GE" sz="1800" dirty="0" smtClean="0"/>
              <a:t>უზრუნველყოფა</a:t>
            </a:r>
            <a:endParaRPr lang="ka-GE" sz="18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800" dirty="0"/>
              <a:t>სამედიცინო ტრანსპორტით </a:t>
            </a:r>
            <a:r>
              <a:rPr lang="ka-GE" sz="1800" dirty="0" smtClean="0"/>
              <a:t>უზრუნველყოფა</a:t>
            </a:r>
            <a:endParaRPr lang="ka-GE" sz="1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01485" y="6176665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96765955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/>
              <a:t>სამედიცინო უზრუნველყოფა - ფუნქციების გადანაწილება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სამინისტრო  - სამედიცინო </a:t>
            </a:r>
            <a:r>
              <a:rPr lang="ka-GE" sz="2400" dirty="0"/>
              <a:t>უზრუნველყოფის ღონისძიებების </a:t>
            </a:r>
            <a:r>
              <a:rPr lang="ka-GE" sz="2400" dirty="0" smtClean="0"/>
              <a:t>მართვა </a:t>
            </a:r>
            <a:r>
              <a:rPr lang="ka-GE" sz="2400" dirty="0"/>
              <a:t>ეროვნულ, ავტონომიურ და ადგილობრივ </a:t>
            </a:r>
            <a:r>
              <a:rPr lang="ka-GE" sz="2400" dirty="0" smtClean="0"/>
              <a:t>დონეზე, </a:t>
            </a:r>
            <a:r>
              <a:rPr lang="ka-GE" sz="2400" dirty="0"/>
              <a:t>შესაბამისი სამედიცინო დაწესებულებების </a:t>
            </a:r>
            <a:r>
              <a:rPr lang="ka-GE" sz="2400" dirty="0" smtClean="0"/>
              <a:t>მეშვეობით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 ეროვნულ დონეზე </a:t>
            </a:r>
            <a:r>
              <a:rPr lang="ka-GE" sz="2000" dirty="0" smtClean="0"/>
              <a:t>- მართვა სამინისტროს </a:t>
            </a:r>
            <a:r>
              <a:rPr lang="ka-GE" sz="2000" dirty="0"/>
              <a:t>საგანგებო </a:t>
            </a:r>
            <a:r>
              <a:rPr lang="ka-GE" sz="2000" dirty="0" smtClean="0"/>
              <a:t>შტაბის მიერ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ავტონომიურ</a:t>
            </a:r>
            <a:r>
              <a:rPr lang="ka-GE" sz="2000" dirty="0"/>
              <a:t>, სამხარეო და ადგილობრივ დონეზე </a:t>
            </a:r>
            <a:r>
              <a:rPr lang="ka-GE" sz="2000" dirty="0" smtClean="0"/>
              <a:t>- მართვა სამინისტროს </a:t>
            </a:r>
            <a:r>
              <a:rPr lang="ka-GE" sz="2000" dirty="0"/>
              <a:t>საგანგებო </a:t>
            </a:r>
            <a:r>
              <a:rPr lang="ka-GE" sz="2000" dirty="0" smtClean="0"/>
              <a:t>შტაბის მიერ, ავტონომიური </a:t>
            </a:r>
            <a:r>
              <a:rPr lang="ka-GE" sz="2000" dirty="0"/>
              <a:t>რესპუბლიკების მთავრობებთან, სახელმწიფო რწმუნებულის − გუბერნატორის ადმინისტრაციისა და მუნიციპალიტეტების ორგანოებთან </a:t>
            </a:r>
            <a:r>
              <a:rPr lang="ka-GE" sz="2000" dirty="0" smtClean="0"/>
              <a:t>ერთად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176666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195607976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143000"/>
          </a:xfrm>
        </p:spPr>
        <p:txBody>
          <a:bodyPr>
            <a:normAutofit/>
          </a:bodyPr>
          <a:lstStyle/>
          <a:p>
            <a:r>
              <a:rPr lang="ka-GE" sz="3200" dirty="0"/>
              <a:t>სამედიცინო </a:t>
            </a:r>
            <a:r>
              <a:rPr lang="ka-GE" sz="3200" dirty="0" smtClean="0"/>
              <a:t>უზრუნველყოფა - </a:t>
            </a:r>
            <a:br>
              <a:rPr lang="ka-GE" sz="3200" dirty="0" smtClean="0"/>
            </a:br>
            <a:r>
              <a:rPr lang="ka-GE" sz="3200" dirty="0" smtClean="0"/>
              <a:t>ოპერირების კონცეფცია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11582400" cy="4648200"/>
          </a:xfrm>
        </p:spPr>
        <p:txBody>
          <a:bodyPr>
            <a:normAutofit fontScale="62500" lnSpcReduction="20000"/>
          </a:bodyPr>
          <a:lstStyle/>
          <a:p>
            <a:r>
              <a:rPr lang="ka-GE" sz="3600" dirty="0" smtClean="0"/>
              <a:t>ოპერირების პროცედურები: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საგანგებო </a:t>
            </a:r>
            <a:r>
              <a:rPr lang="ka-GE" dirty="0"/>
              <a:t>სიტუაციის შეტყობინების </a:t>
            </a:r>
            <a:r>
              <a:rPr lang="ka-GE" dirty="0" smtClean="0"/>
              <a:t>საფუძველზე სამინისტროს უფლებამოსილი </a:t>
            </a:r>
            <a:r>
              <a:rPr lang="ka-GE" dirty="0"/>
              <a:t>პირის </a:t>
            </a:r>
            <a:r>
              <a:rPr lang="ka-GE" dirty="0" smtClean="0"/>
              <a:t>მივლინება უწყებათაშორის </a:t>
            </a:r>
            <a:r>
              <a:rPr lang="ka-GE" dirty="0"/>
              <a:t>ოპერატიულ </a:t>
            </a:r>
            <a:r>
              <a:rPr lang="ka-GE" dirty="0" smtClean="0"/>
              <a:t>ცენტრში 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უწყებათაშორისი ოპერატიული ცენტრის გადაწყვეტილების საფუძველზე, სამინისტროს მიერ შესაბამისი ღონისძიებების განხორციელება და  საგანგებო მართვის გეგმის მიხედვით </a:t>
            </a:r>
            <a:r>
              <a:rPr lang="ka-GE" dirty="0"/>
              <a:t>სამინისტროს საგანგებო </a:t>
            </a:r>
            <a:r>
              <a:rPr lang="ka-GE" dirty="0" smtClean="0"/>
              <a:t>შტაბის ამოქმედება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სამინისტროს უფლებამოსილი პირების მივლინება მუნიციპალიტეტების ოპერატიულ ცენტრებსა და საველე ოპერაციების ცენტრში, საგანგებო სიტუაციების ზონაში საგანგებო სიტუაციაზე პირველადი რეაგირების ჯგუფების ამოქმედება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სამინისტროს </a:t>
            </a:r>
            <a:r>
              <a:rPr lang="ka-GE" dirty="0"/>
              <a:t>საგანგებო </a:t>
            </a:r>
            <a:r>
              <a:rPr lang="ka-GE" dirty="0" smtClean="0"/>
              <a:t>შტაბის მიერ მხარდამჭერი უწყებებიდან დახმარების მოთხოვნა (საჭიროებისამებრ)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სამინისტროსა და შესაბამისი </a:t>
            </a:r>
            <a:r>
              <a:rPr lang="ka-GE" dirty="0"/>
              <a:t>სამედიცინო </a:t>
            </a:r>
            <a:r>
              <a:rPr lang="ka-GE" dirty="0" smtClean="0"/>
              <a:t>დაწესებულებების თანამშრომლობა </a:t>
            </a:r>
            <a:r>
              <a:rPr lang="ka-GE" dirty="0"/>
              <a:t>მიმდინარე სამედიცინო </a:t>
            </a:r>
            <a:r>
              <a:rPr lang="ka-GE" dirty="0" smtClean="0"/>
              <a:t>მოთხოვნების განსაზღვრისათვის</a:t>
            </a:r>
          </a:p>
          <a:p>
            <a:pPr marL="457200" lvl="1" indent="0">
              <a:buNone/>
            </a:pPr>
            <a:endParaRPr lang="ka-GE" dirty="0" smtClean="0"/>
          </a:p>
          <a:p>
            <a:r>
              <a:rPr lang="ka-GE" sz="3600" dirty="0" smtClean="0"/>
              <a:t>საქართველოს </a:t>
            </a:r>
            <a:r>
              <a:rPr lang="ka-GE" sz="3600" dirty="0"/>
              <a:t>შინაგან საქმეთა სამინისტროს სსიპ – საგანგებო სიტუაციების მართვის </a:t>
            </a:r>
            <a:r>
              <a:rPr lang="ka-GE" sz="3600" dirty="0" smtClean="0"/>
              <a:t>სააგენტო - სამინისტროს მხარდაჭერა </a:t>
            </a:r>
            <a:r>
              <a:rPr lang="ka-GE" sz="3600" dirty="0"/>
              <a:t>რისკების </a:t>
            </a:r>
            <a:r>
              <a:rPr lang="ka-GE" sz="3600" dirty="0" smtClean="0"/>
              <a:t>შეფასებისა </a:t>
            </a:r>
            <a:r>
              <a:rPr lang="ka-GE" sz="3600" dirty="0"/>
              <a:t>და </a:t>
            </a:r>
            <a:r>
              <a:rPr lang="ka-GE" sz="3600" dirty="0" smtClean="0"/>
              <a:t>სათანდო დახმარების აღმოჩენის მიზნით</a:t>
            </a:r>
          </a:p>
          <a:p>
            <a:pPr marL="0" indent="0">
              <a:buNone/>
            </a:pPr>
            <a:endParaRPr lang="ka-GE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16000" y="6176666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1385142274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44562"/>
          </a:xfrm>
        </p:spPr>
        <p:txBody>
          <a:bodyPr>
            <a:noAutofit/>
          </a:bodyPr>
          <a:lstStyle/>
          <a:p>
            <a:r>
              <a:rPr lang="ka-GE" sz="3200" dirty="0"/>
              <a:t>სამედიცინო უზრუნველყოფა - </a:t>
            </a:r>
            <a:r>
              <a:rPr lang="ka-GE" sz="3200" dirty="0" smtClean="0"/>
              <a:t>ღონისძიებების ორგანიზება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219200"/>
            <a:ext cx="11480800" cy="5334000"/>
          </a:xfrm>
        </p:spPr>
        <p:txBody>
          <a:bodyPr>
            <a:normAutofit/>
          </a:bodyPr>
          <a:lstStyle/>
          <a:p>
            <a:r>
              <a:rPr lang="ka-GE" sz="2000" dirty="0" smtClean="0"/>
              <a:t>პასუხისმგებელი ორგანო </a:t>
            </a:r>
            <a:r>
              <a:rPr lang="ka-GE" sz="2000" dirty="0"/>
              <a:t>- სამინისტროს საგანგებო შტაბი, რომელიც მოქმედებს დარგობრივი საგანგებო მართვის გეგმის </a:t>
            </a:r>
            <a:r>
              <a:rPr lang="ka-GE" sz="2000" dirty="0" smtClean="0"/>
              <a:t>შესაბამისად</a:t>
            </a:r>
          </a:p>
          <a:p>
            <a:r>
              <a:rPr lang="ka-GE" sz="2000" dirty="0"/>
              <a:t>პირველადი </a:t>
            </a:r>
            <a:r>
              <a:rPr lang="ka-GE" sz="2000" dirty="0" smtClean="0"/>
              <a:t>რეაგირება: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მოსახლეობის </a:t>
            </a:r>
            <a:r>
              <a:rPr lang="ka-GE" sz="1600" dirty="0"/>
              <a:t>ჯანმრთელობის მდგომარეობის შეფასება და მოთხოვნების განსაზღვრა სამედიცინო უზრუნველყოფის სფეროში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საგანგებო </a:t>
            </a:r>
            <a:r>
              <a:rPr lang="ka-GE" sz="1600" dirty="0"/>
              <a:t>სიტუაციის ზონაში  მოსახლეობის ჯანმრთელობის </a:t>
            </a:r>
            <a:r>
              <a:rPr lang="ka-GE" sz="1600" dirty="0" smtClean="0"/>
              <a:t>მონიტორინგი </a:t>
            </a:r>
            <a:endParaRPr lang="ka-GE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სამედიცინო </a:t>
            </a:r>
            <a:r>
              <a:rPr lang="ka-GE" sz="1600" dirty="0"/>
              <a:t>დახმარების </a:t>
            </a:r>
            <a:r>
              <a:rPr lang="ka-GE" sz="1600" dirty="0" smtClean="0"/>
              <a:t>პერსონალის დაკომპლექტება </a:t>
            </a:r>
            <a:endParaRPr lang="ka-GE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სამედიცინო აღჭურვილობისა </a:t>
            </a:r>
            <a:r>
              <a:rPr lang="ka-GE" sz="1600" dirty="0"/>
              <a:t>და </a:t>
            </a:r>
            <a:r>
              <a:rPr lang="ka-GE" sz="1600" dirty="0" smtClean="0"/>
              <a:t>რესურსების მოძიება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ავადმყოფთა </a:t>
            </a:r>
            <a:r>
              <a:rPr lang="ka-GE" sz="1600" dirty="0" smtClean="0"/>
              <a:t>ევაკუაცია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მოსახლეობის</a:t>
            </a:r>
            <a:r>
              <a:rPr lang="ka-GE" sz="1600" dirty="0"/>
              <a:t>, მედიკამენტების, ბიოლოგიური ნივთიერებების და სამედიცინო აღჭურვილობის </a:t>
            </a:r>
            <a:r>
              <a:rPr lang="ka-GE" sz="1600" dirty="0" smtClean="0"/>
              <a:t>უსაფრთხოების უზრუნველყოფა</a:t>
            </a:r>
            <a:endParaRPr lang="ka-GE" sz="1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სისხლისა </a:t>
            </a:r>
            <a:r>
              <a:rPr lang="ka-GE" sz="1600" dirty="0"/>
              <a:t>და სისხლის </a:t>
            </a:r>
            <a:r>
              <a:rPr lang="ka-GE" sz="1600" dirty="0" smtClean="0"/>
              <a:t>პროდუქტების მობილიზება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ჯანდაცვის </a:t>
            </a:r>
            <a:r>
              <a:rPr lang="ka-GE" sz="1600" dirty="0"/>
              <a:t>პერსონალის ჯანმრთელობისა და უსაფრთხოების </a:t>
            </a:r>
            <a:r>
              <a:rPr lang="ka-GE" sz="1600" dirty="0" smtClean="0"/>
              <a:t>უზრუნველყოფა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 smtClean="0"/>
              <a:t>სამედიცინო დაწესებულებების დახმარება სამედიცინო კონსულტაციის, </a:t>
            </a:r>
            <a:r>
              <a:rPr lang="ka-GE" sz="1600" dirty="0"/>
              <a:t>ტექნიკური </a:t>
            </a:r>
            <a:r>
              <a:rPr lang="ka-GE" sz="1600" dirty="0" smtClean="0"/>
              <a:t>დახმარებისა </a:t>
            </a:r>
            <a:r>
              <a:rPr lang="ka-GE" sz="1600" dirty="0"/>
              <a:t>და </a:t>
            </a:r>
            <a:r>
              <a:rPr lang="ka-GE" sz="1600" dirty="0" smtClean="0"/>
              <a:t>თანადგომის მიზნით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საგანგებო </a:t>
            </a:r>
            <a:r>
              <a:rPr lang="ka-GE" sz="1600" dirty="0" smtClean="0"/>
              <a:t>სიტუაციისშემდგომი დახმარება მენტალური ჯანმრთელობის შეფასების მიზნით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დაავადებათა პრევენციის </a:t>
            </a:r>
            <a:r>
              <a:rPr lang="ka-GE" sz="1600" dirty="0" smtClean="0"/>
              <a:t>მიზნით მოსახლეობის ინფორმირება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1600" dirty="0"/>
              <a:t>დაავადებათა კონტროლი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030515" y="6396336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98454361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3157" y="0"/>
            <a:ext cx="10972800" cy="11430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Demographic and Socio-Economic </a:t>
            </a:r>
            <a:r>
              <a:rPr lang="en-US" sz="3600" b="1" dirty="0" smtClean="0">
                <a:solidFill>
                  <a:schemeClr val="accent5">
                    <a:lumMod val="75000"/>
                  </a:schemeClr>
                </a:solidFill>
              </a:rPr>
              <a:t>Situation</a:t>
            </a:r>
            <a:endParaRPr lang="en-US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3383" y="2424294"/>
            <a:ext cx="54091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Population</a:t>
            </a:r>
            <a:r>
              <a:rPr lang="ka-GE" sz="2000" b="1" dirty="0"/>
              <a:t> </a:t>
            </a:r>
            <a:r>
              <a:rPr lang="en-US" sz="2000" b="1" dirty="0"/>
              <a:t>– 3 </a:t>
            </a:r>
            <a:r>
              <a:rPr lang="en-US" sz="2000" b="1" dirty="0" smtClean="0"/>
              <a:t>726 500</a:t>
            </a:r>
            <a:endParaRPr lang="en-US" sz="2000" b="1" dirty="0"/>
          </a:p>
          <a:p>
            <a:r>
              <a:rPr lang="en-US" sz="2000" b="1" dirty="0"/>
              <a:t>Birth rate (per thousand population) – </a:t>
            </a:r>
            <a:r>
              <a:rPr lang="en-US" sz="2000" b="1" dirty="0" smtClean="0"/>
              <a:t>13.7</a:t>
            </a:r>
            <a:endParaRPr lang="en-US" sz="2000" b="1" dirty="0"/>
          </a:p>
          <a:p>
            <a:r>
              <a:rPr lang="en-US" sz="2000" b="1" dirty="0"/>
              <a:t>Mortality rate (per thousand population) – </a:t>
            </a:r>
            <a:r>
              <a:rPr lang="en-US" sz="2000" b="1" dirty="0" smtClean="0"/>
              <a:t>12.5</a:t>
            </a:r>
            <a:endParaRPr lang="en-US" sz="2000" b="1" dirty="0"/>
          </a:p>
          <a:p>
            <a:r>
              <a:rPr lang="en-US" sz="2000" b="1" dirty="0"/>
              <a:t>Life expectancy at birth – </a:t>
            </a:r>
            <a:r>
              <a:rPr lang="en-US" sz="2000" b="1" dirty="0" smtClean="0"/>
              <a:t>74.0</a:t>
            </a:r>
            <a:endParaRPr lang="en-US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291944" y="1326809"/>
            <a:ext cx="59000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Maternal Mortality (per 100000 live birth) – </a:t>
            </a:r>
            <a:r>
              <a:rPr lang="en-US" sz="2000" b="1" dirty="0" smtClean="0"/>
              <a:t>13.1 (2017)</a:t>
            </a:r>
            <a:endParaRPr lang="en-US" sz="2000" b="1" dirty="0"/>
          </a:p>
          <a:p>
            <a:r>
              <a:rPr lang="en-US" sz="2000" b="1" dirty="0"/>
              <a:t>Infant mortality (per 1000 live birth) </a:t>
            </a:r>
            <a:r>
              <a:rPr lang="ka-GE" sz="2000" b="1" dirty="0"/>
              <a:t> </a:t>
            </a:r>
            <a:r>
              <a:rPr lang="en-US" sz="2000" b="1" dirty="0"/>
              <a:t>– </a:t>
            </a:r>
            <a:r>
              <a:rPr lang="en-US" sz="2000" b="1" dirty="0" smtClean="0"/>
              <a:t>8.1</a:t>
            </a:r>
            <a:endParaRPr lang="en-US" sz="2000" b="1" dirty="0"/>
          </a:p>
          <a:p>
            <a:r>
              <a:rPr lang="en-US" sz="2000" b="1" dirty="0"/>
              <a:t>Under 5 mortality rate (per 1000 live birth) – </a:t>
            </a:r>
            <a:r>
              <a:rPr lang="en-US" sz="2000" b="1" dirty="0" smtClean="0"/>
              <a:t>8.7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587673" y="3889524"/>
            <a:ext cx="600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GDP per capita (at current prices), </a:t>
            </a:r>
            <a:r>
              <a:rPr lang="ka-GE" sz="2000" b="1" dirty="0"/>
              <a:t>(2016) </a:t>
            </a:r>
            <a:r>
              <a:rPr lang="en-US" sz="2000" b="1" dirty="0"/>
              <a:t>– </a:t>
            </a:r>
            <a:r>
              <a:rPr lang="en-US" sz="2000" b="1" dirty="0" smtClean="0"/>
              <a:t>4346</a:t>
            </a:r>
            <a:r>
              <a:rPr lang="ka-GE" sz="2000" b="1" dirty="0" smtClean="0"/>
              <a:t> </a:t>
            </a:r>
            <a:r>
              <a:rPr lang="en-US" sz="2000" b="1" dirty="0"/>
              <a:t>$US</a:t>
            </a:r>
          </a:p>
          <a:p>
            <a:r>
              <a:rPr lang="en-US" sz="2000" b="1" dirty="0"/>
              <a:t>GDP real growth – </a:t>
            </a:r>
            <a:r>
              <a:rPr lang="en-US" sz="2000" b="1" dirty="0" smtClean="0"/>
              <a:t>4.7%</a:t>
            </a:r>
            <a:endParaRPr lang="en-US" sz="20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702581" y="5440105"/>
            <a:ext cx="823904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Government expenditure on health as % of GDP – 3% </a:t>
            </a:r>
            <a:endParaRPr lang="en-US" sz="2000" b="1" dirty="0">
              <a:solidFill>
                <a:srgbClr val="C00000"/>
              </a:solidFill>
            </a:endParaRPr>
          </a:p>
          <a:p>
            <a:r>
              <a:rPr lang="en-US" sz="2000" b="1" dirty="0"/>
              <a:t>General Government expenditure on health per capita (USD) – </a:t>
            </a:r>
            <a:r>
              <a:rPr lang="en-US" sz="2000" b="1" dirty="0" smtClean="0"/>
              <a:t>123</a:t>
            </a:r>
            <a:endParaRPr lang="en-US" sz="2000" b="1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pic>
        <p:nvPicPr>
          <p:cNvPr id="21" name="Picture 16" descr="Image result for maternal and child health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2" r="52790"/>
          <a:stretch/>
        </p:blipFill>
        <p:spPr bwMode="auto">
          <a:xfrm rot="758580">
            <a:off x="5190875" y="1287320"/>
            <a:ext cx="895843" cy="1112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demography logo-áá¡ á¡á£á áááá¡ á¨ááááá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31" y="1313070"/>
            <a:ext cx="1060913" cy="1060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áááááá¨áá ááá£áá á¡á£á ááá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3746" y="3747734"/>
            <a:ext cx="1083929" cy="9755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áááááá¨áá ááá£áá á¡á£á ááá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336" y="5487625"/>
            <a:ext cx="1069245" cy="889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33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4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2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4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8" grpId="0"/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44562"/>
          </a:xfrm>
        </p:spPr>
        <p:txBody>
          <a:bodyPr>
            <a:noAutofit/>
          </a:bodyPr>
          <a:lstStyle/>
          <a:p>
            <a:r>
              <a:rPr lang="ka-GE" sz="3200" dirty="0"/>
              <a:t>სამედიცინო უზრუნველყოფა - </a:t>
            </a:r>
            <a:r>
              <a:rPr lang="ka-GE" sz="3200" dirty="0" smtClean="0"/>
              <a:t>ღონისძიებების ორგანიზება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219200"/>
            <a:ext cx="11480800" cy="5334000"/>
          </a:xfrm>
        </p:spPr>
        <p:txBody>
          <a:bodyPr>
            <a:normAutofit/>
          </a:bodyPr>
          <a:lstStyle/>
          <a:p>
            <a:r>
              <a:rPr lang="ka-GE" sz="2000" dirty="0"/>
              <a:t>გრძელვადიანი რეაგირება </a:t>
            </a:r>
            <a:endParaRPr lang="ka-GE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/>
              <a:t>სხვადასხვა </a:t>
            </a:r>
            <a:r>
              <a:rPr lang="ka-GE" sz="2000" dirty="0" smtClean="0"/>
              <a:t>უწყებების </a:t>
            </a:r>
            <a:r>
              <a:rPr lang="ka-GE" sz="2000" dirty="0"/>
              <a:t>ექსპერტების ჩართვა </a:t>
            </a:r>
            <a:r>
              <a:rPr lang="ka-GE" sz="2000" dirty="0" smtClean="0"/>
              <a:t>შექმნილი </a:t>
            </a:r>
            <a:r>
              <a:rPr lang="ka-GE" sz="2000" dirty="0"/>
              <a:t>ვითარების </a:t>
            </a:r>
            <a:r>
              <a:rPr lang="ka-GE" sz="2000" dirty="0" smtClean="0"/>
              <a:t>ანალიზისა </a:t>
            </a:r>
            <a:r>
              <a:rPr lang="ka-GE" sz="2000" dirty="0"/>
              <a:t>და </a:t>
            </a:r>
            <a:r>
              <a:rPr lang="ka-GE" sz="2000" dirty="0" smtClean="0"/>
              <a:t>სათანადო რეკომენდაციების შემუშავების მიზნით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/>
              <a:t>სამედიცინო რეაგირების ჯგუფების </a:t>
            </a:r>
            <a:r>
              <a:rPr lang="ka-GE" sz="2000" dirty="0" smtClean="0"/>
              <a:t>აქტივაცია (დამხმარე უწყებების მხრიდან)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 smtClean="0"/>
              <a:t>საგანგებო შტაბის მოთხოვნის საფუძველზე სატრანსპორტო საშუალებების მობილიზება დამხმარე უწყებებიდან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/>
              <a:t>სამედიცინო აღჭურვილობის შეძენის და მიწოდების </a:t>
            </a:r>
            <a:r>
              <a:rPr lang="ka-GE" sz="2000" dirty="0" smtClean="0"/>
              <a:t>კოორდინირება -  საჭირო </a:t>
            </a:r>
            <a:r>
              <a:rPr lang="ka-GE" sz="2000" dirty="0"/>
              <a:t>სტრატეგიული მარაგის პირველი რიგის მატერიალურ ფასეულობათა </a:t>
            </a:r>
            <a:r>
              <a:rPr lang="ka-GE" sz="2000" dirty="0" smtClean="0"/>
              <a:t>დაგროვება, დაკომპლექტება, </a:t>
            </a:r>
            <a:r>
              <a:rPr lang="ka-GE" sz="2000" dirty="0"/>
              <a:t>გამოყენებისათვის </a:t>
            </a:r>
            <a:r>
              <a:rPr lang="ka-GE" sz="2000" dirty="0" smtClean="0"/>
              <a:t>მზაობა </a:t>
            </a:r>
            <a:r>
              <a:rPr lang="ka-GE" sz="2000" dirty="0"/>
              <a:t>და </a:t>
            </a:r>
            <a:r>
              <a:rPr lang="ka-GE" sz="2000" dirty="0" smtClean="0"/>
              <a:t>პერიოდული განახლება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sz="2000" dirty="0" smtClean="0"/>
              <a:t>მოქმედებისშემდგომი მოხსენებები - სამინისტროს მიერ </a:t>
            </a:r>
            <a:r>
              <a:rPr lang="ka-GE" sz="2000" dirty="0"/>
              <a:t>საგანგებო სიტუაციის </a:t>
            </a:r>
            <a:r>
              <a:rPr lang="ka-GE" sz="2000" dirty="0" smtClean="0"/>
              <a:t>შემდგომი შეფასება/ანალიზი </a:t>
            </a:r>
            <a:r>
              <a:rPr lang="ka-GE" sz="2000" dirty="0"/>
              <a:t>და </a:t>
            </a:r>
            <a:r>
              <a:rPr lang="ka-GE" sz="2000" dirty="0" smtClean="0"/>
              <a:t>ინფორმაციის უწყებათაშორისო </a:t>
            </a:r>
            <a:r>
              <a:rPr lang="ka-GE" sz="2000" dirty="0"/>
              <a:t>ოპერატიულ </a:t>
            </a:r>
            <a:r>
              <a:rPr lang="ka-GE" sz="2000" dirty="0" smtClean="0"/>
              <a:t>ცენტრისათვის მიწოდება </a:t>
            </a:r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1045028" y="6248401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772560775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771"/>
            <a:ext cx="10972800" cy="944562"/>
          </a:xfrm>
        </p:spPr>
        <p:txBody>
          <a:bodyPr>
            <a:normAutofit/>
          </a:bodyPr>
          <a:lstStyle/>
          <a:p>
            <a:r>
              <a:rPr lang="ka-GE" sz="3200" dirty="0"/>
              <a:t>სამედიცინო უზრუნველყოფის ძირითადი </a:t>
            </a:r>
            <a:r>
              <a:rPr lang="ka-GE" sz="3200" dirty="0" smtClean="0"/>
              <a:t>ღონისძიებები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990600"/>
            <a:ext cx="11684000" cy="5791200"/>
          </a:xfrm>
        </p:spPr>
        <p:txBody>
          <a:bodyPr>
            <a:normAutofit fontScale="47500" lnSpcReduction="20000"/>
          </a:bodyPr>
          <a:lstStyle/>
          <a:p>
            <a:r>
              <a:rPr lang="ka-GE" dirty="0" smtClean="0"/>
              <a:t>სასწრაფო </a:t>
            </a:r>
            <a:r>
              <a:rPr lang="ka-GE" dirty="0"/>
              <a:t>სამედიცინო დახმარების </a:t>
            </a:r>
            <a:r>
              <a:rPr lang="ka-GE" dirty="0" smtClean="0"/>
              <a:t>აღმოჩენა  </a:t>
            </a:r>
            <a:endParaRPr lang="ka-GE" dirty="0"/>
          </a:p>
          <a:p>
            <a:r>
              <a:rPr lang="ka-GE" dirty="0" smtClean="0"/>
              <a:t>დაზარალებულთა </a:t>
            </a:r>
            <a:r>
              <a:rPr lang="ka-GE" dirty="0"/>
              <a:t>დანიშნულების პუნქტში გაგზავნის </a:t>
            </a:r>
            <a:r>
              <a:rPr lang="ka-GE" dirty="0" smtClean="0"/>
              <a:t>ორგანიზება </a:t>
            </a:r>
            <a:endParaRPr lang="ka-GE" dirty="0"/>
          </a:p>
          <a:p>
            <a:r>
              <a:rPr lang="ka-GE" dirty="0" smtClean="0"/>
              <a:t>საჭიროების </a:t>
            </a:r>
            <a:r>
              <a:rPr lang="ka-GE" dirty="0"/>
              <a:t>შემთხვევაში საგანგებო სიტუაციის ზონაში საველე ჰოსპიტლების </a:t>
            </a:r>
            <a:r>
              <a:rPr lang="ka-GE" dirty="0" smtClean="0"/>
              <a:t>გაშლა </a:t>
            </a:r>
            <a:endParaRPr lang="ka-GE" dirty="0"/>
          </a:p>
          <a:p>
            <a:r>
              <a:rPr lang="ka-GE" dirty="0" smtClean="0"/>
              <a:t>გადაუდებელი </a:t>
            </a:r>
            <a:r>
              <a:rPr lang="ka-GE" dirty="0"/>
              <a:t>სამედიცინო დახმარების </a:t>
            </a:r>
            <a:r>
              <a:rPr lang="ka-GE" dirty="0" smtClean="0"/>
              <a:t>გაწევა</a:t>
            </a:r>
            <a:endParaRPr lang="ka-GE" dirty="0"/>
          </a:p>
          <a:p>
            <a:r>
              <a:rPr lang="ka-GE" dirty="0" smtClean="0"/>
              <a:t>ტუბერკულოზური</a:t>
            </a:r>
            <a:r>
              <a:rPr lang="ka-GE" dirty="0"/>
              <a:t>, ნარკოლოგიური, ფსიქონევროლოგიური, ინფექციური და ეპიდემიოლოგიურად საშიში ავადმყოფების, აგრეთვე </a:t>
            </a:r>
            <a:r>
              <a:rPr lang="ka-GE" dirty="0" smtClean="0"/>
              <a:t>შშმპ -ის განსაკუთრებული </a:t>
            </a:r>
            <a:r>
              <a:rPr lang="ka-GE" dirty="0"/>
              <a:t>დაცვის ქვეშ </a:t>
            </a:r>
            <a:r>
              <a:rPr lang="ka-GE" dirty="0" smtClean="0"/>
              <a:t>აყვანა </a:t>
            </a:r>
            <a:endParaRPr lang="ka-GE" dirty="0"/>
          </a:p>
          <a:p>
            <a:r>
              <a:rPr lang="ka-GE" dirty="0" smtClean="0"/>
              <a:t>ეპიზოოტიური </a:t>
            </a:r>
            <a:r>
              <a:rPr lang="ka-GE" dirty="0"/>
              <a:t>ზედამხედველობის უზრუნველყოფა </a:t>
            </a:r>
            <a:endParaRPr lang="ka-GE" dirty="0" smtClean="0"/>
          </a:p>
          <a:p>
            <a:r>
              <a:rPr lang="ka-GE" dirty="0" smtClean="0"/>
              <a:t>ეპიდემიის </a:t>
            </a:r>
            <a:r>
              <a:rPr lang="ka-GE" dirty="0"/>
              <a:t>სავარაუდო კერების გამოვლენა და მათი ლიკვიდაციისათვის გასატარებელი ღონისძიებების </a:t>
            </a:r>
            <a:r>
              <a:rPr lang="ka-GE" dirty="0" smtClean="0"/>
              <a:t>კოორდინირება</a:t>
            </a:r>
          </a:p>
          <a:p>
            <a:r>
              <a:rPr lang="ka-GE" dirty="0" smtClean="0"/>
              <a:t>საგანგებო </a:t>
            </a:r>
            <a:r>
              <a:rPr lang="ka-GE" dirty="0"/>
              <a:t>სიტუაციებისაგან დაზარალებულებისათვის პირველადი სამედიცინო და სასწრაფო დახმარების აღმოსაჩენად სამედიცინო დაწესებულებების გადარჩენილი (შენარჩუნებული) სტრუქტურული ერთეულების გამოყენების ხარისხის </a:t>
            </a:r>
            <a:r>
              <a:rPr lang="ka-GE" dirty="0" smtClean="0"/>
              <a:t>შეფასება</a:t>
            </a:r>
            <a:endParaRPr lang="ka-GE" dirty="0"/>
          </a:p>
          <a:p>
            <a:r>
              <a:rPr lang="ka-GE" dirty="0" smtClean="0"/>
              <a:t>ბიოლოგიური </a:t>
            </a:r>
            <a:r>
              <a:rPr lang="ka-GE" dirty="0"/>
              <a:t>საგანგებო ვითარების </a:t>
            </a:r>
            <a:r>
              <a:rPr lang="ka-GE" dirty="0" smtClean="0"/>
              <a:t>შეფასება </a:t>
            </a:r>
            <a:endParaRPr lang="ka-GE" dirty="0"/>
          </a:p>
          <a:p>
            <a:r>
              <a:rPr lang="ka-GE" dirty="0" smtClean="0"/>
              <a:t>პირველადი </a:t>
            </a:r>
            <a:r>
              <a:rPr lang="ka-GE" dirty="0"/>
              <a:t>საექიმო (ამბულატორიული) და სასწრაფო დახმარების სამუშაო ბრიგადების ფორმირება და </a:t>
            </a:r>
            <a:r>
              <a:rPr lang="ka-GE" dirty="0" smtClean="0"/>
              <a:t>კოორდინირება</a:t>
            </a:r>
            <a:endParaRPr lang="ka-GE" dirty="0"/>
          </a:p>
          <a:p>
            <a:r>
              <a:rPr lang="ka-GE" dirty="0" smtClean="0"/>
              <a:t>განსაკუთრებულად </a:t>
            </a:r>
            <a:r>
              <a:rPr lang="ka-GE" dirty="0"/>
              <a:t>მძიმე ავადმყოფების სხვა ქალაქებსა და სახელმწიფოებში ევაკუაციის შესაძლებლობის განსაზღვრა და </a:t>
            </a:r>
            <a:r>
              <a:rPr lang="ka-GE" dirty="0" smtClean="0"/>
              <a:t>ორგანიზება</a:t>
            </a:r>
            <a:endParaRPr lang="ka-GE" dirty="0"/>
          </a:p>
          <a:p>
            <a:r>
              <a:rPr lang="ka-GE" dirty="0" smtClean="0"/>
              <a:t>ავადმყოფთა </a:t>
            </a:r>
            <a:r>
              <a:rPr lang="ka-GE" dirty="0"/>
              <a:t>კოლექტიური და ინდივიდუალური დაცვის საშუალებებით </a:t>
            </a:r>
            <a:r>
              <a:rPr lang="ka-GE" dirty="0" smtClean="0"/>
              <a:t>უზრუნველყოფა</a:t>
            </a:r>
            <a:endParaRPr lang="ka-GE" dirty="0"/>
          </a:p>
          <a:p>
            <a:r>
              <a:rPr lang="ka-GE" dirty="0" smtClean="0"/>
              <a:t>აუცილებელ </a:t>
            </a:r>
            <a:r>
              <a:rPr lang="ka-GE" dirty="0"/>
              <a:t>სამედიცინო ინვენტარსა და პრეპარატებზე, </a:t>
            </a:r>
            <a:r>
              <a:rPr lang="ka-GE" dirty="0" smtClean="0"/>
              <a:t>ადამიანურ </a:t>
            </a:r>
            <a:r>
              <a:rPr lang="ka-GE" dirty="0"/>
              <a:t>რესურსებსა და სპეციალისტებზე მოთხოვნილების </a:t>
            </a:r>
            <a:r>
              <a:rPr lang="ka-GE" dirty="0" smtClean="0"/>
              <a:t>განსაზღვრა</a:t>
            </a:r>
          </a:p>
          <a:p>
            <a:r>
              <a:rPr lang="ka-GE" dirty="0" smtClean="0"/>
              <a:t>მოსახლეობის </a:t>
            </a:r>
            <a:r>
              <a:rPr lang="ka-GE" dirty="0"/>
              <a:t>წინასწარი შეტყობინება სხვადასხვა სამედიცინო სამსახურის დისლოკაციის ან ადგილის შეცვლის </a:t>
            </a:r>
            <a:r>
              <a:rPr lang="ka-GE" dirty="0" smtClean="0"/>
              <a:t>შესახებ </a:t>
            </a:r>
            <a:endParaRPr lang="ka-GE" dirty="0"/>
          </a:p>
          <a:p>
            <a:r>
              <a:rPr lang="ka-GE" dirty="0" smtClean="0"/>
              <a:t>ჯანდაცვის </a:t>
            </a:r>
            <a:r>
              <a:rPr lang="ka-GE" dirty="0"/>
              <a:t>პერსონალის ინდივიდუალური დაცვის საშუალებებით </a:t>
            </a:r>
            <a:r>
              <a:rPr lang="ka-GE" dirty="0" smtClean="0"/>
              <a:t>უზრუნველყოფა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16000" y="6248401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1176333576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639762"/>
          </a:xfrm>
        </p:spPr>
        <p:txBody>
          <a:bodyPr>
            <a:normAutofit/>
          </a:bodyPr>
          <a:lstStyle/>
          <a:p>
            <a:r>
              <a:rPr lang="ka-GE" sz="3200" dirty="0"/>
              <a:t>მხარდამჭერი უწყებების მონაწილეობა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11582400" cy="5867400"/>
          </a:xfrm>
        </p:spPr>
        <p:txBody>
          <a:bodyPr>
            <a:noAutofit/>
          </a:bodyPr>
          <a:lstStyle/>
          <a:p>
            <a:r>
              <a:rPr lang="ka-GE" sz="1400" dirty="0" smtClean="0"/>
              <a:t>საქართველოს </a:t>
            </a:r>
            <a:r>
              <a:rPr lang="ka-GE" sz="1400" dirty="0"/>
              <a:t>შინაგან საქმეთა სამინისტროს სსიპ – საგანგებო სიტუაციების მართვის სააგენტო – საგანგებო სიტუაციების თავიდან აცილების და შედეგების ლიკვიდაციის მიზნით </a:t>
            </a:r>
            <a:r>
              <a:rPr lang="ka-GE" sz="1400" dirty="0" smtClean="0"/>
              <a:t>სამედიცინო დაწესებულებების კოორდინაცია, საგანგებო </a:t>
            </a:r>
            <a:r>
              <a:rPr lang="ka-GE" sz="1400" dirty="0"/>
              <a:t>სიტუაციის შედეგად გარდაცვლილთა სიკვდილის მიზეზების დოკუმენტირების, ფოტოგრაფირების და აღრიცხვის </a:t>
            </a:r>
            <a:r>
              <a:rPr lang="ka-GE" sz="1400" dirty="0" smtClean="0"/>
              <a:t>ორგანიზებაში დახმარება 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შინაგან საქმეთა სამინისტროს საპატრულო პოლიციის დეპარტამენტი </a:t>
            </a:r>
            <a:r>
              <a:rPr lang="ka-GE" sz="1400" dirty="0" smtClean="0"/>
              <a:t>–ავადმყოფების </a:t>
            </a:r>
            <a:r>
              <a:rPr lang="ka-GE" sz="1400" dirty="0"/>
              <a:t>ტრანსპორტირების მარშრუტებსა და სასწრაფო დახმარების მანქანების დაუბრკოლებლად </a:t>
            </a:r>
            <a:r>
              <a:rPr lang="ka-GE" sz="1400" dirty="0" smtClean="0"/>
              <a:t>გადაადგილებაში დახმარება, </a:t>
            </a:r>
            <a:r>
              <a:rPr lang="ka-GE" sz="1400" dirty="0"/>
              <a:t>კარანტინის ტერიტორიის </a:t>
            </a:r>
            <a:r>
              <a:rPr lang="ka-GE" sz="1400" dirty="0" smtClean="0"/>
              <a:t>იზოლირება </a:t>
            </a:r>
            <a:r>
              <a:rPr lang="ka-GE" sz="1400" dirty="0"/>
              <a:t>და  საზოგადოებრივი წესრიგის </a:t>
            </a:r>
            <a:r>
              <a:rPr lang="ka-GE" sz="1400" dirty="0" smtClean="0"/>
              <a:t>დაცვა 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შინაგან საქმეთა სამინისტროს </a:t>
            </a:r>
            <a:r>
              <a:rPr lang="ka-GE" sz="1400" dirty="0" smtClean="0"/>
              <a:t>სსიპ – </a:t>
            </a:r>
            <a:r>
              <a:rPr lang="ka-GE" sz="1400" dirty="0"/>
              <a:t>დაცვის პოლიციის დეპარტამენტი </a:t>
            </a:r>
            <a:r>
              <a:rPr lang="ka-GE" sz="1400" dirty="0" smtClean="0"/>
              <a:t>–სამედიცინო </a:t>
            </a:r>
            <a:r>
              <a:rPr lang="ka-GE" sz="1400" dirty="0"/>
              <a:t>დაწესებულებების </a:t>
            </a:r>
            <a:r>
              <a:rPr lang="ka-GE" sz="1400" dirty="0" smtClean="0"/>
              <a:t>დაცვა 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იუსტიციის სამინისტრო </a:t>
            </a:r>
            <a:r>
              <a:rPr lang="ka-GE" sz="1400" dirty="0" smtClean="0"/>
              <a:t>–საგანგებო </a:t>
            </a:r>
            <a:r>
              <a:rPr lang="ka-GE" sz="1400" dirty="0"/>
              <a:t>სიტუაციის შედეგად გარდაცვლილთა </a:t>
            </a:r>
            <a:r>
              <a:rPr lang="ka-GE" sz="1400" dirty="0" smtClean="0"/>
              <a:t>რეგისტრაცია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თავდაცვის სამინისტრო </a:t>
            </a:r>
            <a:r>
              <a:rPr lang="ka-GE" sz="1400" dirty="0" smtClean="0"/>
              <a:t>– საგანგებო </a:t>
            </a:r>
            <a:r>
              <a:rPr lang="ka-GE" sz="1400" dirty="0"/>
              <a:t>სიტუაციების ზონაში დაზარალებულთათვის პირველადი სამედიცინო და სასწრაფო დახმარების აღმოჩენაში </a:t>
            </a:r>
            <a:r>
              <a:rPr lang="ka-GE" sz="1400" dirty="0" smtClean="0"/>
              <a:t>დახმარება</a:t>
            </a:r>
            <a:endParaRPr lang="ka-GE" sz="1400" dirty="0"/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სოფლის მეურნეობის სამინისტრო </a:t>
            </a:r>
            <a:r>
              <a:rPr lang="ka-GE" sz="1400" dirty="0" smtClean="0"/>
              <a:t>–სურსათის, </a:t>
            </a:r>
            <a:r>
              <a:rPr lang="ka-GE" sz="1400" dirty="0"/>
              <a:t>ცხოველის საკვები ნედლეულის და ფურაჟის </a:t>
            </a:r>
            <a:r>
              <a:rPr lang="ka-GE" sz="1400" dirty="0" smtClean="0"/>
              <a:t>კონტროლი/ ექსპერტიზა, </a:t>
            </a:r>
            <a:r>
              <a:rPr lang="ka-GE" sz="1400" dirty="0"/>
              <a:t>დაზიანების კერებში ფიტო და ვეტერინარულ </a:t>
            </a:r>
            <a:r>
              <a:rPr lang="ka-GE" sz="1400" dirty="0" smtClean="0"/>
              <a:t>კარანტინების ორგანიზება, ავადმყოფების </a:t>
            </a:r>
            <a:r>
              <a:rPr lang="ka-GE" sz="1400" dirty="0"/>
              <a:t>სურსათით უზრუნველყოფის </a:t>
            </a:r>
            <a:r>
              <a:rPr lang="ka-GE" sz="1400" dirty="0" smtClean="0"/>
              <a:t>საკითხების გადაწყვეტა</a:t>
            </a:r>
          </a:p>
          <a:p>
            <a:r>
              <a:rPr lang="ka-GE" sz="1400" dirty="0"/>
              <a:t>საქართველოს ფინანსთა სამინისტროს შემოსავლების სამსახური – </a:t>
            </a:r>
            <a:r>
              <a:rPr lang="ka-GE" sz="1400" dirty="0" smtClean="0"/>
              <a:t>სგპ-ებზე სანიტარულ-საკარანტინო </a:t>
            </a:r>
            <a:r>
              <a:rPr lang="ka-GE" sz="1400" dirty="0"/>
              <a:t>კონტროლის </a:t>
            </a:r>
            <a:r>
              <a:rPr lang="ka-GE" sz="1400" dirty="0" smtClean="0"/>
              <a:t>ღონისძიებების ორგანიზება/განხორციელება</a:t>
            </a:r>
          </a:p>
          <a:p>
            <a:r>
              <a:rPr lang="ka-GE" sz="1400" dirty="0" smtClean="0"/>
              <a:t>საქართველოს </a:t>
            </a:r>
            <a:r>
              <a:rPr lang="ka-GE" sz="1400" dirty="0"/>
              <a:t>წითელი ჯვრის საზოგადოება </a:t>
            </a:r>
            <a:r>
              <a:rPr lang="ka-GE" sz="1400" dirty="0" smtClean="0"/>
              <a:t>– პირველადი </a:t>
            </a:r>
            <a:r>
              <a:rPr lang="ka-GE" sz="1400" dirty="0"/>
              <a:t>სამედიცინო </a:t>
            </a:r>
            <a:r>
              <a:rPr lang="ka-GE" sz="1400" dirty="0" smtClean="0"/>
              <a:t>დახმარებისა </a:t>
            </a:r>
            <a:r>
              <a:rPr lang="ka-GE" sz="1400" dirty="0"/>
              <a:t>და დაზარალებულთა სამედიცინო </a:t>
            </a:r>
            <a:r>
              <a:rPr lang="ka-GE" sz="1400" dirty="0" smtClean="0"/>
              <a:t>დახმარების უზრუნველყოფა, აგრეთვე, </a:t>
            </a:r>
            <a:r>
              <a:rPr lang="ka-GE" sz="1400" dirty="0"/>
              <a:t>საველე ჰოსპტალის </a:t>
            </a:r>
            <a:r>
              <a:rPr lang="ka-GE" sz="1400" dirty="0" smtClean="0"/>
              <a:t>მოწყობა</a:t>
            </a:r>
            <a:endParaRPr lang="en-US" sz="14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176666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/>
              <a:t>„სამოქალაქო უსაფრთხოების ეროვნული გეგმის დამტკიცების შესახებ“ საქართველოს მთავრობის დადგენილება (№508 – 24.09.2015)</a:t>
            </a:r>
          </a:p>
        </p:txBody>
      </p:sp>
    </p:spTree>
    <p:extLst>
      <p:ext uri="{BB962C8B-B14F-4D97-AF65-F5344CB8AC3E}">
        <p14:creationId xmlns:p14="http://schemas.microsoft.com/office/powerpoint/2010/main" val="309428176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600" dirty="0"/>
              <a:t>ეპიდზედამხედველობის ინტეგრირებული ეროვნული </a:t>
            </a:r>
            <a:r>
              <a:rPr lang="ka-GE" sz="3600" dirty="0" smtClean="0"/>
              <a:t>სისტემა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a-GE" dirty="0" smtClean="0"/>
              <a:t>ინფექციურ დაავადებებზე, მათ შორის, განსაკუთრებით საშიში პათოგენებით გამოწვეულ დაავადებებზე ეპიდზედამხედველობის ინტეგრირებული </a:t>
            </a:r>
            <a:r>
              <a:rPr lang="ka-GE" dirty="0"/>
              <a:t>ეროვნული </a:t>
            </a:r>
            <a:r>
              <a:rPr lang="ka-GE" dirty="0" smtClean="0"/>
              <a:t>სისტემის შექმნა/ფუქციონირება უზრუნველყოფილია </a:t>
            </a:r>
            <a:r>
              <a:rPr lang="ka-GE" dirty="0"/>
              <a:t>საქართველოს </a:t>
            </a:r>
            <a:r>
              <a:rPr lang="ka-GE" dirty="0" smtClean="0"/>
              <a:t>მთავრობის მიერ</a:t>
            </a:r>
          </a:p>
          <a:p>
            <a:endParaRPr lang="ka-GE" dirty="0" smtClean="0"/>
          </a:p>
          <a:p>
            <a:r>
              <a:rPr lang="ka-GE" dirty="0" smtClean="0"/>
              <a:t>ინფექციურ </a:t>
            </a:r>
            <a:r>
              <a:rPr lang="ka-GE" dirty="0"/>
              <a:t>დაავადებებზე ეპიდზედამხედველობის ინტეგრირებული ეროვნული სისტემა ეფუძნება განსაკუთრებით საშიში პათოგენების აღმოჩენის, ეპიდზედამხედველობისა და რეაგირების ერთიან ლაბორატორიულ სისტემას, რომელიც მოიცავს სხვადასხვა დონის ბიოლოგიური უსაფრთხოების ლაბორატორიების </a:t>
            </a:r>
            <a:r>
              <a:rPr lang="ka-GE" dirty="0" smtClean="0"/>
              <a:t>ქსელს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59543" y="6158300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746391948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76200"/>
            <a:ext cx="10972800" cy="914400"/>
          </a:xfrm>
        </p:spPr>
        <p:txBody>
          <a:bodyPr>
            <a:noAutofit/>
          </a:bodyPr>
          <a:lstStyle/>
          <a:p>
            <a:r>
              <a:rPr lang="ka-GE" sz="3200" dirty="0"/>
              <a:t>ეპიდზედამხედველობის ინტეგრირებული ეროვნული </a:t>
            </a:r>
            <a:r>
              <a:rPr lang="ka-GE" sz="3200" dirty="0" smtClean="0"/>
              <a:t>სისტემა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11277600" cy="5562600"/>
          </a:xfrm>
        </p:spPr>
        <p:txBody>
          <a:bodyPr>
            <a:normAutofit fontScale="77500" lnSpcReduction="20000"/>
          </a:bodyPr>
          <a:lstStyle/>
          <a:p>
            <a:r>
              <a:rPr lang="ka-GE" dirty="0" smtClean="0"/>
              <a:t>მონაწილე სახელმწიფო ორგანოები: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/>
              <a:t>სსიპ – ლ. საყვარელიძის სახელობის დაავადებათა კონტროლისა და საზოგადოებრივი ჯანმრთელობის ეროვნული ცენტრი და მისი ტერიტორიული </a:t>
            </a:r>
            <a:r>
              <a:rPr lang="ka-GE" dirty="0" smtClean="0"/>
              <a:t>ერთეულები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მუნიციპალიტეტებთან </a:t>
            </a:r>
            <a:r>
              <a:rPr lang="ka-GE" dirty="0"/>
              <a:t>არსებული საზოგადოებრივი ჯანმრთელობის </a:t>
            </a:r>
            <a:r>
              <a:rPr lang="ka-GE" dirty="0" smtClean="0"/>
              <a:t>ცენტრები/სამსახურები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სსიპ </a:t>
            </a:r>
            <a:r>
              <a:rPr lang="ka-GE" dirty="0"/>
              <a:t>− სურსათის ეროვნული სააგენტო და მისი ტერიტორიული </a:t>
            </a:r>
            <a:r>
              <a:rPr lang="ka-GE" dirty="0" smtClean="0"/>
              <a:t>ორგანოები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სსიპ </a:t>
            </a:r>
            <a:r>
              <a:rPr lang="ka-GE" dirty="0"/>
              <a:t>− საქართველოს სოფლის მეურნეობის სამინისტროს ლაბორატორია და მისი ტერიტორიული </a:t>
            </a:r>
            <a:r>
              <a:rPr lang="ka-GE" dirty="0" smtClean="0"/>
              <a:t>ორგანოები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სსიპ </a:t>
            </a:r>
            <a:r>
              <a:rPr lang="ka-GE" dirty="0"/>
              <a:t>− შემოსავლების </a:t>
            </a:r>
            <a:r>
              <a:rPr lang="ka-GE" dirty="0" smtClean="0"/>
              <a:t>სამსახური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საქართველოს </a:t>
            </a:r>
            <a:r>
              <a:rPr lang="ka-GE" dirty="0"/>
              <a:t>გარემოს დაცვისა და სოფლის მეურნეობის </a:t>
            </a:r>
            <a:r>
              <a:rPr lang="ka-GE" dirty="0" smtClean="0"/>
              <a:t>სამინისტრო</a:t>
            </a:r>
          </a:p>
          <a:p>
            <a:pPr marL="457200" lvl="1" indent="0">
              <a:buNone/>
            </a:pPr>
            <a:endParaRPr lang="ka-GE" dirty="0" smtClean="0"/>
          </a:p>
          <a:p>
            <a:r>
              <a:rPr lang="ka-GE" dirty="0"/>
              <a:t>მონაწილე </a:t>
            </a:r>
            <a:r>
              <a:rPr lang="ka-GE" dirty="0" smtClean="0"/>
              <a:t>ფიზიკური </a:t>
            </a:r>
            <a:r>
              <a:rPr lang="ka-GE" dirty="0"/>
              <a:t>და იურიდიულ </a:t>
            </a:r>
            <a:r>
              <a:rPr lang="ka-GE" dirty="0" smtClean="0"/>
              <a:t>პირები: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სამედიცინო დაწესებულებები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ვეტერინარული </a:t>
            </a:r>
            <a:r>
              <a:rPr lang="ka-GE" dirty="0"/>
              <a:t>მომსახურების </a:t>
            </a:r>
            <a:r>
              <a:rPr lang="ka-GE" dirty="0" smtClean="0"/>
              <a:t>მიმწოდებლები</a:t>
            </a:r>
            <a:endParaRPr lang="ka-GE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სხვა </a:t>
            </a:r>
            <a:r>
              <a:rPr lang="ka-GE" dirty="0"/>
              <a:t>დაწესებულებები, რომელთაც შეხება აქვთ და/ან მუშაობენ </a:t>
            </a:r>
            <a:r>
              <a:rPr lang="ka-GE" dirty="0" smtClean="0"/>
              <a:t>პათოგენებთან</a:t>
            </a:r>
            <a:endParaRPr lang="ka-GE" dirty="0"/>
          </a:p>
          <a:p>
            <a:pPr lvl="1"/>
            <a:endParaRPr lang="ka-G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318545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76200"/>
            <a:ext cx="10972800" cy="1219200"/>
          </a:xfrm>
        </p:spPr>
        <p:txBody>
          <a:bodyPr>
            <a:normAutofit/>
          </a:bodyPr>
          <a:lstStyle/>
          <a:p>
            <a:r>
              <a:rPr lang="ka-GE" sz="3200" dirty="0"/>
              <a:t>ეპიდზედამხედველობის </a:t>
            </a:r>
            <a:r>
              <a:rPr lang="ka-GE" sz="3200" dirty="0" smtClean="0"/>
              <a:t>ინტეგრირებულ ეროვნულ სისტემაში ჩართულ მხარეთა მოვალეობები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11785600" cy="5410200"/>
          </a:xfrm>
        </p:spPr>
        <p:txBody>
          <a:bodyPr>
            <a:noAutofit/>
          </a:bodyPr>
          <a:lstStyle/>
          <a:p>
            <a:r>
              <a:rPr lang="ka-GE" sz="2100" dirty="0" smtClean="0"/>
              <a:t>შემთხვევის დროული აღმოჩენა</a:t>
            </a:r>
            <a:endParaRPr lang="ka-GE" sz="2100" dirty="0"/>
          </a:p>
          <a:p>
            <a:r>
              <a:rPr lang="ka-GE" sz="2100" dirty="0" smtClean="0"/>
              <a:t>შემთხვევის დროული რეგისტრაცია</a:t>
            </a:r>
            <a:endParaRPr lang="ka-GE" sz="2100" dirty="0"/>
          </a:p>
          <a:p>
            <a:r>
              <a:rPr lang="ka-GE" sz="2100" dirty="0" smtClean="0"/>
              <a:t>შემთხვევის </a:t>
            </a:r>
            <a:r>
              <a:rPr lang="ka-GE" sz="2100" dirty="0"/>
              <a:t>შესახებ დროულ </a:t>
            </a:r>
            <a:r>
              <a:rPr lang="ka-GE" sz="2100" dirty="0" smtClean="0"/>
              <a:t>შეტყობინება/ანგარიშგება</a:t>
            </a:r>
            <a:endParaRPr lang="ka-GE" sz="2100" dirty="0"/>
          </a:p>
          <a:p>
            <a:r>
              <a:rPr lang="ka-GE" sz="2100" dirty="0" smtClean="0"/>
              <a:t>შემთხვევის ეპიდკვლევა</a:t>
            </a:r>
            <a:endParaRPr lang="ka-GE" sz="2100" dirty="0"/>
          </a:p>
          <a:p>
            <a:r>
              <a:rPr lang="ka-GE" sz="2100" dirty="0" smtClean="0"/>
              <a:t>შემთხვევის  </a:t>
            </a:r>
            <a:r>
              <a:rPr lang="ka-GE" sz="2100" dirty="0"/>
              <a:t>ლაბორატორიულ </a:t>
            </a:r>
            <a:r>
              <a:rPr lang="ka-GE" sz="2100" dirty="0" smtClean="0"/>
              <a:t>კვლევა</a:t>
            </a:r>
            <a:endParaRPr lang="ka-GE" sz="2100" dirty="0"/>
          </a:p>
          <a:p>
            <a:r>
              <a:rPr lang="ka-GE" sz="2100" dirty="0" smtClean="0"/>
              <a:t>მონაცემთა ანალიზი </a:t>
            </a:r>
            <a:r>
              <a:rPr lang="ka-GE" sz="2100" dirty="0"/>
              <a:t>და </a:t>
            </a:r>
            <a:r>
              <a:rPr lang="ka-GE" sz="2100" dirty="0" smtClean="0"/>
              <a:t>შესაბამისი </a:t>
            </a:r>
            <a:r>
              <a:rPr lang="ka-GE" sz="2100" dirty="0"/>
              <a:t>რეკომენდაციების </a:t>
            </a:r>
            <a:r>
              <a:rPr lang="ka-GE" sz="2100" dirty="0" smtClean="0"/>
              <a:t>შემუშავება</a:t>
            </a:r>
            <a:endParaRPr lang="ka-GE" sz="2100" dirty="0"/>
          </a:p>
          <a:p>
            <a:r>
              <a:rPr lang="ka-GE" sz="2100" dirty="0" smtClean="0"/>
              <a:t>ეპიდემიისთვის მზადყოფნა,  </a:t>
            </a:r>
            <a:r>
              <a:rPr lang="ka-GE" sz="2100" dirty="0"/>
              <a:t>ეროვნული </a:t>
            </a:r>
            <a:r>
              <a:rPr lang="ka-GE" sz="2100" dirty="0" smtClean="0"/>
              <a:t>/ </a:t>
            </a:r>
            <a:r>
              <a:rPr lang="ka-GE" sz="2100" dirty="0"/>
              <a:t>დარგობრივი რეაგირების გეგმის </a:t>
            </a:r>
            <a:r>
              <a:rPr lang="ka-GE" sz="2100" dirty="0" smtClean="0"/>
              <a:t>თანახმად</a:t>
            </a:r>
            <a:endParaRPr lang="ka-GE" sz="2100" dirty="0"/>
          </a:p>
          <a:p>
            <a:r>
              <a:rPr lang="ka-GE" sz="2100" dirty="0" smtClean="0"/>
              <a:t>საპასუხო ქმედება </a:t>
            </a:r>
            <a:r>
              <a:rPr lang="ka-GE" sz="2100" dirty="0"/>
              <a:t>და ეპიდსაწინააღმდეგო ღონისძიებების </a:t>
            </a:r>
            <a:r>
              <a:rPr lang="ka-GE" sz="2100" dirty="0" smtClean="0"/>
              <a:t>გატარება, </a:t>
            </a:r>
            <a:r>
              <a:rPr lang="ka-GE" sz="2100" dirty="0"/>
              <a:t>ეროვნული </a:t>
            </a:r>
            <a:r>
              <a:rPr lang="ka-GE" sz="2100" dirty="0" smtClean="0"/>
              <a:t>/დარგობრივი </a:t>
            </a:r>
            <a:r>
              <a:rPr lang="ka-GE" sz="2100" dirty="0"/>
              <a:t>რეაგირების გეგმის </a:t>
            </a:r>
            <a:r>
              <a:rPr lang="ka-GE" sz="2100" dirty="0" smtClean="0"/>
              <a:t>თანახმად</a:t>
            </a:r>
            <a:endParaRPr lang="ka-GE" sz="2100" dirty="0"/>
          </a:p>
          <a:p>
            <a:r>
              <a:rPr lang="ka-GE" sz="2100" dirty="0" smtClean="0"/>
              <a:t>მოულოდნელი/უჩვეულო</a:t>
            </a:r>
            <a:r>
              <a:rPr lang="ka-GE" sz="2100" dirty="0"/>
              <a:t>, საზოგადოებრივი ჯანმრთელობისთვის რისკის და/ან საერთაშორისო გავრცელების საფრთხის შემცველი მოვლენის შემთხვევაში, </a:t>
            </a:r>
            <a:r>
              <a:rPr lang="ka-GE" sz="2100" dirty="0" smtClean="0"/>
              <a:t>ჯანმრთელობის </a:t>
            </a:r>
            <a:r>
              <a:rPr lang="ka-GE" sz="2100" dirty="0"/>
              <a:t>საერთაშორისო წესების </a:t>
            </a:r>
            <a:r>
              <a:rPr lang="ka-GE" sz="2100" dirty="0" smtClean="0"/>
              <a:t>ეროვნული </a:t>
            </a:r>
            <a:r>
              <a:rPr lang="ka-GE" sz="2100" dirty="0"/>
              <a:t>კოორდინატორისთვის </a:t>
            </a:r>
            <a:r>
              <a:rPr lang="ka-GE" sz="2100" dirty="0" smtClean="0"/>
              <a:t>შეტყობინების მიწოდება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311317030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524000"/>
          </a:xfrm>
        </p:spPr>
        <p:txBody>
          <a:bodyPr>
            <a:noAutofit/>
          </a:bodyPr>
          <a:lstStyle/>
          <a:p>
            <a:r>
              <a:rPr lang="ka-GE" sz="2800" dirty="0"/>
              <a:t>დაავადებათა ზედამხედველობის ელექტრონული  ინტეგრირებული სისტემა</a:t>
            </a:r>
            <a:br>
              <a:rPr lang="ka-GE" sz="2800" dirty="0"/>
            </a:br>
            <a:endParaRPr lang="x-none" sz="2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5029200"/>
          </a:xfrm>
        </p:spPr>
        <p:txBody>
          <a:bodyPr>
            <a:noAutofit/>
          </a:bodyPr>
          <a:lstStyle/>
          <a:p>
            <a:r>
              <a:rPr lang="ka-GE" sz="2400" dirty="0" smtClean="0"/>
              <a:t>ინფორმაციის </a:t>
            </a:r>
            <a:r>
              <a:rPr lang="ka-GE" sz="2400" dirty="0"/>
              <a:t>გაცვლის </a:t>
            </a:r>
            <a:r>
              <a:rPr lang="ka-GE" sz="2400" dirty="0" smtClean="0"/>
              <a:t>ინსტრუმენტი ეპიდზედამხედველობის </a:t>
            </a:r>
            <a:r>
              <a:rPr lang="ka-GE" sz="2400" dirty="0"/>
              <a:t>ინტეგრირებულ ეროვნულ სისტემაში </a:t>
            </a:r>
            <a:r>
              <a:rPr lang="ka-GE" sz="2400" dirty="0" smtClean="0"/>
              <a:t>ჩართული მხარეებისათვის</a:t>
            </a:r>
          </a:p>
          <a:p>
            <a:pPr marL="0" indent="0">
              <a:buNone/>
            </a:pPr>
            <a:endParaRPr lang="ka-GE" sz="2400" dirty="0" smtClean="0"/>
          </a:p>
          <a:p>
            <a:r>
              <a:rPr lang="ka-GE" sz="2400" dirty="0"/>
              <a:t>ელექტრონული </a:t>
            </a:r>
            <a:r>
              <a:rPr lang="ka-GE" sz="2400" dirty="0" smtClean="0"/>
              <a:t>ინტეგრირებულ  სისტემაში ჩართული ორგანოები: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დკსჯეც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სსიპ </a:t>
            </a:r>
            <a:r>
              <a:rPr lang="ka-GE" sz="2000" dirty="0"/>
              <a:t>− საქართველოს სოფლის მეურნეობის სამინისტროს </a:t>
            </a:r>
            <a:r>
              <a:rPr lang="ka-GE" sz="2000" dirty="0" smtClean="0"/>
              <a:t>ლაბორატორია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სსიპ </a:t>
            </a:r>
            <a:r>
              <a:rPr lang="ka-GE" sz="2000" dirty="0"/>
              <a:t>− სურსათის ეროვნული </a:t>
            </a:r>
            <a:r>
              <a:rPr lang="ka-GE" sz="2000" dirty="0" smtClean="0"/>
              <a:t>სააგენტო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სსიპ- </a:t>
            </a:r>
            <a:r>
              <a:rPr lang="ka-GE" sz="2000" dirty="0"/>
              <a:t>შემოსავლების </a:t>
            </a:r>
            <a:r>
              <a:rPr lang="ka-GE" sz="2000" dirty="0" smtClean="0"/>
              <a:t>სამსახური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/>
              <a:t>საზოგადოებრივი ჯანმრთელობის ცენტრი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65307627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14400"/>
          </a:xfrm>
        </p:spPr>
        <p:txBody>
          <a:bodyPr>
            <a:noAutofit/>
          </a:bodyPr>
          <a:lstStyle/>
          <a:p>
            <a:r>
              <a:rPr lang="ka-GE" sz="3200" dirty="0"/>
              <a:t>ეპიდზედამხედველობის </a:t>
            </a:r>
            <a:r>
              <a:rPr lang="ka-GE" sz="3200" dirty="0" smtClean="0"/>
              <a:t>ინტეგრირებული სისტემა - </a:t>
            </a:r>
            <a:r>
              <a:rPr lang="ka-GE" sz="3200" dirty="0"/>
              <a:t>საერთაშორისო შეტყობინება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10972800" cy="5029200"/>
          </a:xfrm>
        </p:spPr>
        <p:txBody>
          <a:bodyPr>
            <a:normAutofit/>
          </a:bodyPr>
          <a:lstStyle/>
          <a:p>
            <a:r>
              <a:rPr lang="ka-GE" sz="2000" dirty="0"/>
              <a:t>ჯანმრთელობის საერთაშორისო წესებით განსაზღვრულ შეტყობინებებზე პასუხისმგებელია სსიპ − ლ. საყვარელიძის სახელობის დაავადებათა კონტროლისა და საზოგადოებრივი ჯანმრთელობის ეროვნული </a:t>
            </a:r>
            <a:r>
              <a:rPr lang="ka-GE" sz="2000" dirty="0" smtClean="0"/>
              <a:t>ცენტრი</a:t>
            </a:r>
          </a:p>
          <a:p>
            <a:endParaRPr lang="ka-GE" sz="2000" dirty="0"/>
          </a:p>
          <a:p>
            <a:r>
              <a:rPr lang="ka-GE" sz="2000" dirty="0" smtClean="0"/>
              <a:t>ცხოველთა </a:t>
            </a:r>
            <a:r>
              <a:rPr lang="ka-GE" sz="2000" dirty="0"/>
              <a:t>საერთაშორისო ორგანიზაციის მიერ განსაზღვრულ შეტყობინებებზე პასუხისმგებელია სსიპ − სურსათის ეროვნული </a:t>
            </a:r>
            <a:r>
              <a:rPr lang="ka-GE" sz="2000" dirty="0" smtClean="0"/>
              <a:t>სააგენტო</a:t>
            </a:r>
          </a:p>
          <a:p>
            <a:endParaRPr lang="ka-GE" sz="2000" dirty="0"/>
          </a:p>
          <a:p>
            <a:r>
              <a:rPr lang="ka-GE" sz="2000" dirty="0" smtClean="0"/>
              <a:t>სანიტარიულ </a:t>
            </a:r>
            <a:r>
              <a:rPr lang="ka-GE" sz="2000" dirty="0"/>
              <a:t>და ფიტოსანიტარიულ სტანდარტებთან (</a:t>
            </a:r>
            <a:r>
              <a:rPr lang="en-US" sz="2000" dirty="0"/>
              <a:t>SPS) </a:t>
            </a:r>
            <a:r>
              <a:rPr lang="ka-GE" sz="2000" dirty="0"/>
              <a:t>დაკავშირებით შეტყობინებებზე პასუხისმგებელია სსიპ − სურსათის ეროვნული </a:t>
            </a:r>
            <a:r>
              <a:rPr lang="ka-GE" sz="2000" dirty="0" smtClean="0"/>
              <a:t>სააგენტო</a:t>
            </a:r>
          </a:p>
          <a:p>
            <a:endParaRPr lang="ka-GE" sz="2000" dirty="0"/>
          </a:p>
          <a:p>
            <a:r>
              <a:rPr lang="ka-GE" sz="2000" dirty="0"/>
              <a:t>საერთაშორისო შეტყობინება ხორციელდება შესაბამისი საერთაშორისო წესების თანახმად და ამ საერთაშორისო წესებით დადგენილ ვადებში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39483931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20762"/>
          </a:xfrm>
        </p:spPr>
        <p:txBody>
          <a:bodyPr>
            <a:normAutofit/>
          </a:bodyPr>
          <a:lstStyle/>
          <a:p>
            <a:r>
              <a:rPr lang="ka-GE" sz="3200" dirty="0" smtClean="0"/>
              <a:t>სამკურნალო საშუალებების რეგულირება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a-GE" dirty="0" smtClean="0"/>
              <a:t>საქართველოში შესაძლებელია მხოლოდ რეგისტრირებული სამკურნალო საშუალებების მიმოქცევა</a:t>
            </a:r>
          </a:p>
          <a:p>
            <a:endParaRPr lang="ka-GE" dirty="0"/>
          </a:p>
          <a:p>
            <a:r>
              <a:rPr lang="ka-GE" dirty="0" smtClean="0"/>
              <a:t>არსებობს მექანიზმი, რომელიც უზრუნველყოფს სამკურნალო საშუალების საქართველოს </a:t>
            </a:r>
            <a:r>
              <a:rPr lang="ka-GE" dirty="0"/>
              <a:t>ბაზარზე </a:t>
            </a:r>
            <a:r>
              <a:rPr lang="ka-GE" dirty="0" smtClean="0"/>
              <a:t>დაშვებას რეგისტრაციის გვერდის ავლით, განსაკუთრებულ </a:t>
            </a:r>
            <a:r>
              <a:rPr lang="ka-GE" dirty="0"/>
              <a:t>პირობებში (სტიქიური უბედურება, მოსახლეობის მასობრივად დაზიანება, ეპიდემია, იშვიათი დაავადება) ჰუმანიტარული მიზნით, აგრეთვე სხვა განსაკუთრებული სახელმწიფოებრივი ინტერესის არსებობისას, სამინისტროს </a:t>
            </a:r>
            <a:r>
              <a:rPr lang="ka-GE" dirty="0" smtClean="0"/>
              <a:t>თანხმობით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016000" y="6248401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„წამლისა და ფარმაცევტული საქმიანობის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676754140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066800"/>
          </a:xfrm>
        </p:spPr>
        <p:txBody>
          <a:bodyPr>
            <a:noAutofit/>
          </a:bodyPr>
          <a:lstStyle/>
          <a:p>
            <a:r>
              <a:rPr lang="ka-GE" sz="3200" dirty="0"/>
              <a:t>ანტიმიკრობული </a:t>
            </a:r>
            <a:r>
              <a:rPr lang="ka-GE" sz="3200" dirty="0" smtClean="0"/>
              <a:t>სამკურნალო საშუალებების მოხმარება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/>
              <a:t>ანტიმიკრობული რეზისტენტობის საწინააღმდეგო 2017-2020 წლების ეროვნული </a:t>
            </a:r>
            <a:r>
              <a:rPr lang="ka-GE" sz="2000" dirty="0" smtClean="0"/>
              <a:t>სტრატეგია</a:t>
            </a:r>
            <a:r>
              <a:rPr lang="ka-GE" sz="2000" dirty="0"/>
              <a:t>, </a:t>
            </a:r>
            <a:r>
              <a:rPr lang="ka-GE" sz="2000" dirty="0" smtClean="0"/>
              <a:t>რომლის მიზანია ანტიმიკრობული </a:t>
            </a:r>
            <a:r>
              <a:rPr lang="ka-GE" sz="2000" dirty="0"/>
              <a:t>რეზისტენტობის წინააღმდეგ მიმართული პოლიტიკის დანერგვის ხელშეწყობა საქართველოს სამედიცინო </a:t>
            </a:r>
            <a:r>
              <a:rPr lang="ka-GE" sz="2000" dirty="0" smtClean="0"/>
              <a:t>დაწესებულებებში</a:t>
            </a:r>
          </a:p>
          <a:p>
            <a:endParaRPr lang="ka-GE" sz="2000" dirty="0"/>
          </a:p>
          <a:p>
            <a:r>
              <a:rPr lang="ka-GE" sz="2000" dirty="0" smtClean="0"/>
              <a:t>ანტიმიკრობული სამკურნალო საშუალებების გამოყენების შეზღუდვა რეცეპტის ინსტიტუტის საშუალებით (2014 წლიდან ამოქმედდა სავალდებულო რეცეპტის სისტემა)</a:t>
            </a:r>
          </a:p>
          <a:p>
            <a:endParaRPr lang="ka-GE" sz="2000" dirty="0"/>
          </a:p>
          <a:p>
            <a:r>
              <a:rPr lang="ka-GE" sz="2000" dirty="0" smtClean="0"/>
              <a:t>2016 წელს ამოქმედებული ელექტრონული რეცეპტის სისტემის საქართველოს მასშტაბით გავრცელების საშუალებით ანტიმიკრობული საშუალებების გამოწერაზე მონიტორინგის შესაძლებლობა 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374389746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381000"/>
            <a:ext cx="10877973" cy="718784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Health sector expenditures</a:t>
            </a:r>
            <a:endParaRPr lang="sl-SI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2326160"/>
              </p:ext>
            </p:extLst>
          </p:nvPr>
        </p:nvGraphicFramePr>
        <p:xfrm>
          <a:off x="3033" y="2016644"/>
          <a:ext cx="6299200" cy="4079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652867" y="6172200"/>
            <a:ext cx="4572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/>
              <a:t>Source: Georgia NHA 20</a:t>
            </a:r>
            <a:r>
              <a:rPr lang="ka-GE" sz="1050" dirty="0" smtClean="0"/>
              <a:t>10-</a:t>
            </a:r>
            <a:r>
              <a:rPr lang="en-US" sz="1050" dirty="0" smtClean="0"/>
              <a:t>2017  (</a:t>
            </a:r>
            <a:r>
              <a:rPr lang="en-US" sz="1050" dirty="0" err="1" smtClean="0"/>
              <a:t>MoLHSA</a:t>
            </a:r>
            <a:r>
              <a:rPr lang="en-US" sz="1050" dirty="0" smtClean="0"/>
              <a:t>, 2019)</a:t>
            </a:r>
            <a:endParaRPr lang="en-US" sz="1050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582491"/>
              </p:ext>
            </p:extLst>
          </p:nvPr>
        </p:nvGraphicFramePr>
        <p:xfrm>
          <a:off x="6604002" y="1899683"/>
          <a:ext cx="5423468" cy="4079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036179" y="1219203"/>
            <a:ext cx="477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Out-of-Pocket Payment as % of Total Health Expenditure, Georgia</a:t>
            </a:r>
            <a:endParaRPr lang="en-US" sz="16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3200" y="1465421"/>
            <a:ext cx="5672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Public Health Expenditure, Georgia</a:t>
            </a:r>
            <a:endParaRPr lang="en-US" sz="16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21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/>
          <a:lstStyle/>
          <a:p>
            <a:r>
              <a:rPr lang="ka-GE" dirty="0" smtClean="0"/>
              <a:t>ფინანსური რესურსები (1)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43001"/>
            <a:ext cx="10972800" cy="4525963"/>
          </a:xfrm>
        </p:spPr>
        <p:txBody>
          <a:bodyPr>
            <a:noAutofit/>
          </a:bodyPr>
          <a:lstStyle/>
          <a:p>
            <a:r>
              <a:rPr lang="ka-GE" sz="2400" b="1" dirty="0"/>
              <a:t>რეფერალური მომსახურების სახელმწიფო პროგრამა</a:t>
            </a:r>
          </a:p>
          <a:p>
            <a:pPr lvl="1"/>
            <a:r>
              <a:rPr lang="en-US" sz="2400" dirty="0" err="1"/>
              <a:t>სტიქიური</a:t>
            </a:r>
            <a:r>
              <a:rPr lang="en-US" sz="2400" dirty="0"/>
              <a:t> </a:t>
            </a:r>
            <a:r>
              <a:rPr lang="en-US" sz="2400" dirty="0" err="1"/>
              <a:t>უბედურებების</a:t>
            </a:r>
            <a:r>
              <a:rPr lang="en-US" sz="2400" dirty="0"/>
              <a:t>, </a:t>
            </a:r>
            <a:r>
              <a:rPr lang="en-US" sz="2400" dirty="0" err="1"/>
              <a:t>კატასტროფების</a:t>
            </a:r>
            <a:r>
              <a:rPr lang="en-US" sz="2400" dirty="0"/>
              <a:t>, </a:t>
            </a:r>
            <a:r>
              <a:rPr lang="en-US" sz="2400" dirty="0" err="1"/>
              <a:t>საგანგებო</a:t>
            </a:r>
            <a:r>
              <a:rPr lang="en-US" sz="2400" dirty="0"/>
              <a:t> </a:t>
            </a:r>
            <a:r>
              <a:rPr lang="en-US" sz="2400" dirty="0" err="1"/>
              <a:t>სიტუაციების</a:t>
            </a:r>
            <a:r>
              <a:rPr lang="en-US" sz="2400" dirty="0"/>
              <a:t>, </a:t>
            </a:r>
            <a:r>
              <a:rPr lang="en-US" sz="2400" dirty="0" err="1"/>
              <a:t>კონფლიქტურ</a:t>
            </a:r>
            <a:r>
              <a:rPr lang="en-US" sz="2400" dirty="0"/>
              <a:t> </a:t>
            </a:r>
            <a:r>
              <a:rPr lang="en-US" sz="2400" dirty="0" err="1"/>
              <a:t>რეგიონებში</a:t>
            </a:r>
            <a:r>
              <a:rPr lang="en-US" sz="2400" dirty="0"/>
              <a:t> </a:t>
            </a:r>
            <a:r>
              <a:rPr lang="en-US" sz="2400" dirty="0" err="1"/>
              <a:t>დაზარალებულ</a:t>
            </a:r>
            <a:r>
              <a:rPr lang="en-US" sz="2400" dirty="0"/>
              <a:t> </a:t>
            </a:r>
            <a:r>
              <a:rPr lang="en-US" sz="2400" dirty="0" err="1"/>
              <a:t>მოქალაქეთა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საქართველოს</a:t>
            </a:r>
            <a:r>
              <a:rPr lang="en-US" sz="2400" dirty="0"/>
              <a:t> </a:t>
            </a:r>
            <a:r>
              <a:rPr lang="en-US" sz="2400" dirty="0" err="1"/>
              <a:t>მთავრობის</a:t>
            </a:r>
            <a:r>
              <a:rPr lang="en-US" sz="2400" dirty="0"/>
              <a:t> </a:t>
            </a:r>
            <a:r>
              <a:rPr lang="en-US" sz="2400" dirty="0" err="1"/>
              <a:t>მიერ</a:t>
            </a:r>
            <a:r>
              <a:rPr lang="en-US" sz="2400" dirty="0"/>
              <a:t> </a:t>
            </a:r>
            <a:r>
              <a:rPr lang="en-US" sz="2400" dirty="0" err="1"/>
              <a:t>განსაზღვრული</a:t>
            </a:r>
            <a:r>
              <a:rPr lang="en-US" sz="2400" dirty="0"/>
              <a:t> </a:t>
            </a:r>
            <a:r>
              <a:rPr lang="en-US" sz="2400" dirty="0" err="1"/>
              <a:t>სხვა</a:t>
            </a:r>
            <a:r>
              <a:rPr lang="en-US" sz="2400" dirty="0"/>
              <a:t> </a:t>
            </a:r>
            <a:r>
              <a:rPr lang="en-US" sz="2400" dirty="0" err="1" smtClean="0"/>
              <a:t>შემთხვევების</a:t>
            </a:r>
            <a:r>
              <a:rPr lang="ka-GE" sz="2400" dirty="0" smtClean="0"/>
              <a:t> </a:t>
            </a:r>
            <a:r>
              <a:rPr lang="en-US" sz="2400" dirty="0" err="1"/>
              <a:t>დროს</a:t>
            </a:r>
            <a:r>
              <a:rPr lang="en-US" sz="2400" dirty="0"/>
              <a:t> </a:t>
            </a:r>
            <a:r>
              <a:rPr lang="en-US" sz="2400" dirty="0" err="1"/>
              <a:t>მოსახლეობის</a:t>
            </a:r>
            <a:r>
              <a:rPr lang="en-US" sz="2400" dirty="0"/>
              <a:t> </a:t>
            </a:r>
            <a:r>
              <a:rPr lang="en-US" sz="2400" dirty="0" err="1"/>
              <a:t>სამედიცინო</a:t>
            </a:r>
            <a:r>
              <a:rPr lang="en-US" sz="2400" dirty="0"/>
              <a:t> </a:t>
            </a:r>
            <a:r>
              <a:rPr lang="en-US" sz="2400" dirty="0" err="1"/>
              <a:t>დახმარება</a:t>
            </a:r>
            <a:r>
              <a:rPr lang="ka-GE" sz="2400" dirty="0"/>
              <a:t> </a:t>
            </a:r>
            <a:endParaRPr lang="ka-GE" sz="2400" dirty="0" smtClean="0"/>
          </a:p>
          <a:p>
            <a:r>
              <a:rPr lang="ka-GE" sz="2400" b="1" dirty="0" smtClean="0"/>
              <a:t>ეპიდეზედამხედველობის სახელმწიფო პროგრამა</a:t>
            </a:r>
          </a:p>
          <a:p>
            <a:pPr lvl="1"/>
            <a:r>
              <a:rPr lang="ka-GE" sz="2400" dirty="0" smtClean="0"/>
              <a:t>მიზანი: </a:t>
            </a:r>
            <a:r>
              <a:rPr lang="en-US" sz="2400" dirty="0" err="1"/>
              <a:t>ქვეყანაში</a:t>
            </a:r>
            <a:r>
              <a:rPr lang="en-US" sz="2400" dirty="0"/>
              <a:t> </a:t>
            </a:r>
            <a:r>
              <a:rPr lang="en-US" sz="2400" dirty="0" err="1"/>
              <a:t>გადამდები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არაგადამდები</a:t>
            </a:r>
            <a:r>
              <a:rPr lang="en-US" sz="2400" dirty="0"/>
              <a:t> </a:t>
            </a:r>
            <a:r>
              <a:rPr lang="en-US" sz="2400" dirty="0" err="1"/>
              <a:t>დაავადებების</a:t>
            </a:r>
            <a:r>
              <a:rPr lang="en-US" sz="2400" dirty="0"/>
              <a:t> </a:t>
            </a:r>
            <a:r>
              <a:rPr lang="en-US" sz="2400" dirty="0" err="1"/>
              <a:t>არსებული</a:t>
            </a:r>
            <a:r>
              <a:rPr lang="en-US" sz="2400" dirty="0"/>
              <a:t> </a:t>
            </a:r>
            <a:r>
              <a:rPr lang="en-US" sz="2400" dirty="0" err="1"/>
              <a:t>ეპიდემიური</a:t>
            </a:r>
            <a:r>
              <a:rPr lang="en-US" sz="2400" dirty="0"/>
              <a:t> </a:t>
            </a:r>
            <a:r>
              <a:rPr lang="en-US" sz="2400" dirty="0" err="1"/>
              <a:t>სიტუაციის</a:t>
            </a:r>
            <a:r>
              <a:rPr lang="en-US" sz="2400" dirty="0"/>
              <a:t> </a:t>
            </a:r>
            <a:r>
              <a:rPr lang="en-US" sz="2400" dirty="0" err="1"/>
              <a:t>კონტროლი</a:t>
            </a:r>
            <a:r>
              <a:rPr lang="en-US" sz="2400" dirty="0"/>
              <a:t>, </a:t>
            </a:r>
            <a:r>
              <a:rPr lang="en-US" sz="2400" dirty="0" err="1"/>
              <a:t>გადამდებ</a:t>
            </a:r>
            <a:r>
              <a:rPr lang="en-US" sz="2400" dirty="0"/>
              <a:t> </a:t>
            </a:r>
            <a:r>
              <a:rPr lang="en-US" sz="2400" dirty="0" err="1"/>
              <a:t>დაავადებათა</a:t>
            </a:r>
            <a:r>
              <a:rPr lang="en-US" sz="2400" dirty="0"/>
              <a:t> </a:t>
            </a:r>
            <a:r>
              <a:rPr lang="en-US" sz="2400" dirty="0" err="1"/>
              <a:t>გამოვლენის</a:t>
            </a:r>
            <a:r>
              <a:rPr lang="en-US" sz="2400" dirty="0"/>
              <a:t>, </a:t>
            </a:r>
            <a:r>
              <a:rPr lang="en-US" sz="2400" dirty="0" err="1"/>
              <a:t>ადეკვატური</a:t>
            </a:r>
            <a:r>
              <a:rPr lang="en-US" sz="2400" dirty="0"/>
              <a:t> </a:t>
            </a:r>
            <a:r>
              <a:rPr lang="en-US" sz="2400" dirty="0" err="1"/>
              <a:t>რეაგირებისა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პრევენციის</a:t>
            </a:r>
            <a:r>
              <a:rPr lang="en-US" sz="2400" dirty="0"/>
              <a:t> </a:t>
            </a:r>
            <a:r>
              <a:rPr lang="en-US" sz="2400" dirty="0" err="1"/>
              <a:t>უზრუნველყოფა</a:t>
            </a:r>
            <a:r>
              <a:rPr lang="en-US" sz="2400" dirty="0"/>
              <a:t> </a:t>
            </a:r>
            <a:r>
              <a:rPr lang="en-US" sz="2400" dirty="0" err="1"/>
              <a:t>ეპიდზედამხედველობისა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ლაბორატორიულ</a:t>
            </a:r>
            <a:r>
              <a:rPr lang="en-US" sz="2400" dirty="0"/>
              <a:t> </a:t>
            </a:r>
            <a:r>
              <a:rPr lang="en-US" sz="2400" dirty="0" err="1"/>
              <a:t>სამსახურებზე</a:t>
            </a:r>
            <a:r>
              <a:rPr lang="en-US" sz="2400" dirty="0"/>
              <a:t> </a:t>
            </a:r>
            <a:r>
              <a:rPr lang="en-US" sz="2400" dirty="0" err="1"/>
              <a:t>დაფუძნებული</a:t>
            </a:r>
            <a:r>
              <a:rPr lang="en-US" sz="2400" dirty="0"/>
              <a:t> </a:t>
            </a:r>
            <a:r>
              <a:rPr lang="en-US" sz="2400" dirty="0" err="1"/>
              <a:t>სისტემის</a:t>
            </a:r>
            <a:r>
              <a:rPr lang="en-US" sz="2400" dirty="0"/>
              <a:t> </a:t>
            </a:r>
            <a:r>
              <a:rPr lang="en-US" sz="2400" dirty="0" err="1"/>
              <a:t>მუშაობის</a:t>
            </a:r>
            <a:r>
              <a:rPr lang="en-US" sz="2400" dirty="0"/>
              <a:t> </a:t>
            </a:r>
            <a:r>
              <a:rPr lang="en-US" sz="2400" dirty="0" err="1" smtClean="0"/>
              <a:t>გზით</a:t>
            </a:r>
            <a:endParaRPr lang="ka-GE" sz="2400" dirty="0" smtClean="0"/>
          </a:p>
        </p:txBody>
      </p:sp>
    </p:spTree>
    <p:extLst>
      <p:ext uri="{BB962C8B-B14F-4D97-AF65-F5344CB8AC3E}">
        <p14:creationId xmlns:p14="http://schemas.microsoft.com/office/powerpoint/2010/main" val="2142802921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2657"/>
            <a:ext cx="10972800" cy="1143000"/>
          </a:xfrm>
        </p:spPr>
        <p:txBody>
          <a:bodyPr/>
          <a:lstStyle/>
          <a:p>
            <a:r>
              <a:rPr lang="ka-GE" dirty="0"/>
              <a:t>ფინანსური რესურსები </a:t>
            </a:r>
            <a:r>
              <a:rPr lang="ka-GE" dirty="0" smtClean="0"/>
              <a:t>(2)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143001"/>
            <a:ext cx="11277600" cy="4525963"/>
          </a:xfrm>
        </p:spPr>
        <p:txBody>
          <a:bodyPr>
            <a:noAutofit/>
          </a:bodyPr>
          <a:lstStyle/>
          <a:p>
            <a:r>
              <a:rPr lang="en-US" sz="2400" b="1" dirty="0" err="1"/>
              <a:t>სასწრაფო</a:t>
            </a:r>
            <a:r>
              <a:rPr lang="en-US" sz="2400" b="1" dirty="0"/>
              <a:t>, </a:t>
            </a:r>
            <a:r>
              <a:rPr lang="en-US" sz="2400" b="1" dirty="0" err="1"/>
              <a:t>გადაუდებელი</a:t>
            </a:r>
            <a:r>
              <a:rPr lang="en-US" sz="2400" b="1" dirty="0"/>
              <a:t> </a:t>
            </a:r>
            <a:r>
              <a:rPr lang="en-US" sz="2400" b="1" dirty="0" err="1" smtClean="0"/>
              <a:t>დახმარებ</a:t>
            </a:r>
            <a:r>
              <a:rPr lang="ka-GE" sz="2400" b="1" dirty="0" smtClean="0"/>
              <a:t>ის</a:t>
            </a:r>
            <a:r>
              <a:rPr lang="en-US" sz="2400" b="1" dirty="0" smtClean="0"/>
              <a:t> </a:t>
            </a:r>
            <a:r>
              <a:rPr lang="en-US" sz="2400" b="1" dirty="0" err="1"/>
              <a:t>და</a:t>
            </a:r>
            <a:r>
              <a:rPr lang="en-US" sz="2400" b="1" dirty="0"/>
              <a:t> </a:t>
            </a:r>
            <a:r>
              <a:rPr lang="en-US" sz="2400" b="1" dirty="0" err="1"/>
              <a:t>სამედიცინო</a:t>
            </a:r>
            <a:r>
              <a:rPr lang="en-US" sz="2400" b="1" dirty="0"/>
              <a:t> </a:t>
            </a:r>
            <a:r>
              <a:rPr lang="en-US" sz="2400" b="1" dirty="0" err="1" smtClean="0"/>
              <a:t>ტრანსპორტირებ</a:t>
            </a:r>
            <a:r>
              <a:rPr lang="ka-GE" sz="2400" b="1" dirty="0" smtClean="0"/>
              <a:t>ის სახელმწიფო პროგრამა</a:t>
            </a:r>
          </a:p>
          <a:p>
            <a:pPr lvl="1"/>
            <a:r>
              <a:rPr lang="en-US" sz="2400" dirty="0" err="1"/>
              <a:t>გადაუდებელი</a:t>
            </a:r>
            <a:r>
              <a:rPr lang="en-US" sz="2400" dirty="0"/>
              <a:t> </a:t>
            </a:r>
            <a:r>
              <a:rPr lang="en-US" sz="2400" dirty="0" err="1"/>
              <a:t>მდგომარეობების</a:t>
            </a:r>
            <a:r>
              <a:rPr lang="en-US" sz="2400" dirty="0"/>
              <a:t> </a:t>
            </a:r>
            <a:r>
              <a:rPr lang="en-US" sz="2400" dirty="0" err="1"/>
              <a:t>დროს</a:t>
            </a:r>
            <a:r>
              <a:rPr lang="en-US" sz="2400" dirty="0"/>
              <a:t> </a:t>
            </a:r>
            <a:r>
              <a:rPr lang="en-US" sz="2400" dirty="0" err="1"/>
              <a:t>გართულებებისა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ლეტალური</a:t>
            </a:r>
            <a:r>
              <a:rPr lang="en-US" sz="2400" dirty="0"/>
              <a:t> </a:t>
            </a:r>
            <a:r>
              <a:rPr lang="en-US" sz="2400" dirty="0" err="1"/>
              <a:t>გამოსავლის</a:t>
            </a:r>
            <a:r>
              <a:rPr lang="en-US" sz="2400" dirty="0"/>
              <a:t> </a:t>
            </a:r>
            <a:r>
              <a:rPr lang="en-US" sz="2400" dirty="0" err="1"/>
              <a:t>შემცირება</a:t>
            </a:r>
            <a:r>
              <a:rPr lang="en-US" sz="2400" dirty="0"/>
              <a:t>, </a:t>
            </a:r>
            <a:r>
              <a:rPr lang="en-US" sz="2400" dirty="0" err="1"/>
              <a:t>მოსახლეობის</a:t>
            </a:r>
            <a:r>
              <a:rPr lang="en-US" sz="2400" dirty="0"/>
              <a:t> </a:t>
            </a:r>
            <a:r>
              <a:rPr lang="en-US" sz="2400" dirty="0" err="1"/>
              <a:t>უფასო</a:t>
            </a:r>
            <a:r>
              <a:rPr lang="en-US" sz="2400" dirty="0"/>
              <a:t> </a:t>
            </a:r>
            <a:r>
              <a:rPr lang="en-US" sz="2400" dirty="0" err="1"/>
              <a:t>სასწრაფო</a:t>
            </a:r>
            <a:r>
              <a:rPr lang="en-US" sz="2400" dirty="0"/>
              <a:t> </a:t>
            </a:r>
            <a:r>
              <a:rPr lang="en-US" sz="2400" dirty="0" err="1"/>
              <a:t>სამედიცინო</a:t>
            </a:r>
            <a:r>
              <a:rPr lang="en-US" sz="2400" dirty="0"/>
              <a:t> </a:t>
            </a:r>
            <a:r>
              <a:rPr lang="en-US" sz="2400" dirty="0" err="1"/>
              <a:t>დახმარებით</a:t>
            </a:r>
            <a:r>
              <a:rPr lang="en-US" sz="2400" dirty="0"/>
              <a:t> </a:t>
            </a:r>
            <a:r>
              <a:rPr lang="en-US" sz="2400" dirty="0" err="1"/>
              <a:t>უზრუნველყოფის</a:t>
            </a:r>
            <a:r>
              <a:rPr lang="en-US" sz="2400" dirty="0"/>
              <a:t> </a:t>
            </a:r>
            <a:r>
              <a:rPr lang="en-US" sz="2400" dirty="0" err="1" smtClean="0"/>
              <a:t>გზით</a:t>
            </a:r>
            <a:endParaRPr lang="ka-GE" sz="2400" dirty="0" smtClean="0"/>
          </a:p>
          <a:p>
            <a:r>
              <a:rPr lang="ka-GE" sz="2400" b="1" dirty="0" smtClean="0"/>
              <a:t>საყოველთაო ჯანდაცვის სახელმწიფო პროგრამა</a:t>
            </a:r>
          </a:p>
          <a:p>
            <a:pPr lvl="1"/>
            <a:r>
              <a:rPr lang="en-US" sz="2400" dirty="0" err="1"/>
              <a:t>მოსახლეობის</a:t>
            </a:r>
            <a:r>
              <a:rPr lang="en-US" sz="2400" dirty="0"/>
              <a:t> </a:t>
            </a:r>
            <a:r>
              <a:rPr lang="en-US" sz="2400" dirty="0" err="1"/>
              <a:t>ჯანმრთელობის</a:t>
            </a:r>
            <a:r>
              <a:rPr lang="en-US" sz="2400" dirty="0"/>
              <a:t> </a:t>
            </a:r>
            <a:r>
              <a:rPr lang="en-US" sz="2400" dirty="0" err="1"/>
              <a:t>მდგომარეობის</a:t>
            </a:r>
            <a:r>
              <a:rPr lang="en-US" sz="2400" dirty="0"/>
              <a:t> </a:t>
            </a:r>
            <a:r>
              <a:rPr lang="en-US" sz="2400" dirty="0" err="1"/>
              <a:t>გაუმჯობესება</a:t>
            </a:r>
            <a:r>
              <a:rPr lang="en-US" sz="2400" dirty="0"/>
              <a:t> </a:t>
            </a:r>
            <a:r>
              <a:rPr lang="en-US" sz="2400" dirty="0" err="1"/>
              <a:t>გადაუდებელ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გეგმურ</a:t>
            </a:r>
            <a:r>
              <a:rPr lang="en-US" sz="2400" dirty="0"/>
              <a:t> </a:t>
            </a:r>
            <a:r>
              <a:rPr lang="en-US" sz="2400" dirty="0" err="1"/>
              <a:t>სტაციონარულ</a:t>
            </a:r>
            <a:r>
              <a:rPr lang="en-US" sz="2400" dirty="0"/>
              <a:t> </a:t>
            </a:r>
            <a:r>
              <a:rPr lang="en-US" sz="2400" dirty="0" err="1"/>
              <a:t>და</a:t>
            </a:r>
            <a:r>
              <a:rPr lang="en-US" sz="2400" dirty="0"/>
              <a:t> </a:t>
            </a:r>
            <a:r>
              <a:rPr lang="en-US" sz="2400" dirty="0" err="1"/>
              <a:t>ამბულატორიულ</a:t>
            </a:r>
            <a:r>
              <a:rPr lang="en-US" sz="2400" dirty="0"/>
              <a:t> </a:t>
            </a:r>
            <a:r>
              <a:rPr lang="en-US" sz="2400" dirty="0" err="1"/>
              <a:t>მომსახურებაზე</a:t>
            </a:r>
            <a:r>
              <a:rPr lang="en-US" sz="2400" dirty="0"/>
              <a:t> </a:t>
            </a:r>
            <a:r>
              <a:rPr lang="en-US" sz="2400" dirty="0" err="1"/>
              <a:t>ფინანსური</a:t>
            </a:r>
            <a:r>
              <a:rPr lang="en-US" sz="2400" dirty="0"/>
              <a:t> </a:t>
            </a:r>
            <a:r>
              <a:rPr lang="en-US" sz="2400" dirty="0" err="1"/>
              <a:t>ხელმისაწვდომობის</a:t>
            </a:r>
            <a:r>
              <a:rPr lang="en-US" sz="2400" dirty="0"/>
              <a:t> </a:t>
            </a:r>
            <a:r>
              <a:rPr lang="en-US" sz="2400" dirty="0" err="1"/>
              <a:t>გაზრდის</a:t>
            </a:r>
            <a:r>
              <a:rPr lang="en-US" sz="2400" dirty="0"/>
              <a:t> </a:t>
            </a:r>
            <a:r>
              <a:rPr lang="en-US" sz="2400" dirty="0" err="1" smtClean="0"/>
              <a:t>გზით</a:t>
            </a:r>
            <a:endParaRPr lang="ka-GE" sz="2400" dirty="0" smtClean="0"/>
          </a:p>
          <a:p>
            <a:r>
              <a:rPr lang="ka-GE" sz="2400" b="1" dirty="0" smtClean="0"/>
              <a:t>სამინისტროს აპარატის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47089914"/>
      </p:ext>
    </p:extLst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32657"/>
            <a:ext cx="10972800" cy="1143000"/>
          </a:xfrm>
        </p:spPr>
        <p:txBody>
          <a:bodyPr/>
          <a:lstStyle/>
          <a:p>
            <a:r>
              <a:rPr lang="ka-GE" dirty="0"/>
              <a:t>ფინანსური რესურსები </a:t>
            </a:r>
            <a:r>
              <a:rPr lang="ka-GE" dirty="0" smtClean="0"/>
              <a:t>(3)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960" y="1143001"/>
            <a:ext cx="1111504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2400" b="1" dirty="0" smtClean="0"/>
              <a:t>ადმინისტრაციული ხარჯი</a:t>
            </a:r>
            <a:endParaRPr lang="en-US" sz="2400" b="1" dirty="0" smtClean="0"/>
          </a:p>
          <a:p>
            <a:r>
              <a:rPr lang="en-US" sz="2400" b="1" dirty="0" err="1" smtClean="0"/>
              <a:t>ჯანმრთელობისა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სფეროში</a:t>
            </a:r>
            <a:r>
              <a:rPr lang="en-US" sz="2400" b="1" dirty="0" smtClean="0"/>
              <a:t> </a:t>
            </a:r>
            <a:r>
              <a:rPr lang="en-US" sz="2400" b="1" dirty="0" err="1"/>
              <a:t>პოლიტიკის</a:t>
            </a:r>
            <a:r>
              <a:rPr lang="en-US" sz="2400" b="1" dirty="0"/>
              <a:t> </a:t>
            </a:r>
            <a:r>
              <a:rPr lang="en-US" sz="2400" b="1" dirty="0" err="1"/>
              <a:t>შემუშავება</a:t>
            </a:r>
            <a:r>
              <a:rPr lang="en-US" sz="2400" b="1" dirty="0"/>
              <a:t> </a:t>
            </a:r>
            <a:r>
              <a:rPr lang="en-US" sz="2400" b="1" dirty="0" err="1"/>
              <a:t>და</a:t>
            </a:r>
            <a:r>
              <a:rPr lang="en-US" sz="2400" b="1" dirty="0"/>
              <a:t> </a:t>
            </a:r>
            <a:r>
              <a:rPr lang="en-US" sz="2400" b="1" dirty="0" err="1" smtClean="0"/>
              <a:t>მართვა</a:t>
            </a:r>
            <a:endParaRPr lang="en-US" sz="2400" b="1" dirty="0" smtClean="0"/>
          </a:p>
          <a:p>
            <a:r>
              <a:rPr lang="en-US" sz="2400" b="1" dirty="0" err="1"/>
              <a:t>დაავადებათა</a:t>
            </a:r>
            <a:r>
              <a:rPr lang="en-US" sz="2400" b="1" dirty="0"/>
              <a:t> </a:t>
            </a:r>
            <a:r>
              <a:rPr lang="en-US" sz="2400" b="1" dirty="0" err="1"/>
              <a:t>კონტროლისა</a:t>
            </a:r>
            <a:r>
              <a:rPr lang="en-US" sz="2400" b="1" dirty="0"/>
              <a:t> </a:t>
            </a:r>
            <a:r>
              <a:rPr lang="en-US" sz="2400" b="1" dirty="0" err="1"/>
              <a:t>და</a:t>
            </a:r>
            <a:r>
              <a:rPr lang="en-US" sz="2400" b="1" dirty="0"/>
              <a:t> </a:t>
            </a:r>
            <a:r>
              <a:rPr lang="en-US" sz="2400" b="1" dirty="0" err="1"/>
              <a:t>ეპიდემიოლოგიური</a:t>
            </a:r>
            <a:r>
              <a:rPr lang="en-US" sz="2400" b="1" dirty="0"/>
              <a:t> </a:t>
            </a:r>
            <a:r>
              <a:rPr lang="en-US" sz="2400" b="1" dirty="0" err="1"/>
              <a:t>უსაფრთხოების</a:t>
            </a:r>
            <a:r>
              <a:rPr lang="en-US" sz="2400" b="1" dirty="0"/>
              <a:t> </a:t>
            </a:r>
            <a:r>
              <a:rPr lang="en-US" sz="2400" b="1" dirty="0" err="1"/>
              <a:t>პროგრამის</a:t>
            </a:r>
            <a:r>
              <a:rPr lang="en-US" sz="2400" b="1" dirty="0"/>
              <a:t> </a:t>
            </a:r>
            <a:r>
              <a:rPr lang="en-US" sz="2400" b="1" dirty="0" err="1" smtClean="0"/>
              <a:t>მართვა</a:t>
            </a:r>
            <a:endParaRPr lang="en-US" sz="2400" b="1" dirty="0" smtClean="0"/>
          </a:p>
          <a:p>
            <a:r>
              <a:rPr lang="en-US" sz="2400" b="1" dirty="0" err="1"/>
              <a:t>საგანგებო</a:t>
            </a:r>
            <a:r>
              <a:rPr lang="en-US" sz="2400" b="1" dirty="0"/>
              <a:t> </a:t>
            </a:r>
            <a:r>
              <a:rPr lang="en-US" sz="2400" b="1" dirty="0" err="1"/>
              <a:t>სიტუაციების</a:t>
            </a:r>
            <a:r>
              <a:rPr lang="en-US" sz="2400" b="1" dirty="0"/>
              <a:t> </a:t>
            </a:r>
            <a:r>
              <a:rPr lang="en-US" sz="2400" b="1" dirty="0" err="1"/>
              <a:t>კოორდინაციისა</a:t>
            </a:r>
            <a:r>
              <a:rPr lang="en-US" sz="2400" b="1" dirty="0"/>
              <a:t> </a:t>
            </a:r>
            <a:r>
              <a:rPr lang="en-US" sz="2400" b="1" dirty="0" err="1"/>
              <a:t>და</a:t>
            </a:r>
            <a:r>
              <a:rPr lang="en-US" sz="2400" b="1" dirty="0"/>
              <a:t> </a:t>
            </a:r>
            <a:r>
              <a:rPr lang="en-US" sz="2400" b="1" dirty="0" err="1"/>
              <a:t>გადაუდებელი</a:t>
            </a:r>
            <a:r>
              <a:rPr lang="en-US" sz="2400" b="1" dirty="0"/>
              <a:t> </a:t>
            </a:r>
            <a:r>
              <a:rPr lang="en-US" sz="2400" b="1" dirty="0" err="1"/>
              <a:t>დახმარების</a:t>
            </a:r>
            <a:r>
              <a:rPr lang="en-US" sz="2400" b="1" dirty="0"/>
              <a:t> </a:t>
            </a:r>
            <a:r>
              <a:rPr lang="en-US" sz="2400" b="1" dirty="0" err="1"/>
              <a:t>მართვა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36322212"/>
      </p:ext>
    </p:extLst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143000"/>
          </a:xfrm>
        </p:spPr>
        <p:txBody>
          <a:bodyPr/>
          <a:lstStyle/>
          <a:p>
            <a:r>
              <a:rPr lang="ka-GE" dirty="0"/>
              <a:t>ფინანსური რესურსები </a:t>
            </a:r>
            <a:r>
              <a:rPr lang="ka-GE" dirty="0" smtClean="0"/>
              <a:t>(4)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800" dirty="0" smtClean="0"/>
              <a:t>საჭიროების შემთხვევაში:</a:t>
            </a:r>
          </a:p>
          <a:p>
            <a:pPr lvl="1"/>
            <a:r>
              <a:rPr lang="ka-GE" dirty="0" smtClean="0"/>
              <a:t>საქართველოს პრეზიდენტის სარეზერვო ფონდი</a:t>
            </a:r>
          </a:p>
          <a:p>
            <a:pPr lvl="1"/>
            <a:r>
              <a:rPr lang="ka-GE" dirty="0" smtClean="0"/>
              <a:t>საქართველოს მთავრობის სარეზერვო ფონდი</a:t>
            </a:r>
          </a:p>
          <a:p>
            <a:pPr lvl="1"/>
            <a:r>
              <a:rPr lang="ka-GE" dirty="0" smtClean="0"/>
              <a:t>ჰუმანიტარული დახმარება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563135"/>
      </p:ext>
    </p:extLst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3200" b="1" dirty="0"/>
              <a:t>საზოგადოებრივი ჯანდაცვის საფრთხეებზე რეაგირება, ბიუჯეტი, </a:t>
            </a:r>
            <a:r>
              <a:rPr lang="ka-GE" sz="3200" b="1" dirty="0" smtClean="0"/>
              <a:t/>
            </a:r>
            <a:br>
              <a:rPr lang="ka-GE" sz="3200" b="1" dirty="0" smtClean="0"/>
            </a:br>
            <a:r>
              <a:rPr lang="ka-GE" sz="3200" b="1" dirty="0" smtClean="0"/>
              <a:t>ათასი </a:t>
            </a:r>
            <a:r>
              <a:rPr lang="ka-GE" sz="3200" b="1" dirty="0"/>
              <a:t>ლარი, 2019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33203"/>
              </p:ext>
            </p:extLst>
          </p:nvPr>
        </p:nvGraphicFramePr>
        <p:xfrm>
          <a:off x="203200" y="1600201"/>
          <a:ext cx="113792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25313599"/>
      </p:ext>
    </p:extLst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2800" b="1"/>
              <a:t>სამოქალაქო უსაფრთხოების </a:t>
            </a:r>
            <a:r>
              <a:rPr lang="x-none" sz="2800" b="1"/>
              <a:t>ეროვნული </a:t>
            </a:r>
            <a:r>
              <a:rPr lang="x-none" sz="2800" b="1" smtClean="0"/>
              <a:t>გეგმ</a:t>
            </a:r>
            <a:r>
              <a:rPr lang="ka-GE" sz="2800" b="1" dirty="0" smtClean="0"/>
              <a:t>ა </a:t>
            </a:r>
            <a:br>
              <a:rPr lang="ka-GE" sz="2800" b="1" dirty="0" smtClean="0"/>
            </a:br>
            <a:r>
              <a:rPr lang="ka-GE" sz="2200" b="1" dirty="0" smtClean="0"/>
              <a:t>საქართველოს მთავრობის 205 წლის 506 დადგენილება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 smtClean="0"/>
              <a:t>ფუნქცია 6. </a:t>
            </a:r>
            <a:r>
              <a:rPr lang="x-none"/>
              <a:t>სამედიცინო უზრუნველყოფა </a:t>
            </a:r>
            <a:endParaRPr lang="x-none" smtClean="0"/>
          </a:p>
          <a:p>
            <a:pPr lvl="1"/>
            <a:r>
              <a:rPr lang="x-none"/>
              <a:t>სამედიცინო უზრუნველყოფის ღონისძიებების შემუშავება და საგანგებო სიტუაციებზე რეაგირების სამედიცინო უზრუნველყოფის განხორციელების კოორდინირება; </a:t>
            </a:r>
            <a:endParaRPr lang="en-US" sz="3600" dirty="0"/>
          </a:p>
          <a:p>
            <a:pPr lvl="1"/>
            <a:r>
              <a:rPr lang="x-none" smtClean="0"/>
              <a:t>საგანგებო </a:t>
            </a:r>
            <a:r>
              <a:rPr lang="x-none"/>
              <a:t>სიტუაციების დროს სამედიცინო ძალებისა და საშუალებების მზადყოფნის უზრუნველყოფა; </a:t>
            </a:r>
            <a:endParaRPr lang="en-US" sz="3600" dirty="0"/>
          </a:p>
          <a:p>
            <a:pPr lvl="1"/>
            <a:r>
              <a:rPr lang="x-none"/>
              <a:t>სანიტარიულ-ჰიგიენური და ეპიდსაწინააღმდეგო ღონისძიებების უზრუნველყოფა; </a:t>
            </a:r>
            <a:endParaRPr lang="en-US" sz="3600" dirty="0"/>
          </a:p>
          <a:p>
            <a:pPr lvl="1"/>
            <a:r>
              <a:rPr lang="x-none"/>
              <a:t> გარდაცვლილთა აღრიცხვა; </a:t>
            </a:r>
            <a:endParaRPr lang="en-US" sz="3600" dirty="0"/>
          </a:p>
          <a:p>
            <a:pPr lvl="1"/>
            <a:r>
              <a:rPr lang="x-none" smtClean="0"/>
              <a:t>საგანგებო </a:t>
            </a:r>
            <a:r>
              <a:rPr lang="x-none"/>
              <a:t>სიტუაციების ზონაში მოსახლეობის სამედიცინო და ფსიქოლოგიური დახმარების ორგანიზება; </a:t>
            </a:r>
            <a:endParaRPr lang="en-US" sz="3600" dirty="0"/>
          </a:p>
          <a:p>
            <a:pPr lvl="1"/>
            <a:r>
              <a:rPr lang="x-none"/>
              <a:t>განსაკუთრებით საშიში პათოგენებისაგან მოსახლეობის დაცვის უზრუნველყოფა;  </a:t>
            </a:r>
            <a:endParaRPr lang="en-US" sz="3600" dirty="0"/>
          </a:p>
          <a:p>
            <a:pPr lvl="1"/>
            <a:r>
              <a:rPr lang="x-none"/>
              <a:t>სამედიცინო ტრანსპორტით უზრუნველყოფა.</a:t>
            </a:r>
            <a:endParaRPr lang="x-none" smtClean="0"/>
          </a:p>
        </p:txBody>
      </p:sp>
    </p:spTree>
    <p:extLst>
      <p:ext uri="{BB962C8B-B14F-4D97-AF65-F5344CB8AC3E}">
        <p14:creationId xmlns:p14="http://schemas.microsoft.com/office/powerpoint/2010/main" val="708809190"/>
      </p:ext>
    </p:extLst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3200" b="1"/>
              <a:t>საგანგებო სიტუაციების სამედიცინო უზრუნველყოფის პრევენციული ღონისძიებები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x-none"/>
              <a:t>ა) ჰიგიენური და ეპიდსაწინააღმდეგო ზედამხედველობის უზრუნველყოფა; </a:t>
            </a:r>
            <a:endParaRPr lang="en-US" dirty="0"/>
          </a:p>
          <a:p>
            <a:r>
              <a:rPr lang="x-none"/>
              <a:t>ბ) საგანგებო სიტუაციებისთვის სამედიცინო მარაგის შექმნის უზრუნველყოფა; </a:t>
            </a:r>
            <a:endParaRPr lang="en-US" dirty="0"/>
          </a:p>
          <a:p>
            <a:r>
              <a:rPr lang="x-none"/>
              <a:t>გ) შექმნილი სიტუაციიდან და სეზონურობიდან გამომდინარე მოსახლეობაში ეპიდსაწინააღმდეგო ღონისძიებების ორგანიზება და ჩატარება – შესაბამისი მედიკამენტური საშუალებების გაცემა; </a:t>
            </a:r>
            <a:endParaRPr lang="en-US" dirty="0"/>
          </a:p>
          <a:p>
            <a:r>
              <a:rPr lang="x-none"/>
              <a:t>დ) </a:t>
            </a:r>
            <a:r>
              <a:rPr lang="x-none"/>
              <a:t>მოსახლეობაში </a:t>
            </a:r>
            <a:r>
              <a:rPr lang="x-none" smtClean="0"/>
              <a:t>პროფილაქტიკური </a:t>
            </a:r>
            <a:r>
              <a:rPr lang="x-none"/>
              <a:t>იმუნიზაციისა და  მკურნალობის ჩასატარებლად საჭირო ვაქცინებისა და შესაბამისი სამედიცინო პრეპარატების მისაღებად განაცხადების მომზადება </a:t>
            </a:r>
            <a:r>
              <a:rPr lang="x-none"/>
              <a:t>და </a:t>
            </a:r>
            <a:r>
              <a:rPr lang="x-none" smtClean="0"/>
              <a:t>წარდგენა;</a:t>
            </a:r>
            <a:endParaRPr lang="en-US" dirty="0"/>
          </a:p>
          <a:p>
            <a:r>
              <a:rPr lang="x-none"/>
              <a:t>ე) მეთოდური მითითებების შემუშავება ნაწლავთა მწვავე ინფექციის, ქოლერის, მუცლის ტიფის, შიგელოზის და განსაკუთრებით საშიში ინფექციების (შავი ჭირი, ყვავილი) წინააღმდეგ საბრძოლველად და მათი პროფილაქტიკური ღონისძიებების შესახებ; </a:t>
            </a:r>
            <a:endParaRPr lang="en-US" dirty="0"/>
          </a:p>
          <a:p>
            <a:r>
              <a:rPr lang="x-none"/>
              <a:t>ვ) სეზონურობიდან გამომდინარე, ეპიდემიოლოგიურად საშიში დაავადებების გამოვლენა და მოსახლეობისპროფილაკტიკური იმუნიზაცია. მოსახლეობაში, იმუნიზაციისა და საერთო სიტუაციის შესაბამისად, ინფორმაციული განმარტებითი </a:t>
            </a:r>
            <a:r>
              <a:rPr lang="x-none"/>
              <a:t>სამუშაოების </a:t>
            </a:r>
            <a:r>
              <a:rPr lang="x-none" smtClean="0"/>
              <a:t>შესრულება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236821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smtClean="0"/>
              <a:t>ოპერაციების ალგორითმი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397003"/>
            <a:ext cx="10972800" cy="4525963"/>
          </a:xfrm>
        </p:spPr>
        <p:txBody>
          <a:bodyPr>
            <a:noAutofit/>
          </a:bodyPr>
          <a:lstStyle/>
          <a:p>
            <a:r>
              <a:rPr lang="x-none" sz="2000" smtClean="0"/>
              <a:t>საგანგებო </a:t>
            </a:r>
            <a:r>
              <a:rPr lang="x-none" sz="2000"/>
              <a:t>სიტუაციის შეტყობინების შემდეგ საქართველოს შრომის, ჯანმრთელობისა და სოციალური დაცვის სამინისტრო უზრუნველყოფს უფლებამოსილი პირის მივლინებას საუწყებათაშორისო </a:t>
            </a:r>
            <a:r>
              <a:rPr lang="x-none" sz="2000"/>
              <a:t>ოპერატიულ </a:t>
            </a:r>
            <a:r>
              <a:rPr lang="x-none" sz="2000" smtClean="0"/>
              <a:t>ცენტრში</a:t>
            </a:r>
            <a:endParaRPr lang="en-US" sz="2000" dirty="0"/>
          </a:p>
          <a:p>
            <a:r>
              <a:rPr lang="x-none" sz="2000" smtClean="0"/>
              <a:t>საუწყებათაშორისო </a:t>
            </a:r>
            <a:r>
              <a:rPr lang="x-none" sz="2000"/>
              <a:t>ოპერატიული ცენტრის გადაწყვეტილების </a:t>
            </a:r>
            <a:r>
              <a:rPr lang="x-none" sz="2000"/>
              <a:t>საფუძველზე </a:t>
            </a:r>
            <a:r>
              <a:rPr lang="x-none" sz="2000" smtClean="0"/>
              <a:t>სამინისტრო </a:t>
            </a:r>
            <a:r>
              <a:rPr lang="x-none" sz="2000"/>
              <a:t>იწყებს შესაბამისი ღონისძიებების (ფუნქცია №6) განხორციელებას</a:t>
            </a:r>
            <a:r>
              <a:rPr lang="x-none" sz="2000"/>
              <a:t>. </a:t>
            </a:r>
            <a:endParaRPr lang="x-none" sz="2000" smtClean="0"/>
          </a:p>
          <a:p>
            <a:r>
              <a:rPr lang="x-none" sz="2000" smtClean="0"/>
              <a:t>ფუნქციონირებას </a:t>
            </a:r>
            <a:r>
              <a:rPr lang="x-none" sz="2000"/>
              <a:t>იწყებს საქართველოს შრომის, ჯანმრთელობისა და სოციალური დაცვის სამინისტროს </a:t>
            </a:r>
            <a:r>
              <a:rPr lang="x-none" sz="2000"/>
              <a:t>საგანგებო </a:t>
            </a:r>
            <a:r>
              <a:rPr lang="x-none" sz="2000" smtClean="0"/>
              <a:t>შტაბი</a:t>
            </a:r>
            <a:endParaRPr lang="en-US" sz="2000" dirty="0"/>
          </a:p>
          <a:p>
            <a:r>
              <a:rPr lang="x-none" sz="2000" smtClean="0"/>
              <a:t>სამინისტრო </a:t>
            </a:r>
            <a:r>
              <a:rPr lang="x-none" sz="2000"/>
              <a:t>უზრუნველყოფს უფლებამოსილი  უფლებამოსილი პირების მივლინებას მუნიციპალიტეტების ოპერატიულ ცენტრებსა და საველე ოპერაციების ცენტრში</a:t>
            </a:r>
            <a:r>
              <a:rPr lang="x-none" sz="2000"/>
              <a:t>. </a:t>
            </a:r>
            <a:endParaRPr lang="x-none" sz="2000" smtClean="0"/>
          </a:p>
          <a:p>
            <a:r>
              <a:rPr lang="x-none" sz="2000" smtClean="0"/>
              <a:t>საგანგებო </a:t>
            </a:r>
            <a:r>
              <a:rPr lang="x-none" sz="2000"/>
              <a:t>სიტუაციების ზონაში მოქმედებას იწყებენ საგანგებო სიტუაციაზე პირველადი </a:t>
            </a:r>
            <a:r>
              <a:rPr lang="x-none" sz="2000"/>
              <a:t>რეაგირების </a:t>
            </a:r>
            <a:r>
              <a:rPr lang="x-none" sz="2000" smtClean="0"/>
              <a:t>ჯგუფები</a:t>
            </a:r>
            <a:endParaRPr lang="en-US" sz="2000" dirty="0"/>
          </a:p>
          <a:p>
            <a:r>
              <a:rPr lang="x-none" sz="2000" smtClean="0"/>
              <a:t>სამინისტროს </a:t>
            </a:r>
            <a:r>
              <a:rPr lang="x-none" sz="2000"/>
              <a:t>საგანგებო შტაბი მუდმივ კონტაქტზეა შესაბამის სამედიცინო დაწესებულებებთან, რათა განისაზღვროს მიმდინარე სამედიცინო მოთხოვნები. </a:t>
            </a:r>
            <a:endParaRPr lang="en-US" sz="2000" dirty="0"/>
          </a:p>
          <a:p>
            <a:r>
              <a:rPr lang="x-none" sz="2000" smtClean="0"/>
              <a:t>სამედიცინო მომსახურების ფუნქციის №6-ს შესრულებაში სამინისტროს დახმარებას უწევს საქართველოს შინაგან საქმეთა სამინისტროს სსიპ – საგანგებო სიტუაციების მართვის სააგენტო</a:t>
            </a:r>
            <a:r>
              <a:rPr lang="x-none" sz="2000"/>
              <a:t>, რათა  მოხდეს რისკების შეფასება და </a:t>
            </a:r>
            <a:r>
              <a:rPr lang="x-none" sz="2000"/>
              <a:t>დახმარების </a:t>
            </a:r>
            <a:r>
              <a:rPr lang="x-none" sz="2000" smtClean="0"/>
              <a:t>აღმოჩენა</a:t>
            </a:r>
            <a:endParaRPr lang="en-US" sz="2000" dirty="0"/>
          </a:p>
          <a:p>
            <a:r>
              <a:rPr lang="x-none" sz="2000" smtClean="0"/>
              <a:t>რეაგირების </a:t>
            </a:r>
            <a:r>
              <a:rPr lang="x-none" sz="2000"/>
              <a:t>პერიოდში </a:t>
            </a:r>
            <a:r>
              <a:rPr lang="x-none" sz="2000" smtClean="0"/>
              <a:t>სამინისტროს </a:t>
            </a:r>
            <a:r>
              <a:rPr lang="x-none" sz="2000"/>
              <a:t>ეკისრება სამედიცინო უზრუნველყოფის ხარისხისა და დონის შეფასების პირველადი პასუხისმგებლობა, ხოლო დახმარების საჭიროების შემთხვევაში, ევალება შესაბამისი მოთხოვნის </a:t>
            </a:r>
            <a:r>
              <a:rPr lang="x-none" sz="2000"/>
              <a:t>დეკლარირების </a:t>
            </a:r>
            <a:r>
              <a:rPr lang="x-none" sz="2000" smtClean="0"/>
              <a:t>უზრუნველყოფა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0849139"/>
      </p:ext>
    </p:extLst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274638"/>
            <a:ext cx="10972800" cy="1143000"/>
          </a:xfrm>
        </p:spPr>
        <p:txBody>
          <a:bodyPr>
            <a:noAutofit/>
          </a:bodyPr>
          <a:lstStyle/>
          <a:p>
            <a:r>
              <a:rPr lang="x-none" sz="3200" b="1"/>
              <a:t>საქართველოს შრომის, ჯანმრთელობისა და სოციალური დაცვის სამინისტროს </a:t>
            </a:r>
            <a:r>
              <a:rPr lang="x-none" sz="3200" b="1"/>
              <a:t>საგანგებო </a:t>
            </a:r>
            <a:r>
              <a:rPr lang="x-none" sz="3200" b="1" smtClean="0"/>
              <a:t>შტაბი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86843"/>
            <a:ext cx="10972800" cy="4525963"/>
          </a:xfrm>
        </p:spPr>
        <p:txBody>
          <a:bodyPr>
            <a:noAutofit/>
          </a:bodyPr>
          <a:lstStyle/>
          <a:p>
            <a:r>
              <a:rPr lang="x-none" sz="1400" smtClean="0"/>
              <a:t>პირველადი რეაგირება</a:t>
            </a:r>
            <a:endParaRPr lang="en-US" sz="1400" dirty="0"/>
          </a:p>
          <a:p>
            <a:pPr lvl="1"/>
            <a:r>
              <a:rPr lang="x-none" sz="1400" smtClean="0"/>
              <a:t>მოსახლეობის </a:t>
            </a:r>
            <a:r>
              <a:rPr lang="x-none" sz="1400"/>
              <a:t>ჯანმრთელობის მდგომარეობის შეფასება და მოთხოვნების განსაზღვრა სამედიცინო უზრუნველყოფის სფეროში </a:t>
            </a:r>
            <a:endParaRPr lang="en-US" sz="1400" dirty="0"/>
          </a:p>
          <a:p>
            <a:pPr lvl="1"/>
            <a:r>
              <a:rPr lang="x-none" sz="1400" smtClean="0"/>
              <a:t>საგანგებო </a:t>
            </a:r>
            <a:r>
              <a:rPr lang="x-none" sz="1400"/>
              <a:t>სიტუაციის ზონაში  მოსახლეობის </a:t>
            </a:r>
            <a:r>
              <a:rPr lang="x-none" sz="1400"/>
              <a:t>ჯანმრთელობის </a:t>
            </a:r>
            <a:r>
              <a:rPr lang="x-none" sz="1400" smtClean="0"/>
              <a:t>მონიტორინგი</a:t>
            </a:r>
            <a:endParaRPr lang="en-US" sz="1400" dirty="0"/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დახმარების </a:t>
            </a:r>
            <a:r>
              <a:rPr lang="x-none" sz="1400" smtClean="0"/>
              <a:t>პერსონალის  </a:t>
            </a:r>
            <a:r>
              <a:rPr lang="x-none" sz="1400"/>
              <a:t>პერსონალის </a:t>
            </a:r>
            <a:r>
              <a:rPr lang="x-none" sz="1400" smtClean="0"/>
              <a:t>დაკომპლექტება</a:t>
            </a:r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აღჭურვილობა </a:t>
            </a:r>
            <a:r>
              <a:rPr lang="x-none" sz="1400"/>
              <a:t>და </a:t>
            </a:r>
            <a:r>
              <a:rPr lang="x-none" sz="1400" smtClean="0"/>
              <a:t>რესურსები მოძიება და მართვა</a:t>
            </a:r>
            <a:endParaRPr lang="en-US" sz="1400" dirty="0"/>
          </a:p>
          <a:p>
            <a:pPr lvl="1"/>
            <a:r>
              <a:rPr lang="x-none" sz="1400" smtClean="0"/>
              <a:t>ავადმყოფთა ევაკუაცია</a:t>
            </a:r>
          </a:p>
          <a:p>
            <a:pPr lvl="1"/>
            <a:r>
              <a:rPr lang="x-none" sz="1400" smtClean="0"/>
              <a:t>მოსახლეობის</a:t>
            </a:r>
            <a:r>
              <a:rPr lang="x-none" sz="1400"/>
              <a:t>, მედიკამენტების, ბიოლოგიური ნივთიერებების და სამედიცინო აღჭურვილობის უსაფრთხოება; </a:t>
            </a:r>
            <a:endParaRPr lang="en-US" sz="1400" dirty="0"/>
          </a:p>
          <a:p>
            <a:pPr lvl="1"/>
            <a:r>
              <a:rPr lang="x-none" sz="1400" smtClean="0"/>
              <a:t>სისხლი </a:t>
            </a:r>
            <a:r>
              <a:rPr lang="x-none" sz="1400"/>
              <a:t>და </a:t>
            </a:r>
            <a:r>
              <a:rPr lang="x-none" sz="1400"/>
              <a:t>სისხლის </a:t>
            </a:r>
            <a:r>
              <a:rPr lang="x-none" sz="1400" smtClean="0"/>
              <a:t>პროდუქტების შესახებ სრული ინფორმაცია </a:t>
            </a:r>
          </a:p>
          <a:p>
            <a:pPr lvl="1"/>
            <a:r>
              <a:rPr lang="x-none" sz="1400" smtClean="0"/>
              <a:t>ჯანდაცვის </a:t>
            </a:r>
            <a:r>
              <a:rPr lang="x-none" sz="1400"/>
              <a:t>პერსონალის ჯანმრთელობისა და უსაფრთხოების უზრუნველყოფა; </a:t>
            </a:r>
            <a:endParaRPr lang="en-US" sz="1400" dirty="0"/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კონსულტაცია, ტექნიკური დახმარება და თანადგომა</a:t>
            </a:r>
            <a:r>
              <a:rPr lang="x-none" sz="1400"/>
              <a:t>. </a:t>
            </a:r>
            <a:endParaRPr lang="x-none" sz="1400" smtClean="0"/>
          </a:p>
          <a:p>
            <a:pPr lvl="1"/>
            <a:r>
              <a:rPr lang="x-none" sz="1400" smtClean="0"/>
              <a:t>მოსახლეობის </a:t>
            </a:r>
            <a:r>
              <a:rPr lang="x-none" sz="1400"/>
              <a:t>ჯანმრთელობის დაცვა და ინფორმირება</a:t>
            </a:r>
            <a:r>
              <a:rPr lang="x-none" sz="1400"/>
              <a:t>. </a:t>
            </a:r>
            <a:endParaRPr lang="x-none" sz="1400"/>
          </a:p>
          <a:p>
            <a:pPr lvl="1"/>
            <a:r>
              <a:rPr lang="x-none" sz="1400" smtClean="0"/>
              <a:t>დაავადებათა </a:t>
            </a:r>
            <a:r>
              <a:rPr lang="x-none" sz="1400"/>
              <a:t>კონტროლი. </a:t>
            </a:r>
            <a:endParaRPr lang="en-US" sz="1400" dirty="0"/>
          </a:p>
          <a:p>
            <a:r>
              <a:rPr lang="x-none" sz="1400" smtClean="0"/>
              <a:t>გრძელვადიანი </a:t>
            </a:r>
            <a:r>
              <a:rPr lang="x-none" sz="1400"/>
              <a:t>რეაგირება </a:t>
            </a:r>
            <a:endParaRPr lang="en-US" sz="1400" dirty="0"/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რეაგირების </a:t>
            </a:r>
            <a:r>
              <a:rPr lang="x-none" sz="1400"/>
              <a:t>ჯგუფების </a:t>
            </a:r>
            <a:r>
              <a:rPr lang="x-none" sz="1400" smtClean="0"/>
              <a:t>აქტივაცია</a:t>
            </a:r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ტრანსპორტირების </a:t>
            </a:r>
            <a:r>
              <a:rPr lang="x-none" sz="1400"/>
              <a:t>მოთხოვნის </a:t>
            </a:r>
            <a:r>
              <a:rPr lang="x-none" sz="1400" smtClean="0"/>
              <a:t>კოორდინირება.</a:t>
            </a:r>
            <a:endParaRPr lang="x-none" sz="1400"/>
          </a:p>
          <a:p>
            <a:pPr lvl="1"/>
            <a:r>
              <a:rPr lang="x-none" sz="1400" smtClean="0"/>
              <a:t>სამედიცინო </a:t>
            </a:r>
            <a:r>
              <a:rPr lang="x-none" sz="1400"/>
              <a:t>აღჭურვილობის შეძენის და მიწოდების კოორდინირება</a:t>
            </a:r>
            <a:r>
              <a:rPr lang="x-none" sz="1400"/>
              <a:t>. </a:t>
            </a:r>
            <a:endParaRPr lang="x-none" sz="1400" smtClean="0"/>
          </a:p>
          <a:p>
            <a:pPr lvl="1"/>
            <a:r>
              <a:rPr lang="x-none" sz="1400" smtClean="0"/>
              <a:t>მოქმედების </a:t>
            </a:r>
            <a:r>
              <a:rPr lang="x-none" sz="1400"/>
              <a:t>შემდგომი </a:t>
            </a:r>
            <a:r>
              <a:rPr lang="x-none" sz="1400" smtClean="0"/>
              <a:t>მოხსენებები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06221258"/>
      </p:ext>
    </p:extLst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b="1"/>
              <a:t>რეაგირების ორგანიზება საგანგებო სიტუაციის ზონაში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x-none"/>
              <a:t>საგანგებო რეკომენდაციებს აძლევს საუწყებათაშორისო ოპერატიულ ცენტრს, რომელიც შესაბამისად, კოორდინირებას უწევს საველე </a:t>
            </a:r>
            <a:r>
              <a:rPr lang="x-none"/>
              <a:t>ოპერაციების </a:t>
            </a:r>
            <a:r>
              <a:rPr lang="x-none" smtClean="0"/>
              <a:t>ცენტრს</a:t>
            </a:r>
          </a:p>
          <a:p>
            <a:r>
              <a:rPr lang="x-none"/>
              <a:t>საგანგებო შტაბი საჭიროების შემთხვევაში აგზავნის წარმომადგენლებს საგანგებო სიტუაციის ზონაში პირველადი რეაგირების </a:t>
            </a:r>
            <a:r>
              <a:rPr lang="x-none"/>
              <a:t>ჯგუფთან </a:t>
            </a:r>
            <a:r>
              <a:rPr lang="x-none" smtClean="0"/>
              <a:t>ერთად</a:t>
            </a:r>
          </a:p>
          <a:p>
            <a:r>
              <a:rPr lang="x-none" smtClean="0"/>
              <a:t>საგანგებო შტაბი ახდენს საგანგებო </a:t>
            </a:r>
            <a:r>
              <a:rPr lang="x-none"/>
              <a:t>სიტუაციის ზონაში სანიტარულ-ჰიგიენური და ფსიქოლოგიური   სარეაბილიტაციო </a:t>
            </a:r>
            <a:r>
              <a:rPr lang="x-none"/>
              <a:t>სამუშაოების </a:t>
            </a:r>
            <a:r>
              <a:rPr lang="x-none" smtClean="0"/>
              <a:t>ორგანიზებას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54240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Health Priority Directions for 2014-2020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0575" y="928370"/>
            <a:ext cx="11130459" cy="4038600"/>
          </a:xfrm>
        </p:spPr>
        <p:txBody>
          <a:bodyPr>
            <a:noAutofit/>
          </a:bodyPr>
          <a:lstStyle/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Health in all policies – general state multi-sectoral approach 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Development of the healthcare sector governance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Improvement of healthcare financing system 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Development of quality medical services 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Development of human resources in the healthcare sector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Development of health management information systems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Support of maternal and child health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Improvement of prevention and management of priority communicable diseases 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Improvement of prevention and control of priority non-communicable diseases</a:t>
            </a:r>
          </a:p>
          <a:p>
            <a:pPr lvl="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3366"/>
                </a:solidFill>
              </a:rPr>
              <a:t>Development of public health system</a:t>
            </a:r>
          </a:p>
        </p:txBody>
      </p:sp>
    </p:spTree>
    <p:extLst>
      <p:ext uri="{BB962C8B-B14F-4D97-AF65-F5344CB8AC3E}">
        <p14:creationId xmlns:p14="http://schemas.microsoft.com/office/powerpoint/2010/main" val="11518562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x-none" sz="2800" b="1"/>
              <a:t>საგანგებო სიტუაციებზე რეაგირების სამედიცინო უზრუნველყოფის ძირითადი ღონისძიებები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x-none" smtClean="0"/>
              <a:t>სასწრაფო </a:t>
            </a:r>
            <a:r>
              <a:rPr lang="x-none"/>
              <a:t>სამედიცინო </a:t>
            </a:r>
            <a:r>
              <a:rPr lang="x-none"/>
              <a:t>დახმარების </a:t>
            </a:r>
            <a:r>
              <a:rPr lang="x-none" smtClean="0"/>
              <a:t>აღმოჩენა </a:t>
            </a:r>
            <a:endParaRPr lang="en-US" dirty="0"/>
          </a:p>
          <a:p>
            <a:r>
              <a:rPr lang="x-none" smtClean="0"/>
              <a:t>დაზარალებულთა </a:t>
            </a:r>
            <a:r>
              <a:rPr lang="x-none"/>
              <a:t>დანიშნულების პუნქტში </a:t>
            </a:r>
            <a:r>
              <a:rPr lang="x-none"/>
              <a:t>გაგზავნის </a:t>
            </a:r>
            <a:r>
              <a:rPr lang="x-none" smtClean="0"/>
              <a:t>ორგანიზება</a:t>
            </a:r>
            <a:endParaRPr lang="en-US" dirty="0"/>
          </a:p>
          <a:p>
            <a:r>
              <a:rPr lang="x-none" smtClean="0"/>
              <a:t>საჭიროების შემთხვევაში, საგანგებო </a:t>
            </a:r>
            <a:r>
              <a:rPr lang="x-none"/>
              <a:t>სიტუაციის ზონაში საველე ჰოსპიტლების გაშლა; </a:t>
            </a:r>
            <a:endParaRPr lang="en-US" dirty="0"/>
          </a:p>
          <a:p>
            <a:r>
              <a:rPr lang="x-none" smtClean="0"/>
              <a:t>გადაუდებელი </a:t>
            </a:r>
            <a:r>
              <a:rPr lang="x-none"/>
              <a:t>სამედიცინო დახმარების გაწევა, შემდგომი დიფერენცირებული საექიმო დახმარების აღმოჩენის საკითხის გადაწყვეტა; </a:t>
            </a:r>
            <a:endParaRPr lang="en-US" dirty="0"/>
          </a:p>
          <a:p>
            <a:r>
              <a:rPr lang="x-none" smtClean="0"/>
              <a:t>ტუბერკულოზური</a:t>
            </a:r>
            <a:r>
              <a:rPr lang="x-none"/>
              <a:t>, ნარკოლოგიური, ფსიქონევროლოგიური, ინფექციური და ეპიდემიოლოგიურად საშიში ავადმყოფების, აგრეთვე შეზღუდული შესაძლებლობის მქონე პირების დისპანსერული და სხვა სააღრიცხვო ბარათებით განსაკუთრებული დაცვის ქვეშ აყვანა; </a:t>
            </a:r>
            <a:endParaRPr lang="en-US" dirty="0"/>
          </a:p>
          <a:p>
            <a:r>
              <a:rPr lang="x-none" smtClean="0"/>
              <a:t>ეპიზოოტიური </a:t>
            </a:r>
            <a:r>
              <a:rPr lang="x-none"/>
              <a:t>ზედამხედველობის უზრუნველყოფა – განსაკუთრებულად საშიში ინფექციების წარმოშობის ასაცილებლად პროფილაქტიკური ღონისძიებების განხორციელება (საგანგებო სიტუაციების ზონის ეპიზოოტოლოგიური კვლევის ჩატარება და განსაკუთრებულად საშიში ინფექციების ლაბორატორიული გამოკვლევების განხორციელება); </a:t>
            </a:r>
            <a:endParaRPr lang="en-US" dirty="0"/>
          </a:p>
          <a:p>
            <a:r>
              <a:rPr lang="x-none" smtClean="0"/>
              <a:t>ეპიდემიის </a:t>
            </a:r>
            <a:r>
              <a:rPr lang="x-none"/>
              <a:t>სავარაუდო კერების გამოვლენა და მათი ლიკვიდაციისათვის გასატარებელი ღონისძიებების კოორდინირება; </a:t>
            </a:r>
            <a:endParaRPr lang="en-US" dirty="0"/>
          </a:p>
          <a:p>
            <a:r>
              <a:rPr lang="x-none" smtClean="0"/>
              <a:t>თ </a:t>
            </a:r>
            <a:r>
              <a:rPr lang="x-none"/>
              <a:t>საგანგებო სიტუაციებისაგან დაზარალებულებისათვის პირველადი სამედიცინო და სასწრაფო დახმარების აღმოსაჩენად სამედიცინო დაწესებულებების გადარჩენილი (შენარჩუნებული) სტრუქტურული ერთეულების გამოყენების ხარისხის შეფასება; </a:t>
            </a:r>
            <a:endParaRPr lang="en-US" dirty="0"/>
          </a:p>
          <a:p>
            <a:r>
              <a:rPr lang="x-none" smtClean="0"/>
              <a:t>ბიოლოგიური </a:t>
            </a:r>
            <a:r>
              <a:rPr lang="x-none"/>
              <a:t>საგანგებო ვითარების შეფასება; </a:t>
            </a:r>
            <a:endParaRPr lang="en-US" dirty="0"/>
          </a:p>
          <a:p>
            <a:r>
              <a:rPr lang="x-none" smtClean="0"/>
              <a:t>პირველადი </a:t>
            </a:r>
            <a:r>
              <a:rPr lang="x-none"/>
              <a:t>საექიმო (ამბულატორიული) და სასწრაფო დახმარების სამუშაო ბრიგადების ფორმირება და კოორდინირება; </a:t>
            </a:r>
            <a:endParaRPr lang="en-US" dirty="0"/>
          </a:p>
          <a:p>
            <a:r>
              <a:rPr lang="x-none" smtClean="0"/>
              <a:t>განსაკუთრებულად </a:t>
            </a:r>
            <a:r>
              <a:rPr lang="x-none"/>
              <a:t>მძიმე ავადმყოფების სხვა ქალაქებსა და სახელმწიფოებში ევაკუაციის შესაძლებლობის განსაზღვრა და ორგანიზება; </a:t>
            </a:r>
            <a:endParaRPr lang="en-US" dirty="0"/>
          </a:p>
          <a:p>
            <a:r>
              <a:rPr lang="x-none" smtClean="0"/>
              <a:t>ავადმყოფთა </a:t>
            </a:r>
            <a:r>
              <a:rPr lang="x-none"/>
              <a:t>კოლექტიური და ინდივიდუალური დაცვის საშუალებებით უზრუნველყოფა; </a:t>
            </a:r>
            <a:endParaRPr lang="en-US" dirty="0"/>
          </a:p>
          <a:p>
            <a:r>
              <a:rPr lang="x-none" smtClean="0"/>
              <a:t>სამედიცინო </a:t>
            </a:r>
            <a:r>
              <a:rPr lang="x-none"/>
              <a:t>უზრუნველყოფის ორგანოების სხვა უწყებებთან ურთიერთმოქმედების მექანიზმების დაზუსტება; </a:t>
            </a:r>
            <a:endParaRPr lang="en-US" dirty="0"/>
          </a:p>
          <a:p>
            <a:r>
              <a:rPr lang="x-none" smtClean="0"/>
              <a:t>აუცილებელ </a:t>
            </a:r>
            <a:r>
              <a:rPr lang="x-none"/>
              <a:t>სამედიცინო ინვენტარსა და პრეპარატებზე, ადამიანთა რესურსებსა და სპეციალისტებზე მოთხოვნილების განსაზღვრა, როგორც საკუთარი ქვეყნიდან, ისე სხვა სახელმწიფოებიდან; </a:t>
            </a:r>
            <a:endParaRPr lang="en-US" dirty="0"/>
          </a:p>
          <a:p>
            <a:r>
              <a:rPr lang="x-none" smtClean="0"/>
              <a:t>მოსახლეობის </a:t>
            </a:r>
            <a:r>
              <a:rPr lang="x-none"/>
              <a:t>წინასწარი შეტყობინება სხვადასხვა სამედიცინო სამსახურის დისლოკაციის ან ადგილის შეცვლის შესახებ; </a:t>
            </a:r>
            <a:endParaRPr lang="en-US" dirty="0"/>
          </a:p>
          <a:p>
            <a:r>
              <a:rPr lang="x-none" smtClean="0"/>
              <a:t>ჯანდაცვის </a:t>
            </a:r>
            <a:r>
              <a:rPr lang="x-none"/>
              <a:t>პერსონალის ინდივიდუალური დაცვის საშუალებებით უზრუნველყოფა</a:t>
            </a:r>
            <a:r>
              <a:rPr lang="x-none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453071"/>
      </p:ext>
    </p:extLst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მხარდამჭერი უწყებები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x-none" b="1"/>
              <a:t>საქართველოს შინაგან საქმეთა სამინისტროს სსიპ – საგანგებო სიტუაციების </a:t>
            </a:r>
            <a:r>
              <a:rPr lang="x-none" b="1"/>
              <a:t>მართვის </a:t>
            </a:r>
            <a:r>
              <a:rPr lang="x-none" b="1" smtClean="0"/>
              <a:t>სააგენტო</a:t>
            </a:r>
          </a:p>
          <a:p>
            <a:r>
              <a:rPr lang="x-none" b="1"/>
              <a:t>საქართველოს შინაგან საქმეთა სამინისტროს საპატრულო </a:t>
            </a:r>
            <a:r>
              <a:rPr lang="x-none" b="1"/>
              <a:t>პოლიციის </a:t>
            </a:r>
            <a:r>
              <a:rPr lang="x-none" b="1" smtClean="0"/>
              <a:t>დეპარტამენტი</a:t>
            </a:r>
          </a:p>
          <a:p>
            <a:r>
              <a:rPr lang="x-none" b="1"/>
              <a:t>საქართველოს შინაგან საქმეთა სამინისტროს საჯარო სამართლის იურიდიული პირი</a:t>
            </a:r>
            <a:r>
              <a:rPr lang="x-none"/>
              <a:t> </a:t>
            </a:r>
            <a:r>
              <a:rPr lang="x-none"/>
              <a:t>– </a:t>
            </a:r>
            <a:r>
              <a:rPr lang="x-none" smtClean="0"/>
              <a:t>სსიპ დაცვის </a:t>
            </a:r>
            <a:r>
              <a:rPr lang="x-none"/>
              <a:t>პოლიციის </a:t>
            </a:r>
            <a:r>
              <a:rPr lang="x-none" smtClean="0"/>
              <a:t>დეპარტამენტი</a:t>
            </a:r>
          </a:p>
          <a:p>
            <a:r>
              <a:rPr lang="x-none" b="1"/>
              <a:t>საქართველოს </a:t>
            </a:r>
            <a:r>
              <a:rPr lang="x-none" b="1"/>
              <a:t>იუსტიციის </a:t>
            </a:r>
            <a:r>
              <a:rPr lang="x-none" b="1" smtClean="0"/>
              <a:t>სამინისტრო</a:t>
            </a:r>
          </a:p>
          <a:p>
            <a:r>
              <a:rPr lang="x-none" b="1"/>
              <a:t>საქართველოს </a:t>
            </a:r>
            <a:r>
              <a:rPr lang="x-none" b="1"/>
              <a:t>თავდაცვის </a:t>
            </a:r>
            <a:r>
              <a:rPr lang="x-none" b="1" smtClean="0"/>
              <a:t>სამინისტრო</a:t>
            </a:r>
          </a:p>
          <a:p>
            <a:r>
              <a:rPr lang="x-none" b="1"/>
              <a:t>საქართველოს სოფლის </a:t>
            </a:r>
            <a:r>
              <a:rPr lang="x-none" b="1"/>
              <a:t>მეურნეობის </a:t>
            </a:r>
            <a:r>
              <a:rPr lang="x-none" b="1" smtClean="0"/>
              <a:t>სამინისტრო</a:t>
            </a:r>
          </a:p>
          <a:p>
            <a:r>
              <a:rPr lang="x-none" b="1"/>
              <a:t>საქართველოს ფინანსთა სამინისტროს </a:t>
            </a:r>
            <a:r>
              <a:rPr lang="x-none" b="1"/>
              <a:t>შემოსავლების </a:t>
            </a:r>
            <a:r>
              <a:rPr lang="x-none" b="1" smtClean="0"/>
              <a:t>სამსახური</a:t>
            </a:r>
          </a:p>
          <a:p>
            <a:r>
              <a:rPr lang="x-none" b="1"/>
              <a:t>საქართველოს წითელი ჯვრის საზოგადოება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934209"/>
      </p:ext>
    </p:extLst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27798" y="2202990"/>
            <a:ext cx="6375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a-GE" sz="3600" b="1" dirty="0" smtClean="0">
                <a:solidFill>
                  <a:schemeClr val="accent2">
                    <a:lumMod val="50000"/>
                  </a:schemeClr>
                </a:solidFill>
              </a:rPr>
              <a:t>მადლობა  ყურადღებისთვის!</a:t>
            </a:r>
            <a:endParaRPr lang="en-US" sz="36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698240"/>
            <a:ext cx="4767263" cy="131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442789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5">
                    <a:lumMod val="75000"/>
                  </a:schemeClr>
                </a:solidFill>
              </a:rPr>
              <a:t>Policy</a:t>
            </a:r>
            <a:endParaRPr lang="en-US" sz="3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1"/>
            <a:ext cx="10972800" cy="4906963"/>
          </a:xfrm>
        </p:spPr>
        <p:txBody>
          <a:bodyPr>
            <a:normAutofit/>
          </a:bodyPr>
          <a:lstStyle/>
          <a:p>
            <a:pPr marL="0" lvl="0" indent="0">
              <a:spcBef>
                <a:spcPts val="1200"/>
              </a:spcBef>
              <a:buNone/>
            </a:pPr>
            <a:r>
              <a:rPr lang="en-US" sz="2800" dirty="0" smtClean="0"/>
              <a:t>8. </a:t>
            </a:r>
            <a:r>
              <a:rPr lang="en-US" sz="2800" b="1" dirty="0" smtClean="0">
                <a:solidFill>
                  <a:srgbClr val="003366"/>
                </a:solidFill>
              </a:rPr>
              <a:t>Improvement </a:t>
            </a:r>
            <a:r>
              <a:rPr lang="en-US" sz="2800" b="1" dirty="0">
                <a:solidFill>
                  <a:srgbClr val="003366"/>
                </a:solidFill>
              </a:rPr>
              <a:t>of prevention and management of priority communicable diseases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400" dirty="0" smtClean="0"/>
              <a:t>ეპიდემიოლოგიური </a:t>
            </a:r>
            <a:r>
              <a:rPr lang="ka-GE" sz="2400" dirty="0"/>
              <a:t>ზედამხედველობის, კონტროლის, ლაბორატორიული კვლევებისა და დაავადებებზე რეაგირების სისტემის ფუნქციონირების </a:t>
            </a:r>
            <a:r>
              <a:rPr lang="ka-GE" sz="2400" dirty="0" smtClean="0"/>
              <a:t>ეტაპობრივ სრულყოფა ევროდირექტივების შესაბამისად</a:t>
            </a:r>
            <a:endParaRPr lang="ka-GE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400" dirty="0" smtClean="0"/>
              <a:t>ბიოლოგიურ</a:t>
            </a:r>
            <a:r>
              <a:rPr lang="ka-GE" sz="2400" dirty="0"/>
              <a:t>, ქიმიურ და რადიაციულ ინციდენტებზე რეაგირების </a:t>
            </a:r>
            <a:r>
              <a:rPr lang="ka-GE" sz="2400" dirty="0" smtClean="0"/>
              <a:t>გეგმების სრულყოფა ჯანმრთელობის საერთაშორისო წესების მიხედვით</a:t>
            </a:r>
            <a:endParaRPr lang="ka-GE" sz="2400" dirty="0"/>
          </a:p>
        </p:txBody>
      </p:sp>
    </p:spTree>
    <p:extLst>
      <p:ext uri="{BB962C8B-B14F-4D97-AF65-F5344CB8AC3E}">
        <p14:creationId xmlns:p14="http://schemas.microsoft.com/office/powerpoint/2010/main" val="258618948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საკანონმდებლო გარემო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 smtClean="0"/>
              <a:t>საკანანომდებლო აქტები: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„ჯანმრთელობის დაცვის შესახებ“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„საზოგადოებრივი ჯანმრთელობის შესახებ“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/>
              <a:t>სამოქალაქო უსაფრთხოების შესახებ</a:t>
            </a:r>
            <a:endParaRPr lang="ka-GE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„საგანგებო </a:t>
            </a:r>
            <a:r>
              <a:rPr lang="ka-GE" dirty="0"/>
              <a:t>მდგომარეობის </a:t>
            </a:r>
            <a:r>
              <a:rPr lang="ka-GE" dirty="0" smtClean="0"/>
              <a:t>შესახებ“</a:t>
            </a:r>
            <a:endParaRPr lang="ka-GE" dirty="0"/>
          </a:p>
          <a:p>
            <a:pPr marL="457200" lvl="1" indent="0">
              <a:buNone/>
            </a:pPr>
            <a:endParaRPr lang="ka-GE" dirty="0" smtClean="0"/>
          </a:p>
          <a:p>
            <a:r>
              <a:rPr lang="ka-GE" dirty="0" smtClean="0"/>
              <a:t>კანონქვემდებარე აქტები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„სამოქალაქო </a:t>
            </a:r>
            <a:r>
              <a:rPr lang="ka-GE" dirty="0"/>
              <a:t>უსაფრთხოების ეროვნული გეგმის დამტკიცების შესახებ“ საქართველოს მთავრობის დადგენილება (№</a:t>
            </a:r>
            <a:r>
              <a:rPr lang="ka-GE" dirty="0" smtClean="0"/>
              <a:t>508 – 24.09.2015)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dirty="0" smtClean="0"/>
              <a:t>„ინფექციურ </a:t>
            </a:r>
            <a:r>
              <a:rPr lang="ka-GE" dirty="0"/>
              <a:t>დაავადებებზე, მათ შორის, განსაკუთრებით საშიში პათოგენებით გამოწვეულ დაავადებებზე, ეპიდზედამხედველობის ინტეგრირებული ეროვნული სისტემის ფუნქციონირების წესის დამტკიცების შესახებ“საქართველოს მთავრობის დადგენილება (№</a:t>
            </a:r>
            <a:r>
              <a:rPr lang="ka-GE" dirty="0" smtClean="0"/>
              <a:t>336 –09.07.2015</a:t>
            </a:r>
            <a:r>
              <a:rPr lang="ka-GE" dirty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298156634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5962"/>
          </a:xfrm>
        </p:spPr>
        <p:txBody>
          <a:bodyPr>
            <a:normAutofit/>
          </a:bodyPr>
          <a:lstStyle/>
          <a:p>
            <a:r>
              <a:rPr lang="ka-GE" sz="3600" dirty="0" smtClean="0"/>
              <a:t>ეპიდემიებისა და პანდემიების მართვა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10972800" cy="47545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საგანგებო სიტუაციების მართვის </a:t>
            </a:r>
            <a:r>
              <a:rPr lang="ka-GE" sz="2000" dirty="0" smtClean="0"/>
              <a:t>სააგენტო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ფუნქციები: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ეპიდემიების/პანდემიების მართვის კოორდინაცია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 smtClean="0"/>
              <a:t>საკარანტინო ღონისძიებების მართვა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ეპიდსაწინააღმდეგო ღონისძიებების </a:t>
            </a:r>
            <a:r>
              <a:rPr lang="ka-GE" sz="2000" dirty="0" smtClean="0"/>
              <a:t>გატარება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ეპიდსაწინააღმდეგო </a:t>
            </a:r>
            <a:r>
              <a:rPr lang="ka-GE" sz="2000" dirty="0" smtClean="0"/>
              <a:t>ღონისძიებების გატარების </a:t>
            </a:r>
            <a:r>
              <a:rPr lang="ka-GE" sz="2000" dirty="0"/>
              <a:t>მიზნით მატერიალური რესურსების </a:t>
            </a:r>
            <a:r>
              <a:rPr lang="ka-GE" sz="2000" dirty="0" smtClean="0"/>
              <a:t>მობილიზება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საზოგადოების </a:t>
            </a:r>
            <a:r>
              <a:rPr lang="ka-GE" sz="2000" dirty="0" smtClean="0"/>
              <a:t>ინფორმირების უზრუნველყოფა</a:t>
            </a:r>
          </a:p>
          <a:p>
            <a:pPr marL="742950" lvl="2" indent="-342900">
              <a:buFont typeface="Wingdings" panose="05000000000000000000" pitchFamily="2" charset="2"/>
              <a:buChar char="ü"/>
            </a:pPr>
            <a:r>
              <a:rPr lang="ka-GE" sz="2000" dirty="0"/>
              <a:t>ავადმყოფების ჰოსპიტალიზაციისა და იზოლაციის ორგანიზება</a:t>
            </a:r>
            <a:endParaRPr lang="ka-GE" sz="2000" dirty="0" smtClean="0"/>
          </a:p>
          <a:p>
            <a:pPr marL="342900" lvl="1" indent="-342900">
              <a:buFont typeface="Wingdings" panose="05000000000000000000" pitchFamily="2" charset="2"/>
              <a:buChar char="ü"/>
            </a:pPr>
            <a:endParaRPr lang="ka-GE" sz="2400" dirty="0" smtClean="0"/>
          </a:p>
          <a:p>
            <a:pPr marL="0" lvl="1" indent="0">
              <a:buNone/>
            </a:pPr>
            <a:endParaRPr lang="ka-GE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86564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380656130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15962"/>
          </a:xfrm>
        </p:spPr>
        <p:txBody>
          <a:bodyPr>
            <a:normAutofit/>
          </a:bodyPr>
          <a:lstStyle/>
          <a:p>
            <a:r>
              <a:rPr lang="ka-GE" sz="3600" dirty="0"/>
              <a:t>ზოონოზური დაავადებების კონტროლი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11480800" cy="47545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 smtClean="0"/>
              <a:t>ინფორმირება - ეპიდზედამხედველობის </a:t>
            </a:r>
            <a:r>
              <a:rPr lang="ka-GE" sz="2400" dirty="0"/>
              <a:t>ინტეგრირებული ეროვნული სისტემის ფუნქციონირების </a:t>
            </a:r>
            <a:r>
              <a:rPr lang="ka-GE" sz="2400" dirty="0" smtClean="0"/>
              <a:t>წესის თანახმად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ეპიდემიური აფეთქების სალიკვიდაციო </a:t>
            </a:r>
            <a:r>
              <a:rPr lang="ka-GE" sz="2400" dirty="0" smtClean="0"/>
              <a:t>ღონისძიებები - ორივე სამინისტროს ჩართულობით</a:t>
            </a:r>
          </a:p>
          <a:p>
            <a:pPr marL="0" lvl="1" indent="0">
              <a:buNone/>
            </a:pPr>
            <a:endParaRPr lang="ka-GE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86564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137630568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1176000" cy="1143000"/>
          </a:xfrm>
        </p:spPr>
        <p:txBody>
          <a:bodyPr>
            <a:normAutofit/>
          </a:bodyPr>
          <a:lstStyle/>
          <a:p>
            <a:r>
              <a:rPr lang="ka-GE" sz="3200" dirty="0"/>
              <a:t>სურსათით გამოწვეული დაავადებების კონტროლი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11480800" cy="4754563"/>
          </a:xfrm>
        </p:spPr>
        <p:txBody>
          <a:bodyPr>
            <a:normAutofit/>
          </a:bodyPr>
          <a:lstStyle/>
          <a:p>
            <a:r>
              <a:rPr lang="ka-GE" sz="2400" dirty="0" smtClean="0"/>
              <a:t>ძირითადი უწყებები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სამინისტრო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ka-GE" sz="2000" dirty="0" smtClean="0"/>
              <a:t>გარემოს დაცვისა და სოფლის </a:t>
            </a:r>
            <a:r>
              <a:rPr lang="ka-GE" sz="2000" dirty="0"/>
              <a:t>მეურნეობის სამინისტრო</a:t>
            </a:r>
          </a:p>
          <a:p>
            <a:pPr marL="0" lvl="1" indent="0">
              <a:buNone/>
            </a:pPr>
            <a:endParaRPr lang="ka-GE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ინფორმირება და ეპიდემიური აფეთქების სალიკვიდაციო ღონისძიებების განხორციელების </a:t>
            </a:r>
            <a:r>
              <a:rPr lang="ka-GE" sz="2400" dirty="0" smtClean="0"/>
              <a:t>კოორდინაცია - ეპიდზედამხედველობის </a:t>
            </a:r>
            <a:r>
              <a:rPr lang="ka-GE" sz="2400" dirty="0"/>
              <a:t>ინტეგრირებული ეროვნული სისტემის ფუნქციონირების </a:t>
            </a:r>
            <a:r>
              <a:rPr lang="ka-GE" sz="2400" dirty="0" smtClean="0"/>
              <a:t>წესის თანახმად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ka-GE" sz="2400" dirty="0"/>
              <a:t>ეპიდემიური აფეთქების სალიკვიდაციო </a:t>
            </a:r>
            <a:r>
              <a:rPr lang="ka-GE" sz="2400" dirty="0" smtClean="0"/>
              <a:t>ღონისძიებები - ორივე სამინისტროს ჩართულობით</a:t>
            </a:r>
          </a:p>
          <a:p>
            <a:pPr marL="0" lvl="1" indent="0">
              <a:buNone/>
            </a:pPr>
            <a:endParaRPr lang="ka-GE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1016000" y="6086564"/>
            <a:ext cx="99568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ka-GE" sz="1200" dirty="0" smtClean="0"/>
              <a:t>„საზოგადოებრივი ჯანმრთელობის შესახებ“ საქართველოს კანონი</a:t>
            </a:r>
            <a:endParaRPr lang="ka-GE" sz="1200" dirty="0"/>
          </a:p>
        </p:txBody>
      </p:sp>
    </p:spTree>
    <p:extLst>
      <p:ext uri="{BB962C8B-B14F-4D97-AF65-F5344CB8AC3E}">
        <p14:creationId xmlns:p14="http://schemas.microsoft.com/office/powerpoint/2010/main" val="262301566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2788</TotalTime>
  <Words>3196</Words>
  <Application>Microsoft Office PowerPoint</Application>
  <PresentationFormat>Custom</PresentationFormat>
  <Paragraphs>388</Paragraphs>
  <Slides>42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IHR National Legislation, Policy and Financing </vt:lpstr>
      <vt:lpstr>Demographic and Socio-Economic Situation</vt:lpstr>
      <vt:lpstr>Health sector expenditures</vt:lpstr>
      <vt:lpstr>Health Priority Directions for 2014-2020</vt:lpstr>
      <vt:lpstr>Policy</vt:lpstr>
      <vt:lpstr>საკანონმდებლო გარემო</vt:lpstr>
      <vt:lpstr>ეპიდემიებისა და პანდემიების მართვა</vt:lpstr>
      <vt:lpstr>ზოონოზური დაავადებების კონტროლი</vt:lpstr>
      <vt:lpstr>სურსათით გამოწვეული დაავადებების კონტროლი</vt:lpstr>
      <vt:lpstr>საზოგადოების ჯანმრთელობისათვის უსაფრთხო            გარემოს უზრუნველყოფა </vt:lpstr>
      <vt:lpstr>საზოგადოების ჯანმრთელობისათვის უსაფრთხო წყლის უზრუნველყოფა</vt:lpstr>
      <vt:lpstr>ქიმიური უსაფრთხოება</vt:lpstr>
      <vt:lpstr>სამოქალაქო უსაფრთხოების სფეროში ჩართული უწყებები</vt:lpstr>
      <vt:lpstr>საგანგებო დახმარების ფუნქციები</vt:lpstr>
      <vt:lpstr>სამინისტროს ფუნქციები სამოქალაქო უსაფრთხოების სფეროში</vt:lpstr>
      <vt:lpstr>საგანგებო სიტუაციების სამედიცინო უზრუნველყოფა</vt:lpstr>
      <vt:lpstr>სამედიცინო უზრუნველყოფა - ფუნქციების გადანაწილება</vt:lpstr>
      <vt:lpstr>სამედიცინო უზრუნველყოფა -  ოპერირების კონცეფცია</vt:lpstr>
      <vt:lpstr>სამედიცინო უზრუნველყოფა - ღონისძიებების ორგანიზება</vt:lpstr>
      <vt:lpstr>სამედიცინო უზრუნველყოფა - ღონისძიებების ორგანიზება</vt:lpstr>
      <vt:lpstr>სამედიცინო უზრუნველყოფის ძირითადი ღონისძიებები </vt:lpstr>
      <vt:lpstr>მხარდამჭერი უწყებების მონაწილეობა </vt:lpstr>
      <vt:lpstr>ეპიდზედამხედველობის ინტეგრირებული ეროვნული სისტემა</vt:lpstr>
      <vt:lpstr>ეპიდზედამხედველობის ინტეგრირებული ეროვნული სისტემა</vt:lpstr>
      <vt:lpstr>ეპიდზედამხედველობის ინტეგრირებულ ეროვნულ სისტემაში ჩართულ მხარეთა მოვალეობები</vt:lpstr>
      <vt:lpstr>დაავადებათა ზედამხედველობის ელექტრონული  ინტეგრირებული სისტემა </vt:lpstr>
      <vt:lpstr>ეპიდზედამხედველობის ინტეგრირებული სისტემა - საერთაშორისო შეტყობინება</vt:lpstr>
      <vt:lpstr>სამკურნალო საშუალებების რეგულირება</vt:lpstr>
      <vt:lpstr>ანტიმიკრობული სამკურნალო საშუალებების მოხმარება</vt:lpstr>
      <vt:lpstr>ფინანსური რესურსები (1) </vt:lpstr>
      <vt:lpstr>ფინანსური რესურსები (2) </vt:lpstr>
      <vt:lpstr>ფინანსური რესურსები (3) </vt:lpstr>
      <vt:lpstr>ფინანსური რესურსები (4) </vt:lpstr>
      <vt:lpstr>საზოგადოებრივი ჯანდაცვის საფრთხეებზე რეაგირება, ბიუჯეტი,  ათასი ლარი, 2019</vt:lpstr>
      <vt:lpstr>სამოქალაქო უსაფრთხოების ეროვნული გეგმა  საქართველოს მთავრობის 205 წლის 506 დადგენილება</vt:lpstr>
      <vt:lpstr>საგანგებო სიტუაციების სამედიცინო უზრუნველყოფის პრევენციული ღონისძიებები</vt:lpstr>
      <vt:lpstr>ოპერაციების ალგორითმი</vt:lpstr>
      <vt:lpstr>საქართველოს შრომის, ჯანმრთელობისა და სოციალური დაცვის სამინისტროს საგანგებო შტაბი</vt:lpstr>
      <vt:lpstr>რეაგირების ორგანიზება საგანგებო სიტუაციის ზონაში</vt:lpstr>
      <vt:lpstr>საგანგებო სიტუაციებზე რეაგირების სამედიცინო უზრუნველყოფის ძირითადი ღონისძიებები</vt:lpstr>
      <vt:lpstr>მხარდამჭერი უწყებები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 Bakradze</dc:creator>
  <cp:lastModifiedBy>Ketevan Goginashvili</cp:lastModifiedBy>
  <cp:revision>255</cp:revision>
  <dcterms:created xsi:type="dcterms:W3CDTF">2013-07-15T20:25:18Z</dcterms:created>
  <dcterms:modified xsi:type="dcterms:W3CDTF">2019-06-06T06:56:39Z</dcterms:modified>
</cp:coreProperties>
</file>