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0931-51AD-45F0-B9D9-DE8B7C426C0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4646-F724-432E-BA5E-8AE94DF9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9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0931-51AD-45F0-B9D9-DE8B7C426C0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4646-F724-432E-BA5E-8AE94DF9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0931-51AD-45F0-B9D9-DE8B7C426C0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4646-F724-432E-BA5E-8AE94DF9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5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0931-51AD-45F0-B9D9-DE8B7C426C0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4646-F724-432E-BA5E-8AE94DF9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0931-51AD-45F0-B9D9-DE8B7C426C0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4646-F724-432E-BA5E-8AE94DF9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6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0931-51AD-45F0-B9D9-DE8B7C426C0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4646-F724-432E-BA5E-8AE94DF9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0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0931-51AD-45F0-B9D9-DE8B7C426C0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4646-F724-432E-BA5E-8AE94DF9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0931-51AD-45F0-B9D9-DE8B7C426C0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4646-F724-432E-BA5E-8AE94DF9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0931-51AD-45F0-B9D9-DE8B7C426C0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4646-F724-432E-BA5E-8AE94DF9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0931-51AD-45F0-B9D9-DE8B7C426C0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4646-F724-432E-BA5E-8AE94DF9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3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0931-51AD-45F0-B9D9-DE8B7C426C0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4646-F724-432E-BA5E-8AE94DF9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0931-51AD-45F0-B9D9-DE8B7C426C0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54646-F724-432E-BA5E-8AE94DF9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asureevaluation.org/prh/rh_indicators/specific/sm/proportion-of-all-births-in-emoc-facilities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800" y="1981200"/>
            <a:ext cx="8382000" cy="3408784"/>
          </a:xfrm>
        </p:spPr>
        <p:txBody>
          <a:bodyPr>
            <a:noAutofit/>
          </a:bodyPr>
          <a:lstStyle/>
          <a:p>
            <a:pPr marL="0" indent="0"/>
            <a:r>
              <a:rPr lang="ka-GE" sz="3600" b="1" dirty="0">
                <a:solidFill>
                  <a:srgbClr val="006B52"/>
                </a:solidFill>
              </a:rPr>
              <a:t>დედათა და ახალშობილთა ჯანმრთელობის ხელშეწყობის </a:t>
            </a:r>
            <a:r>
              <a:rPr lang="ka-GE" sz="3600" b="1" dirty="0" smtClean="0">
                <a:solidFill>
                  <a:srgbClr val="006B52"/>
                </a:solidFill>
              </a:rPr>
              <a:t>ეროვნული სტრატეგია</a:t>
            </a:r>
            <a:br>
              <a:rPr lang="ka-GE" sz="3600" b="1" dirty="0" smtClean="0">
                <a:solidFill>
                  <a:srgbClr val="006B52"/>
                </a:solidFill>
              </a:rPr>
            </a:br>
            <a:r>
              <a:rPr lang="en-US" sz="3600" b="1" dirty="0" smtClean="0">
                <a:solidFill>
                  <a:srgbClr val="006B52"/>
                </a:solidFill>
                <a:latin typeface="Georgia" panose="02040502050405020303" pitchFamily="18" charset="0"/>
              </a:rPr>
              <a:t>(</a:t>
            </a:r>
            <a:r>
              <a:rPr lang="en-GB" sz="3600" b="1" dirty="0" smtClean="0">
                <a:solidFill>
                  <a:srgbClr val="006B52"/>
                </a:solidFill>
                <a:latin typeface="Georgia" panose="02040502050405020303" pitchFamily="18" charset="0"/>
              </a:rPr>
              <a:t>2017-2030)</a:t>
            </a:r>
            <a:r>
              <a:rPr lang="ka-GE" sz="3600" b="1" dirty="0" smtClean="0">
                <a:solidFill>
                  <a:srgbClr val="006B52"/>
                </a:solidFill>
                <a:latin typeface="Georgia" panose="02040502050405020303" pitchFamily="18" charset="0"/>
              </a:rPr>
              <a:t/>
            </a:r>
            <a:br>
              <a:rPr lang="ka-GE" sz="3600" b="1" dirty="0" smtClean="0">
                <a:solidFill>
                  <a:srgbClr val="006B52"/>
                </a:solidFill>
                <a:latin typeface="Georgia" panose="02040502050405020303" pitchFamily="18" charset="0"/>
              </a:rPr>
            </a:br>
            <a:r>
              <a:rPr lang="en-GB" sz="3600" b="1" dirty="0" smtClean="0">
                <a:solidFill>
                  <a:srgbClr val="006B52"/>
                </a:solidFill>
                <a:latin typeface="Georgia" panose="02040502050405020303" pitchFamily="18" charset="0"/>
              </a:rPr>
              <a:t/>
            </a:r>
            <a:br>
              <a:rPr lang="en-GB" sz="3600" b="1" dirty="0" smtClean="0">
                <a:solidFill>
                  <a:srgbClr val="006B52"/>
                </a:solidFill>
                <a:latin typeface="Georgia" panose="02040502050405020303" pitchFamily="18" charset="0"/>
              </a:rPr>
            </a:br>
            <a:r>
              <a:rPr lang="ka-GE" sz="3600" b="1" dirty="0" smtClean="0">
                <a:solidFill>
                  <a:srgbClr val="006B52"/>
                </a:solidFill>
              </a:rPr>
              <a:t>და სამოქმედო გეგმა</a:t>
            </a:r>
            <a:r>
              <a:rPr lang="en-GB" sz="3600" b="1" dirty="0" smtClean="0">
                <a:solidFill>
                  <a:srgbClr val="006B52"/>
                </a:solidFill>
                <a:latin typeface="Georgia" panose="02040502050405020303" pitchFamily="18" charset="0"/>
              </a:rPr>
              <a:t> </a:t>
            </a:r>
            <a:r>
              <a:rPr lang="ka-GE" sz="3600" b="1" dirty="0" smtClean="0">
                <a:solidFill>
                  <a:srgbClr val="006B52"/>
                </a:solidFill>
              </a:rPr>
              <a:t/>
            </a:r>
            <a:br>
              <a:rPr lang="ka-GE" sz="3600" b="1" dirty="0" smtClean="0">
                <a:solidFill>
                  <a:srgbClr val="006B52"/>
                </a:solidFill>
              </a:rPr>
            </a:br>
            <a:r>
              <a:rPr lang="ka-GE" sz="3600" b="1" dirty="0" smtClean="0">
                <a:solidFill>
                  <a:srgbClr val="006B52"/>
                </a:solidFill>
              </a:rPr>
              <a:t>(</a:t>
            </a:r>
            <a:r>
              <a:rPr lang="en-GB" sz="3600" b="1" dirty="0" smtClean="0">
                <a:solidFill>
                  <a:srgbClr val="006B52"/>
                </a:solidFill>
                <a:latin typeface="Georgia" panose="02040502050405020303" pitchFamily="18" charset="0"/>
              </a:rPr>
              <a:t>2017-2019</a:t>
            </a:r>
            <a:r>
              <a:rPr lang="ka-GE" sz="3600" b="1" dirty="0" smtClean="0">
                <a:solidFill>
                  <a:srgbClr val="006B52"/>
                </a:solidFill>
              </a:rPr>
              <a:t>)</a:t>
            </a:r>
            <a:br>
              <a:rPr lang="ka-GE" sz="3600" b="1" dirty="0" smtClean="0">
                <a:solidFill>
                  <a:srgbClr val="006B52"/>
                </a:solidFill>
              </a:rPr>
            </a:br>
            <a:r>
              <a:rPr lang="ka-GE" sz="3600" dirty="0">
                <a:solidFill>
                  <a:srgbClr val="006B52"/>
                </a:solidFill>
              </a:rPr>
              <a:t/>
            </a:r>
            <a:br>
              <a:rPr lang="ka-GE" sz="3600" dirty="0">
                <a:solidFill>
                  <a:srgbClr val="006B52"/>
                </a:solidFill>
              </a:rPr>
            </a:br>
            <a:endParaRPr lang="en-GB" sz="3600" b="1" dirty="0">
              <a:solidFill>
                <a:srgbClr val="006B5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274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81800" y="457200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dirty="0" smtClean="0">
                <a:solidFill>
                  <a:srgbClr val="35554D"/>
                </a:solidFill>
              </a:rPr>
              <a:t>ამოცანა</a:t>
            </a:r>
            <a:r>
              <a:rPr lang="en-GB" sz="2400" b="1" dirty="0" smtClean="0">
                <a:solidFill>
                  <a:srgbClr val="35554D"/>
                </a:solidFill>
              </a:rPr>
              <a:t> 1:</a:t>
            </a:r>
            <a:endParaRPr lang="en-US" sz="2400" dirty="0"/>
          </a:p>
        </p:txBody>
      </p:sp>
      <p:sp>
        <p:nvSpPr>
          <p:cNvPr id="8" name="Chevron 7"/>
          <p:cNvSpPr/>
          <p:nvPr/>
        </p:nvSpPr>
        <p:spPr>
          <a:xfrm>
            <a:off x="228600" y="1600200"/>
            <a:ext cx="3048000" cy="4288735"/>
          </a:xfrm>
          <a:custGeom>
            <a:avLst/>
            <a:gdLst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1066800 w 2133600"/>
              <a:gd name="connsiteY5" fmla="*/ 1943100 h 3886200"/>
              <a:gd name="connsiteX6" fmla="*/ 0 w 2133600"/>
              <a:gd name="connsiteY6" fmla="*/ 0 h 3886200"/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6485 w 2133600"/>
              <a:gd name="connsiteY5" fmla="*/ 1933373 h 3886200"/>
              <a:gd name="connsiteX6" fmla="*/ 0 w 2133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886200">
                <a:moveTo>
                  <a:pt x="0" y="0"/>
                </a:moveTo>
                <a:lnTo>
                  <a:pt x="1066800" y="0"/>
                </a:lnTo>
                <a:lnTo>
                  <a:pt x="2133600" y="1943100"/>
                </a:lnTo>
                <a:lnTo>
                  <a:pt x="1066800" y="3886200"/>
                </a:lnTo>
                <a:lnTo>
                  <a:pt x="0" y="3886200"/>
                </a:lnTo>
                <a:cubicBezTo>
                  <a:pt x="2162" y="3235258"/>
                  <a:pt x="4323" y="2584315"/>
                  <a:pt x="6485" y="1933373"/>
                </a:cubicBezTo>
                <a:cubicBezTo>
                  <a:pt x="4323" y="1288915"/>
                  <a:pt x="2162" y="64445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17D69"/>
              </a:gs>
              <a:gs pos="35000">
                <a:srgbClr val="03AA9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33599" y="1600200"/>
            <a:ext cx="6733695" cy="4288735"/>
          </a:xfrm>
          <a:custGeom>
            <a:avLst/>
            <a:gdLst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915768 w 6733113"/>
              <a:gd name="connsiteY5" fmla="*/ 1915768 h 3831535"/>
              <a:gd name="connsiteX6" fmla="*/ 0 w 6733113"/>
              <a:gd name="connsiteY6" fmla="*/ 0 h 3831535"/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497479 w 6733113"/>
              <a:gd name="connsiteY5" fmla="*/ 1876858 h 3831535"/>
              <a:gd name="connsiteX6" fmla="*/ 0 w 6733113"/>
              <a:gd name="connsiteY6" fmla="*/ 0 h 3831535"/>
              <a:gd name="connsiteX0" fmla="*/ 0 w 6733113"/>
              <a:gd name="connsiteY0" fmla="*/ 9727 h 3841262"/>
              <a:gd name="connsiteX1" fmla="*/ 6723968 w 6733113"/>
              <a:gd name="connsiteY1" fmla="*/ 0 h 3841262"/>
              <a:gd name="connsiteX2" fmla="*/ 6733113 w 6733113"/>
              <a:gd name="connsiteY2" fmla="*/ 1925495 h 3841262"/>
              <a:gd name="connsiteX3" fmla="*/ 4817346 w 6733113"/>
              <a:gd name="connsiteY3" fmla="*/ 3841262 h 3841262"/>
              <a:gd name="connsiteX4" fmla="*/ 0 w 6733113"/>
              <a:gd name="connsiteY4" fmla="*/ 3841262 h 3841262"/>
              <a:gd name="connsiteX5" fmla="*/ 1497479 w 6733113"/>
              <a:gd name="connsiteY5" fmla="*/ 1886585 h 3841262"/>
              <a:gd name="connsiteX6" fmla="*/ 0 w 6733113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97479 w 6733695"/>
              <a:gd name="connsiteY5" fmla="*/ 188658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09930 w 6733695"/>
              <a:gd name="connsiteY5" fmla="*/ 1876857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896313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68296 w 6733695"/>
              <a:gd name="connsiteY5" fmla="*/ 193477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934776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87751 w 6733695"/>
              <a:gd name="connsiteY5" fmla="*/ 1925161 h 3841262"/>
              <a:gd name="connsiteX6" fmla="*/ 0 w 6733695"/>
              <a:gd name="connsiteY6" fmla="*/ 9727 h 384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695" h="3841262">
                <a:moveTo>
                  <a:pt x="0" y="9727"/>
                </a:moveTo>
                <a:lnTo>
                  <a:pt x="6723968" y="0"/>
                </a:lnTo>
                <a:cubicBezTo>
                  <a:pt x="6727016" y="641832"/>
                  <a:pt x="6730065" y="1283663"/>
                  <a:pt x="6733113" y="1925495"/>
                </a:cubicBezTo>
                <a:lnTo>
                  <a:pt x="6733695" y="3841262"/>
                </a:lnTo>
                <a:lnTo>
                  <a:pt x="0" y="3841262"/>
                </a:lnTo>
                <a:lnTo>
                  <a:pt x="1487751" y="1925161"/>
                </a:lnTo>
                <a:lnTo>
                  <a:pt x="0" y="97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75" y="2240234"/>
            <a:ext cx="528531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მომსახურების ხელმისაწვდომობასთან დაკავშირებული ბარიერების ანალიზი </a:t>
            </a:r>
            <a:r>
              <a:rPr lang="ka-GE" sz="2000" dirty="0" smtClean="0"/>
              <a:t>და შესაბამისი  აღმომფხვრელი  ღონისძიებების  დანერგვა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 smtClean="0"/>
              <a:t>დედათა </a:t>
            </a:r>
            <a:r>
              <a:rPr lang="ka-GE" sz="2000" dirty="0"/>
              <a:t>და ახალშობილთა </a:t>
            </a:r>
            <a:r>
              <a:rPr lang="ka-GE" sz="2000" dirty="0" smtClean="0"/>
              <a:t>პატრონაჟის/ბინაზე </a:t>
            </a:r>
            <a:r>
              <a:rPr lang="ka-GE" sz="2000" dirty="0"/>
              <a:t>მოვლის პროგრამების შემუშავება და </a:t>
            </a:r>
            <a:r>
              <a:rPr lang="ka-GE" sz="2000" dirty="0" smtClean="0"/>
              <a:t>განხორციელება სოფლის და მოშორებით განლაგებული დასახლებების მცხოვრებთათვის.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349057"/>
            <a:ext cx="2486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ბ. დედათა და ახალშობილთა მომსახურების ხელმისაწვდომობასთან  დაკავშირებული გეოგრაფიული, ფინანსური და სოციალურ-კულტურული ბარიერების </a:t>
            </a:r>
            <a:endParaRPr lang="en-US" dirty="0"/>
          </a:p>
          <a:p>
            <a:r>
              <a:rPr lang="ka-GE" dirty="0"/>
              <a:t>შემცირება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1000" y="160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u="sng" dirty="0">
                <a:solidFill>
                  <a:srgbClr val="C00000"/>
                </a:solidFill>
              </a:rPr>
              <a:t>პრიორიტეტული ინტერვენციები: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" y="1600200"/>
            <a:ext cx="188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/>
              <a:t>სტრატეგიული პრიორიტეტი</a:t>
            </a:r>
            <a:r>
              <a:rPr lang="en-GB" b="1" u="sng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179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915400" cy="808038"/>
          </a:xfrm>
        </p:spPr>
        <p:txBody>
          <a:bodyPr>
            <a:noAutofit/>
          </a:bodyPr>
          <a:lstStyle/>
          <a:p>
            <a:r>
              <a:rPr lang="ka-GE" sz="2400" b="1" u="sng" dirty="0">
                <a:solidFill>
                  <a:srgbClr val="C00000"/>
                </a:solidFill>
              </a:rPr>
              <a:t>სტრატეგიული პრიორიტეტი</a:t>
            </a:r>
            <a:r>
              <a:rPr lang="en-GB" sz="2400" b="1" u="sng" dirty="0">
                <a:solidFill>
                  <a:srgbClr val="C00000"/>
                </a:solidFill>
              </a:rPr>
              <a:t>:</a:t>
            </a: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ka-GE" sz="2400" b="1" dirty="0">
                <a:solidFill>
                  <a:srgbClr val="C00000"/>
                </a:solidFill>
              </a:rPr>
              <a:t>ბ. დედათა და ახალშობილთა მომსახურების ხელმისაწვდომობასთან  დაკავშირებული გეოგრაფიული, ფინანსური და სოციალურ-კულტურული ბარიერების </a:t>
            </a: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ka-GE" sz="2400" b="1" dirty="0">
                <a:solidFill>
                  <a:srgbClr val="C00000"/>
                </a:solidFill>
              </a:rPr>
              <a:t>შემცირება</a:t>
            </a:r>
            <a:r>
              <a:rPr lang="en-US" sz="2400" b="1" dirty="0">
                <a:solidFill>
                  <a:srgbClr val="C00000"/>
                </a:solidFill>
              </a:rPr>
              <a:t/>
            </a:r>
            <a:br>
              <a:rPr lang="en-US" sz="2400" b="1" dirty="0">
                <a:solidFill>
                  <a:srgbClr val="C00000"/>
                </a:solidFill>
              </a:rPr>
            </a:b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4525963"/>
          </a:xfrm>
        </p:spPr>
        <p:txBody>
          <a:bodyPr>
            <a:normAutofit/>
          </a:bodyPr>
          <a:lstStyle/>
          <a:p>
            <a:r>
              <a:rPr lang="x-none" sz="2400" b="1"/>
              <a:t>შუალედური შედეგის </a:t>
            </a:r>
            <a:r>
              <a:rPr lang="x-none" sz="2400" b="1" smtClean="0"/>
              <a:t>ინდიკატორი</a:t>
            </a:r>
          </a:p>
          <a:p>
            <a:pPr lvl="1"/>
            <a:r>
              <a:rPr lang="x-none" sz="2400"/>
              <a:t>ჩატარებული სპეციალური კვლევების რაოდენობა </a:t>
            </a:r>
            <a:endParaRPr lang="x-none" sz="2400" smtClean="0"/>
          </a:p>
          <a:p>
            <a:pPr lvl="2"/>
            <a:r>
              <a:rPr lang="x-none"/>
              <a:t>საბაზისო - არა	სამიზნე - </a:t>
            </a:r>
            <a:r>
              <a:rPr lang="x-none" smtClean="0"/>
              <a:t>სულ მცირე ერთი</a:t>
            </a:r>
            <a:endParaRPr lang="x-none"/>
          </a:p>
          <a:p>
            <a:pPr lvl="1"/>
            <a:endParaRPr lang="x-none" sz="2400" smtClean="0"/>
          </a:p>
          <a:p>
            <a:pPr lvl="1"/>
            <a:r>
              <a:rPr lang="x-none" sz="2400"/>
              <a:t>იმ ქალებისა და ახალშობილების რაოდენობა (პროცენტული), რომლებსაც ბინაზე აქვთ მიღებული ჯანდაცვის მომსახურებები (ანტენატალური, მშობიარობის შემდგომი, პოსტნატალური)  </a:t>
            </a:r>
            <a:endParaRPr lang="x-none" sz="2400" smtClean="0"/>
          </a:p>
          <a:p>
            <a:pPr lvl="2"/>
            <a:r>
              <a:rPr lang="x-none"/>
              <a:t>საბაზისო - N/A 	სამიზნე - </a:t>
            </a:r>
            <a:r>
              <a:rPr lang="x-none" smtClean="0"/>
              <a:t>10%</a:t>
            </a:r>
            <a:endParaRPr lang="x-none"/>
          </a:p>
          <a:p>
            <a:pPr lvl="1"/>
            <a:endParaRPr lang="x-none" sz="240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71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200" y="60960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35554D"/>
                </a:solidFill>
              </a:rPr>
              <a:t>ამოცანა</a:t>
            </a:r>
            <a:r>
              <a:rPr lang="en-GB" b="1" dirty="0" smtClean="0">
                <a:solidFill>
                  <a:srgbClr val="35554D"/>
                </a:solidFill>
              </a:rPr>
              <a:t> </a:t>
            </a:r>
            <a:r>
              <a:rPr lang="en-GB" b="1" dirty="0">
                <a:solidFill>
                  <a:srgbClr val="35554D"/>
                </a:solidFill>
              </a:rPr>
              <a:t>1</a:t>
            </a:r>
            <a:r>
              <a:rPr lang="en-GB" b="1" dirty="0" smtClean="0">
                <a:solidFill>
                  <a:srgbClr val="35554D"/>
                </a:solidFill>
              </a:rPr>
              <a:t>: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228600" y="1600200"/>
            <a:ext cx="3048000" cy="4288735"/>
          </a:xfrm>
          <a:custGeom>
            <a:avLst/>
            <a:gdLst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1066800 w 2133600"/>
              <a:gd name="connsiteY5" fmla="*/ 1943100 h 3886200"/>
              <a:gd name="connsiteX6" fmla="*/ 0 w 2133600"/>
              <a:gd name="connsiteY6" fmla="*/ 0 h 3886200"/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6485 w 2133600"/>
              <a:gd name="connsiteY5" fmla="*/ 1933373 h 3886200"/>
              <a:gd name="connsiteX6" fmla="*/ 0 w 2133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886200">
                <a:moveTo>
                  <a:pt x="0" y="0"/>
                </a:moveTo>
                <a:lnTo>
                  <a:pt x="1066800" y="0"/>
                </a:lnTo>
                <a:lnTo>
                  <a:pt x="2133600" y="1943100"/>
                </a:lnTo>
                <a:lnTo>
                  <a:pt x="1066800" y="3886200"/>
                </a:lnTo>
                <a:lnTo>
                  <a:pt x="0" y="3886200"/>
                </a:lnTo>
                <a:cubicBezTo>
                  <a:pt x="2162" y="3235258"/>
                  <a:pt x="4323" y="2584315"/>
                  <a:pt x="6485" y="1933373"/>
                </a:cubicBezTo>
                <a:cubicBezTo>
                  <a:pt x="4323" y="1288915"/>
                  <a:pt x="2162" y="64445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17D69"/>
              </a:gs>
              <a:gs pos="35000">
                <a:srgbClr val="03AA9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33599" y="1600200"/>
            <a:ext cx="6733695" cy="4288735"/>
          </a:xfrm>
          <a:custGeom>
            <a:avLst/>
            <a:gdLst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915768 w 6733113"/>
              <a:gd name="connsiteY5" fmla="*/ 1915768 h 3831535"/>
              <a:gd name="connsiteX6" fmla="*/ 0 w 6733113"/>
              <a:gd name="connsiteY6" fmla="*/ 0 h 3831535"/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497479 w 6733113"/>
              <a:gd name="connsiteY5" fmla="*/ 1876858 h 3831535"/>
              <a:gd name="connsiteX6" fmla="*/ 0 w 6733113"/>
              <a:gd name="connsiteY6" fmla="*/ 0 h 3831535"/>
              <a:gd name="connsiteX0" fmla="*/ 0 w 6733113"/>
              <a:gd name="connsiteY0" fmla="*/ 9727 h 3841262"/>
              <a:gd name="connsiteX1" fmla="*/ 6723968 w 6733113"/>
              <a:gd name="connsiteY1" fmla="*/ 0 h 3841262"/>
              <a:gd name="connsiteX2" fmla="*/ 6733113 w 6733113"/>
              <a:gd name="connsiteY2" fmla="*/ 1925495 h 3841262"/>
              <a:gd name="connsiteX3" fmla="*/ 4817346 w 6733113"/>
              <a:gd name="connsiteY3" fmla="*/ 3841262 h 3841262"/>
              <a:gd name="connsiteX4" fmla="*/ 0 w 6733113"/>
              <a:gd name="connsiteY4" fmla="*/ 3841262 h 3841262"/>
              <a:gd name="connsiteX5" fmla="*/ 1497479 w 6733113"/>
              <a:gd name="connsiteY5" fmla="*/ 1886585 h 3841262"/>
              <a:gd name="connsiteX6" fmla="*/ 0 w 6733113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97479 w 6733695"/>
              <a:gd name="connsiteY5" fmla="*/ 188658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09930 w 6733695"/>
              <a:gd name="connsiteY5" fmla="*/ 1876857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896313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68296 w 6733695"/>
              <a:gd name="connsiteY5" fmla="*/ 193477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934776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87751 w 6733695"/>
              <a:gd name="connsiteY5" fmla="*/ 1925161 h 3841262"/>
              <a:gd name="connsiteX6" fmla="*/ 0 w 6733695"/>
              <a:gd name="connsiteY6" fmla="*/ 9727 h 384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695" h="3841262">
                <a:moveTo>
                  <a:pt x="0" y="9727"/>
                </a:moveTo>
                <a:lnTo>
                  <a:pt x="6723968" y="0"/>
                </a:lnTo>
                <a:cubicBezTo>
                  <a:pt x="6727016" y="641832"/>
                  <a:pt x="6730065" y="1283663"/>
                  <a:pt x="6733113" y="1925495"/>
                </a:cubicBezTo>
                <a:lnTo>
                  <a:pt x="6733695" y="3841262"/>
                </a:lnTo>
                <a:lnTo>
                  <a:pt x="0" y="3841262"/>
                </a:lnTo>
                <a:lnTo>
                  <a:pt x="1487751" y="1925161"/>
                </a:lnTo>
                <a:lnTo>
                  <a:pt x="0" y="97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8180" y="2544238"/>
            <a:ext cx="52853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თანამშრომლობა ადგილობრივ ხელისუფლებასთან დედათა და ახალშობილთა სტრატეგიული ინტერვენციების </a:t>
            </a:r>
            <a:r>
              <a:rPr lang="ka-GE" sz="2000" dirty="0" smtClean="0"/>
              <a:t>განსახორციელებლად </a:t>
            </a:r>
            <a:endParaRPr lang="ka-GE" sz="2000" dirty="0"/>
          </a:p>
          <a:p>
            <a:pPr marL="288000" lvl="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დედათა და ახალშობილთა ჯანმრთელობის საჭიროებებზე თემის ცნობიერების ამაღლება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349057"/>
            <a:ext cx="24862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sz="1600" dirty="0"/>
              <a:t>გ. მოსახლეობის მობილიზებისა და მონაწილეობის გაძლიერება თემის დონეზე დედათა და ახალშობილთა სერვისებზე ხელმისაწვდომობისა </a:t>
            </a:r>
            <a:endParaRPr lang="en-US" sz="1600" dirty="0"/>
          </a:p>
          <a:p>
            <a:pPr lvl="0"/>
            <a:r>
              <a:rPr lang="ka-GE" sz="1600" dirty="0"/>
              <a:t>და მოთხოვნის გაუმჯობესების </a:t>
            </a:r>
            <a:endParaRPr lang="en-US" sz="1600" dirty="0"/>
          </a:p>
          <a:p>
            <a:pPr lvl="0"/>
            <a:r>
              <a:rPr lang="ka-GE" sz="1600" dirty="0"/>
              <a:t>მიზნით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191000" y="160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u="sng" dirty="0">
                <a:solidFill>
                  <a:srgbClr val="C00000"/>
                </a:solidFill>
              </a:rPr>
              <a:t>პრიორიტეტული ინტერვენციები: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" y="1600200"/>
            <a:ext cx="188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/>
              <a:t>სტრატეგიული პრიორიტეტი</a:t>
            </a:r>
            <a:r>
              <a:rPr lang="en-GB" b="1" u="sng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4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763000" cy="808038"/>
          </a:xfrm>
        </p:spPr>
        <p:txBody>
          <a:bodyPr>
            <a:noAutofit/>
          </a:bodyPr>
          <a:lstStyle/>
          <a:p>
            <a:pPr lvl="0"/>
            <a:r>
              <a:rPr lang="ka-GE" sz="2000" b="1" dirty="0">
                <a:solidFill>
                  <a:srgbClr val="C00000"/>
                </a:solidFill>
              </a:rPr>
              <a:t>გ. მოსახლეობის მობილიზებისა და მონაწილეობის გაძლიერება თემის დონეზე დედათა და ახალშობილთა სერვისებზე ხელმისაწვდომობისა </a:t>
            </a: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ka-GE" sz="2000" b="1" dirty="0">
                <a:solidFill>
                  <a:srgbClr val="C00000"/>
                </a:solidFill>
              </a:rPr>
              <a:t>და მოთხოვნის გაუმჯობესების </a:t>
            </a: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ka-GE" sz="2000" b="1" dirty="0">
                <a:solidFill>
                  <a:srgbClr val="C00000"/>
                </a:solidFill>
              </a:rPr>
              <a:t>მიზნით</a:t>
            </a: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4525963"/>
          </a:xfrm>
        </p:spPr>
        <p:txBody>
          <a:bodyPr>
            <a:normAutofit/>
          </a:bodyPr>
          <a:lstStyle/>
          <a:p>
            <a:r>
              <a:rPr lang="x-none" sz="2400" b="1"/>
              <a:t>შუალედური შედეგის </a:t>
            </a:r>
            <a:r>
              <a:rPr lang="x-none" sz="2400" b="1" smtClean="0"/>
              <a:t>ინდიკატორი</a:t>
            </a:r>
          </a:p>
          <a:p>
            <a:pPr lvl="1"/>
            <a:r>
              <a:rPr lang="x-none" sz="2400"/>
              <a:t>სამიზნე აუდიტორიასთან გამართული საორიენტაციო შეხვედრების რაოდენობა </a:t>
            </a:r>
            <a:endParaRPr lang="x-none" sz="2400" smtClean="0"/>
          </a:p>
          <a:p>
            <a:pPr lvl="2"/>
            <a:r>
              <a:rPr lang="x-none" smtClean="0"/>
              <a:t>საბაზისო </a:t>
            </a:r>
            <a:r>
              <a:rPr lang="x-none"/>
              <a:t>- </a:t>
            </a:r>
            <a:r>
              <a:rPr lang="x-none" smtClean="0"/>
              <a:t>არც-ერთი</a:t>
            </a:r>
            <a:r>
              <a:rPr lang="x-none"/>
              <a:t>	სამიზნე - </a:t>
            </a:r>
            <a:r>
              <a:rPr lang="x-none" smtClean="0"/>
              <a:t>11</a:t>
            </a:r>
          </a:p>
          <a:p>
            <a:pPr lvl="1"/>
            <a:endParaRPr lang="x-none" sz="2400" smtClean="0"/>
          </a:p>
          <a:p>
            <a:pPr lvl="1"/>
            <a:endParaRPr lang="x-none" sz="240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70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839200" cy="1219200"/>
          </a:xfrm>
        </p:spPr>
        <p:txBody>
          <a:bodyPr>
            <a:noAutofit/>
          </a:bodyPr>
          <a:lstStyle/>
          <a:p>
            <a:pPr algn="l"/>
            <a:endParaRPr lang="en-US" sz="1800" dirty="0">
              <a:solidFill>
                <a:srgbClr val="35554D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42875" y="1981200"/>
            <a:ext cx="88392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600" dirty="0" smtClean="0">
                <a:solidFill>
                  <a:srgbClr val="C00000"/>
                </a:solidFill>
              </a:rPr>
              <a:t>შესრულების  </a:t>
            </a:r>
            <a:r>
              <a:rPr lang="ka-GE" sz="1600" dirty="0">
                <a:solidFill>
                  <a:srgbClr val="C00000"/>
                </a:solidFill>
              </a:rPr>
              <a:t>ინდიკატორები </a:t>
            </a:r>
            <a:r>
              <a:rPr lang="en-US" sz="1600" dirty="0">
                <a:solidFill>
                  <a:srgbClr val="C00000"/>
                </a:solidFill>
              </a:rPr>
              <a:t>(KPIs)</a:t>
            </a:r>
            <a:endParaRPr lang="ka-GE" sz="1600" dirty="0">
              <a:solidFill>
                <a:srgbClr val="C00000"/>
              </a:solidFill>
            </a:endParaRPr>
          </a:p>
          <a:p>
            <a:pPr algn="l"/>
            <a:endParaRPr lang="ka-GE" sz="1600" dirty="0" smtClean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600" b="0" dirty="0" smtClean="0"/>
              <a:t>92%-დან 95%-მდე გაიზრდება ორსული </a:t>
            </a:r>
            <a:r>
              <a:rPr lang="ka-GE" sz="1600" b="0" dirty="0"/>
              <a:t>ქალების </a:t>
            </a:r>
            <a:r>
              <a:rPr lang="ka-GE" sz="1600" b="0" dirty="0" smtClean="0"/>
              <a:t>წილი</a:t>
            </a:r>
            <a:r>
              <a:rPr lang="ka-GE" sz="1600" b="0" dirty="0"/>
              <a:t>, </a:t>
            </a:r>
            <a:r>
              <a:rPr lang="ka-GE" sz="1600" b="0" dirty="0" smtClean="0"/>
              <a:t>რომლებმაც </a:t>
            </a:r>
            <a:r>
              <a:rPr lang="ka-GE" sz="1600" b="0" dirty="0"/>
              <a:t>პირველი ანტენატალური ვიზიტი </a:t>
            </a:r>
            <a:r>
              <a:rPr lang="ka-GE" sz="1600" b="0" dirty="0" smtClean="0"/>
              <a:t> განახორციელეს გესტაციის 12 კვირამდე</a:t>
            </a:r>
          </a:p>
          <a:p>
            <a:pPr algn="l"/>
            <a:endParaRPr lang="ka-GE" sz="16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600" b="0" dirty="0" smtClean="0"/>
              <a:t>22%-დან ≥95%-ზე გაიზრდება </a:t>
            </a:r>
            <a:r>
              <a:rPr lang="ka-GE" sz="1600" b="0" dirty="0"/>
              <a:t>ორსული </a:t>
            </a:r>
            <a:r>
              <a:rPr lang="ka-GE" sz="1600" b="0" dirty="0" smtClean="0"/>
              <a:t>ქალების </a:t>
            </a:r>
            <a:r>
              <a:rPr lang="ka-GE" sz="1600" b="0" dirty="0"/>
              <a:t>წილი</a:t>
            </a:r>
            <a:r>
              <a:rPr lang="ka-GE" sz="1600" b="0" dirty="0" smtClean="0"/>
              <a:t>, რომლებიც ორსულობის </a:t>
            </a:r>
            <a:r>
              <a:rPr lang="ka-GE" sz="1600" b="0" dirty="0"/>
              <a:t>პერიოდში იღებენ რკინის/ფოლიუმის მჟავის დანამატებს რეკომენდებული </a:t>
            </a:r>
            <a:r>
              <a:rPr lang="ka-GE" sz="1600" b="0" dirty="0" smtClean="0"/>
              <a:t>დოზით</a:t>
            </a:r>
          </a:p>
          <a:p>
            <a:pPr algn="l"/>
            <a:endParaRPr lang="en-US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600" b="0" dirty="0" smtClean="0"/>
              <a:t>50% -ით შემცირდება აივ-ინფექციისა და სიფილისის პრევალენტობა </a:t>
            </a:r>
            <a:r>
              <a:rPr lang="ka-GE" sz="1600" b="0" dirty="0"/>
              <a:t>ორსულ </a:t>
            </a:r>
            <a:r>
              <a:rPr lang="ka-GE" sz="1600" b="0" dirty="0" smtClean="0"/>
              <a:t>ქალებში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ka-GE" sz="1600" b="0" dirty="0">
              <a:solidFill>
                <a:srgbClr val="35554D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600" b="0" dirty="0" smtClean="0"/>
              <a:t>≥90%-მდე </a:t>
            </a:r>
            <a:r>
              <a:rPr lang="ka-GE" sz="1600" b="0" dirty="0"/>
              <a:t>გაიზრდება მშობიარობების წილი </a:t>
            </a:r>
            <a:r>
              <a:rPr lang="ka-GE" sz="1600" b="0" dirty="0" smtClean="0"/>
              <a:t>რისკის შესაბამის დონის დაწესებულებებში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ka-GE" sz="1600" b="0" dirty="0" smtClean="0">
              <a:hlinkClick r:id="rId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600" b="0" dirty="0"/>
              <a:t> </a:t>
            </a:r>
            <a:r>
              <a:rPr lang="ka-GE" sz="1600" b="0" dirty="0" smtClean="0"/>
              <a:t>58%-დან &gt;90%-ზე გაიზრდება </a:t>
            </a:r>
            <a:r>
              <a:rPr lang="x-none" sz="1600" b="0"/>
              <a:t>დედათა სიკვდილიანობა კონკრეტული მიზეზით (ზეგავლენა) </a:t>
            </a:r>
            <a:endParaRPr lang="x-none" sz="1600" b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x-none" sz="1600" b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x-none" sz="1600" b="0" smtClean="0"/>
              <a:t>98%-დან 99%-მდე გაიზრდება  </a:t>
            </a:r>
            <a:r>
              <a:rPr lang="x-none" sz="1600" b="0"/>
              <a:t>ნეონატალური სიკვდილიანობა კონკრეტული მიზეზით (ზეგავლენა) </a:t>
            </a:r>
            <a:endParaRPr lang="en-US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dirty="0">
              <a:solidFill>
                <a:srgbClr val="35554D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42875" y="45720"/>
            <a:ext cx="8839200" cy="1447800"/>
          </a:xfrm>
          <a:prstGeom prst="rect">
            <a:avLst/>
          </a:prstGeom>
          <a:solidFill>
            <a:srgbClr val="03AA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a-GE" sz="2000" b="1" dirty="0" smtClean="0">
                <a:solidFill>
                  <a:srgbClr val="C00000"/>
                </a:solidFill>
              </a:rPr>
              <a:t>ამოცანა</a:t>
            </a:r>
            <a:r>
              <a:rPr lang="en-GB" sz="2000" b="1" dirty="0" smtClean="0">
                <a:solidFill>
                  <a:srgbClr val="C00000"/>
                </a:solidFill>
              </a:rPr>
              <a:t> 2:</a:t>
            </a:r>
            <a:r>
              <a:rPr lang="en-GB" sz="2000" b="1" dirty="0" smtClean="0">
                <a:solidFill>
                  <a:schemeClr val="bg1"/>
                </a:solidFill>
              </a:rPr>
              <a:t>  </a:t>
            </a:r>
            <a:r>
              <a:rPr lang="x-none" sz="2000" b="1" smtClean="0">
                <a:solidFill>
                  <a:schemeClr val="bg1"/>
                </a:solidFill>
              </a:rPr>
              <a:t>2020 წლისთვის დედათა და ახალშობილთა ჯანდაცვის სერვისების ხარისხი გაუმჯობესდება და მოხდება მათი სტანდარტიზება ამ მომსახურებების სრული ინტეგრაციის პარალელურად</a:t>
            </a:r>
            <a:r>
              <a:rPr lang="x-none" sz="2000" b="1" smtClean="0"/>
              <a:t>.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52400" y="1752600"/>
            <a:ext cx="88392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a-GE" sz="1600" dirty="0" smtClean="0">
              <a:solidFill>
                <a:srgbClr val="C00000"/>
              </a:solidFill>
            </a:endParaRPr>
          </a:p>
          <a:p>
            <a:pPr algn="l"/>
            <a:r>
              <a:rPr lang="ka-GE" sz="1600" dirty="0">
                <a:solidFill>
                  <a:srgbClr val="C00000"/>
                </a:solidFill>
              </a:rPr>
              <a:t>შესრულების  ინდიკატორები </a:t>
            </a:r>
            <a:r>
              <a:rPr lang="en-US" sz="1600" dirty="0">
                <a:solidFill>
                  <a:srgbClr val="C00000"/>
                </a:solidFill>
              </a:rPr>
              <a:t>(KPIs)</a:t>
            </a:r>
            <a:endParaRPr lang="ka-GE" sz="1600" dirty="0">
              <a:solidFill>
                <a:srgbClr val="C00000"/>
              </a:solidFill>
            </a:endParaRPr>
          </a:p>
          <a:p>
            <a:pPr algn="l"/>
            <a:endParaRPr lang="ka-GE" sz="1600" dirty="0" smtClean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600" b="0" dirty="0" smtClean="0"/>
              <a:t>26.4-დან </a:t>
            </a:r>
            <a:r>
              <a:rPr lang="ka-GE" sz="1600" b="0" u="sng" dirty="0" smtClean="0"/>
              <a:t>&lt;</a:t>
            </a:r>
            <a:r>
              <a:rPr lang="ka-GE" sz="1600" b="0" dirty="0" smtClean="0"/>
              <a:t>10-ზე შემცირდება </a:t>
            </a:r>
            <a:r>
              <a:rPr lang="x-none" sz="1600" b="0"/>
              <a:t>თანდაყოლილი სიფილისის შემთხვევების ინციდენტობა </a:t>
            </a:r>
            <a:r>
              <a:rPr lang="x-none" sz="1600" b="0" smtClean="0"/>
              <a:t> 100000 ცოცხალშობილზე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ka-GE" sz="16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600" b="0" dirty="0" smtClean="0"/>
              <a:t>1.7-დან </a:t>
            </a:r>
            <a:r>
              <a:rPr lang="ka-GE" sz="1600" b="0" u="sng" dirty="0" smtClean="0"/>
              <a:t>&lt;</a:t>
            </a:r>
            <a:r>
              <a:rPr lang="ka-GE" sz="1600" b="0" dirty="0" smtClean="0"/>
              <a:t>1-ზე შემცირდება  </a:t>
            </a:r>
            <a:r>
              <a:rPr lang="x-none" sz="1600" b="0"/>
              <a:t>აივ-ინფექცა/შიდსის დედიდან შვილზე გადაცემის ახალი შემთხვევები ყოველ 100,000 ცოცხალშობილზე (გავლენა</a:t>
            </a:r>
            <a:r>
              <a:rPr lang="x-none" sz="1600" b="0" smtClean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600" b="0" dirty="0" smtClean="0"/>
              <a:t>50%-ით შემცირდება ადრეული ნეონატალური სიკვდილიანობის მაჩვენებელი წონით კატეგორიაში  &gt;2500 გრ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ka-GE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600" b="0" dirty="0" smtClean="0"/>
              <a:t>14%-დან 11-მდე შემცირდება </a:t>
            </a:r>
            <a:r>
              <a:rPr lang="x-none" sz="1600" b="0" smtClean="0"/>
              <a:t>მშობიარობის </a:t>
            </a:r>
            <a:r>
              <a:rPr lang="x-none" sz="1600" b="0"/>
              <a:t>დროს მკვდრადშობადობის მაჩვენებელი (გავლენა) </a:t>
            </a:r>
            <a:endParaRPr lang="x-none" sz="1600" b="0" smtClean="0"/>
          </a:p>
          <a:p>
            <a:pPr algn="l"/>
            <a:endParaRPr lang="ka-GE" sz="16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600" b="0" dirty="0"/>
              <a:t> </a:t>
            </a:r>
            <a:r>
              <a:rPr lang="ka-GE" sz="1600" b="0" dirty="0" smtClean="0"/>
              <a:t>საკეისრო კვეთის სიხშირე დაბალი რისკის მშობიარეეებში არ აღემატება 25%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b="0" dirty="0">
              <a:solidFill>
                <a:srgbClr val="35554D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2875" y="45720"/>
            <a:ext cx="8839200" cy="1447800"/>
          </a:xfrm>
          <a:prstGeom prst="rect">
            <a:avLst/>
          </a:prstGeom>
          <a:solidFill>
            <a:srgbClr val="03AA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a-GE" sz="2000" b="1" dirty="0" smtClean="0">
                <a:solidFill>
                  <a:srgbClr val="C00000"/>
                </a:solidFill>
              </a:rPr>
              <a:t>ამოცანა</a:t>
            </a:r>
            <a:r>
              <a:rPr lang="en-GB" sz="2000" b="1" dirty="0" smtClean="0">
                <a:solidFill>
                  <a:srgbClr val="C00000"/>
                </a:solidFill>
              </a:rPr>
              <a:t> 2:</a:t>
            </a:r>
            <a:r>
              <a:rPr lang="en-GB" sz="2000" b="1" dirty="0" smtClean="0">
                <a:solidFill>
                  <a:schemeClr val="bg1"/>
                </a:solidFill>
              </a:rPr>
              <a:t>  </a:t>
            </a:r>
            <a:r>
              <a:rPr lang="x-none" sz="2000" b="1" smtClean="0">
                <a:solidFill>
                  <a:schemeClr val="bg1"/>
                </a:solidFill>
              </a:rPr>
              <a:t>2020 წლისთვის დედათა და ახალშობილთა ჯანდაცვის სერვისების ხარისხი გაუმჯობესდება და მოხდება მათი სტანდარტიზება ამ მომსახურებების სრული ინტეგრაციის პარალელურად</a:t>
            </a:r>
            <a:r>
              <a:rPr lang="x-none" sz="2000" b="1" smtClean="0"/>
              <a:t>.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52400" y="1752600"/>
            <a:ext cx="88392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a-GE" sz="1600" dirty="0" smtClean="0">
              <a:solidFill>
                <a:srgbClr val="C00000"/>
              </a:solidFill>
            </a:endParaRPr>
          </a:p>
          <a:p>
            <a:pPr algn="l"/>
            <a:r>
              <a:rPr lang="ka-GE" sz="1600" dirty="0">
                <a:solidFill>
                  <a:srgbClr val="C00000"/>
                </a:solidFill>
              </a:rPr>
              <a:t>შესრულების  ინდიკატორები </a:t>
            </a:r>
            <a:r>
              <a:rPr lang="en-US" sz="1600" dirty="0">
                <a:solidFill>
                  <a:srgbClr val="C00000"/>
                </a:solidFill>
              </a:rPr>
              <a:t>(KPIs)</a:t>
            </a:r>
            <a:endParaRPr lang="ka-GE" sz="1600" dirty="0">
              <a:solidFill>
                <a:srgbClr val="C00000"/>
              </a:solidFill>
            </a:endParaRPr>
          </a:p>
          <a:p>
            <a:pPr algn="l"/>
            <a:endParaRPr lang="ka-GE" sz="1600" dirty="0" smtClean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x-none" sz="1600" b="0" smtClean="0"/>
              <a:t>6%-დან 5%-მდე შემცირდება დაბადებისას </a:t>
            </a:r>
            <a:r>
              <a:rPr lang="x-none" sz="1600" b="0"/>
              <a:t>დაბალი წონის პრევალენტობა ყველა </a:t>
            </a:r>
            <a:r>
              <a:rPr lang="x-none" sz="1600" b="0" smtClean="0"/>
              <a:t>ცოცხლადშობილზე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x-none" sz="1600" b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x-none" sz="1600" b="0" smtClean="0"/>
              <a:t>18%-ს არ აღემატება სამშობიაროში </a:t>
            </a:r>
            <a:r>
              <a:rPr lang="x-none" sz="1600" b="0"/>
              <a:t>დაბადებული და ახალშობილთა ინტენსიური თერაპიის განყოფილებაში გადაყვანილი ახალშობილების პროცენტული წილი </a:t>
            </a:r>
            <a:endParaRPr lang="x-none" sz="1600" b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x-none" sz="1600" b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x-none" sz="1600" b="0" smtClean="0"/>
              <a:t>95%-დან 98%-მდე გაიზრდება სამშობიაროდან </a:t>
            </a:r>
            <a:r>
              <a:rPr lang="x-none" sz="1600" b="0"/>
              <a:t>გაწერისას ექსკლუზიურ ძუძუთი კვებაზე მყოფი ახალშობილების პროცენტული </a:t>
            </a:r>
            <a:r>
              <a:rPr lang="x-none" sz="1600" b="0" smtClean="0"/>
              <a:t>წილი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x-none" sz="1600" b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x-none" sz="1600" b="0" smtClean="0"/>
              <a:t>80%-ზე მეტია იმ </a:t>
            </a:r>
            <a:r>
              <a:rPr lang="x-none" sz="1600" b="0"/>
              <a:t>ორსული ქალების პროცენტული წილი, რომლებიც კმაყოფილები არიან მიღებული ანტენატალური მომსახურებით </a:t>
            </a:r>
            <a:endParaRPr lang="en-US" sz="1600" b="0" dirty="0">
              <a:solidFill>
                <a:srgbClr val="35554D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2875" y="45720"/>
            <a:ext cx="8839200" cy="1447800"/>
          </a:xfrm>
          <a:prstGeom prst="rect">
            <a:avLst/>
          </a:prstGeom>
          <a:solidFill>
            <a:srgbClr val="03AA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a-GE" sz="2000" b="1" dirty="0" smtClean="0">
                <a:solidFill>
                  <a:srgbClr val="C00000"/>
                </a:solidFill>
              </a:rPr>
              <a:t>ამოცანა</a:t>
            </a:r>
            <a:r>
              <a:rPr lang="en-GB" sz="2000" b="1" dirty="0" smtClean="0">
                <a:solidFill>
                  <a:srgbClr val="C00000"/>
                </a:solidFill>
              </a:rPr>
              <a:t> 2:</a:t>
            </a:r>
            <a:r>
              <a:rPr lang="en-GB" sz="2000" b="1" dirty="0" smtClean="0">
                <a:solidFill>
                  <a:schemeClr val="bg1"/>
                </a:solidFill>
              </a:rPr>
              <a:t>  </a:t>
            </a:r>
            <a:r>
              <a:rPr lang="x-none" sz="2000" b="1" smtClean="0">
                <a:solidFill>
                  <a:schemeClr val="bg1"/>
                </a:solidFill>
              </a:rPr>
              <a:t>2020 წლისთვის დედათა და ახალშობილთა ჯანდაცვის სერვისების ხარისხი გაუმჯობესდება და მოხდება მათი სტანდარტიზება ამ მომსახურებების სრული ინტეგრაციის პარალელურად</a:t>
            </a:r>
            <a:r>
              <a:rPr lang="x-none" sz="2000" b="1" smtClean="0"/>
              <a:t>.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200" y="609600"/>
            <a:ext cx="1353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rgbClr val="35554D"/>
                </a:solidFill>
              </a:rPr>
              <a:t>ამოცანა</a:t>
            </a:r>
            <a:r>
              <a:rPr lang="en-GB" sz="2000" b="1" dirty="0" smtClean="0">
                <a:solidFill>
                  <a:srgbClr val="35554D"/>
                </a:solidFill>
              </a:rPr>
              <a:t> 2:</a:t>
            </a:r>
            <a:endParaRPr lang="en-US" sz="2000" dirty="0"/>
          </a:p>
        </p:txBody>
      </p:sp>
      <p:sp>
        <p:nvSpPr>
          <p:cNvPr id="8" name="Chevron 7"/>
          <p:cNvSpPr/>
          <p:nvPr/>
        </p:nvSpPr>
        <p:spPr>
          <a:xfrm>
            <a:off x="228600" y="1600200"/>
            <a:ext cx="3048000" cy="4288735"/>
          </a:xfrm>
          <a:custGeom>
            <a:avLst/>
            <a:gdLst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1066800 w 2133600"/>
              <a:gd name="connsiteY5" fmla="*/ 1943100 h 3886200"/>
              <a:gd name="connsiteX6" fmla="*/ 0 w 2133600"/>
              <a:gd name="connsiteY6" fmla="*/ 0 h 3886200"/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6485 w 2133600"/>
              <a:gd name="connsiteY5" fmla="*/ 1933373 h 3886200"/>
              <a:gd name="connsiteX6" fmla="*/ 0 w 2133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886200">
                <a:moveTo>
                  <a:pt x="0" y="0"/>
                </a:moveTo>
                <a:lnTo>
                  <a:pt x="1066800" y="0"/>
                </a:lnTo>
                <a:lnTo>
                  <a:pt x="2133600" y="1943100"/>
                </a:lnTo>
                <a:lnTo>
                  <a:pt x="1066800" y="3886200"/>
                </a:lnTo>
                <a:lnTo>
                  <a:pt x="0" y="3886200"/>
                </a:lnTo>
                <a:cubicBezTo>
                  <a:pt x="2162" y="3235258"/>
                  <a:pt x="4323" y="2584315"/>
                  <a:pt x="6485" y="1933373"/>
                </a:cubicBezTo>
                <a:cubicBezTo>
                  <a:pt x="4323" y="1288915"/>
                  <a:pt x="2162" y="64445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17D69"/>
              </a:gs>
              <a:gs pos="35000">
                <a:srgbClr val="03AA9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33599" y="1600200"/>
            <a:ext cx="6733695" cy="4288735"/>
          </a:xfrm>
          <a:custGeom>
            <a:avLst/>
            <a:gdLst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915768 w 6733113"/>
              <a:gd name="connsiteY5" fmla="*/ 1915768 h 3831535"/>
              <a:gd name="connsiteX6" fmla="*/ 0 w 6733113"/>
              <a:gd name="connsiteY6" fmla="*/ 0 h 3831535"/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497479 w 6733113"/>
              <a:gd name="connsiteY5" fmla="*/ 1876858 h 3831535"/>
              <a:gd name="connsiteX6" fmla="*/ 0 w 6733113"/>
              <a:gd name="connsiteY6" fmla="*/ 0 h 3831535"/>
              <a:gd name="connsiteX0" fmla="*/ 0 w 6733113"/>
              <a:gd name="connsiteY0" fmla="*/ 9727 h 3841262"/>
              <a:gd name="connsiteX1" fmla="*/ 6723968 w 6733113"/>
              <a:gd name="connsiteY1" fmla="*/ 0 h 3841262"/>
              <a:gd name="connsiteX2" fmla="*/ 6733113 w 6733113"/>
              <a:gd name="connsiteY2" fmla="*/ 1925495 h 3841262"/>
              <a:gd name="connsiteX3" fmla="*/ 4817346 w 6733113"/>
              <a:gd name="connsiteY3" fmla="*/ 3841262 h 3841262"/>
              <a:gd name="connsiteX4" fmla="*/ 0 w 6733113"/>
              <a:gd name="connsiteY4" fmla="*/ 3841262 h 3841262"/>
              <a:gd name="connsiteX5" fmla="*/ 1497479 w 6733113"/>
              <a:gd name="connsiteY5" fmla="*/ 1886585 h 3841262"/>
              <a:gd name="connsiteX6" fmla="*/ 0 w 6733113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97479 w 6733695"/>
              <a:gd name="connsiteY5" fmla="*/ 188658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09930 w 6733695"/>
              <a:gd name="connsiteY5" fmla="*/ 1876857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896313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68296 w 6733695"/>
              <a:gd name="connsiteY5" fmla="*/ 193477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934776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87751 w 6733695"/>
              <a:gd name="connsiteY5" fmla="*/ 1925161 h 3841262"/>
              <a:gd name="connsiteX6" fmla="*/ 0 w 6733695"/>
              <a:gd name="connsiteY6" fmla="*/ 9727 h 384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695" h="3841262">
                <a:moveTo>
                  <a:pt x="0" y="9727"/>
                </a:moveTo>
                <a:lnTo>
                  <a:pt x="6723968" y="0"/>
                </a:lnTo>
                <a:cubicBezTo>
                  <a:pt x="6727016" y="641832"/>
                  <a:pt x="6730065" y="1283663"/>
                  <a:pt x="6733113" y="1925495"/>
                </a:cubicBezTo>
                <a:lnTo>
                  <a:pt x="6733695" y="3841262"/>
                </a:lnTo>
                <a:lnTo>
                  <a:pt x="0" y="3841262"/>
                </a:lnTo>
                <a:lnTo>
                  <a:pt x="1487751" y="1925161"/>
                </a:lnTo>
                <a:lnTo>
                  <a:pt x="0" y="97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981" y="2010503"/>
            <a:ext cx="528531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ჩასახვამდელი მოვლის პაკეტის შემუშავება და ინტეგრირება პჯდ-ს პაკეტში</a:t>
            </a:r>
            <a:endParaRPr lang="en-US" sz="2000" dirty="0"/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არსებული ანტენატალური მოვლის პაკეტის გადახედვა/განახლება </a:t>
            </a:r>
            <a:endParaRPr lang="en-US" sz="2000" dirty="0"/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ანტენატალური მოვლის  განახლებული პაკეტის დაფინანსების მექანიზმების უზრუნველყოფა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 smtClean="0"/>
              <a:t>ანტენატალური  </a:t>
            </a:r>
            <a:r>
              <a:rPr lang="ka-GE" sz="2000" dirty="0"/>
              <a:t>მომსახურების მიწოდების </a:t>
            </a:r>
            <a:r>
              <a:rPr lang="ka-GE" sz="2000" dirty="0" smtClean="0"/>
              <a:t>სტრატიფიცირება</a:t>
            </a:r>
            <a:endParaRPr lang="ka-G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349057"/>
            <a:ext cx="24862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/>
              <a:t>ა. დედათა და ახალშობილთა უწყვეტი მომსახურების გაძლიერება ჩასახვამდელი, ანტენატალური, ინტრანატალური და </a:t>
            </a:r>
            <a:r>
              <a:rPr lang="ka-GE" sz="1600" dirty="0" smtClean="0"/>
              <a:t>მშობიარობისშემდგომი </a:t>
            </a:r>
            <a:r>
              <a:rPr lang="ka-GE" sz="1600" dirty="0"/>
              <a:t>მოვლის სერვისებისა და რეფერალური </a:t>
            </a:r>
            <a:endParaRPr lang="en-US" sz="1600" dirty="0"/>
          </a:p>
          <a:p>
            <a:r>
              <a:rPr lang="ka-GE" sz="1600" dirty="0"/>
              <a:t>სისტემის  </a:t>
            </a:r>
            <a:endParaRPr lang="en-US" sz="1600" dirty="0"/>
          </a:p>
          <a:p>
            <a:r>
              <a:rPr lang="ka-GE" sz="1600" dirty="0"/>
              <a:t>ეფექტურობის ამაღლებით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160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u="sng" dirty="0">
                <a:solidFill>
                  <a:srgbClr val="C00000"/>
                </a:solidFill>
              </a:rPr>
              <a:t>პრიორიტეტული ინტერვენციები: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" y="1600200"/>
            <a:ext cx="188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/>
              <a:t>სტრატეგიული პრიორიტეტი</a:t>
            </a:r>
            <a:r>
              <a:rPr lang="en-GB" b="1" u="sng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62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200" y="60960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35554D"/>
                </a:solidFill>
              </a:rPr>
              <a:t>ამოცანა</a:t>
            </a:r>
            <a:r>
              <a:rPr lang="en-GB" b="1" dirty="0" smtClean="0">
                <a:solidFill>
                  <a:srgbClr val="35554D"/>
                </a:solidFill>
              </a:rPr>
              <a:t> 2: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228600" y="1600200"/>
            <a:ext cx="3048000" cy="4288735"/>
          </a:xfrm>
          <a:custGeom>
            <a:avLst/>
            <a:gdLst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1066800 w 2133600"/>
              <a:gd name="connsiteY5" fmla="*/ 1943100 h 3886200"/>
              <a:gd name="connsiteX6" fmla="*/ 0 w 2133600"/>
              <a:gd name="connsiteY6" fmla="*/ 0 h 3886200"/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6485 w 2133600"/>
              <a:gd name="connsiteY5" fmla="*/ 1933373 h 3886200"/>
              <a:gd name="connsiteX6" fmla="*/ 0 w 2133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886200">
                <a:moveTo>
                  <a:pt x="0" y="0"/>
                </a:moveTo>
                <a:lnTo>
                  <a:pt x="1066800" y="0"/>
                </a:lnTo>
                <a:lnTo>
                  <a:pt x="2133600" y="1943100"/>
                </a:lnTo>
                <a:lnTo>
                  <a:pt x="1066800" y="3886200"/>
                </a:lnTo>
                <a:lnTo>
                  <a:pt x="0" y="3886200"/>
                </a:lnTo>
                <a:cubicBezTo>
                  <a:pt x="2162" y="3235258"/>
                  <a:pt x="4323" y="2584315"/>
                  <a:pt x="6485" y="1933373"/>
                </a:cubicBezTo>
                <a:cubicBezTo>
                  <a:pt x="4323" y="1288915"/>
                  <a:pt x="2162" y="64445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17D69"/>
              </a:gs>
              <a:gs pos="35000">
                <a:srgbClr val="03AA9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33599" y="1600200"/>
            <a:ext cx="6733695" cy="4288735"/>
          </a:xfrm>
          <a:custGeom>
            <a:avLst/>
            <a:gdLst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915768 w 6733113"/>
              <a:gd name="connsiteY5" fmla="*/ 1915768 h 3831535"/>
              <a:gd name="connsiteX6" fmla="*/ 0 w 6733113"/>
              <a:gd name="connsiteY6" fmla="*/ 0 h 3831535"/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497479 w 6733113"/>
              <a:gd name="connsiteY5" fmla="*/ 1876858 h 3831535"/>
              <a:gd name="connsiteX6" fmla="*/ 0 w 6733113"/>
              <a:gd name="connsiteY6" fmla="*/ 0 h 3831535"/>
              <a:gd name="connsiteX0" fmla="*/ 0 w 6733113"/>
              <a:gd name="connsiteY0" fmla="*/ 9727 h 3841262"/>
              <a:gd name="connsiteX1" fmla="*/ 6723968 w 6733113"/>
              <a:gd name="connsiteY1" fmla="*/ 0 h 3841262"/>
              <a:gd name="connsiteX2" fmla="*/ 6733113 w 6733113"/>
              <a:gd name="connsiteY2" fmla="*/ 1925495 h 3841262"/>
              <a:gd name="connsiteX3" fmla="*/ 4817346 w 6733113"/>
              <a:gd name="connsiteY3" fmla="*/ 3841262 h 3841262"/>
              <a:gd name="connsiteX4" fmla="*/ 0 w 6733113"/>
              <a:gd name="connsiteY4" fmla="*/ 3841262 h 3841262"/>
              <a:gd name="connsiteX5" fmla="*/ 1497479 w 6733113"/>
              <a:gd name="connsiteY5" fmla="*/ 1886585 h 3841262"/>
              <a:gd name="connsiteX6" fmla="*/ 0 w 6733113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97479 w 6733695"/>
              <a:gd name="connsiteY5" fmla="*/ 188658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09930 w 6733695"/>
              <a:gd name="connsiteY5" fmla="*/ 1876857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896313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68296 w 6733695"/>
              <a:gd name="connsiteY5" fmla="*/ 193477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934776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87751 w 6733695"/>
              <a:gd name="connsiteY5" fmla="*/ 1925161 h 3841262"/>
              <a:gd name="connsiteX6" fmla="*/ 0 w 6733695"/>
              <a:gd name="connsiteY6" fmla="*/ 9727 h 384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695" h="3841262">
                <a:moveTo>
                  <a:pt x="0" y="9727"/>
                </a:moveTo>
                <a:lnTo>
                  <a:pt x="6723968" y="0"/>
                </a:lnTo>
                <a:cubicBezTo>
                  <a:pt x="6727016" y="641832"/>
                  <a:pt x="6730065" y="1283663"/>
                  <a:pt x="6733113" y="1925495"/>
                </a:cubicBezTo>
                <a:lnTo>
                  <a:pt x="6733695" y="3841262"/>
                </a:lnTo>
                <a:lnTo>
                  <a:pt x="0" y="3841262"/>
                </a:lnTo>
                <a:lnTo>
                  <a:pt x="1487751" y="1925161"/>
                </a:lnTo>
                <a:lnTo>
                  <a:pt x="0" y="97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981" y="2164391"/>
            <a:ext cx="52853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პერინატალური მოვლის რეგიონალიზაციის ინსტიტუციონალიზაცია და განხორციელების მონოტორინგი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 smtClean="0"/>
              <a:t>ადრეული </a:t>
            </a:r>
            <a:r>
              <a:rPr lang="ka-GE" sz="2000" dirty="0"/>
              <a:t>და ექსკლუზიური ძუძუთი კვების </a:t>
            </a:r>
            <a:r>
              <a:rPr lang="ka-GE" sz="2000" dirty="0" smtClean="0"/>
              <a:t> ხელშეწყობა </a:t>
            </a:r>
            <a:r>
              <a:rPr lang="ka-GE" sz="2000" dirty="0"/>
              <a:t>და დაცვა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თანდაყოლილი სიფილისისა და დედიდან-ბავშვზე აივ გადაცემის ელიმინაციის გეგმის შემუშავება და </a:t>
            </a:r>
            <a:r>
              <a:rPr lang="ka-GE" sz="2000" dirty="0" smtClean="0"/>
              <a:t>განხორციელება</a:t>
            </a:r>
            <a:endParaRPr lang="ka-G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349057"/>
            <a:ext cx="24862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ka-GE" sz="1600" dirty="0" smtClean="0"/>
              <a:t>. </a:t>
            </a:r>
            <a:r>
              <a:rPr lang="ka-GE" sz="1600" dirty="0"/>
              <a:t>დედათა და ახალშობილთა უწყვეტი მომსახურების გაძლიერება ჩასახვამდელი, ანტენატალური, ინტრანატალური და მშობიარობის შემდგომი მოვლის სერვისებისა და რეფერალური </a:t>
            </a:r>
            <a:endParaRPr lang="en-US" sz="1600" dirty="0"/>
          </a:p>
          <a:p>
            <a:r>
              <a:rPr lang="ka-GE" sz="1600" dirty="0"/>
              <a:t>სისტემის  </a:t>
            </a:r>
            <a:endParaRPr lang="en-US" sz="1600" dirty="0"/>
          </a:p>
          <a:p>
            <a:r>
              <a:rPr lang="ka-GE" sz="1600" dirty="0"/>
              <a:t>ეფექტურობის ამაღლებით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160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u="sng" dirty="0">
                <a:solidFill>
                  <a:srgbClr val="C00000"/>
                </a:solidFill>
              </a:rPr>
              <a:t>პრიორიტეტული ინტერვენციები: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" y="1600200"/>
            <a:ext cx="188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/>
              <a:t>სტრატეგიული პრიორიტეტი</a:t>
            </a:r>
            <a:r>
              <a:rPr lang="en-GB" b="1" u="sng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385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200" y="60960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35554D"/>
                </a:solidFill>
              </a:rPr>
              <a:t>ამოცანა</a:t>
            </a:r>
            <a:r>
              <a:rPr lang="en-GB" b="1" dirty="0" smtClean="0">
                <a:solidFill>
                  <a:srgbClr val="35554D"/>
                </a:solidFill>
              </a:rPr>
              <a:t> 2: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228600" y="1600200"/>
            <a:ext cx="3048000" cy="4538952"/>
          </a:xfrm>
          <a:custGeom>
            <a:avLst/>
            <a:gdLst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1066800 w 2133600"/>
              <a:gd name="connsiteY5" fmla="*/ 1943100 h 3886200"/>
              <a:gd name="connsiteX6" fmla="*/ 0 w 2133600"/>
              <a:gd name="connsiteY6" fmla="*/ 0 h 3886200"/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6485 w 2133600"/>
              <a:gd name="connsiteY5" fmla="*/ 1933373 h 3886200"/>
              <a:gd name="connsiteX6" fmla="*/ 0 w 2133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886200">
                <a:moveTo>
                  <a:pt x="0" y="0"/>
                </a:moveTo>
                <a:lnTo>
                  <a:pt x="1066800" y="0"/>
                </a:lnTo>
                <a:lnTo>
                  <a:pt x="2133600" y="1943100"/>
                </a:lnTo>
                <a:lnTo>
                  <a:pt x="1066800" y="3886200"/>
                </a:lnTo>
                <a:lnTo>
                  <a:pt x="0" y="3886200"/>
                </a:lnTo>
                <a:cubicBezTo>
                  <a:pt x="2162" y="3235258"/>
                  <a:pt x="4323" y="2584315"/>
                  <a:pt x="6485" y="1933373"/>
                </a:cubicBezTo>
                <a:cubicBezTo>
                  <a:pt x="4323" y="1288915"/>
                  <a:pt x="2162" y="64445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17D69"/>
              </a:gs>
              <a:gs pos="35000">
                <a:srgbClr val="03AA9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33599" y="1600200"/>
            <a:ext cx="6733695" cy="4538952"/>
          </a:xfrm>
          <a:custGeom>
            <a:avLst/>
            <a:gdLst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915768 w 6733113"/>
              <a:gd name="connsiteY5" fmla="*/ 1915768 h 3831535"/>
              <a:gd name="connsiteX6" fmla="*/ 0 w 6733113"/>
              <a:gd name="connsiteY6" fmla="*/ 0 h 3831535"/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497479 w 6733113"/>
              <a:gd name="connsiteY5" fmla="*/ 1876858 h 3831535"/>
              <a:gd name="connsiteX6" fmla="*/ 0 w 6733113"/>
              <a:gd name="connsiteY6" fmla="*/ 0 h 3831535"/>
              <a:gd name="connsiteX0" fmla="*/ 0 w 6733113"/>
              <a:gd name="connsiteY0" fmla="*/ 9727 h 3841262"/>
              <a:gd name="connsiteX1" fmla="*/ 6723968 w 6733113"/>
              <a:gd name="connsiteY1" fmla="*/ 0 h 3841262"/>
              <a:gd name="connsiteX2" fmla="*/ 6733113 w 6733113"/>
              <a:gd name="connsiteY2" fmla="*/ 1925495 h 3841262"/>
              <a:gd name="connsiteX3" fmla="*/ 4817346 w 6733113"/>
              <a:gd name="connsiteY3" fmla="*/ 3841262 h 3841262"/>
              <a:gd name="connsiteX4" fmla="*/ 0 w 6733113"/>
              <a:gd name="connsiteY4" fmla="*/ 3841262 h 3841262"/>
              <a:gd name="connsiteX5" fmla="*/ 1497479 w 6733113"/>
              <a:gd name="connsiteY5" fmla="*/ 1886585 h 3841262"/>
              <a:gd name="connsiteX6" fmla="*/ 0 w 6733113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97479 w 6733695"/>
              <a:gd name="connsiteY5" fmla="*/ 188658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09930 w 6733695"/>
              <a:gd name="connsiteY5" fmla="*/ 1876857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896313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68296 w 6733695"/>
              <a:gd name="connsiteY5" fmla="*/ 193477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934776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87751 w 6733695"/>
              <a:gd name="connsiteY5" fmla="*/ 1925161 h 3841262"/>
              <a:gd name="connsiteX6" fmla="*/ 0 w 6733695"/>
              <a:gd name="connsiteY6" fmla="*/ 9727 h 384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695" h="3841262">
                <a:moveTo>
                  <a:pt x="0" y="9727"/>
                </a:moveTo>
                <a:lnTo>
                  <a:pt x="6723968" y="0"/>
                </a:lnTo>
                <a:cubicBezTo>
                  <a:pt x="6727016" y="641832"/>
                  <a:pt x="6730065" y="1283663"/>
                  <a:pt x="6733113" y="1925495"/>
                </a:cubicBezTo>
                <a:lnTo>
                  <a:pt x="6733695" y="3841262"/>
                </a:lnTo>
                <a:lnTo>
                  <a:pt x="0" y="3841262"/>
                </a:lnTo>
                <a:lnTo>
                  <a:pt x="1487751" y="1925161"/>
                </a:lnTo>
                <a:lnTo>
                  <a:pt x="0" y="97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1" y="1984168"/>
            <a:ext cx="55906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/>
              <a:t>ჩასახვამდე, ანტენატალური, სამეანო, ნეონატალური და მშობიარობისშემდგომი მოვლის გაიდლაინებისა და პროტოკოლების პერიოდული </a:t>
            </a:r>
            <a:r>
              <a:rPr lang="ka-GE" dirty="0" smtClean="0"/>
              <a:t>განახლება;</a:t>
            </a:r>
            <a:endParaRPr lang="ka-GE" dirty="0"/>
          </a:p>
          <a:p>
            <a:pPr marL="288000" lvl="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/>
              <a:t>დედათა და ახალშობილთა მოვლის ხარისხის ინდიკატორების </a:t>
            </a:r>
            <a:r>
              <a:rPr lang="ka-GE" dirty="0" smtClean="0"/>
              <a:t>შემუშავება, დანერგვა. ხარისხის ინდიკატორების გამოყენება დაწესებულებების კონტრაქტირებისთვის;</a:t>
            </a:r>
            <a:endParaRPr lang="en-US" dirty="0"/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/>
              <a:t>დედათა და პერინატალური სიკვდილის/</a:t>
            </a:r>
            <a:r>
              <a:rPr lang="en-US" dirty="0"/>
              <a:t>near miss </a:t>
            </a:r>
            <a:r>
              <a:rPr lang="ka-GE" dirty="0"/>
              <a:t> შემთხვევათა აუდიტის პრაქტიკის სტანდარტიზაცია და </a:t>
            </a:r>
            <a:r>
              <a:rPr lang="ka-GE" dirty="0" smtClean="0"/>
              <a:t>დანერგვა;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dirty="0" smtClean="0"/>
              <a:t>დედათა და პერინატალური სიკვდილის შემთხვევების   ე.წ. „დეკრიმინალიზაცია“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349057"/>
            <a:ext cx="2486288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g</a:t>
            </a:r>
            <a:r>
              <a:rPr lang="ka-GE" sz="1600" dirty="0" smtClean="0"/>
              <a:t>. </a:t>
            </a:r>
            <a:r>
              <a:rPr lang="ka-GE" sz="1600" dirty="0"/>
              <a:t>დედათა და ახალშობილთა </a:t>
            </a:r>
            <a:r>
              <a:rPr lang="ka-GE" sz="1600" dirty="0" smtClean="0"/>
              <a:t>სამედიცინო მომსახურების  </a:t>
            </a:r>
            <a:r>
              <a:rPr lang="ka-GE" sz="1600" dirty="0"/>
              <a:t>ხარისხის ამაღლება პროცესის გაუმჯობესების, ადვოკატირების, მარეგულირებელი და ანგარიშგების მექანიზმების დანერგვით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160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u="sng" dirty="0">
                <a:solidFill>
                  <a:srgbClr val="C00000"/>
                </a:solidFill>
              </a:rPr>
              <a:t>პრიორიტეტული ინტერვენციები: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" y="1600200"/>
            <a:ext cx="188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/>
              <a:t>სტრატეგიული პრიორიტეტი</a:t>
            </a:r>
            <a:r>
              <a:rPr lang="en-GB" b="1" u="sng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53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19400" y="-228600"/>
            <a:ext cx="6400800" cy="864096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>
                <a:solidFill>
                  <a:srgbClr val="35554D"/>
                </a:solidFill>
              </a:rPr>
              <a:t>საერთაშორისო დოკუმენტები</a:t>
            </a:r>
            <a:endParaRPr lang="en-GB" sz="2800" b="1" dirty="0">
              <a:solidFill>
                <a:srgbClr val="35554D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839200" cy="4648200"/>
          </a:xfrm>
        </p:spPr>
        <p:txBody>
          <a:bodyPr>
            <a:noAutofit/>
          </a:bodyPr>
          <a:lstStyle/>
          <a:p>
            <a:pPr marL="288000" indent="-28800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95" y="533400"/>
            <a:ext cx="2627506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nberdzuli\Desktop\enap-c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58" y="492628"/>
            <a:ext cx="2851842" cy="40306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8839200" cy="2297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200" y="60960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35554D"/>
                </a:solidFill>
              </a:rPr>
              <a:t>ამოცანა</a:t>
            </a:r>
            <a:r>
              <a:rPr lang="en-GB" b="1" dirty="0" smtClean="0">
                <a:solidFill>
                  <a:srgbClr val="35554D"/>
                </a:solidFill>
              </a:rPr>
              <a:t> 2: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228600" y="1600200"/>
            <a:ext cx="3048000" cy="4288735"/>
          </a:xfrm>
          <a:custGeom>
            <a:avLst/>
            <a:gdLst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1066800 w 2133600"/>
              <a:gd name="connsiteY5" fmla="*/ 1943100 h 3886200"/>
              <a:gd name="connsiteX6" fmla="*/ 0 w 2133600"/>
              <a:gd name="connsiteY6" fmla="*/ 0 h 3886200"/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6485 w 2133600"/>
              <a:gd name="connsiteY5" fmla="*/ 1933373 h 3886200"/>
              <a:gd name="connsiteX6" fmla="*/ 0 w 2133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886200">
                <a:moveTo>
                  <a:pt x="0" y="0"/>
                </a:moveTo>
                <a:lnTo>
                  <a:pt x="1066800" y="0"/>
                </a:lnTo>
                <a:lnTo>
                  <a:pt x="2133600" y="1943100"/>
                </a:lnTo>
                <a:lnTo>
                  <a:pt x="1066800" y="3886200"/>
                </a:lnTo>
                <a:lnTo>
                  <a:pt x="0" y="3886200"/>
                </a:lnTo>
                <a:cubicBezTo>
                  <a:pt x="2162" y="3235258"/>
                  <a:pt x="4323" y="2584315"/>
                  <a:pt x="6485" y="1933373"/>
                </a:cubicBezTo>
                <a:cubicBezTo>
                  <a:pt x="4323" y="1288915"/>
                  <a:pt x="2162" y="64445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17D69"/>
              </a:gs>
              <a:gs pos="35000">
                <a:srgbClr val="03AA9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33599" y="1600200"/>
            <a:ext cx="6733695" cy="4288735"/>
          </a:xfrm>
          <a:custGeom>
            <a:avLst/>
            <a:gdLst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915768 w 6733113"/>
              <a:gd name="connsiteY5" fmla="*/ 1915768 h 3831535"/>
              <a:gd name="connsiteX6" fmla="*/ 0 w 6733113"/>
              <a:gd name="connsiteY6" fmla="*/ 0 h 3831535"/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497479 w 6733113"/>
              <a:gd name="connsiteY5" fmla="*/ 1876858 h 3831535"/>
              <a:gd name="connsiteX6" fmla="*/ 0 w 6733113"/>
              <a:gd name="connsiteY6" fmla="*/ 0 h 3831535"/>
              <a:gd name="connsiteX0" fmla="*/ 0 w 6733113"/>
              <a:gd name="connsiteY0" fmla="*/ 9727 h 3841262"/>
              <a:gd name="connsiteX1" fmla="*/ 6723968 w 6733113"/>
              <a:gd name="connsiteY1" fmla="*/ 0 h 3841262"/>
              <a:gd name="connsiteX2" fmla="*/ 6733113 w 6733113"/>
              <a:gd name="connsiteY2" fmla="*/ 1925495 h 3841262"/>
              <a:gd name="connsiteX3" fmla="*/ 4817346 w 6733113"/>
              <a:gd name="connsiteY3" fmla="*/ 3841262 h 3841262"/>
              <a:gd name="connsiteX4" fmla="*/ 0 w 6733113"/>
              <a:gd name="connsiteY4" fmla="*/ 3841262 h 3841262"/>
              <a:gd name="connsiteX5" fmla="*/ 1497479 w 6733113"/>
              <a:gd name="connsiteY5" fmla="*/ 1886585 h 3841262"/>
              <a:gd name="connsiteX6" fmla="*/ 0 w 6733113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97479 w 6733695"/>
              <a:gd name="connsiteY5" fmla="*/ 188658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09930 w 6733695"/>
              <a:gd name="connsiteY5" fmla="*/ 1876857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896313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68296 w 6733695"/>
              <a:gd name="connsiteY5" fmla="*/ 193477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934776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87751 w 6733695"/>
              <a:gd name="connsiteY5" fmla="*/ 1925161 h 3841262"/>
              <a:gd name="connsiteX6" fmla="*/ 0 w 6733695"/>
              <a:gd name="connsiteY6" fmla="*/ 9727 h 384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695" h="3841262">
                <a:moveTo>
                  <a:pt x="0" y="9727"/>
                </a:moveTo>
                <a:lnTo>
                  <a:pt x="6723968" y="0"/>
                </a:lnTo>
                <a:cubicBezTo>
                  <a:pt x="6727016" y="641832"/>
                  <a:pt x="6730065" y="1283663"/>
                  <a:pt x="6733113" y="1925495"/>
                </a:cubicBezTo>
                <a:lnTo>
                  <a:pt x="6733695" y="3841262"/>
                </a:lnTo>
                <a:lnTo>
                  <a:pt x="0" y="3841262"/>
                </a:lnTo>
                <a:lnTo>
                  <a:pt x="1487751" y="1925161"/>
                </a:lnTo>
                <a:lnTo>
                  <a:pt x="0" y="97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4841" y="2792503"/>
            <a:ext cx="52853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P4P </a:t>
            </a:r>
            <a:r>
              <a:rPr lang="ka-GE" sz="2000" dirty="0"/>
              <a:t>სისტემის შემუშავება და დანერგვა შერჩეულ რეგიონებში ანტენატალური მოვლის გასაუმჯობესებლად</a:t>
            </a:r>
            <a:endParaRPr lang="en-US" sz="2000" dirty="0"/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სამეანო და ნეონატალური </a:t>
            </a:r>
            <a:r>
              <a:rPr lang="en-US" sz="2000" dirty="0"/>
              <a:t>DRG </a:t>
            </a:r>
            <a:r>
              <a:rPr lang="ka-GE" sz="2000" dirty="0"/>
              <a:t>სისტემის შემუშავება და დანერგვა.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61606" y="2900225"/>
            <a:ext cx="2486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sz="1600" dirty="0"/>
              <a:t>დ. დედათა და ახალშობილთა ჯანდაცვის სერვისების დაფინანსების ინოვაციური მექანიზმების შემოღება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160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u="sng" dirty="0">
                <a:solidFill>
                  <a:srgbClr val="C00000"/>
                </a:solidFill>
              </a:rPr>
              <a:t>პრიორიტეტული ინტერვენციები: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" y="1600200"/>
            <a:ext cx="188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/>
              <a:t>სტრატეგიული პრიორიტეტი</a:t>
            </a:r>
            <a:r>
              <a:rPr lang="en-GB" b="1" u="sng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77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200" y="60960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35554D"/>
                </a:solidFill>
              </a:rPr>
              <a:t>ამოცანა</a:t>
            </a:r>
            <a:r>
              <a:rPr lang="en-GB" b="1" dirty="0" smtClean="0">
                <a:solidFill>
                  <a:srgbClr val="35554D"/>
                </a:solidFill>
              </a:rPr>
              <a:t> 2: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228600" y="1600200"/>
            <a:ext cx="3048000" cy="4288735"/>
          </a:xfrm>
          <a:custGeom>
            <a:avLst/>
            <a:gdLst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1066800 w 2133600"/>
              <a:gd name="connsiteY5" fmla="*/ 1943100 h 3886200"/>
              <a:gd name="connsiteX6" fmla="*/ 0 w 2133600"/>
              <a:gd name="connsiteY6" fmla="*/ 0 h 3886200"/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6485 w 2133600"/>
              <a:gd name="connsiteY5" fmla="*/ 1933373 h 3886200"/>
              <a:gd name="connsiteX6" fmla="*/ 0 w 2133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886200">
                <a:moveTo>
                  <a:pt x="0" y="0"/>
                </a:moveTo>
                <a:lnTo>
                  <a:pt x="1066800" y="0"/>
                </a:lnTo>
                <a:lnTo>
                  <a:pt x="2133600" y="1943100"/>
                </a:lnTo>
                <a:lnTo>
                  <a:pt x="1066800" y="3886200"/>
                </a:lnTo>
                <a:lnTo>
                  <a:pt x="0" y="3886200"/>
                </a:lnTo>
                <a:cubicBezTo>
                  <a:pt x="2162" y="3235258"/>
                  <a:pt x="4323" y="2584315"/>
                  <a:pt x="6485" y="1933373"/>
                </a:cubicBezTo>
                <a:cubicBezTo>
                  <a:pt x="4323" y="1288915"/>
                  <a:pt x="2162" y="64445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17D69"/>
              </a:gs>
              <a:gs pos="35000">
                <a:srgbClr val="03AA9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33599" y="1600200"/>
            <a:ext cx="6733695" cy="4288735"/>
          </a:xfrm>
          <a:custGeom>
            <a:avLst/>
            <a:gdLst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915768 w 6733113"/>
              <a:gd name="connsiteY5" fmla="*/ 1915768 h 3831535"/>
              <a:gd name="connsiteX6" fmla="*/ 0 w 6733113"/>
              <a:gd name="connsiteY6" fmla="*/ 0 h 3831535"/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497479 w 6733113"/>
              <a:gd name="connsiteY5" fmla="*/ 1876858 h 3831535"/>
              <a:gd name="connsiteX6" fmla="*/ 0 w 6733113"/>
              <a:gd name="connsiteY6" fmla="*/ 0 h 3831535"/>
              <a:gd name="connsiteX0" fmla="*/ 0 w 6733113"/>
              <a:gd name="connsiteY0" fmla="*/ 9727 h 3841262"/>
              <a:gd name="connsiteX1" fmla="*/ 6723968 w 6733113"/>
              <a:gd name="connsiteY1" fmla="*/ 0 h 3841262"/>
              <a:gd name="connsiteX2" fmla="*/ 6733113 w 6733113"/>
              <a:gd name="connsiteY2" fmla="*/ 1925495 h 3841262"/>
              <a:gd name="connsiteX3" fmla="*/ 4817346 w 6733113"/>
              <a:gd name="connsiteY3" fmla="*/ 3841262 h 3841262"/>
              <a:gd name="connsiteX4" fmla="*/ 0 w 6733113"/>
              <a:gd name="connsiteY4" fmla="*/ 3841262 h 3841262"/>
              <a:gd name="connsiteX5" fmla="*/ 1497479 w 6733113"/>
              <a:gd name="connsiteY5" fmla="*/ 1886585 h 3841262"/>
              <a:gd name="connsiteX6" fmla="*/ 0 w 6733113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97479 w 6733695"/>
              <a:gd name="connsiteY5" fmla="*/ 188658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09930 w 6733695"/>
              <a:gd name="connsiteY5" fmla="*/ 1876857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896313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68296 w 6733695"/>
              <a:gd name="connsiteY5" fmla="*/ 193477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934776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87751 w 6733695"/>
              <a:gd name="connsiteY5" fmla="*/ 1925161 h 3841262"/>
              <a:gd name="connsiteX6" fmla="*/ 0 w 6733695"/>
              <a:gd name="connsiteY6" fmla="*/ 9727 h 384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695" h="3841262">
                <a:moveTo>
                  <a:pt x="0" y="9727"/>
                </a:moveTo>
                <a:lnTo>
                  <a:pt x="6723968" y="0"/>
                </a:lnTo>
                <a:cubicBezTo>
                  <a:pt x="6727016" y="641832"/>
                  <a:pt x="6730065" y="1283663"/>
                  <a:pt x="6733113" y="1925495"/>
                </a:cubicBezTo>
                <a:lnTo>
                  <a:pt x="6733695" y="3841262"/>
                </a:lnTo>
                <a:lnTo>
                  <a:pt x="0" y="3841262"/>
                </a:lnTo>
                <a:lnTo>
                  <a:pt x="1487751" y="1925161"/>
                </a:lnTo>
                <a:lnTo>
                  <a:pt x="0" y="97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905000"/>
            <a:ext cx="528531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 smtClean="0"/>
              <a:t>საინფორმაციო </a:t>
            </a:r>
            <a:r>
              <a:rPr lang="ka-GE" sz="1400" dirty="0"/>
              <a:t>სისტემების  (დაბადების რეგისტრი, საყოველთაო ჯანდაცვის ელექტრონული პორტალი, სამოქალაქო რეესტრი და სხვ.) უწყვეტი კავშირების უზრუნველყოფა;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/>
              <a:t>მონაცემთა ხარისხის აუდიტის სისტემის შემუშავება და დანერგვა ეროვნულ და დაწესებულებათა დონეზე;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/>
              <a:t>მონაცემების შეგროვების ხელშეწყობა მიზნობრივი კვლევის საშუალებით  (მაგ. შინამეურნეობათა კვლევა, დაწესებულებების შეფასება, ოპერაციული კვლევები ა.შ.)</a:t>
            </a:r>
          </a:p>
          <a:p>
            <a:pPr marL="28800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/>
              <a:t>დედათა და პერინატალური სიკვდილის შემთხვევებზე ზედამხედველობისა და მათზე რეაგირების გაძლიერება, მათ შორის დედათა და პერინატალური სიკვდილის ყველა შემთხვევის შესახებ დროული (</a:t>
            </a:r>
            <a:r>
              <a:rPr lang="ka-GE" sz="1400" i="1" dirty="0"/>
              <a:t>24 საათის განმავლობაში</a:t>
            </a:r>
            <a:r>
              <a:rPr lang="ka-GE" sz="1400" dirty="0"/>
              <a:t>) შეტყობინება. სამოქალაქო რეესტრსა და სხვა საინფორმაციო წყაროებში სიკვდილის და რეგისტრირების სისრულისა და ხარისხის გაუმჯობესება.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912" y="3019961"/>
            <a:ext cx="2486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a-GE" dirty="0" smtClean="0"/>
              <a:t>ე</a:t>
            </a:r>
            <a:r>
              <a:rPr lang="ka-GE" dirty="0"/>
              <a:t>. ჯანდაცვის მართვის საინფორმაციო სისტემისა </a:t>
            </a:r>
            <a:r>
              <a:rPr lang="ka-GE" dirty="0" smtClean="0"/>
              <a:t>და</a:t>
            </a:r>
            <a:r>
              <a:rPr lang="en-US" dirty="0" smtClean="0"/>
              <a:t> </a:t>
            </a:r>
            <a:r>
              <a:rPr lang="ka-GE" dirty="0" smtClean="0"/>
              <a:t>კვლევის </a:t>
            </a:r>
            <a:r>
              <a:rPr lang="ka-GE" dirty="0"/>
              <a:t>შესაძლებლობების გაძლიერება</a:t>
            </a:r>
            <a:endParaRPr lang="en-GB" b="1" u="sng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191000" y="160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u="sng" dirty="0">
                <a:solidFill>
                  <a:srgbClr val="C00000"/>
                </a:solidFill>
              </a:rPr>
              <a:t>პრიორიტეტული ინტერვენციები: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" y="1600200"/>
            <a:ext cx="188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/>
              <a:t>სტრატეგიული პრიორიტეტი</a:t>
            </a:r>
            <a:r>
              <a:rPr lang="en-GB" b="1" u="sng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55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43200" y="381000"/>
            <a:ext cx="6400800" cy="1219200"/>
          </a:xfrm>
        </p:spPr>
        <p:txBody>
          <a:bodyPr>
            <a:noAutofit/>
          </a:bodyPr>
          <a:lstStyle/>
          <a:p>
            <a:pPr algn="l"/>
            <a:r>
              <a:rPr lang="ka-GE" sz="1800" dirty="0">
                <a:solidFill>
                  <a:srgbClr val="35554D"/>
                </a:solidFill>
              </a:rPr>
              <a:t>ამოცანა</a:t>
            </a:r>
            <a:r>
              <a:rPr lang="en-GB" sz="1800" b="1" dirty="0" smtClean="0">
                <a:solidFill>
                  <a:srgbClr val="35554D"/>
                </a:solidFill>
              </a:rPr>
              <a:t> </a:t>
            </a:r>
            <a:r>
              <a:rPr lang="ka-GE" sz="1800" dirty="0">
                <a:solidFill>
                  <a:srgbClr val="35554D"/>
                </a:solidFill>
              </a:rPr>
              <a:t>3</a:t>
            </a:r>
            <a:r>
              <a:rPr lang="en-GB" sz="1800" b="1" dirty="0" smtClean="0">
                <a:solidFill>
                  <a:srgbClr val="35554D"/>
                </a:solidFill>
              </a:rPr>
              <a:t>:</a:t>
            </a:r>
            <a:endParaRPr lang="en-US" sz="1600" dirty="0">
              <a:solidFill>
                <a:srgbClr val="017D69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762000" y="2590800"/>
            <a:ext cx="79248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a-GE" sz="2000" dirty="0" smtClean="0">
              <a:solidFill>
                <a:srgbClr val="C00000"/>
              </a:solidFill>
            </a:endParaRPr>
          </a:p>
          <a:p>
            <a:pPr algn="l"/>
            <a:r>
              <a:rPr lang="ka-GE" sz="2000" dirty="0">
                <a:solidFill>
                  <a:srgbClr val="C00000"/>
                </a:solidFill>
              </a:rPr>
              <a:t>შესრულების  ინდიკატორები </a:t>
            </a:r>
            <a:r>
              <a:rPr lang="en-US" sz="2000" dirty="0">
                <a:solidFill>
                  <a:srgbClr val="C00000"/>
                </a:solidFill>
              </a:rPr>
              <a:t>(KPIs</a:t>
            </a:r>
            <a:r>
              <a:rPr lang="en-US" sz="2000" dirty="0" smtClean="0">
                <a:solidFill>
                  <a:srgbClr val="C00000"/>
                </a:solidFill>
              </a:rPr>
              <a:t>):</a:t>
            </a:r>
            <a:endParaRPr lang="ka-GE" sz="2000" dirty="0">
              <a:solidFill>
                <a:srgbClr val="C00000"/>
              </a:solidFill>
            </a:endParaRPr>
          </a:p>
          <a:p>
            <a:pPr algn="l"/>
            <a:endParaRPr lang="ka-GE" sz="2000" b="0" dirty="0" smtClean="0">
              <a:solidFill>
                <a:srgbClr val="35554D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2000" b="0" dirty="0" smtClean="0"/>
              <a:t>40% მდე გაიზრდება რეპროდუქციული ასაკის ქალების წილი რომელთაც შეეძლებათ ორსულობის და მელოგინის საშიში ნიშნების ამოცნობა;</a:t>
            </a:r>
          </a:p>
          <a:p>
            <a:pPr algn="l"/>
            <a:r>
              <a:rPr lang="ka-GE" sz="2000" b="0" dirty="0" smtClean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2000" b="0" dirty="0"/>
              <a:t>40% მდე გაიზრდება რეპროდუქციული ასაკის </a:t>
            </a:r>
            <a:r>
              <a:rPr lang="ka-GE" sz="2000" b="0" dirty="0" smtClean="0"/>
              <a:t>ქალების </a:t>
            </a:r>
            <a:r>
              <a:rPr lang="ka-GE" sz="2000" b="0" dirty="0"/>
              <a:t>წილი რომელთაც შეეძლებათ </a:t>
            </a:r>
            <a:r>
              <a:rPr lang="ka-GE" sz="2000" b="0" dirty="0" smtClean="0"/>
              <a:t>ახალშობილების საშიში </a:t>
            </a:r>
            <a:r>
              <a:rPr lang="ka-GE" sz="2000" b="0" dirty="0"/>
              <a:t>ნიშნების </a:t>
            </a:r>
            <a:r>
              <a:rPr lang="ka-GE" sz="2000" b="0" dirty="0" smtClean="0"/>
              <a:t>ამოცნობა. </a:t>
            </a:r>
            <a:endParaRPr lang="ka-GE" sz="20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ka-GE" sz="2000" b="0" dirty="0" smtClean="0"/>
          </a:p>
          <a:p>
            <a:pPr algn="l"/>
            <a:r>
              <a:rPr lang="ka-GE" sz="2000" b="0" dirty="0" smtClean="0"/>
              <a:t> </a:t>
            </a:r>
            <a:endParaRPr lang="ka-GE" sz="2000" b="0" dirty="0" smtClean="0">
              <a:solidFill>
                <a:srgbClr val="35554D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35554D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78130" y="190500"/>
            <a:ext cx="8839200" cy="1447800"/>
          </a:xfrm>
          <a:prstGeom prst="rect">
            <a:avLst/>
          </a:prstGeom>
          <a:solidFill>
            <a:srgbClr val="03AA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a-GE" sz="2000" b="1" dirty="0" smtClean="0">
                <a:solidFill>
                  <a:srgbClr val="C00000"/>
                </a:solidFill>
              </a:rPr>
              <a:t>ამოცანა</a:t>
            </a:r>
            <a:r>
              <a:rPr lang="en-GB" sz="2000" b="1" dirty="0" smtClean="0">
                <a:solidFill>
                  <a:srgbClr val="C00000"/>
                </a:solidFill>
              </a:rPr>
              <a:t> 3:</a:t>
            </a:r>
            <a:r>
              <a:rPr lang="en-GB" sz="2000" b="1" dirty="0" smtClean="0">
                <a:solidFill>
                  <a:schemeClr val="bg1"/>
                </a:solidFill>
              </a:rPr>
              <a:t>  </a:t>
            </a:r>
            <a:r>
              <a:rPr lang="x-none" sz="2000" b="1" smtClean="0">
                <a:solidFill>
                  <a:schemeClr val="bg1"/>
                </a:solidFill>
              </a:rPr>
              <a:t>2020 წლისთვის საგრძნობლად გაუმჯობესდება მოსახლეობის ინფორმირებულობა და ცოდნა ჯანსაღი ქცევის, მაღალი ხარისხის სამედიცინო მომსახურების სტანდარტებისა და პაციენტთა უფლებების შესახებ</a:t>
            </a:r>
            <a:r>
              <a:rPr lang="x-none" sz="2000" b="1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200" y="60960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35554D"/>
                </a:solidFill>
              </a:rPr>
              <a:t>ამოცანა</a:t>
            </a:r>
            <a:r>
              <a:rPr lang="en-GB" b="1" dirty="0" smtClean="0">
                <a:solidFill>
                  <a:srgbClr val="35554D"/>
                </a:solidFill>
              </a:rPr>
              <a:t> </a:t>
            </a:r>
            <a:r>
              <a:rPr lang="en-GB" b="1" dirty="0">
                <a:solidFill>
                  <a:srgbClr val="35554D"/>
                </a:solidFill>
              </a:rPr>
              <a:t>3</a:t>
            </a:r>
            <a:r>
              <a:rPr lang="en-GB" b="1" dirty="0" smtClean="0">
                <a:solidFill>
                  <a:srgbClr val="35554D"/>
                </a:solidFill>
              </a:rPr>
              <a:t>: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228600" y="1600200"/>
            <a:ext cx="3048000" cy="4288735"/>
          </a:xfrm>
          <a:custGeom>
            <a:avLst/>
            <a:gdLst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1066800 w 2133600"/>
              <a:gd name="connsiteY5" fmla="*/ 1943100 h 3886200"/>
              <a:gd name="connsiteX6" fmla="*/ 0 w 2133600"/>
              <a:gd name="connsiteY6" fmla="*/ 0 h 3886200"/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6485 w 2133600"/>
              <a:gd name="connsiteY5" fmla="*/ 1933373 h 3886200"/>
              <a:gd name="connsiteX6" fmla="*/ 0 w 2133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886200">
                <a:moveTo>
                  <a:pt x="0" y="0"/>
                </a:moveTo>
                <a:lnTo>
                  <a:pt x="1066800" y="0"/>
                </a:lnTo>
                <a:lnTo>
                  <a:pt x="2133600" y="1943100"/>
                </a:lnTo>
                <a:lnTo>
                  <a:pt x="1066800" y="3886200"/>
                </a:lnTo>
                <a:lnTo>
                  <a:pt x="0" y="3886200"/>
                </a:lnTo>
                <a:cubicBezTo>
                  <a:pt x="2162" y="3235258"/>
                  <a:pt x="4323" y="2584315"/>
                  <a:pt x="6485" y="1933373"/>
                </a:cubicBezTo>
                <a:cubicBezTo>
                  <a:pt x="4323" y="1288915"/>
                  <a:pt x="2162" y="64445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17D69"/>
              </a:gs>
              <a:gs pos="35000">
                <a:srgbClr val="03AA9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33599" y="1600200"/>
            <a:ext cx="6733695" cy="4288735"/>
          </a:xfrm>
          <a:custGeom>
            <a:avLst/>
            <a:gdLst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915768 w 6733113"/>
              <a:gd name="connsiteY5" fmla="*/ 1915768 h 3831535"/>
              <a:gd name="connsiteX6" fmla="*/ 0 w 6733113"/>
              <a:gd name="connsiteY6" fmla="*/ 0 h 3831535"/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497479 w 6733113"/>
              <a:gd name="connsiteY5" fmla="*/ 1876858 h 3831535"/>
              <a:gd name="connsiteX6" fmla="*/ 0 w 6733113"/>
              <a:gd name="connsiteY6" fmla="*/ 0 h 3831535"/>
              <a:gd name="connsiteX0" fmla="*/ 0 w 6733113"/>
              <a:gd name="connsiteY0" fmla="*/ 9727 h 3841262"/>
              <a:gd name="connsiteX1" fmla="*/ 6723968 w 6733113"/>
              <a:gd name="connsiteY1" fmla="*/ 0 h 3841262"/>
              <a:gd name="connsiteX2" fmla="*/ 6733113 w 6733113"/>
              <a:gd name="connsiteY2" fmla="*/ 1925495 h 3841262"/>
              <a:gd name="connsiteX3" fmla="*/ 4817346 w 6733113"/>
              <a:gd name="connsiteY3" fmla="*/ 3841262 h 3841262"/>
              <a:gd name="connsiteX4" fmla="*/ 0 w 6733113"/>
              <a:gd name="connsiteY4" fmla="*/ 3841262 h 3841262"/>
              <a:gd name="connsiteX5" fmla="*/ 1497479 w 6733113"/>
              <a:gd name="connsiteY5" fmla="*/ 1886585 h 3841262"/>
              <a:gd name="connsiteX6" fmla="*/ 0 w 6733113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97479 w 6733695"/>
              <a:gd name="connsiteY5" fmla="*/ 188658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09930 w 6733695"/>
              <a:gd name="connsiteY5" fmla="*/ 1876857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896313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68296 w 6733695"/>
              <a:gd name="connsiteY5" fmla="*/ 193477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934776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87751 w 6733695"/>
              <a:gd name="connsiteY5" fmla="*/ 1925161 h 3841262"/>
              <a:gd name="connsiteX6" fmla="*/ 0 w 6733695"/>
              <a:gd name="connsiteY6" fmla="*/ 9727 h 384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695" h="3841262">
                <a:moveTo>
                  <a:pt x="0" y="9727"/>
                </a:moveTo>
                <a:lnTo>
                  <a:pt x="6723968" y="0"/>
                </a:lnTo>
                <a:cubicBezTo>
                  <a:pt x="6727016" y="641832"/>
                  <a:pt x="6730065" y="1283663"/>
                  <a:pt x="6733113" y="1925495"/>
                </a:cubicBezTo>
                <a:lnTo>
                  <a:pt x="6733695" y="3841262"/>
                </a:lnTo>
                <a:lnTo>
                  <a:pt x="0" y="3841262"/>
                </a:lnTo>
                <a:lnTo>
                  <a:pt x="1487751" y="1925161"/>
                </a:lnTo>
                <a:lnTo>
                  <a:pt x="0" y="97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200400"/>
            <a:ext cx="5285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 smtClean="0"/>
              <a:t>შესაბამისი ინოვაციური </a:t>
            </a:r>
            <a:r>
              <a:rPr lang="ka-GE" sz="1400" dirty="0"/>
              <a:t>კამპანიების მომზადება და ჩატარება</a:t>
            </a:r>
            <a:r>
              <a:rPr lang="en-US" sz="1400" dirty="0"/>
              <a:t> </a:t>
            </a:r>
            <a:r>
              <a:rPr lang="ka-GE" sz="1400" dirty="0"/>
              <a:t>სხვადასხვა საკომუნიკაციო საშუალებების გამოყენებით (ტელევიზია, რადიო, სოციალური მედია, მობილური აპლიკაციები, ბეჭდური მედია და სხვ).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6912" y="2533233"/>
            <a:ext cx="27910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dirty="0" smtClean="0"/>
              <a:t>ა.</a:t>
            </a:r>
            <a:r>
              <a:rPr lang="en-US" sz="1600" dirty="0" smtClean="0"/>
              <a:t> </a:t>
            </a:r>
            <a:r>
              <a:rPr lang="ka-GE" sz="1600" dirty="0" smtClean="0"/>
              <a:t>საინფორმაციო</a:t>
            </a:r>
            <a:r>
              <a:rPr lang="en-US" sz="1600" dirty="0" smtClean="0"/>
              <a:t> </a:t>
            </a:r>
            <a:r>
              <a:rPr lang="ka-GE" sz="1600" dirty="0" smtClean="0"/>
              <a:t>საგანმანათლებლო </a:t>
            </a:r>
            <a:r>
              <a:rPr lang="ka-GE" sz="1600" dirty="0"/>
              <a:t>და ქცევის შეცვლის კამპანიების ხელშეწყობა ჯანსაღი </a:t>
            </a:r>
            <a:r>
              <a:rPr lang="ka-GE" sz="1600" dirty="0" smtClean="0"/>
              <a:t>ქცევის, სამედიცინო მომსახურების სტანდარტებისა და პაციენტის უფლებების შესახებ </a:t>
            </a:r>
            <a:r>
              <a:rPr lang="ka-GE" sz="1600" dirty="0"/>
              <a:t>მოსახლეობის </a:t>
            </a:r>
            <a:r>
              <a:rPr lang="en-US" sz="1600" dirty="0" smtClean="0"/>
              <a:t> </a:t>
            </a:r>
            <a:r>
              <a:rPr lang="ka-GE" sz="1600" dirty="0" smtClean="0"/>
              <a:t>ცნობიერების </a:t>
            </a:r>
            <a:r>
              <a:rPr lang="ka-GE" sz="1600" dirty="0"/>
              <a:t>ასამაღლებლად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160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u="sng" dirty="0">
                <a:solidFill>
                  <a:srgbClr val="C00000"/>
                </a:solidFill>
              </a:rPr>
              <a:t>პრიორიტეტული ინტერვენციები: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" y="1600200"/>
            <a:ext cx="188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/>
              <a:t>სტრატეგიული პრიორიტეტი</a:t>
            </a:r>
            <a:r>
              <a:rPr lang="en-GB" b="1" u="sng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07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200" y="60960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35554D"/>
                </a:solidFill>
              </a:rPr>
              <a:t>ამოცანა</a:t>
            </a:r>
            <a:r>
              <a:rPr lang="en-GB" b="1" dirty="0" smtClean="0">
                <a:solidFill>
                  <a:srgbClr val="35554D"/>
                </a:solidFill>
              </a:rPr>
              <a:t> </a:t>
            </a:r>
            <a:r>
              <a:rPr lang="en-GB" b="1" dirty="0">
                <a:solidFill>
                  <a:srgbClr val="35554D"/>
                </a:solidFill>
              </a:rPr>
              <a:t>3</a:t>
            </a:r>
            <a:r>
              <a:rPr lang="en-GB" b="1" dirty="0" smtClean="0">
                <a:solidFill>
                  <a:srgbClr val="35554D"/>
                </a:solidFill>
              </a:rPr>
              <a:t>: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228600" y="1600200"/>
            <a:ext cx="3048000" cy="4288735"/>
          </a:xfrm>
          <a:custGeom>
            <a:avLst/>
            <a:gdLst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1066800 w 2133600"/>
              <a:gd name="connsiteY5" fmla="*/ 1943100 h 3886200"/>
              <a:gd name="connsiteX6" fmla="*/ 0 w 2133600"/>
              <a:gd name="connsiteY6" fmla="*/ 0 h 3886200"/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6485 w 2133600"/>
              <a:gd name="connsiteY5" fmla="*/ 1933373 h 3886200"/>
              <a:gd name="connsiteX6" fmla="*/ 0 w 2133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886200">
                <a:moveTo>
                  <a:pt x="0" y="0"/>
                </a:moveTo>
                <a:lnTo>
                  <a:pt x="1066800" y="0"/>
                </a:lnTo>
                <a:lnTo>
                  <a:pt x="2133600" y="1943100"/>
                </a:lnTo>
                <a:lnTo>
                  <a:pt x="1066800" y="3886200"/>
                </a:lnTo>
                <a:lnTo>
                  <a:pt x="0" y="3886200"/>
                </a:lnTo>
                <a:cubicBezTo>
                  <a:pt x="2162" y="3235258"/>
                  <a:pt x="4323" y="2584315"/>
                  <a:pt x="6485" y="1933373"/>
                </a:cubicBezTo>
                <a:cubicBezTo>
                  <a:pt x="4323" y="1288915"/>
                  <a:pt x="2162" y="64445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17D69"/>
              </a:gs>
              <a:gs pos="35000">
                <a:srgbClr val="03AA9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33599" y="1600200"/>
            <a:ext cx="6733695" cy="4288735"/>
          </a:xfrm>
          <a:custGeom>
            <a:avLst/>
            <a:gdLst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915768 w 6733113"/>
              <a:gd name="connsiteY5" fmla="*/ 1915768 h 3831535"/>
              <a:gd name="connsiteX6" fmla="*/ 0 w 6733113"/>
              <a:gd name="connsiteY6" fmla="*/ 0 h 3831535"/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497479 w 6733113"/>
              <a:gd name="connsiteY5" fmla="*/ 1876858 h 3831535"/>
              <a:gd name="connsiteX6" fmla="*/ 0 w 6733113"/>
              <a:gd name="connsiteY6" fmla="*/ 0 h 3831535"/>
              <a:gd name="connsiteX0" fmla="*/ 0 w 6733113"/>
              <a:gd name="connsiteY0" fmla="*/ 9727 h 3841262"/>
              <a:gd name="connsiteX1" fmla="*/ 6723968 w 6733113"/>
              <a:gd name="connsiteY1" fmla="*/ 0 h 3841262"/>
              <a:gd name="connsiteX2" fmla="*/ 6733113 w 6733113"/>
              <a:gd name="connsiteY2" fmla="*/ 1925495 h 3841262"/>
              <a:gd name="connsiteX3" fmla="*/ 4817346 w 6733113"/>
              <a:gd name="connsiteY3" fmla="*/ 3841262 h 3841262"/>
              <a:gd name="connsiteX4" fmla="*/ 0 w 6733113"/>
              <a:gd name="connsiteY4" fmla="*/ 3841262 h 3841262"/>
              <a:gd name="connsiteX5" fmla="*/ 1497479 w 6733113"/>
              <a:gd name="connsiteY5" fmla="*/ 1886585 h 3841262"/>
              <a:gd name="connsiteX6" fmla="*/ 0 w 6733113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97479 w 6733695"/>
              <a:gd name="connsiteY5" fmla="*/ 188658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09930 w 6733695"/>
              <a:gd name="connsiteY5" fmla="*/ 1876857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896313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68296 w 6733695"/>
              <a:gd name="connsiteY5" fmla="*/ 193477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934776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87751 w 6733695"/>
              <a:gd name="connsiteY5" fmla="*/ 1925161 h 3841262"/>
              <a:gd name="connsiteX6" fmla="*/ 0 w 6733695"/>
              <a:gd name="connsiteY6" fmla="*/ 9727 h 384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695" h="3841262">
                <a:moveTo>
                  <a:pt x="0" y="9727"/>
                </a:moveTo>
                <a:lnTo>
                  <a:pt x="6723968" y="0"/>
                </a:lnTo>
                <a:cubicBezTo>
                  <a:pt x="6727016" y="641832"/>
                  <a:pt x="6730065" y="1283663"/>
                  <a:pt x="6733113" y="1925495"/>
                </a:cubicBezTo>
                <a:lnTo>
                  <a:pt x="6733695" y="3841262"/>
                </a:lnTo>
                <a:lnTo>
                  <a:pt x="0" y="3841262"/>
                </a:lnTo>
                <a:lnTo>
                  <a:pt x="1487751" y="1925161"/>
                </a:lnTo>
                <a:lnTo>
                  <a:pt x="0" y="97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362200"/>
            <a:ext cx="528531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 smtClean="0"/>
              <a:t>კერძო და საჯარო სექტორის პარტნიორობა პრევენტაბელური </a:t>
            </a:r>
            <a:r>
              <a:rPr lang="ka-GE" sz="1400" dirty="0"/>
              <a:t>სიკვდილიანობისადმი ნულოვანი ტოლერანტობის </a:t>
            </a:r>
            <a:r>
              <a:rPr lang="ka-GE" sz="1400" dirty="0" smtClean="0"/>
              <a:t>ხელშეწყობისა და ადვოკატირებისთვის ;</a:t>
            </a:r>
            <a:endParaRPr lang="ka-GE" sz="1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/>
              <a:t>ადვოკატირების ინსტრუმენტების შემუშავება და გამოყენება დაინტერესებულ მხარეებთან (პროფ. ასოციაციებთან, პოლიტიკის შემქმნელებთან, რელიგიურ ლიდერებთან და სხვ</a:t>
            </a:r>
            <a:r>
              <a:rPr lang="ka-GE" sz="1400" dirty="0" smtClean="0"/>
              <a:t>.);</a:t>
            </a:r>
            <a:endParaRPr lang="ka-GE" sz="1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/>
              <a:t>მედია წარმომადგენლების ცნობიერების ამაღლება ჯანსაღი </a:t>
            </a:r>
            <a:r>
              <a:rPr lang="ka-GE" sz="1400" dirty="0" smtClean="0"/>
              <a:t>ქცევის,  </a:t>
            </a:r>
            <a:r>
              <a:rPr lang="ka-GE" sz="1400" dirty="0"/>
              <a:t>დედათა და ახალშობილთა სტრატეგიული </a:t>
            </a:r>
            <a:r>
              <a:rPr lang="ka-GE" sz="1400" dirty="0" smtClean="0"/>
              <a:t>ინტერვენციებისა და პაციენტის უფლებების შესახებ.</a:t>
            </a:r>
            <a:endParaRPr lang="ka-GE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6912" y="2533233"/>
            <a:ext cx="2791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sz="1600" dirty="0"/>
              <a:t>ბ. ადვოკატირებისა და სოციალური მობილიზაციის აქტივობების გაძლიერება (</a:t>
            </a:r>
            <a:r>
              <a:rPr lang="en-US" sz="1600" dirty="0"/>
              <a:t>key stakeholders) </a:t>
            </a:r>
            <a:r>
              <a:rPr lang="ka-GE" sz="1600" dirty="0"/>
              <a:t>დედათა და ახალშობილთა სტრატეგიული ინტერვენციების მხარდასაჭერად.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160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u="sng" dirty="0">
                <a:solidFill>
                  <a:srgbClr val="C00000"/>
                </a:solidFill>
              </a:rPr>
              <a:t>პრიორიტეტული ინტერვენციები: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" y="1600200"/>
            <a:ext cx="188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/>
              <a:t>სტრატეგიული პრიორიტეტი</a:t>
            </a:r>
            <a:r>
              <a:rPr lang="en-GB" b="1" u="sng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4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208912" cy="3024336"/>
          </a:xfrm>
        </p:spPr>
        <p:txBody>
          <a:bodyPr>
            <a:normAutofit/>
          </a:bodyPr>
          <a:lstStyle/>
          <a:p>
            <a:r>
              <a:rPr lang="ka-GE" sz="5400" b="1" spc="100" dirty="0" smtClean="0">
                <a:solidFill>
                  <a:srgbClr val="006B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ოჯახის დაგეგმვა  </a:t>
            </a:r>
            <a:r>
              <a:rPr lang="en-GB" sz="5400" b="1" spc="100" dirty="0" smtClean="0">
                <a:solidFill>
                  <a:srgbClr val="006B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ka-GE" sz="5400" b="1" spc="100" dirty="0" smtClean="0">
                <a:solidFill>
                  <a:srgbClr val="006B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ოდ</a:t>
            </a:r>
            <a:r>
              <a:rPr lang="en-GB" sz="5400" b="1" spc="100" dirty="0" smtClean="0">
                <a:solidFill>
                  <a:srgbClr val="006B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5400" b="1" spc="100" dirty="0">
              <a:solidFill>
                <a:srgbClr val="006B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0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38200" y="2819400"/>
            <a:ext cx="79248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a-GE" sz="2400" dirty="0" smtClean="0">
              <a:solidFill>
                <a:srgbClr val="C00000"/>
              </a:solidFill>
            </a:endParaRPr>
          </a:p>
          <a:p>
            <a:pPr algn="l"/>
            <a:r>
              <a:rPr lang="ka-GE" sz="2400" dirty="0">
                <a:solidFill>
                  <a:srgbClr val="C00000"/>
                </a:solidFill>
              </a:rPr>
              <a:t>შესრულების  ინდიკატორები </a:t>
            </a:r>
            <a:r>
              <a:rPr lang="en-US" sz="2400" dirty="0">
                <a:solidFill>
                  <a:srgbClr val="C00000"/>
                </a:solidFill>
              </a:rPr>
              <a:t>(KPIs)</a:t>
            </a:r>
            <a:endParaRPr lang="ka-GE" sz="2400" dirty="0">
              <a:solidFill>
                <a:srgbClr val="C00000"/>
              </a:solidFill>
            </a:endParaRPr>
          </a:p>
          <a:p>
            <a:pPr algn="l"/>
            <a:endParaRPr lang="ka-GE" sz="2400" b="0" dirty="0" smtClean="0">
              <a:solidFill>
                <a:srgbClr val="35554D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2400" b="0" dirty="0" smtClean="0"/>
              <a:t>35%-დან 4</a:t>
            </a:r>
            <a:r>
              <a:rPr lang="en-US" sz="2400" b="0" dirty="0" smtClean="0"/>
              <a:t>5</a:t>
            </a:r>
            <a:r>
              <a:rPr lang="ka-GE" sz="2400" b="0" dirty="0" smtClean="0"/>
              <a:t>% მდე გაიზრდება რეპროდუქციული ასაკის ქალების წილი, რომლებიც იყენებენ კონტრაცეპციის თანამედროვე მეთოდს;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ka-GE" sz="24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2400" b="0" dirty="0" smtClean="0"/>
              <a:t>1.6-დან 1.4  </a:t>
            </a:r>
            <a:r>
              <a:rPr lang="ka-GE" sz="2400" b="0" dirty="0"/>
              <a:t>მდე </a:t>
            </a:r>
            <a:r>
              <a:rPr lang="ka-GE" sz="2400" b="0" dirty="0" smtClean="0"/>
              <a:t>შემცირდება ხელოვნური აბორტის ჯამური კოეფიციენტი.</a:t>
            </a:r>
          </a:p>
          <a:p>
            <a:pPr algn="l"/>
            <a:r>
              <a:rPr lang="ka-GE" sz="2400" b="0" dirty="0" smtClean="0"/>
              <a:t> </a:t>
            </a:r>
            <a:endParaRPr lang="ka-GE" sz="2400" b="0" dirty="0" smtClean="0">
              <a:solidFill>
                <a:srgbClr val="35554D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35554D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81000" y="228600"/>
            <a:ext cx="8839200" cy="1447800"/>
          </a:xfrm>
          <a:prstGeom prst="rect">
            <a:avLst/>
          </a:prstGeom>
          <a:solidFill>
            <a:srgbClr val="03AA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a-GE" sz="2000" b="1" dirty="0" smtClean="0">
                <a:solidFill>
                  <a:srgbClr val="C00000"/>
                </a:solidFill>
              </a:rPr>
              <a:t>ამოცანა</a:t>
            </a:r>
            <a:r>
              <a:rPr lang="en-GB" sz="2000" b="1" dirty="0" smtClean="0">
                <a:solidFill>
                  <a:srgbClr val="C00000"/>
                </a:solidFill>
              </a:rPr>
              <a:t> 4: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x-none" sz="2000" b="1" smtClean="0">
                <a:solidFill>
                  <a:schemeClr val="bg1"/>
                </a:solidFill>
              </a:rPr>
              <a:t>2020 წლისთვის საგრძნობლად გაუმჯობესდება ოჯახის დაგეგმვის სერვისები სამიზნე ჯგუფებისათვის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200" y="60960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35554D"/>
                </a:solidFill>
              </a:rPr>
              <a:t>ამოცანა</a:t>
            </a:r>
            <a:r>
              <a:rPr lang="en-GB" b="1" dirty="0" smtClean="0">
                <a:solidFill>
                  <a:srgbClr val="35554D"/>
                </a:solidFill>
              </a:rPr>
              <a:t> 4: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228600" y="1600200"/>
            <a:ext cx="3048000" cy="4288735"/>
          </a:xfrm>
          <a:custGeom>
            <a:avLst/>
            <a:gdLst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1066800 w 2133600"/>
              <a:gd name="connsiteY5" fmla="*/ 1943100 h 3886200"/>
              <a:gd name="connsiteX6" fmla="*/ 0 w 2133600"/>
              <a:gd name="connsiteY6" fmla="*/ 0 h 3886200"/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6485 w 2133600"/>
              <a:gd name="connsiteY5" fmla="*/ 1933373 h 3886200"/>
              <a:gd name="connsiteX6" fmla="*/ 0 w 2133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886200">
                <a:moveTo>
                  <a:pt x="0" y="0"/>
                </a:moveTo>
                <a:lnTo>
                  <a:pt x="1066800" y="0"/>
                </a:lnTo>
                <a:lnTo>
                  <a:pt x="2133600" y="1943100"/>
                </a:lnTo>
                <a:lnTo>
                  <a:pt x="1066800" y="3886200"/>
                </a:lnTo>
                <a:lnTo>
                  <a:pt x="0" y="3886200"/>
                </a:lnTo>
                <a:cubicBezTo>
                  <a:pt x="2162" y="3235258"/>
                  <a:pt x="4323" y="2584315"/>
                  <a:pt x="6485" y="1933373"/>
                </a:cubicBezTo>
                <a:cubicBezTo>
                  <a:pt x="4323" y="1288915"/>
                  <a:pt x="2162" y="64445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17D69"/>
              </a:gs>
              <a:gs pos="35000">
                <a:srgbClr val="03AA9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33599" y="1600200"/>
            <a:ext cx="6733695" cy="4288735"/>
          </a:xfrm>
          <a:custGeom>
            <a:avLst/>
            <a:gdLst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915768 w 6733113"/>
              <a:gd name="connsiteY5" fmla="*/ 1915768 h 3831535"/>
              <a:gd name="connsiteX6" fmla="*/ 0 w 6733113"/>
              <a:gd name="connsiteY6" fmla="*/ 0 h 3831535"/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497479 w 6733113"/>
              <a:gd name="connsiteY5" fmla="*/ 1876858 h 3831535"/>
              <a:gd name="connsiteX6" fmla="*/ 0 w 6733113"/>
              <a:gd name="connsiteY6" fmla="*/ 0 h 3831535"/>
              <a:gd name="connsiteX0" fmla="*/ 0 w 6733113"/>
              <a:gd name="connsiteY0" fmla="*/ 9727 h 3841262"/>
              <a:gd name="connsiteX1" fmla="*/ 6723968 w 6733113"/>
              <a:gd name="connsiteY1" fmla="*/ 0 h 3841262"/>
              <a:gd name="connsiteX2" fmla="*/ 6733113 w 6733113"/>
              <a:gd name="connsiteY2" fmla="*/ 1925495 h 3841262"/>
              <a:gd name="connsiteX3" fmla="*/ 4817346 w 6733113"/>
              <a:gd name="connsiteY3" fmla="*/ 3841262 h 3841262"/>
              <a:gd name="connsiteX4" fmla="*/ 0 w 6733113"/>
              <a:gd name="connsiteY4" fmla="*/ 3841262 h 3841262"/>
              <a:gd name="connsiteX5" fmla="*/ 1497479 w 6733113"/>
              <a:gd name="connsiteY5" fmla="*/ 1886585 h 3841262"/>
              <a:gd name="connsiteX6" fmla="*/ 0 w 6733113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97479 w 6733695"/>
              <a:gd name="connsiteY5" fmla="*/ 188658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09930 w 6733695"/>
              <a:gd name="connsiteY5" fmla="*/ 1876857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896313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68296 w 6733695"/>
              <a:gd name="connsiteY5" fmla="*/ 193477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934776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87751 w 6733695"/>
              <a:gd name="connsiteY5" fmla="*/ 1925161 h 3841262"/>
              <a:gd name="connsiteX6" fmla="*/ 0 w 6733695"/>
              <a:gd name="connsiteY6" fmla="*/ 9727 h 384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695" h="3841262">
                <a:moveTo>
                  <a:pt x="0" y="9727"/>
                </a:moveTo>
                <a:lnTo>
                  <a:pt x="6723968" y="0"/>
                </a:lnTo>
                <a:cubicBezTo>
                  <a:pt x="6727016" y="641832"/>
                  <a:pt x="6730065" y="1283663"/>
                  <a:pt x="6733113" y="1925495"/>
                </a:cubicBezTo>
                <a:lnTo>
                  <a:pt x="6733695" y="3841262"/>
                </a:lnTo>
                <a:lnTo>
                  <a:pt x="0" y="3841262"/>
                </a:lnTo>
                <a:lnTo>
                  <a:pt x="1487751" y="1925161"/>
                </a:lnTo>
                <a:lnTo>
                  <a:pt x="0" y="97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895192"/>
            <a:ext cx="5285313" cy="35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0" indent="-288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200" dirty="0" smtClean="0"/>
              <a:t>ოდ-ს სერვისების პჯდ </a:t>
            </a:r>
            <a:r>
              <a:rPr lang="ka-GE" sz="1200" dirty="0"/>
              <a:t>სისტემაში სრული </a:t>
            </a:r>
            <a:r>
              <a:rPr lang="ka-GE" sz="1200" dirty="0" smtClean="0"/>
              <a:t>ინტეგრირება;</a:t>
            </a:r>
            <a:endParaRPr lang="en-US" sz="1200" dirty="0"/>
          </a:p>
          <a:p>
            <a:pPr marL="288000" lvl="0" indent="-288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200" dirty="0"/>
              <a:t>ოდ სერვისების და კონტრაცეფციის თანამედროვე მეთოდების ჩართვა საყოველთაო ჯანდაცვის პროგრამის  საბაზისო პაკეტში ბენეფიციართა სამიზნე ჯგუფისთვის;</a:t>
            </a:r>
          </a:p>
          <a:p>
            <a:pPr marL="288000" indent="-288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200" dirty="0"/>
              <a:t>კონტრაცეპციის თანამედროვე მეთოდებზე ფინანსური ხელმისაწვდომობის გაზრდის მიზნით სამიზნე ჯგუფისთვის მათი ჩართვა საყოველთაო ჯანდაცვის პროგრამის მედიკამენტის სიაში;</a:t>
            </a:r>
          </a:p>
          <a:p>
            <a:pPr marL="288000" lvl="0" indent="-288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200" dirty="0"/>
              <a:t>განათლებისა და მეცნიერების სამინისტროსა და დაავადებათა კონტროლისა და საზოგადოებრივი ჯანდაცვის ეროვნულ ცენტრთან  თანამშრომლობით სკოლის ექიმების მომზადება ახალგაზრდების სქესობრივი და რეპროდუქციული ჯანმრთელობის  </a:t>
            </a:r>
            <a:r>
              <a:rPr lang="ka-GE" sz="1200" dirty="0" smtClean="0"/>
              <a:t>საკითხებზე;</a:t>
            </a:r>
            <a:endParaRPr lang="ka-GE" sz="1200" dirty="0"/>
          </a:p>
          <a:p>
            <a:pPr marL="288000" lvl="0" indent="-2880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200" dirty="0"/>
              <a:t>სასწავლო მასალების შემუშავება ცხოვრების ჯანსაღი წესისა და რეპროდუქციული ჯანმრთელობის შესახებ, განათლების სიტემაში მათი შემდგომი ჩართვის </a:t>
            </a:r>
            <a:r>
              <a:rPr lang="ka-GE" sz="1200" dirty="0" smtClean="0"/>
              <a:t>მიზნით.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56912" y="2533233"/>
            <a:ext cx="2791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i="1" dirty="0"/>
              <a:t>ოჯახის დაგეგმვის </a:t>
            </a:r>
            <a:r>
              <a:rPr lang="ka-GE" sz="1600" dirty="0"/>
              <a:t>სფეროში </a:t>
            </a:r>
            <a:r>
              <a:rPr lang="ka-GE" sz="1600" dirty="0" smtClean="0"/>
              <a:t>სახელმწიფოს  </a:t>
            </a:r>
            <a:r>
              <a:rPr lang="ka-GE" sz="1600" dirty="0"/>
              <a:t>როლის გაძლიერება სერვისების ეფექტური მართვის, კოორდინაციის, და მათი სხვადასხვა დონეზე ინტეგრაციის მიზნით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160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u="sng" dirty="0">
                <a:solidFill>
                  <a:srgbClr val="C00000"/>
                </a:solidFill>
              </a:rPr>
              <a:t>პრიორიტეტული ინტერვენციები: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" y="1600200"/>
            <a:ext cx="188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/>
              <a:t>სტრატეგიული </a:t>
            </a:r>
            <a:r>
              <a:rPr lang="ka-GE" b="1" u="sng" dirty="0" smtClean="0"/>
              <a:t>პრიორიტეტი</a:t>
            </a:r>
            <a:r>
              <a:rPr lang="en-US" b="1" u="sng" dirty="0" smtClean="0"/>
              <a:t> 1</a:t>
            </a:r>
            <a:r>
              <a:rPr lang="en-GB" b="1" u="sng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385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2514600"/>
            <a:ext cx="6400800" cy="1247800"/>
          </a:xfrm>
        </p:spPr>
        <p:txBody>
          <a:bodyPr>
            <a:noAutofit/>
          </a:bodyPr>
          <a:lstStyle/>
          <a:p>
            <a:pPr algn="l"/>
            <a:r>
              <a:rPr lang="ka-GE" sz="3600" dirty="0">
                <a:solidFill>
                  <a:srgbClr val="35554D"/>
                </a:solidFill>
              </a:rPr>
              <a:t>ამოცანა</a:t>
            </a:r>
            <a:r>
              <a:rPr lang="en-GB" sz="3600" dirty="0" smtClean="0">
                <a:solidFill>
                  <a:srgbClr val="35554D"/>
                </a:solidFill>
              </a:rPr>
              <a:t> </a:t>
            </a:r>
            <a:r>
              <a:rPr lang="ka-GE" sz="3600" dirty="0">
                <a:solidFill>
                  <a:srgbClr val="35554D"/>
                </a:solidFill>
              </a:rPr>
              <a:t>5</a:t>
            </a:r>
            <a:r>
              <a:rPr lang="en-GB" sz="3600" dirty="0" smtClean="0">
                <a:solidFill>
                  <a:srgbClr val="35554D"/>
                </a:solidFill>
              </a:rPr>
              <a:t>: </a:t>
            </a:r>
            <a:r>
              <a:rPr lang="ka-GE" sz="3600" dirty="0">
                <a:solidFill>
                  <a:srgbClr val="017D69"/>
                </a:solidFill>
              </a:rPr>
              <a:t>2030 წლისთვის ოჯახის დაგეგმვის სერვისების ხარისხი დააკმაყოფილებს საერთაშორისო სტანდარტებს</a:t>
            </a:r>
            <a:endParaRPr lang="en-US" sz="3600" i="1" dirty="0">
              <a:solidFill>
                <a:srgbClr val="017D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5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200" y="60960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35554D"/>
                </a:solidFill>
              </a:rPr>
              <a:t>ამოცანა</a:t>
            </a:r>
            <a:r>
              <a:rPr lang="en-GB" b="1" dirty="0" smtClean="0">
                <a:solidFill>
                  <a:srgbClr val="35554D"/>
                </a:solidFill>
              </a:rPr>
              <a:t> 5: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228600" y="1600200"/>
            <a:ext cx="3048000" cy="4288735"/>
          </a:xfrm>
          <a:custGeom>
            <a:avLst/>
            <a:gdLst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1066800 w 2133600"/>
              <a:gd name="connsiteY5" fmla="*/ 1943100 h 3886200"/>
              <a:gd name="connsiteX6" fmla="*/ 0 w 2133600"/>
              <a:gd name="connsiteY6" fmla="*/ 0 h 3886200"/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6485 w 2133600"/>
              <a:gd name="connsiteY5" fmla="*/ 1933373 h 3886200"/>
              <a:gd name="connsiteX6" fmla="*/ 0 w 2133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886200">
                <a:moveTo>
                  <a:pt x="0" y="0"/>
                </a:moveTo>
                <a:lnTo>
                  <a:pt x="1066800" y="0"/>
                </a:lnTo>
                <a:lnTo>
                  <a:pt x="2133600" y="1943100"/>
                </a:lnTo>
                <a:lnTo>
                  <a:pt x="1066800" y="3886200"/>
                </a:lnTo>
                <a:lnTo>
                  <a:pt x="0" y="3886200"/>
                </a:lnTo>
                <a:cubicBezTo>
                  <a:pt x="2162" y="3235258"/>
                  <a:pt x="4323" y="2584315"/>
                  <a:pt x="6485" y="1933373"/>
                </a:cubicBezTo>
                <a:cubicBezTo>
                  <a:pt x="4323" y="1288915"/>
                  <a:pt x="2162" y="64445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17D69"/>
              </a:gs>
              <a:gs pos="35000">
                <a:srgbClr val="03AA9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33599" y="1600200"/>
            <a:ext cx="6733695" cy="4288735"/>
          </a:xfrm>
          <a:custGeom>
            <a:avLst/>
            <a:gdLst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915768 w 6733113"/>
              <a:gd name="connsiteY5" fmla="*/ 1915768 h 3831535"/>
              <a:gd name="connsiteX6" fmla="*/ 0 w 6733113"/>
              <a:gd name="connsiteY6" fmla="*/ 0 h 3831535"/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497479 w 6733113"/>
              <a:gd name="connsiteY5" fmla="*/ 1876858 h 3831535"/>
              <a:gd name="connsiteX6" fmla="*/ 0 w 6733113"/>
              <a:gd name="connsiteY6" fmla="*/ 0 h 3831535"/>
              <a:gd name="connsiteX0" fmla="*/ 0 w 6733113"/>
              <a:gd name="connsiteY0" fmla="*/ 9727 h 3841262"/>
              <a:gd name="connsiteX1" fmla="*/ 6723968 w 6733113"/>
              <a:gd name="connsiteY1" fmla="*/ 0 h 3841262"/>
              <a:gd name="connsiteX2" fmla="*/ 6733113 w 6733113"/>
              <a:gd name="connsiteY2" fmla="*/ 1925495 h 3841262"/>
              <a:gd name="connsiteX3" fmla="*/ 4817346 w 6733113"/>
              <a:gd name="connsiteY3" fmla="*/ 3841262 h 3841262"/>
              <a:gd name="connsiteX4" fmla="*/ 0 w 6733113"/>
              <a:gd name="connsiteY4" fmla="*/ 3841262 h 3841262"/>
              <a:gd name="connsiteX5" fmla="*/ 1497479 w 6733113"/>
              <a:gd name="connsiteY5" fmla="*/ 1886585 h 3841262"/>
              <a:gd name="connsiteX6" fmla="*/ 0 w 6733113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97479 w 6733695"/>
              <a:gd name="connsiteY5" fmla="*/ 188658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09930 w 6733695"/>
              <a:gd name="connsiteY5" fmla="*/ 1876857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896313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68296 w 6733695"/>
              <a:gd name="connsiteY5" fmla="*/ 193477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934776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87751 w 6733695"/>
              <a:gd name="connsiteY5" fmla="*/ 1925161 h 3841262"/>
              <a:gd name="connsiteX6" fmla="*/ 0 w 6733695"/>
              <a:gd name="connsiteY6" fmla="*/ 9727 h 384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695" h="3841262">
                <a:moveTo>
                  <a:pt x="0" y="9727"/>
                </a:moveTo>
                <a:lnTo>
                  <a:pt x="6723968" y="0"/>
                </a:lnTo>
                <a:cubicBezTo>
                  <a:pt x="6727016" y="641832"/>
                  <a:pt x="6730065" y="1283663"/>
                  <a:pt x="6733113" y="1925495"/>
                </a:cubicBezTo>
                <a:lnTo>
                  <a:pt x="6733695" y="3841262"/>
                </a:lnTo>
                <a:lnTo>
                  <a:pt x="0" y="3841262"/>
                </a:lnTo>
                <a:lnTo>
                  <a:pt x="1487751" y="1925161"/>
                </a:lnTo>
                <a:lnTo>
                  <a:pt x="0" y="97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048000"/>
            <a:ext cx="528531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2880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400" dirty="0" smtClean="0"/>
              <a:t>დიპლომამდელი </a:t>
            </a:r>
            <a:r>
              <a:rPr lang="ka-GE" sz="1400" dirty="0"/>
              <a:t>და დიპლომისშემდგომი და უწყვეტი სამედიცინო განათლების სასწავლო პროგრამების განახლება და ინსტიტუციონალიზაცია, მათ შორის ექთნებისთვის; </a:t>
            </a:r>
          </a:p>
          <a:p>
            <a:pPr marL="342900" lvl="0" indent="-2880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400" dirty="0"/>
              <a:t>სწავლების ახალი მეთოდების, მათ შორის ონლაინ სასწავლო კურსების </a:t>
            </a:r>
            <a:r>
              <a:rPr lang="ka-GE" sz="1400" dirty="0" smtClean="0"/>
              <a:t>სტიმულირება.</a:t>
            </a:r>
            <a:endParaRPr lang="ka-GE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6912" y="3124200"/>
            <a:ext cx="2791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/>
              <a:t>სამედიცინო მომსახურების </a:t>
            </a:r>
            <a:r>
              <a:rPr lang="ka-GE" sz="1600" dirty="0"/>
              <a:t>მიმწოდებელთა კომპეტენციის გაუმჯობესება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160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u="sng" dirty="0">
                <a:solidFill>
                  <a:srgbClr val="C00000"/>
                </a:solidFill>
              </a:rPr>
              <a:t>პრიორიტეტული ინტერვენციები: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" y="1600200"/>
            <a:ext cx="188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/>
              <a:t>სტრატეგიული </a:t>
            </a:r>
            <a:r>
              <a:rPr lang="ka-GE" b="1" u="sng" dirty="0" smtClean="0"/>
              <a:t>პრიორიტეტი</a:t>
            </a:r>
            <a:r>
              <a:rPr lang="en-US" b="1" u="sng" dirty="0" smtClean="0"/>
              <a:t> 1</a:t>
            </a:r>
            <a:r>
              <a:rPr lang="en-GB" b="1" u="sng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9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43200" y="381000"/>
            <a:ext cx="6400800" cy="1219200"/>
          </a:xfrm>
        </p:spPr>
        <p:txBody>
          <a:bodyPr>
            <a:normAutofit/>
          </a:bodyPr>
          <a:lstStyle/>
          <a:p>
            <a:pPr algn="ctr"/>
            <a:r>
              <a:rPr lang="ka-GE" sz="3600" b="1" dirty="0" smtClean="0">
                <a:solidFill>
                  <a:srgbClr val="006B52"/>
                </a:solidFill>
              </a:rPr>
              <a:t>ძირითადი კომპონენტები</a:t>
            </a:r>
            <a:endParaRPr lang="en-GB" sz="3600" b="1" dirty="0">
              <a:solidFill>
                <a:srgbClr val="006B5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5092" y="2057400"/>
            <a:ext cx="8712968" cy="3505200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3600" dirty="0" smtClean="0">
                <a:solidFill>
                  <a:schemeClr val="tx1"/>
                </a:solidFill>
              </a:rPr>
              <a:t>დედათა და ახალშობილთა ჯანმრთელობა</a:t>
            </a:r>
            <a:endParaRPr lang="en-GB" sz="36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3600" dirty="0" smtClean="0">
                <a:solidFill>
                  <a:schemeClr val="tx1"/>
                </a:solidFill>
              </a:rPr>
              <a:t>ოჯახის დაგეგმვა</a:t>
            </a:r>
            <a:endParaRPr lang="en-GB" sz="36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3600" dirty="0" smtClean="0">
                <a:solidFill>
                  <a:schemeClr val="tx1"/>
                </a:solidFill>
              </a:rPr>
              <a:t>ახალგაზრდების სქესობრივი და რეპროდუქციული ჯანმრთელობა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200" y="60960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35554D"/>
                </a:solidFill>
              </a:rPr>
              <a:t>ამოცანა</a:t>
            </a:r>
            <a:r>
              <a:rPr lang="en-GB" b="1" dirty="0" smtClean="0">
                <a:solidFill>
                  <a:srgbClr val="35554D"/>
                </a:solidFill>
              </a:rPr>
              <a:t> 5: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228600" y="1600200"/>
            <a:ext cx="3048000" cy="4288735"/>
          </a:xfrm>
          <a:custGeom>
            <a:avLst/>
            <a:gdLst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1066800 w 2133600"/>
              <a:gd name="connsiteY5" fmla="*/ 1943100 h 3886200"/>
              <a:gd name="connsiteX6" fmla="*/ 0 w 2133600"/>
              <a:gd name="connsiteY6" fmla="*/ 0 h 3886200"/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6485 w 2133600"/>
              <a:gd name="connsiteY5" fmla="*/ 1933373 h 3886200"/>
              <a:gd name="connsiteX6" fmla="*/ 0 w 2133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886200">
                <a:moveTo>
                  <a:pt x="0" y="0"/>
                </a:moveTo>
                <a:lnTo>
                  <a:pt x="1066800" y="0"/>
                </a:lnTo>
                <a:lnTo>
                  <a:pt x="2133600" y="1943100"/>
                </a:lnTo>
                <a:lnTo>
                  <a:pt x="1066800" y="3886200"/>
                </a:lnTo>
                <a:lnTo>
                  <a:pt x="0" y="3886200"/>
                </a:lnTo>
                <a:cubicBezTo>
                  <a:pt x="2162" y="3235258"/>
                  <a:pt x="4323" y="2584315"/>
                  <a:pt x="6485" y="1933373"/>
                </a:cubicBezTo>
                <a:cubicBezTo>
                  <a:pt x="4323" y="1288915"/>
                  <a:pt x="2162" y="64445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17D69"/>
              </a:gs>
              <a:gs pos="35000">
                <a:srgbClr val="03AA9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33599" y="1600200"/>
            <a:ext cx="6733695" cy="4288735"/>
          </a:xfrm>
          <a:custGeom>
            <a:avLst/>
            <a:gdLst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915768 w 6733113"/>
              <a:gd name="connsiteY5" fmla="*/ 1915768 h 3831535"/>
              <a:gd name="connsiteX6" fmla="*/ 0 w 6733113"/>
              <a:gd name="connsiteY6" fmla="*/ 0 h 3831535"/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497479 w 6733113"/>
              <a:gd name="connsiteY5" fmla="*/ 1876858 h 3831535"/>
              <a:gd name="connsiteX6" fmla="*/ 0 w 6733113"/>
              <a:gd name="connsiteY6" fmla="*/ 0 h 3831535"/>
              <a:gd name="connsiteX0" fmla="*/ 0 w 6733113"/>
              <a:gd name="connsiteY0" fmla="*/ 9727 h 3841262"/>
              <a:gd name="connsiteX1" fmla="*/ 6723968 w 6733113"/>
              <a:gd name="connsiteY1" fmla="*/ 0 h 3841262"/>
              <a:gd name="connsiteX2" fmla="*/ 6733113 w 6733113"/>
              <a:gd name="connsiteY2" fmla="*/ 1925495 h 3841262"/>
              <a:gd name="connsiteX3" fmla="*/ 4817346 w 6733113"/>
              <a:gd name="connsiteY3" fmla="*/ 3841262 h 3841262"/>
              <a:gd name="connsiteX4" fmla="*/ 0 w 6733113"/>
              <a:gd name="connsiteY4" fmla="*/ 3841262 h 3841262"/>
              <a:gd name="connsiteX5" fmla="*/ 1497479 w 6733113"/>
              <a:gd name="connsiteY5" fmla="*/ 1886585 h 3841262"/>
              <a:gd name="connsiteX6" fmla="*/ 0 w 6733113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97479 w 6733695"/>
              <a:gd name="connsiteY5" fmla="*/ 188658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09930 w 6733695"/>
              <a:gd name="connsiteY5" fmla="*/ 1876857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896313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68296 w 6733695"/>
              <a:gd name="connsiteY5" fmla="*/ 193477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934776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87751 w 6733695"/>
              <a:gd name="connsiteY5" fmla="*/ 1925161 h 3841262"/>
              <a:gd name="connsiteX6" fmla="*/ 0 w 6733695"/>
              <a:gd name="connsiteY6" fmla="*/ 9727 h 384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695" h="3841262">
                <a:moveTo>
                  <a:pt x="0" y="9727"/>
                </a:moveTo>
                <a:lnTo>
                  <a:pt x="6723968" y="0"/>
                </a:lnTo>
                <a:cubicBezTo>
                  <a:pt x="6727016" y="641832"/>
                  <a:pt x="6730065" y="1283663"/>
                  <a:pt x="6733113" y="1925495"/>
                </a:cubicBezTo>
                <a:lnTo>
                  <a:pt x="6733695" y="3841262"/>
                </a:lnTo>
                <a:lnTo>
                  <a:pt x="0" y="3841262"/>
                </a:lnTo>
                <a:lnTo>
                  <a:pt x="1487751" y="1925161"/>
                </a:lnTo>
                <a:lnTo>
                  <a:pt x="0" y="97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514600"/>
            <a:ext cx="528531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/>
              <a:t>პრევენციისა და საზოგადოებრივი ჯანმრთელობის პროგრამის ხელშეწყობის ფარგლებში მოწყობილ საზოგადოებრივ კამპანიებში ოდ საკითხების ჩართვა;</a:t>
            </a:r>
          </a:p>
          <a:p>
            <a:pPr marL="288000" lvl="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/>
              <a:t>მედიასთან და არასამთავრობო სექტორთან მუშაობის გაძლიერება ოდ მნიშვნელობისა და ხელსეწყობის საკითხებში;</a:t>
            </a:r>
            <a:endParaRPr lang="en-US" sz="1400" dirty="0"/>
          </a:p>
          <a:p>
            <a:pPr marL="288000" lvl="0" indent="-288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1400" dirty="0"/>
              <a:t>თანამშრომლობა განათლებისა და მეცნიერების სამინისტროსთან (</a:t>
            </a:r>
            <a:r>
              <a:rPr lang="ka-GE" sz="1400" i="1" dirty="0"/>
              <a:t>სამედიცინო პერსონალის ტრენინგი) </a:t>
            </a:r>
            <a:r>
              <a:rPr lang="ka-GE" sz="1400" dirty="0"/>
              <a:t>სასკოლო დაწესებულებების დონეზე მოზარდებში ცხოვრების ჯანსაღი წესის და რეპროდუქციული ჯანმრთელობის ხელშესაწყობად</a:t>
            </a:r>
            <a:r>
              <a:rPr lang="en-GB" sz="1400" dirty="0"/>
              <a:t>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6912" y="3124200"/>
            <a:ext cx="2791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/>
              <a:t>ოჯახის დაგეგმვის შესახებ მოსახლეობისა და პაციენტების განათლების ხელშეწყობა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160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u="sng" dirty="0">
                <a:solidFill>
                  <a:srgbClr val="C00000"/>
                </a:solidFill>
              </a:rPr>
              <a:t>პრიორიტეტული ინტერვენციები: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" y="1600200"/>
            <a:ext cx="188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/>
              <a:t>სტრატეგიული </a:t>
            </a:r>
            <a:r>
              <a:rPr lang="ka-GE" b="1" u="sng" dirty="0" smtClean="0"/>
              <a:t>პრიორიტეტი</a:t>
            </a:r>
            <a:r>
              <a:rPr lang="en-US" b="1" u="sng" dirty="0" smtClean="0"/>
              <a:t> 2</a:t>
            </a:r>
            <a:r>
              <a:rPr lang="en-GB" b="1" u="sng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984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200" y="60960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35554D"/>
                </a:solidFill>
              </a:rPr>
              <a:t>ამოცანა</a:t>
            </a:r>
            <a:r>
              <a:rPr lang="en-GB" b="1" dirty="0" smtClean="0">
                <a:solidFill>
                  <a:srgbClr val="35554D"/>
                </a:solidFill>
              </a:rPr>
              <a:t> 5:</a:t>
            </a:r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228600" y="1600200"/>
            <a:ext cx="3048000" cy="4288735"/>
          </a:xfrm>
          <a:custGeom>
            <a:avLst/>
            <a:gdLst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1066800 w 2133600"/>
              <a:gd name="connsiteY5" fmla="*/ 1943100 h 3886200"/>
              <a:gd name="connsiteX6" fmla="*/ 0 w 2133600"/>
              <a:gd name="connsiteY6" fmla="*/ 0 h 3886200"/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6485 w 2133600"/>
              <a:gd name="connsiteY5" fmla="*/ 1933373 h 3886200"/>
              <a:gd name="connsiteX6" fmla="*/ 0 w 2133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886200">
                <a:moveTo>
                  <a:pt x="0" y="0"/>
                </a:moveTo>
                <a:lnTo>
                  <a:pt x="1066800" y="0"/>
                </a:lnTo>
                <a:lnTo>
                  <a:pt x="2133600" y="1943100"/>
                </a:lnTo>
                <a:lnTo>
                  <a:pt x="1066800" y="3886200"/>
                </a:lnTo>
                <a:lnTo>
                  <a:pt x="0" y="3886200"/>
                </a:lnTo>
                <a:cubicBezTo>
                  <a:pt x="2162" y="3235258"/>
                  <a:pt x="4323" y="2584315"/>
                  <a:pt x="6485" y="1933373"/>
                </a:cubicBezTo>
                <a:cubicBezTo>
                  <a:pt x="4323" y="1288915"/>
                  <a:pt x="2162" y="64445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17D69"/>
              </a:gs>
              <a:gs pos="35000">
                <a:srgbClr val="03AA9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33599" y="1600200"/>
            <a:ext cx="6733695" cy="4288735"/>
          </a:xfrm>
          <a:custGeom>
            <a:avLst/>
            <a:gdLst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915768 w 6733113"/>
              <a:gd name="connsiteY5" fmla="*/ 1915768 h 3831535"/>
              <a:gd name="connsiteX6" fmla="*/ 0 w 6733113"/>
              <a:gd name="connsiteY6" fmla="*/ 0 h 3831535"/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497479 w 6733113"/>
              <a:gd name="connsiteY5" fmla="*/ 1876858 h 3831535"/>
              <a:gd name="connsiteX6" fmla="*/ 0 w 6733113"/>
              <a:gd name="connsiteY6" fmla="*/ 0 h 3831535"/>
              <a:gd name="connsiteX0" fmla="*/ 0 w 6733113"/>
              <a:gd name="connsiteY0" fmla="*/ 9727 h 3841262"/>
              <a:gd name="connsiteX1" fmla="*/ 6723968 w 6733113"/>
              <a:gd name="connsiteY1" fmla="*/ 0 h 3841262"/>
              <a:gd name="connsiteX2" fmla="*/ 6733113 w 6733113"/>
              <a:gd name="connsiteY2" fmla="*/ 1925495 h 3841262"/>
              <a:gd name="connsiteX3" fmla="*/ 4817346 w 6733113"/>
              <a:gd name="connsiteY3" fmla="*/ 3841262 h 3841262"/>
              <a:gd name="connsiteX4" fmla="*/ 0 w 6733113"/>
              <a:gd name="connsiteY4" fmla="*/ 3841262 h 3841262"/>
              <a:gd name="connsiteX5" fmla="*/ 1497479 w 6733113"/>
              <a:gd name="connsiteY5" fmla="*/ 1886585 h 3841262"/>
              <a:gd name="connsiteX6" fmla="*/ 0 w 6733113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97479 w 6733695"/>
              <a:gd name="connsiteY5" fmla="*/ 188658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09930 w 6733695"/>
              <a:gd name="connsiteY5" fmla="*/ 1876857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896313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68296 w 6733695"/>
              <a:gd name="connsiteY5" fmla="*/ 193477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934776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87751 w 6733695"/>
              <a:gd name="connsiteY5" fmla="*/ 1925161 h 3841262"/>
              <a:gd name="connsiteX6" fmla="*/ 0 w 6733695"/>
              <a:gd name="connsiteY6" fmla="*/ 9727 h 384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695" h="3841262">
                <a:moveTo>
                  <a:pt x="0" y="9727"/>
                </a:moveTo>
                <a:lnTo>
                  <a:pt x="6723968" y="0"/>
                </a:lnTo>
                <a:cubicBezTo>
                  <a:pt x="6727016" y="641832"/>
                  <a:pt x="6730065" y="1283663"/>
                  <a:pt x="6733113" y="1925495"/>
                </a:cubicBezTo>
                <a:lnTo>
                  <a:pt x="6733695" y="3841262"/>
                </a:lnTo>
                <a:lnTo>
                  <a:pt x="0" y="3841262"/>
                </a:lnTo>
                <a:lnTo>
                  <a:pt x="1487751" y="1925161"/>
                </a:lnTo>
                <a:lnTo>
                  <a:pt x="0" y="97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209800"/>
            <a:ext cx="5285313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0" indent="-288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400" dirty="0"/>
              <a:t>ოდ-ის გაიდლაინებისა და პროტოკოლების შემუშავება/სრულყოფა;</a:t>
            </a: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400" dirty="0" smtClean="0"/>
              <a:t>სტანდარტების </a:t>
            </a:r>
            <a:r>
              <a:rPr lang="ka-GE" sz="1400" dirty="0"/>
              <a:t>შემუშავება, რომლებშიც ასახული იქნება საჭირო მოთხოვნები აღჭურვილობის, ინფრასტრუქტურის და კვალიფიციური სამედიცინო პერსონალის კუთხით;</a:t>
            </a:r>
            <a:endParaRPr lang="en-US" sz="1400" dirty="0"/>
          </a:p>
          <a:p>
            <a:pPr marL="288000" lvl="0" indent="-288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400" dirty="0"/>
              <a:t>სერვისის ხარისხისა და უტილიზაციის შესახებ მონაცემთა რუტინული შეგროვების, საინფორმაციო  სისტემაში მათი ინტეგრაციის და შედეგების ანალიზის მექანიზმების შემუშავება და დანერგვა;</a:t>
            </a:r>
          </a:p>
          <a:p>
            <a:pPr marL="288000" lvl="0" indent="-288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1400" dirty="0"/>
              <a:t>ოპერაციული და/ან პოპულაციური კვლევების (</a:t>
            </a:r>
            <a:r>
              <a:rPr lang="ka-GE" sz="1400" i="1" dirty="0"/>
              <a:t>მაგ. მულტი-ინდიკატორული კლასტერული კვლევა,  რეპროდუქციული ჯანმრთელობის კვლევა</a:t>
            </a:r>
            <a:r>
              <a:rPr lang="ka-GE" sz="1400" dirty="0"/>
              <a:t>) ხელშეწყობა.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6912" y="2590800"/>
            <a:ext cx="27910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/>
              <a:t>ოჯახის დაგეგმვის </a:t>
            </a:r>
            <a:endParaRPr lang="en-US" sz="1600" dirty="0"/>
          </a:p>
          <a:p>
            <a:r>
              <a:rPr lang="ka-GE" sz="1600" dirty="0" smtClean="0"/>
              <a:t>მაღალი </a:t>
            </a:r>
            <a:r>
              <a:rPr lang="ka-GE" sz="1600" dirty="0"/>
              <a:t>ხარისხის მომსახურებების მიწოდებისათვის საჭირო მარეგულირებელი და საზედამხედველო მექანიზმების დანერგვა და გაძლიერება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160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u="sng" dirty="0">
                <a:solidFill>
                  <a:srgbClr val="C00000"/>
                </a:solidFill>
              </a:rPr>
              <a:t>პრიორიტეტული ინტერვენციები: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" y="1600200"/>
            <a:ext cx="188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/>
              <a:t>სტრატეგიული </a:t>
            </a:r>
            <a:r>
              <a:rPr lang="ka-GE" b="1" u="sng" dirty="0" smtClean="0"/>
              <a:t>პრიორიტეტი</a:t>
            </a:r>
            <a:r>
              <a:rPr lang="en-US" b="1" u="sng" dirty="0" smtClean="0"/>
              <a:t> 3</a:t>
            </a:r>
            <a:r>
              <a:rPr lang="en-GB" b="1" u="sng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524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8229600" cy="1524001"/>
          </a:xfrm>
        </p:spPr>
        <p:txBody>
          <a:bodyPr/>
          <a:lstStyle/>
          <a:p>
            <a:pPr marL="0" indent="0">
              <a:buNone/>
            </a:pPr>
            <a:r>
              <a:rPr lang="ka-GE" sz="4000" b="1" dirty="0" smtClean="0">
                <a:solidFill>
                  <a:srgbClr val="006B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ახალგაზრდების </a:t>
            </a:r>
            <a:r>
              <a:rPr lang="ka-GE" sz="4000" b="1" dirty="0">
                <a:solidFill>
                  <a:srgbClr val="006B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სქესობრივი და რეპროდუქციული </a:t>
            </a:r>
            <a:r>
              <a:rPr lang="ka-GE" sz="4000" b="1" dirty="0" smtClean="0">
                <a:solidFill>
                  <a:srgbClr val="006B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ჯანმრთელობა</a:t>
            </a:r>
            <a:endParaRPr lang="en-GB" sz="4000" b="1" dirty="0">
              <a:solidFill>
                <a:srgbClr val="006B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4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534400" cy="1272952"/>
          </a:xfrm>
        </p:spPr>
        <p:txBody>
          <a:bodyPr>
            <a:normAutofit/>
          </a:bodyPr>
          <a:lstStyle/>
          <a:p>
            <a:pPr algn="l"/>
            <a:r>
              <a:rPr lang="ka-GE" sz="1800" b="1" dirty="0">
                <a:solidFill>
                  <a:srgbClr val="35554D"/>
                </a:solidFill>
              </a:rPr>
              <a:t>ამოცანა 1</a:t>
            </a:r>
            <a:r>
              <a:rPr lang="en-GB" sz="1800" b="1" dirty="0" smtClean="0">
                <a:solidFill>
                  <a:srgbClr val="35554D"/>
                </a:solidFill>
              </a:rPr>
              <a:t>:   </a:t>
            </a:r>
            <a:r>
              <a:rPr lang="ka-GE" sz="1600" b="1" dirty="0" smtClean="0">
                <a:solidFill>
                  <a:srgbClr val="017D69"/>
                </a:solidFill>
              </a:rPr>
              <a:t>2030 </a:t>
            </a:r>
            <a:r>
              <a:rPr lang="ka-GE" sz="1600" b="1" dirty="0">
                <a:solidFill>
                  <a:srgbClr val="017D69"/>
                </a:solidFill>
              </a:rPr>
              <a:t>წლისთვის ახალგაზრდებს ექნებათ </a:t>
            </a:r>
            <a:r>
              <a:rPr lang="ka-GE" sz="1600" b="1" dirty="0" smtClean="0">
                <a:solidFill>
                  <a:srgbClr val="017D69"/>
                </a:solidFill>
              </a:rPr>
              <a:t> ასაკის შესაბამისი </a:t>
            </a:r>
            <a:r>
              <a:rPr lang="ka-GE" sz="1600" b="1" dirty="0">
                <a:solidFill>
                  <a:srgbClr val="017D69"/>
                </a:solidFill>
              </a:rPr>
              <a:t>განათლება სქესობრივი და რეპროდუქციული ჯანმრთელობის </a:t>
            </a:r>
            <a:r>
              <a:rPr lang="ka-GE" sz="1600" b="1" dirty="0" smtClean="0">
                <a:solidFill>
                  <a:srgbClr val="017D69"/>
                </a:solidFill>
              </a:rPr>
              <a:t>საკითხებში.</a:t>
            </a:r>
            <a:endParaRPr lang="en-US" sz="1600" b="1" i="1" dirty="0">
              <a:solidFill>
                <a:srgbClr val="017D69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382000" cy="2438400"/>
          </a:xfrm>
        </p:spPr>
        <p:txBody>
          <a:bodyPr>
            <a:noAutofit/>
          </a:bodyPr>
          <a:lstStyle/>
          <a:p>
            <a:pPr algn="l"/>
            <a:r>
              <a:rPr lang="ka-GE" sz="2000" dirty="0">
                <a:solidFill>
                  <a:schemeClr val="tx1"/>
                </a:solidFill>
              </a:rPr>
              <a:t>სტრატეგიული პრიორიტეტი </a:t>
            </a:r>
            <a:r>
              <a:rPr lang="ka-GE" sz="2000" dirty="0" smtClean="0">
                <a:solidFill>
                  <a:schemeClr val="tx1"/>
                </a:solidFill>
              </a:rPr>
              <a:t> 1: </a:t>
            </a:r>
            <a:r>
              <a:rPr lang="ka-GE" sz="2000" dirty="0">
                <a:solidFill>
                  <a:schemeClr val="tx1"/>
                </a:solidFill>
              </a:rPr>
              <a:t>საქართველოს მთავრობის </a:t>
            </a:r>
            <a:r>
              <a:rPr lang="ka-GE" sz="2000" dirty="0" smtClean="0">
                <a:solidFill>
                  <a:schemeClr val="tx1"/>
                </a:solidFill>
              </a:rPr>
              <a:t>როლის </a:t>
            </a:r>
            <a:r>
              <a:rPr lang="ka-GE" sz="2000" dirty="0">
                <a:solidFill>
                  <a:schemeClr val="tx1"/>
                </a:solidFill>
              </a:rPr>
              <a:t>გაძლიერება ახალგაზრდების სქესობრივი და რეპროდუქციული ჯანმრთელობის </a:t>
            </a:r>
            <a:r>
              <a:rPr lang="ka-GE" sz="2000" dirty="0" smtClean="0">
                <a:solidFill>
                  <a:schemeClr val="tx1"/>
                </a:solidFill>
              </a:rPr>
              <a:t>გაუმჯობესებაში;</a:t>
            </a:r>
          </a:p>
          <a:p>
            <a:pPr algn="l"/>
            <a:endParaRPr lang="ka-GE" sz="2000" dirty="0" smtClean="0">
              <a:solidFill>
                <a:schemeClr val="tx1"/>
              </a:solidFill>
            </a:endParaRPr>
          </a:p>
          <a:p>
            <a:pPr algn="l"/>
            <a:endParaRPr lang="ka-GE" sz="2000" dirty="0" smtClean="0">
              <a:solidFill>
                <a:schemeClr val="tx1"/>
              </a:solidFill>
            </a:endParaRPr>
          </a:p>
          <a:p>
            <a:pPr algn="l"/>
            <a:r>
              <a:rPr lang="ka-GE" sz="2000" dirty="0">
                <a:solidFill>
                  <a:schemeClr val="tx1"/>
                </a:solidFill>
              </a:rPr>
              <a:t>სტრატეგიული პრიორიტეტი  2: სქესობრივი და რეპროდუქციული ჯანმრთელობის საკითხების შესახებ ახალგაზრდების სწავლების </a:t>
            </a:r>
            <a:r>
              <a:rPr lang="ka-GE" sz="2000" dirty="0" smtClean="0">
                <a:solidFill>
                  <a:schemeClr val="tx1"/>
                </a:solidFill>
              </a:rPr>
              <a:t>ხელშეწყობა.</a:t>
            </a:r>
            <a:endParaRPr lang="en-GB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686800" cy="1219200"/>
          </a:xfrm>
        </p:spPr>
        <p:txBody>
          <a:bodyPr>
            <a:normAutofit/>
          </a:bodyPr>
          <a:lstStyle/>
          <a:p>
            <a:pPr algn="l"/>
            <a:r>
              <a:rPr lang="ka-GE" sz="2000" b="1" dirty="0">
                <a:solidFill>
                  <a:srgbClr val="35554D"/>
                </a:solidFill>
              </a:rPr>
              <a:t>ამოცანა</a:t>
            </a:r>
            <a:r>
              <a:rPr lang="en-GB" sz="2000" b="1" dirty="0" smtClean="0">
                <a:solidFill>
                  <a:srgbClr val="35554D"/>
                </a:solidFill>
              </a:rPr>
              <a:t> </a:t>
            </a:r>
            <a:r>
              <a:rPr lang="ka-GE" sz="2000" b="1" dirty="0" smtClean="0">
                <a:solidFill>
                  <a:srgbClr val="35554D"/>
                </a:solidFill>
              </a:rPr>
              <a:t>2</a:t>
            </a:r>
            <a:r>
              <a:rPr lang="en-GB" sz="2000" b="1" dirty="0" smtClean="0">
                <a:solidFill>
                  <a:srgbClr val="35554D"/>
                </a:solidFill>
              </a:rPr>
              <a:t>:   </a:t>
            </a:r>
            <a:r>
              <a:rPr lang="ka-GE" sz="2000" b="1" dirty="0" smtClean="0">
                <a:solidFill>
                  <a:srgbClr val="017D69"/>
                </a:solidFill>
              </a:rPr>
              <a:t>2030 </a:t>
            </a:r>
            <a:r>
              <a:rPr lang="ka-GE" sz="2000" b="1" dirty="0">
                <a:solidFill>
                  <a:srgbClr val="017D69"/>
                </a:solidFill>
              </a:rPr>
              <a:t>წლისთვის ახალგაზრდებს ექნებათ სრული წვდომა სქესობრივი და რეპროდუქციული ჯანმრთელობის </a:t>
            </a:r>
            <a:r>
              <a:rPr lang="ka-GE" sz="2000" b="1" dirty="0" smtClean="0">
                <a:solidFill>
                  <a:srgbClr val="017D69"/>
                </a:solidFill>
              </a:rPr>
              <a:t>მომსახურებებზე </a:t>
            </a:r>
            <a:endParaRPr lang="en-US" sz="2000" b="1" i="1" dirty="0">
              <a:solidFill>
                <a:srgbClr val="017D69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7543800" cy="1066800"/>
          </a:xfrm>
        </p:spPr>
        <p:txBody>
          <a:bodyPr>
            <a:noAutofit/>
          </a:bodyPr>
          <a:lstStyle/>
          <a:p>
            <a:pPr algn="l"/>
            <a:r>
              <a:rPr lang="ka-GE" sz="2000" b="1" dirty="0">
                <a:solidFill>
                  <a:schemeClr val="tx1"/>
                </a:solidFill>
              </a:rPr>
              <a:t>სტრატეგიული პრიორიტეტი </a:t>
            </a:r>
            <a:r>
              <a:rPr lang="ka-GE" sz="2000" b="1" dirty="0" smtClean="0">
                <a:solidFill>
                  <a:schemeClr val="tx1"/>
                </a:solidFill>
              </a:rPr>
              <a:t> 1: </a:t>
            </a:r>
            <a:r>
              <a:rPr lang="ka-GE" sz="2000" dirty="0">
                <a:solidFill>
                  <a:schemeClr val="tx1"/>
                </a:solidFill>
              </a:rPr>
              <a:t>ახალგაზრდებისთვის სქესობრივი და რეპროდუქციული ჯანმრთელობის მომსახურებების მიწოდება ახალგაზრდებისადმი კეთილგანწყობილი </a:t>
            </a:r>
            <a:r>
              <a:rPr lang="ka-GE" sz="2000" dirty="0" smtClean="0">
                <a:solidFill>
                  <a:schemeClr val="tx1"/>
                </a:solidFill>
              </a:rPr>
              <a:t>ფორმით</a:t>
            </a:r>
            <a:endParaRPr lang="en-GB" sz="2000" i="1" dirty="0" smtClean="0">
              <a:solidFill>
                <a:schemeClr val="tx1"/>
              </a:solidFill>
            </a:endParaRPr>
          </a:p>
          <a:p>
            <a:pPr lvl="0" algn="l">
              <a:spcBef>
                <a:spcPts val="300"/>
              </a:spcBef>
              <a:spcAft>
                <a:spcPts val="3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/>
          </a:bodyPr>
          <a:lstStyle/>
          <a:p>
            <a:endParaRPr lang="en-US" sz="4400" dirty="0" smtClean="0">
              <a:solidFill>
                <a:srgbClr val="006B52"/>
              </a:solidFill>
            </a:endParaRPr>
          </a:p>
          <a:p>
            <a:endParaRPr lang="en-US" sz="4400" dirty="0">
              <a:solidFill>
                <a:srgbClr val="006B52"/>
              </a:solidFill>
            </a:endParaRPr>
          </a:p>
          <a:p>
            <a:pPr marL="0" indent="0" algn="ctr">
              <a:buNone/>
            </a:pPr>
            <a:r>
              <a:rPr lang="ka-GE" sz="4400" b="1" dirty="0" smtClean="0">
                <a:solidFill>
                  <a:srgbClr val="006B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გმადლობთ ყურადღებისთვის!</a:t>
            </a:r>
            <a:endParaRPr lang="en-US" sz="4400" b="1" dirty="0">
              <a:solidFill>
                <a:srgbClr val="006B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1855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3352800"/>
            <a:ext cx="7851648" cy="66896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4000" b="1" dirty="0" smtClean="0">
                <a:solidFill>
                  <a:srgbClr val="35554D"/>
                </a:solidFill>
              </a:rPr>
              <a:t>მიზანი</a:t>
            </a:r>
            <a:endParaRPr lang="en-GB" sz="4000" b="1" dirty="0">
              <a:solidFill>
                <a:srgbClr val="35554D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4391" y="990600"/>
            <a:ext cx="8639175" cy="1982688"/>
          </a:xfrm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1"/>
                </a:solidFill>
              </a:rPr>
              <a:t>2030 წლისთვის მოხდება თავიდან აცილებადი დედათა </a:t>
            </a:r>
            <a:r>
              <a:rPr lang="ka-GE" sz="2000" dirty="0">
                <a:solidFill>
                  <a:schemeClr val="tx1"/>
                </a:solidFill>
              </a:rPr>
              <a:t>და ახალშობილთა </a:t>
            </a:r>
            <a:r>
              <a:rPr lang="ka-GE" sz="2000" dirty="0" smtClean="0">
                <a:solidFill>
                  <a:schemeClr val="tx1"/>
                </a:solidFill>
              </a:rPr>
              <a:t>სიკვდილის, მკვდრადშობადობის  შემთხვევების აღმოფხვრა;</a:t>
            </a:r>
          </a:p>
          <a:p>
            <a:endParaRPr lang="ka-GE" sz="2000" dirty="0" smtClean="0">
              <a:solidFill>
                <a:schemeClr val="tx1"/>
              </a:solidFill>
            </a:endParaRPr>
          </a:p>
          <a:p>
            <a:r>
              <a:rPr lang="ka-GE" sz="2000" dirty="0" smtClean="0">
                <a:solidFill>
                  <a:schemeClr val="tx1"/>
                </a:solidFill>
              </a:rPr>
              <a:t>ყველა </a:t>
            </a:r>
            <a:r>
              <a:rPr lang="ka-GE" sz="2000" dirty="0">
                <a:solidFill>
                  <a:schemeClr val="tx1"/>
                </a:solidFill>
              </a:rPr>
              <a:t>ბავშვი </a:t>
            </a:r>
            <a:r>
              <a:rPr lang="ka-GE" sz="2000" dirty="0" smtClean="0">
                <a:solidFill>
                  <a:schemeClr val="tx1"/>
                </a:solidFill>
              </a:rPr>
              <a:t>იქნება სასურველი </a:t>
            </a:r>
            <a:r>
              <a:rPr lang="ka-GE" sz="2000" dirty="0">
                <a:solidFill>
                  <a:schemeClr val="tx1"/>
                </a:solidFill>
              </a:rPr>
              <a:t>და შესაძლებელი გახდება ყველა არასასურველი ორსულობის თავიდან </a:t>
            </a:r>
            <a:r>
              <a:rPr lang="ka-GE" sz="2000" dirty="0" smtClean="0">
                <a:solidFill>
                  <a:schemeClr val="tx1"/>
                </a:solidFill>
              </a:rPr>
              <a:t>აცილება.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469367" y="228600"/>
            <a:ext cx="6151042" cy="677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a-GE" sz="3600" b="1" dirty="0" smtClean="0">
                <a:solidFill>
                  <a:srgbClr val="35554D"/>
                </a:solidFill>
              </a:rPr>
              <a:t>ხედვა</a:t>
            </a:r>
            <a:endParaRPr lang="en-GB" sz="3600" b="1" dirty="0">
              <a:solidFill>
                <a:srgbClr val="35554D"/>
              </a:solidFill>
            </a:endParaRPr>
          </a:p>
        </p:txBody>
      </p:sp>
      <p:sp>
        <p:nvSpPr>
          <p:cNvPr id="5" name="Ondertitel 2"/>
          <p:cNvSpPr txBox="1">
            <a:spLocks/>
          </p:cNvSpPr>
          <p:nvPr/>
        </p:nvSpPr>
        <p:spPr>
          <a:xfrm>
            <a:off x="167640" y="3962400"/>
            <a:ext cx="8784976" cy="1905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2000" dirty="0"/>
              <a:t>მტკიცებულებებზე </a:t>
            </a:r>
            <a:r>
              <a:rPr lang="ka-GE" sz="2000" dirty="0" smtClean="0"/>
              <a:t>დაფუძნებული და </a:t>
            </a:r>
            <a:r>
              <a:rPr lang="ka-GE" sz="2000" dirty="0"/>
              <a:t>ეფექტური ინტერვენციების </a:t>
            </a:r>
            <a:r>
              <a:rPr lang="ka-GE" sz="2000" dirty="0" smtClean="0"/>
              <a:t>შენარჩუნება </a:t>
            </a:r>
            <a:r>
              <a:rPr lang="ka-GE" sz="2000" dirty="0"/>
              <a:t>და </a:t>
            </a:r>
            <a:r>
              <a:rPr lang="ka-GE" sz="2000" dirty="0" smtClean="0"/>
              <a:t>გაფართოება დედათა </a:t>
            </a:r>
            <a:r>
              <a:rPr lang="ka-GE" sz="2000" dirty="0"/>
              <a:t>და ახალშობილთა </a:t>
            </a:r>
            <a:r>
              <a:rPr lang="ka-GE" sz="2000" dirty="0" smtClean="0"/>
              <a:t>გადარჩენის და მათი ჯანმრთელობის დაცვის მიზნით; </a:t>
            </a:r>
          </a:p>
          <a:p>
            <a:pPr algn="ctr"/>
            <a:endParaRPr lang="ka-GE" sz="2000" dirty="0" smtClean="0"/>
          </a:p>
          <a:p>
            <a:pPr algn="ctr"/>
            <a:r>
              <a:rPr lang="ka-GE" sz="2000" dirty="0" smtClean="0"/>
              <a:t>რეპროდუქციული </a:t>
            </a:r>
            <a:r>
              <a:rPr lang="ka-GE" sz="2000" dirty="0"/>
              <a:t>ჯანმრთელობის </a:t>
            </a:r>
            <a:r>
              <a:rPr lang="ka-GE" sz="2000" dirty="0" smtClean="0"/>
              <a:t>სფეროს გაძლიერება </a:t>
            </a:r>
            <a:r>
              <a:rPr lang="ka-GE" sz="2000" dirty="0"/>
              <a:t>და მაღალი ხარისხის სერვისებზე </a:t>
            </a:r>
            <a:r>
              <a:rPr lang="ka-GE" sz="2000" dirty="0" smtClean="0"/>
              <a:t>უნივერსალური/საყოველთაო </a:t>
            </a:r>
            <a:r>
              <a:rPr lang="ka-GE" sz="2000" dirty="0"/>
              <a:t>ხელმისაწვდომობის </a:t>
            </a:r>
            <a:r>
              <a:rPr lang="ka-GE" sz="2000" dirty="0" smtClean="0"/>
              <a:t>უზრუნველყოფა.</a:t>
            </a:r>
            <a:endParaRPr lang="en-GB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6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43200" y="381000"/>
            <a:ext cx="6400800" cy="1066800"/>
          </a:xfrm>
        </p:spPr>
        <p:txBody>
          <a:bodyPr>
            <a:normAutofit/>
          </a:bodyPr>
          <a:lstStyle/>
          <a:p>
            <a:pPr lvl="0" algn="ctr"/>
            <a:r>
              <a:rPr lang="ka-GE" sz="3600" b="1" dirty="0" smtClean="0">
                <a:solidFill>
                  <a:srgbClr val="006B52"/>
                </a:solidFill>
              </a:rPr>
              <a:t>სამიზნე მაჩვენებლები</a:t>
            </a:r>
            <a:endParaRPr lang="en-US" sz="3600" b="1" dirty="0">
              <a:solidFill>
                <a:srgbClr val="006B5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036496" cy="4572000"/>
          </a:xfrm>
        </p:spPr>
        <p:txBody>
          <a:bodyPr>
            <a:noAutofit/>
          </a:bodyPr>
          <a:lstStyle/>
          <a:p>
            <a:pPr lvl="0" algn="l">
              <a:spcAft>
                <a:spcPts val="600"/>
              </a:spcAft>
            </a:pPr>
            <a:endParaRPr lang="ka-GE" sz="1400" dirty="0" smtClean="0"/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10646"/>
              </p:ext>
            </p:extLst>
          </p:nvPr>
        </p:nvGraphicFramePr>
        <p:xfrm>
          <a:off x="0" y="1524000"/>
          <a:ext cx="914399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1033219"/>
                <a:gridCol w="1084881"/>
                <a:gridCol w="929899"/>
              </a:tblGrid>
              <a:tr h="496354">
                <a:tc>
                  <a:txBody>
                    <a:bodyPr/>
                    <a:lstStyle/>
                    <a:p>
                      <a:pPr algn="ctr"/>
                      <a:r>
                        <a:rPr lang="ka-GE" sz="2400" dirty="0" smtClean="0">
                          <a:cs typeface="Times New Roman" panose="02020603050405020304" pitchFamily="18" charset="0"/>
                        </a:rPr>
                        <a:t>მაჩვენებელი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dirty="0" smtClean="0">
                          <a:cs typeface="Times New Roman" panose="02020603050405020304" pitchFamily="18" charset="0"/>
                        </a:rPr>
                        <a:t>2016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dirty="0" smtClean="0">
                          <a:cs typeface="Times New Roman" panose="02020603050405020304" pitchFamily="18" charset="0"/>
                        </a:rPr>
                        <a:t>2020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dirty="0" smtClean="0">
                          <a:cs typeface="Times New Roman" panose="02020603050405020304" pitchFamily="18" charset="0"/>
                        </a:rPr>
                        <a:t>2030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6723">
                <a:tc>
                  <a:txBody>
                    <a:bodyPr/>
                    <a:lstStyle/>
                    <a:p>
                      <a:r>
                        <a:rPr lang="ka-GE" dirty="0" smtClean="0">
                          <a:cs typeface="Times New Roman" panose="02020603050405020304" pitchFamily="18" charset="0"/>
                        </a:rPr>
                        <a:t>დედათა</a:t>
                      </a:r>
                      <a:r>
                        <a:rPr lang="ka-GE" baseline="0" dirty="0" smtClean="0">
                          <a:cs typeface="Times New Roman" panose="02020603050405020304" pitchFamily="18" charset="0"/>
                        </a:rPr>
                        <a:t> სიკვდილიანობის შემცირება (</a:t>
                      </a:r>
                      <a:r>
                        <a:rPr lang="ka-GE" i="1" baseline="0" dirty="0" smtClean="0">
                          <a:cs typeface="Times New Roman" panose="02020603050405020304" pitchFamily="18" charset="0"/>
                        </a:rPr>
                        <a:t>100,000 </a:t>
                      </a:r>
                      <a:r>
                        <a:rPr lang="ka-GE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ცოცხლადშობილზე</a:t>
                      </a:r>
                      <a:r>
                        <a:rPr lang="ka-GE" i="1" baseline="0" dirty="0" smtClean="0"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>
                          <a:cs typeface="Times New Roman" panose="02020603050405020304" pitchFamily="18" charset="0"/>
                        </a:rPr>
                        <a:t>32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6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>
                          <a:cs typeface="Times New Roman" panose="02020603050405020304" pitchFamily="18" charset="0"/>
                        </a:rPr>
                        <a:t>ნეონატალური სიკვდილიანობის შემცირება </a:t>
                      </a:r>
                      <a:r>
                        <a:rPr lang="ka-GE" baseline="0" dirty="0" smtClean="0"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a-GE" i="1" baseline="0" dirty="0" smtClean="0">
                          <a:cs typeface="Times New Roman" panose="02020603050405020304" pitchFamily="18" charset="0"/>
                        </a:rPr>
                        <a:t>1,000 </a:t>
                      </a:r>
                      <a:r>
                        <a:rPr lang="ka-G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ცოცხლადშობილზე)</a:t>
                      </a:r>
                      <a:endParaRPr lang="en-US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>
                          <a:cs typeface="Times New Roman" panose="02020603050405020304" pitchFamily="18" charset="0"/>
                        </a:rPr>
                        <a:t>6,1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6723">
                <a:tc>
                  <a:txBody>
                    <a:bodyPr/>
                    <a:lstStyle/>
                    <a:p>
                      <a:r>
                        <a:rPr lang="ka-GE" dirty="0" smtClean="0">
                          <a:cs typeface="Times New Roman" panose="02020603050405020304" pitchFamily="18" charset="0"/>
                        </a:rPr>
                        <a:t>ოჯახის დაგეგმვაზე დაუკმაყოფილებელი მოთხოვნილების შემცირება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>
                          <a:cs typeface="Times New Roman" panose="02020603050405020304" pitchFamily="18" charset="0"/>
                        </a:rPr>
                        <a:t>31%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>
                          <a:cs typeface="Times New Roman" panose="02020603050405020304" pitchFamily="18" charset="0"/>
                        </a:rPr>
                        <a:t>25%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>
                          <a:cs typeface="Times New Roman" panose="02020603050405020304" pitchFamily="18" charset="0"/>
                        </a:rPr>
                        <a:t>15%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354">
                <a:tc>
                  <a:txBody>
                    <a:bodyPr/>
                    <a:lstStyle/>
                    <a:p>
                      <a:r>
                        <a:rPr lang="ka-GE" dirty="0" smtClean="0">
                          <a:cs typeface="Times New Roman" panose="02020603050405020304" pitchFamily="18" charset="0"/>
                        </a:rPr>
                        <a:t>ხელოვნური </a:t>
                      </a:r>
                      <a:r>
                        <a:rPr lang="ka-G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აბორტის </a:t>
                      </a:r>
                      <a:r>
                        <a:rPr lang="ka-GE" sz="1800" dirty="0" smtClean="0"/>
                        <a:t>ჯამური კოეფიციენტის </a:t>
                      </a:r>
                      <a:r>
                        <a:rPr lang="ka-G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კლება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>
                          <a:cs typeface="Times New Roman" panose="02020603050405020304" pitchFamily="18" charset="0"/>
                        </a:rPr>
                        <a:t>1,6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>
                          <a:cs typeface="Times New Roman" panose="02020603050405020304" pitchFamily="18" charset="0"/>
                        </a:rPr>
                        <a:t>1,3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>
                          <a:cs typeface="Times New Roman" panose="02020603050405020304" pitchFamily="18" charset="0"/>
                        </a:rPr>
                        <a:t>0,5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6723">
                <a:tc>
                  <a:txBody>
                    <a:bodyPr/>
                    <a:lstStyle/>
                    <a:p>
                      <a:r>
                        <a:rPr lang="ka-G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მოზარდთა შობადობის მაჩვენებლის კლება </a:t>
                      </a:r>
                      <a:r>
                        <a:rPr lang="ka-GE" baseline="0" dirty="0" smtClean="0"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a-GE" i="1" baseline="0" dirty="0" smtClean="0">
                          <a:cs typeface="Times New Roman" panose="02020603050405020304" pitchFamily="18" charset="0"/>
                        </a:rPr>
                        <a:t>1,000 ქალზე)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000" dirty="0" smtClean="0">
                          <a:cs typeface="Times New Roman" panose="02020603050405020304" pitchFamily="18" charset="0"/>
                        </a:rPr>
                        <a:t>48.6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40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20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03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38400"/>
            <a:ext cx="7315200" cy="1905000"/>
          </a:xfrm>
        </p:spPr>
        <p:txBody>
          <a:bodyPr>
            <a:noAutofit/>
          </a:bodyPr>
          <a:lstStyle/>
          <a:p>
            <a:r>
              <a:rPr lang="ka-GE" sz="4400" b="1" dirty="0" smtClean="0">
                <a:solidFill>
                  <a:srgbClr val="006B52"/>
                </a:solidFill>
              </a:rPr>
              <a:t>დედათა და ახალშობილთა ჯანმრთელობა</a:t>
            </a:r>
            <a:r>
              <a:rPr lang="en-US" sz="4400" b="1" dirty="0" smtClean="0">
                <a:solidFill>
                  <a:srgbClr val="006B52"/>
                </a:solidFill>
                <a:latin typeface="Georgia" panose="02040502050405020303" pitchFamily="18" charset="0"/>
              </a:rPr>
              <a:t> (MNH)</a:t>
            </a:r>
            <a:endParaRPr lang="en-US" sz="4400" b="1" dirty="0">
              <a:solidFill>
                <a:srgbClr val="006B5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3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839200" cy="1447800"/>
          </a:xfrm>
          <a:solidFill>
            <a:srgbClr val="03AA90"/>
          </a:solidFill>
        </p:spPr>
        <p:txBody>
          <a:bodyPr>
            <a:noAutofit/>
          </a:bodyPr>
          <a:lstStyle/>
          <a:p>
            <a:pPr algn="just"/>
            <a:r>
              <a:rPr lang="ka-GE" sz="2000" b="1" dirty="0" smtClean="0">
                <a:solidFill>
                  <a:srgbClr val="C00000"/>
                </a:solidFill>
              </a:rPr>
              <a:t>ამოცანა</a:t>
            </a:r>
            <a:r>
              <a:rPr lang="en-GB" sz="2000" b="1" dirty="0" smtClean="0">
                <a:solidFill>
                  <a:srgbClr val="C00000"/>
                </a:solidFill>
              </a:rPr>
              <a:t> </a:t>
            </a:r>
            <a:r>
              <a:rPr lang="en-GB" sz="2000" b="1" dirty="0">
                <a:solidFill>
                  <a:srgbClr val="C00000"/>
                </a:solidFill>
              </a:rPr>
              <a:t>1: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x-none" sz="1800" b="1">
                <a:solidFill>
                  <a:schemeClr val="bg1"/>
                </a:solidFill>
              </a:rPr>
              <a:t>2020 წლისთვის მნიშვნელოვნად გაიზრდება ქალების ხელმისაწვდომობა მტკიცებულებებზე დაფუძნებულ და მათი საჭიროებების შესაბამის ჩასახვამდელ, ანტენატალურ, სამეანო, ნეონატალურ და მშობიარობის შემდგომ მომსახურებებზე და გაფართოვდება ამ მომსახურებების გამოყენება</a:t>
            </a:r>
            <a:r>
              <a:rPr lang="x-none" sz="1800" b="1"/>
              <a:t>. 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28600" y="2133600"/>
            <a:ext cx="86868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a-GE" sz="1800" dirty="0" smtClean="0">
              <a:solidFill>
                <a:srgbClr val="C00000"/>
              </a:solidFill>
            </a:endParaRPr>
          </a:p>
          <a:p>
            <a:pPr algn="l"/>
            <a:r>
              <a:rPr lang="ka-GE" sz="1800" dirty="0" smtClean="0">
                <a:solidFill>
                  <a:srgbClr val="C00000"/>
                </a:solidFill>
              </a:rPr>
              <a:t>                              შესრულების  ინდიკატორები </a:t>
            </a:r>
            <a:r>
              <a:rPr lang="en-US" sz="1800" dirty="0" smtClean="0">
                <a:solidFill>
                  <a:srgbClr val="C00000"/>
                </a:solidFill>
              </a:rPr>
              <a:t>(KPIs)</a:t>
            </a:r>
            <a:endParaRPr lang="ka-GE" sz="1800" dirty="0">
              <a:solidFill>
                <a:srgbClr val="C00000"/>
              </a:solidFill>
            </a:endParaRPr>
          </a:p>
          <a:p>
            <a:pPr algn="l"/>
            <a:endParaRPr lang="ka-GE" sz="1800" dirty="0" smtClean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b="0" dirty="0" smtClean="0"/>
              <a:t>30 %-ით გაიზრდება ქალების წილი, რომლებმაც მიიღეს ჩასახვამდელი მოვლის  სერვისი;</a:t>
            </a:r>
            <a:endParaRPr lang="en-US" sz="18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 smtClean="0"/>
              <a:t>92%-</a:t>
            </a:r>
            <a:r>
              <a:rPr lang="ka-GE" sz="1800" b="0" dirty="0" smtClean="0"/>
              <a:t>დან 95%-მდე გაიზრდება </a:t>
            </a:r>
            <a:r>
              <a:rPr lang="x-none" sz="1800" b="0"/>
              <a:t>იმ ქალების პროცენტული წილი, რომლებიც იყვნენ მინიმუმ ერთ ან მეტ ანტენატალურ ვიზიტზე </a:t>
            </a:r>
            <a:endParaRPr lang="ka-GE" sz="1800" b="0" dirty="0" smtClean="0"/>
          </a:p>
          <a:p>
            <a:pPr algn="l"/>
            <a:endParaRPr lang="ka-GE" sz="18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b="0" dirty="0" smtClean="0"/>
              <a:t>60 %-ით გაიზრდება ქალების წილი, რომლებმაც განახორციელეს მშობიარობის შემდგომი ვიზიტი სამედიცინო დაწესებულებაში მშობიარობიდან 6 კვირის ფარგლებში;</a:t>
            </a:r>
          </a:p>
          <a:p>
            <a:pPr algn="l"/>
            <a:endParaRPr lang="ka-GE" sz="18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b="0" dirty="0" smtClean="0"/>
              <a:t>90%-მდე გაიზრდება ახალშობილების წილი, რომლებმაც მიიღეს პედიატრის კონსულტაცია სამშობიაროდან გაწერიდან პირველი კვირის განმავლობაში;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ka-GE" sz="1800" b="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 smtClean="0"/>
              <a:t>5.8</a:t>
            </a:r>
            <a:r>
              <a:rPr lang="ka-GE" sz="1800" b="0" dirty="0" smtClean="0"/>
              <a:t>%-დან </a:t>
            </a:r>
            <a:r>
              <a:rPr lang="en-US" sz="1800" b="0" dirty="0" smtClean="0"/>
              <a:t>4.8</a:t>
            </a:r>
            <a:r>
              <a:rPr lang="ka-GE" sz="1800" b="0" dirty="0" smtClean="0"/>
              <a:t>სერვისებზე ჯიბიდან გადახდების პროცენტული წილი, ჯიბიდან გადახდების საერთო ოდენობიდან.</a:t>
            </a:r>
            <a:endParaRPr lang="ka-GE" sz="1800" b="0" dirty="0" smtClean="0">
              <a:solidFill>
                <a:srgbClr val="35554D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3555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72980" y="424934"/>
            <a:ext cx="1237839" cy="369332"/>
          </a:xfrm>
          <a:prstGeom prst="rect">
            <a:avLst/>
          </a:prstGeom>
          <a:solidFill>
            <a:srgbClr val="03AA90"/>
          </a:solidFill>
        </p:spPr>
        <p:txBody>
          <a:bodyPr wrap="none">
            <a:spAutoFit/>
          </a:bodyPr>
          <a:lstStyle/>
          <a:p>
            <a:r>
              <a:rPr lang="ka-GE" b="1" dirty="0" smtClean="0">
                <a:solidFill>
                  <a:srgbClr val="C00000"/>
                </a:solidFill>
              </a:rPr>
              <a:t>ამოცანა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en-GB" b="1" dirty="0">
                <a:solidFill>
                  <a:srgbClr val="C00000"/>
                </a:solidFill>
              </a:rPr>
              <a:t>1</a:t>
            </a:r>
            <a:r>
              <a:rPr lang="en-GB" b="1" dirty="0" smtClean="0">
                <a:solidFill>
                  <a:srgbClr val="C00000"/>
                </a:solidFill>
              </a:rPr>
              <a:t>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28600" y="1600200"/>
            <a:ext cx="3048000" cy="4288735"/>
          </a:xfrm>
          <a:custGeom>
            <a:avLst/>
            <a:gdLst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1066800 w 2133600"/>
              <a:gd name="connsiteY5" fmla="*/ 1943100 h 3886200"/>
              <a:gd name="connsiteX6" fmla="*/ 0 w 2133600"/>
              <a:gd name="connsiteY6" fmla="*/ 0 h 3886200"/>
              <a:gd name="connsiteX0" fmla="*/ 0 w 2133600"/>
              <a:gd name="connsiteY0" fmla="*/ 0 h 3886200"/>
              <a:gd name="connsiteX1" fmla="*/ 1066800 w 2133600"/>
              <a:gd name="connsiteY1" fmla="*/ 0 h 3886200"/>
              <a:gd name="connsiteX2" fmla="*/ 2133600 w 2133600"/>
              <a:gd name="connsiteY2" fmla="*/ 1943100 h 3886200"/>
              <a:gd name="connsiteX3" fmla="*/ 1066800 w 2133600"/>
              <a:gd name="connsiteY3" fmla="*/ 3886200 h 3886200"/>
              <a:gd name="connsiteX4" fmla="*/ 0 w 2133600"/>
              <a:gd name="connsiteY4" fmla="*/ 3886200 h 3886200"/>
              <a:gd name="connsiteX5" fmla="*/ 6485 w 2133600"/>
              <a:gd name="connsiteY5" fmla="*/ 1933373 h 3886200"/>
              <a:gd name="connsiteX6" fmla="*/ 0 w 2133600"/>
              <a:gd name="connsiteY6" fmla="*/ 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3886200">
                <a:moveTo>
                  <a:pt x="0" y="0"/>
                </a:moveTo>
                <a:lnTo>
                  <a:pt x="1066800" y="0"/>
                </a:lnTo>
                <a:lnTo>
                  <a:pt x="2133600" y="1943100"/>
                </a:lnTo>
                <a:lnTo>
                  <a:pt x="1066800" y="3886200"/>
                </a:lnTo>
                <a:lnTo>
                  <a:pt x="0" y="3886200"/>
                </a:lnTo>
                <a:cubicBezTo>
                  <a:pt x="2162" y="3235258"/>
                  <a:pt x="4323" y="2584315"/>
                  <a:pt x="6485" y="1933373"/>
                </a:cubicBezTo>
                <a:cubicBezTo>
                  <a:pt x="4323" y="1288915"/>
                  <a:pt x="2162" y="64445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17D69"/>
              </a:gs>
              <a:gs pos="35000">
                <a:srgbClr val="03AA90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33599" y="1600200"/>
            <a:ext cx="6733695" cy="4288735"/>
          </a:xfrm>
          <a:custGeom>
            <a:avLst/>
            <a:gdLst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915768 w 6733113"/>
              <a:gd name="connsiteY5" fmla="*/ 1915768 h 3831535"/>
              <a:gd name="connsiteX6" fmla="*/ 0 w 6733113"/>
              <a:gd name="connsiteY6" fmla="*/ 0 h 3831535"/>
              <a:gd name="connsiteX0" fmla="*/ 0 w 6733113"/>
              <a:gd name="connsiteY0" fmla="*/ 0 h 3831535"/>
              <a:gd name="connsiteX1" fmla="*/ 4817346 w 6733113"/>
              <a:gd name="connsiteY1" fmla="*/ 0 h 3831535"/>
              <a:gd name="connsiteX2" fmla="*/ 6733113 w 6733113"/>
              <a:gd name="connsiteY2" fmla="*/ 1915768 h 3831535"/>
              <a:gd name="connsiteX3" fmla="*/ 4817346 w 6733113"/>
              <a:gd name="connsiteY3" fmla="*/ 3831535 h 3831535"/>
              <a:gd name="connsiteX4" fmla="*/ 0 w 6733113"/>
              <a:gd name="connsiteY4" fmla="*/ 3831535 h 3831535"/>
              <a:gd name="connsiteX5" fmla="*/ 1497479 w 6733113"/>
              <a:gd name="connsiteY5" fmla="*/ 1876858 h 3831535"/>
              <a:gd name="connsiteX6" fmla="*/ 0 w 6733113"/>
              <a:gd name="connsiteY6" fmla="*/ 0 h 3831535"/>
              <a:gd name="connsiteX0" fmla="*/ 0 w 6733113"/>
              <a:gd name="connsiteY0" fmla="*/ 9727 h 3841262"/>
              <a:gd name="connsiteX1" fmla="*/ 6723968 w 6733113"/>
              <a:gd name="connsiteY1" fmla="*/ 0 h 3841262"/>
              <a:gd name="connsiteX2" fmla="*/ 6733113 w 6733113"/>
              <a:gd name="connsiteY2" fmla="*/ 1925495 h 3841262"/>
              <a:gd name="connsiteX3" fmla="*/ 4817346 w 6733113"/>
              <a:gd name="connsiteY3" fmla="*/ 3841262 h 3841262"/>
              <a:gd name="connsiteX4" fmla="*/ 0 w 6733113"/>
              <a:gd name="connsiteY4" fmla="*/ 3841262 h 3841262"/>
              <a:gd name="connsiteX5" fmla="*/ 1497479 w 6733113"/>
              <a:gd name="connsiteY5" fmla="*/ 1886585 h 3841262"/>
              <a:gd name="connsiteX6" fmla="*/ 0 w 6733113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97479 w 6733695"/>
              <a:gd name="connsiteY5" fmla="*/ 188658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09930 w 6733695"/>
              <a:gd name="connsiteY5" fmla="*/ 1876857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896313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68296 w 6733695"/>
              <a:gd name="connsiteY5" fmla="*/ 1934775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78024 w 6733695"/>
              <a:gd name="connsiteY5" fmla="*/ 1934776 h 3841262"/>
              <a:gd name="connsiteX6" fmla="*/ 0 w 6733695"/>
              <a:gd name="connsiteY6" fmla="*/ 9727 h 3841262"/>
              <a:gd name="connsiteX0" fmla="*/ 0 w 6733695"/>
              <a:gd name="connsiteY0" fmla="*/ 9727 h 3841262"/>
              <a:gd name="connsiteX1" fmla="*/ 6723968 w 6733695"/>
              <a:gd name="connsiteY1" fmla="*/ 0 h 3841262"/>
              <a:gd name="connsiteX2" fmla="*/ 6733113 w 6733695"/>
              <a:gd name="connsiteY2" fmla="*/ 1925495 h 3841262"/>
              <a:gd name="connsiteX3" fmla="*/ 6733695 w 6733695"/>
              <a:gd name="connsiteY3" fmla="*/ 3841262 h 3841262"/>
              <a:gd name="connsiteX4" fmla="*/ 0 w 6733695"/>
              <a:gd name="connsiteY4" fmla="*/ 3841262 h 3841262"/>
              <a:gd name="connsiteX5" fmla="*/ 1487751 w 6733695"/>
              <a:gd name="connsiteY5" fmla="*/ 1925161 h 3841262"/>
              <a:gd name="connsiteX6" fmla="*/ 0 w 6733695"/>
              <a:gd name="connsiteY6" fmla="*/ 9727 h 384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3695" h="3841262">
                <a:moveTo>
                  <a:pt x="0" y="9727"/>
                </a:moveTo>
                <a:lnTo>
                  <a:pt x="6723968" y="0"/>
                </a:lnTo>
                <a:cubicBezTo>
                  <a:pt x="6727016" y="641832"/>
                  <a:pt x="6730065" y="1283663"/>
                  <a:pt x="6733113" y="1925495"/>
                </a:cubicBezTo>
                <a:lnTo>
                  <a:pt x="6733695" y="3841262"/>
                </a:lnTo>
                <a:lnTo>
                  <a:pt x="0" y="3841262"/>
                </a:lnTo>
                <a:lnTo>
                  <a:pt x="1487751" y="1925161"/>
                </a:lnTo>
                <a:lnTo>
                  <a:pt x="0" y="97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8180" y="2753886"/>
            <a:ext cx="528531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ეროვნული სტრატეგიისა და  სამოქმედო გეგმის დამტკიცება და ადვოკატირება </a:t>
            </a: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დედათა და ბავშვთა დაცვის მარეგულირებელი ჩარჩოს გადახედვა </a:t>
            </a:r>
            <a:endParaRPr lang="en-US" sz="2000" dirty="0"/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პარტნიორობისა და ანგარიშგების მექანიზმების გაძლიერება</a:t>
            </a: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ჯანდაცვის ანგარიშების სისტემის (</a:t>
            </a:r>
            <a:r>
              <a:rPr lang="en-US" sz="2000" dirty="0"/>
              <a:t>SHA) </a:t>
            </a:r>
            <a:r>
              <a:rPr lang="ka-GE" sz="2000" dirty="0"/>
              <a:t>დანერგვა/განახლება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753886"/>
            <a:ext cx="2486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/>
              <a:t>ა. დედათა და ახალშობილთა ჯანმრთელობის პროგრამების ხელშემწყობი გარემოს შექმნა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160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a-GE" b="1" u="sng" dirty="0">
                <a:solidFill>
                  <a:srgbClr val="C00000"/>
                </a:solidFill>
              </a:rPr>
              <a:t>პრიორიტეტული ინტერვენციები: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" y="1600200"/>
            <a:ext cx="188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/>
              <a:t>სტრატეგიული პრიორიტეტი</a:t>
            </a:r>
            <a:r>
              <a:rPr lang="en-GB" b="1" u="sng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77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808038"/>
          </a:xfrm>
        </p:spPr>
        <p:txBody>
          <a:bodyPr>
            <a:noAutofit/>
          </a:bodyPr>
          <a:lstStyle/>
          <a:p>
            <a:r>
              <a:rPr lang="ka-GE" sz="2800" b="1" u="sng" dirty="0">
                <a:solidFill>
                  <a:srgbClr val="C00000"/>
                </a:solidFill>
              </a:rPr>
              <a:t>სტრატეგიული პრიორიტეტი</a:t>
            </a:r>
            <a:r>
              <a:rPr lang="en-GB" sz="2800" b="1" u="sng" dirty="0">
                <a:solidFill>
                  <a:srgbClr val="C00000"/>
                </a:solidFill>
              </a:rPr>
              <a:t>: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ka-GE" sz="2800" b="1" dirty="0" smtClean="0">
                <a:solidFill>
                  <a:srgbClr val="C00000"/>
                </a:solidFill>
              </a:rPr>
              <a:t>ა</a:t>
            </a:r>
            <a:r>
              <a:rPr lang="ka-GE" sz="2800" b="1" dirty="0">
                <a:solidFill>
                  <a:srgbClr val="C00000"/>
                </a:solidFill>
              </a:rPr>
              <a:t>. დედათა და </a:t>
            </a:r>
            <a:r>
              <a:rPr lang="ka-GE" sz="2800" b="1" dirty="0" smtClean="0">
                <a:solidFill>
                  <a:srgbClr val="C00000"/>
                </a:solidFill>
              </a:rPr>
              <a:t>ახალშობილთა ჯანმრთელობის </a:t>
            </a:r>
            <a:r>
              <a:rPr lang="ka-GE" sz="2800" b="1" dirty="0">
                <a:solidFill>
                  <a:srgbClr val="C00000"/>
                </a:solidFill>
              </a:rPr>
              <a:t>პროგრამების ხელშემწყობი გარემოს </a:t>
            </a:r>
            <a:r>
              <a:rPr lang="ka-GE" sz="2800" b="1" dirty="0" smtClean="0">
                <a:solidFill>
                  <a:srgbClr val="C00000"/>
                </a:solidFill>
              </a:rPr>
              <a:t>შექმნა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x-none" sz="2400" b="1"/>
              <a:t>შუალედური შედეგის </a:t>
            </a:r>
            <a:r>
              <a:rPr lang="x-none" sz="2400" b="1" smtClean="0"/>
              <a:t>ინდიკატორი</a:t>
            </a:r>
          </a:p>
          <a:p>
            <a:pPr lvl="1"/>
            <a:r>
              <a:rPr lang="x-none" sz="2400"/>
              <a:t>დამტკიცებულია საქართველოს დედათა და ახალშობილთა ჯანმრთელობის ხელშეწყობის 2017-2030 წლების ეროვნული სტრატეგია და მისი განხორციელების 2017-2019 წლების სამოქმედო </a:t>
            </a:r>
            <a:r>
              <a:rPr lang="x-none" sz="2400" smtClean="0"/>
              <a:t>გეგმა </a:t>
            </a:r>
          </a:p>
          <a:p>
            <a:pPr lvl="1"/>
            <a:r>
              <a:rPr lang="x-none" sz="2400" smtClean="0"/>
              <a:t>საბაზისო - არა	სამიზნე - დიახ</a:t>
            </a:r>
          </a:p>
          <a:p>
            <a:pPr marL="457200" lvl="1" indent="0">
              <a:buNone/>
            </a:pPr>
            <a:endParaRPr lang="x-none" sz="2400" smtClean="0"/>
          </a:p>
          <a:p>
            <a:pPr lvl="1"/>
            <a:r>
              <a:rPr lang="x-none" sz="2400"/>
              <a:t>სამიზნე აუდიტორიასთან ჩატარებული ადვოკატირების შეხვედრების რაოდენობა </a:t>
            </a:r>
            <a:endParaRPr lang="x-none" sz="2400" smtClean="0"/>
          </a:p>
          <a:p>
            <a:pPr lvl="1"/>
            <a:r>
              <a:rPr lang="x-none" sz="2400"/>
              <a:t>საბაზისო - </a:t>
            </a:r>
            <a:r>
              <a:rPr lang="x-none" sz="2400" smtClean="0"/>
              <a:t>არც-ერთი</a:t>
            </a:r>
            <a:r>
              <a:rPr lang="x-none" sz="2400"/>
              <a:t>	სამიზნე - </a:t>
            </a:r>
            <a:r>
              <a:rPr lang="x-none" sz="2400" smtClean="0"/>
              <a:t>10</a:t>
            </a:r>
            <a:endParaRPr lang="x-none" sz="240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08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1733</Words>
  <Application>Microsoft Office PowerPoint</Application>
  <PresentationFormat>On-screen Show (4:3)</PresentationFormat>
  <Paragraphs>249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დედათა და ახალშობილთა ჯანმრთელობის ხელშეწყობის ეროვნული სტრატეგია (2017-2030)  და სამოქმედო გეგმა  (2017-2019)  </vt:lpstr>
      <vt:lpstr>საერთაშორისო დოკუმენტები</vt:lpstr>
      <vt:lpstr>ძირითადი კომპონენტები</vt:lpstr>
      <vt:lpstr>მიზანი</vt:lpstr>
      <vt:lpstr>სამიზნე მაჩვენებლები</vt:lpstr>
      <vt:lpstr>დედათა და ახალშობილთა ჯანმრთელობა (MNH)</vt:lpstr>
      <vt:lpstr>ამოცანა 1:  2020 წლისთვის მნიშვნელოვნად გაიზრდება ქალების ხელმისაწვდომობა მტკიცებულებებზე დაფუძნებულ და მათი საჭიროებების შესაბამის ჩასახვამდელ, ანტენატალურ, სამეანო, ნეონატალურ და მშობიარობის შემდგომ მომსახურებებზე და გაფართოვდება ამ მომსახურებების გამოყენება. </vt:lpstr>
      <vt:lpstr>PowerPoint Presentation</vt:lpstr>
      <vt:lpstr>სტრატეგიული პრიორიტეტი: ა. დედათა და ახალშობილთა ჯანმრთელობის პროგრამების ხელშემწყობი გარემოს შექმნა</vt:lpstr>
      <vt:lpstr>PowerPoint Presentation</vt:lpstr>
      <vt:lpstr>სტრატეგიული პრიორიტეტი: ბ. დედათა და ახალშობილთა მომსახურების ხელმისაწვდომობასთან  დაკავშირებული გეოგრაფიული, ფინანსური და სოციალურ-კულტურული ბარიერების  შემცირება </vt:lpstr>
      <vt:lpstr>PowerPoint Presentation</vt:lpstr>
      <vt:lpstr>გ. მოსახლეობის მობილიზებისა და მონაწილეობის გაძლიერება თემის დონეზე დედათა და ახალშობილთა სერვისებზე ხელმისაწვდომობისა  და მოთხოვნის გაუმჯობესების  მიზნით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ამოცანა 3:</vt:lpstr>
      <vt:lpstr>PowerPoint Presentation</vt:lpstr>
      <vt:lpstr>PowerPoint Presentation</vt:lpstr>
      <vt:lpstr>ოჯახის დაგეგმვა   (ოდ)</vt:lpstr>
      <vt:lpstr>PowerPoint Presentation</vt:lpstr>
      <vt:lpstr>PowerPoint Presentation</vt:lpstr>
      <vt:lpstr>ამოცანა 5: 2030 წლისთვის ოჯახის დაგეგმვის სერვისების ხარისხი დააკმაყოფილებს საერთაშორისო სტანდარტებს</vt:lpstr>
      <vt:lpstr>PowerPoint Presentation</vt:lpstr>
      <vt:lpstr>PowerPoint Presentation</vt:lpstr>
      <vt:lpstr>PowerPoint Presentation</vt:lpstr>
      <vt:lpstr>PowerPoint Presentation</vt:lpstr>
      <vt:lpstr>ამოცანა 1:   2030 წლისთვის ახალგაზრდებს ექნებათ  ასაკის შესაბამისი განათლება სქესობრივი და რეპროდუქციული ჯანმრთელობის საკითხებში.</vt:lpstr>
      <vt:lpstr>ამოცანა 2:   2030 წლისთვის ახალგაზრდებს ექნებათ სრული წვდომა სქესობრივი და რეპროდუქციული ჯანმრთელობის მომსახურებებზე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დედათა და ახალშობილთა ჯანმრთელობის ხელშეწყობის ეროვნული სტრატეგია (2017-2030)  და სამოქმედო გეგმა  (2017-2019)  </dc:title>
  <dc:creator>Ketevan Goginashvili</dc:creator>
  <cp:lastModifiedBy>Ketevan Goginashvili</cp:lastModifiedBy>
  <cp:revision>3</cp:revision>
  <dcterms:created xsi:type="dcterms:W3CDTF">2019-01-09T14:46:38Z</dcterms:created>
  <dcterms:modified xsi:type="dcterms:W3CDTF">2019-01-09T14:58:44Z</dcterms:modified>
</cp:coreProperties>
</file>