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4"/>
  </p:notesMasterIdLst>
  <p:sldIdLst>
    <p:sldId id="309" r:id="rId2"/>
    <p:sldId id="26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>
      <p:cViewPr>
        <p:scale>
          <a:sx n="100" d="100"/>
          <a:sy n="100" d="100"/>
        </p:scale>
        <p:origin x="-108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131087780694079E-2"/>
          <c:y val="3.0831228624714786E-2"/>
          <c:w val="0.81529794886750262"/>
          <c:h val="0.641138913420193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ჯანდაცვაზე სახელმწიფო დანახარჯები (მლნ. ლარი)</c:v>
                </c:pt>
              </c:strCache>
            </c:strRef>
          </c:tx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450</c:v>
                </c:pt>
                <c:pt idx="1">
                  <c:v>548</c:v>
                </c:pt>
                <c:pt idx="2">
                  <c:v>693</c:v>
                </c:pt>
                <c:pt idx="3">
                  <c:v>914</c:v>
                </c:pt>
                <c:pt idx="4">
                  <c:v>1064</c:v>
                </c:pt>
                <c:pt idx="5">
                  <c:v>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909824"/>
        <c:axId val="1150164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ჯანდაცვაზე სახელმწიფო დანახარჯების წილი მშპ-დან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0.0%</c:formatCode>
                <c:ptCount val="6"/>
                <c:pt idx="0">
                  <c:v>1.7000000000000001E-2</c:v>
                </c:pt>
                <c:pt idx="1">
                  <c:v>0.02</c:v>
                </c:pt>
                <c:pt idx="2">
                  <c:v>2.4E-2</c:v>
                </c:pt>
                <c:pt idx="3">
                  <c:v>2.9000000000000001E-2</c:v>
                </c:pt>
                <c:pt idx="4">
                  <c:v>3.1E-2</c:v>
                </c:pt>
                <c:pt idx="5">
                  <c:v>2.9000000000000001E-2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ჯანდაცვაზე სახელმწიფო დანახარჯების წილი სახელმწიფო ბიუჯეტიდან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Sheet1!$D$2:$D$7</c:f>
              <c:numCache>
                <c:formatCode>0.0%</c:formatCode>
                <c:ptCount val="6"/>
                <c:pt idx="0">
                  <c:v>5.2999999999999999E-2</c:v>
                </c:pt>
                <c:pt idx="1">
                  <c:v>6.3E-2</c:v>
                </c:pt>
                <c:pt idx="2">
                  <c:v>7.1999999999999995E-2</c:v>
                </c:pt>
                <c:pt idx="3">
                  <c:v>8.5999999999999993E-2</c:v>
                </c:pt>
                <c:pt idx="4">
                  <c:v>9.7000000000000003E-2</c:v>
                </c:pt>
                <c:pt idx="5">
                  <c:v>0.10199999999999999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023872"/>
        <c:axId val="115017984"/>
      </c:lineChart>
      <c:catAx>
        <c:axId val="10490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5016448"/>
        <c:crosses val="autoZero"/>
        <c:auto val="1"/>
        <c:lblAlgn val="ctr"/>
        <c:lblOffset val="100"/>
        <c:noMultiLvlLbl val="0"/>
      </c:catAx>
      <c:valAx>
        <c:axId val="1150164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4909824"/>
        <c:crosses val="autoZero"/>
        <c:crossBetween val="between"/>
      </c:valAx>
      <c:valAx>
        <c:axId val="115017984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crossAx val="115023872"/>
        <c:crosses val="max"/>
        <c:crossBetween val="between"/>
      </c:valAx>
      <c:catAx>
        <c:axId val="1150238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501798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7523087391853803E-2"/>
          <c:y val="0.80929207773019796"/>
          <c:w val="0.95315592495382517"/>
          <c:h val="0.1811349319470795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3.6552080295518617E-2"/>
          <c:y val="4.4814240546490913E-2"/>
          <c:w val="0.94524958685719829"/>
          <c:h val="0.661770687914190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სახელმწიფო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83.754029866315292</c:v>
                </c:pt>
                <c:pt idx="1">
                  <c:v>100.2820582498755</c:v>
                </c:pt>
                <c:pt idx="2">
                  <c:v>122.10933055509105</c:v>
                </c:pt>
                <c:pt idx="3">
                  <c:v>185.99933492232938</c:v>
                </c:pt>
                <c:pt idx="4">
                  <c:v>246</c:v>
                </c:pt>
                <c:pt idx="5">
                  <c:v>285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კერძო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Sheet1!$B$3:$G$3</c:f>
              <c:numCache>
                <c:formatCode>_(* #,##0_);_(* \(#,##0\);_(* "-"??_);_(@_)</c:formatCode>
                <c:ptCount val="6"/>
                <c:pt idx="0">
                  <c:v>360.33638016438601</c:v>
                </c:pt>
                <c:pt idx="1">
                  <c:v>376.27101112744111</c:v>
                </c:pt>
                <c:pt idx="2">
                  <c:v>368.93556934683346</c:v>
                </c:pt>
                <c:pt idx="3">
                  <c:v>461.60311820482167</c:v>
                </c:pt>
                <c:pt idx="4">
                  <c:v>419</c:v>
                </c:pt>
                <c:pt idx="5">
                  <c:v>470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საერთაშორისო დახმარება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Sheet1!$B$4:$G$4</c:f>
              <c:numCache>
                <c:formatCode>_(* #,##0_);_(* \(#,##0\);_(* "-"??_);_(@_)</c:formatCode>
                <c:ptCount val="6"/>
                <c:pt idx="0">
                  <c:v>11.355662908059776</c:v>
                </c:pt>
                <c:pt idx="1">
                  <c:v>11.236238656754894</c:v>
                </c:pt>
                <c:pt idx="2">
                  <c:v>11.339930821231889</c:v>
                </c:pt>
                <c:pt idx="3">
                  <c:v>12.482242744415844</c:v>
                </c:pt>
                <c:pt idx="4">
                  <c:v>12</c:v>
                </c:pt>
                <c:pt idx="5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overlap val="100"/>
        <c:axId val="116845952"/>
        <c:axId val="72090752"/>
      </c:barChart>
      <c:catAx>
        <c:axId val="116845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090752"/>
        <c:crosses val="autoZero"/>
        <c:auto val="1"/>
        <c:lblAlgn val="ctr"/>
        <c:lblOffset val="100"/>
        <c:noMultiLvlLbl val="0"/>
      </c:catAx>
      <c:valAx>
        <c:axId val="72090752"/>
        <c:scaling>
          <c:orientation val="minMax"/>
        </c:scaling>
        <c:delete val="1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16845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8097963449013465E-2"/>
          <c:y val="0.88888400862996553"/>
          <c:w val="0.93332178963740653"/>
          <c:h val="8.558144667796002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2EA02-0BC1-411B-B8FD-28FF794B4B21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C86C4-B66E-456C-B56E-9325289D5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70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DBBDA-3F60-4C1F-8DCD-7983FBEB33C8}" type="datetimeFigureOut">
              <a:rPr lang="en-US" smtClean="0"/>
              <a:pPr/>
              <a:t>25-Jan-19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>
                <a:solidFill>
                  <a:schemeClr val="accent2">
                    <a:lumMod val="75000"/>
                  </a:schemeClr>
                </a:solidFill>
              </a:rPr>
              <a:t>ჯანდაცვაზე სახელმწიფო დანახარჯების ტენდენციები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63317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730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ჯანდაცვაზე დანახარჯები ერთ სულ მოსახლეზე საქართველოში (ლარი)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879879905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</TotalTime>
  <Words>13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ჯანდაცვაზე სახელმწიფო დანახარჯების ტენდენციები</vt:lpstr>
      <vt:lpstr>ჯანდაცვაზე დანახარჯები ერთ სულ მოსახლეზე საქართველოში (ლარი)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ეროვნული ანგარიშების შედეგები</dc:title>
  <dc:creator>Keti</dc:creator>
  <cp:lastModifiedBy>Ketevan Goginashvili</cp:lastModifiedBy>
  <cp:revision>207</cp:revision>
  <dcterms:created xsi:type="dcterms:W3CDTF">2011-01-16T15:34:11Z</dcterms:created>
  <dcterms:modified xsi:type="dcterms:W3CDTF">2019-01-25T08:11:03Z</dcterms:modified>
</cp:coreProperties>
</file>