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3.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3" r:id="rId1"/>
  </p:sldMasterIdLst>
  <p:notesMasterIdLst>
    <p:notesMasterId r:id="rId32"/>
  </p:notesMasterIdLst>
  <p:handoutMasterIdLst>
    <p:handoutMasterId r:id="rId33"/>
  </p:handoutMasterIdLst>
  <p:sldIdLst>
    <p:sldId id="592" r:id="rId2"/>
    <p:sldId id="585" r:id="rId3"/>
    <p:sldId id="641" r:id="rId4"/>
    <p:sldId id="642" r:id="rId5"/>
    <p:sldId id="620" r:id="rId6"/>
    <p:sldId id="657" r:id="rId7"/>
    <p:sldId id="663" r:id="rId8"/>
    <p:sldId id="662" r:id="rId9"/>
    <p:sldId id="664" r:id="rId10"/>
    <p:sldId id="655" r:id="rId11"/>
    <p:sldId id="656" r:id="rId12"/>
    <p:sldId id="658" r:id="rId13"/>
    <p:sldId id="659" r:id="rId14"/>
    <p:sldId id="660" r:id="rId15"/>
    <p:sldId id="661" r:id="rId16"/>
    <p:sldId id="636" r:id="rId17"/>
    <p:sldId id="624" r:id="rId18"/>
    <p:sldId id="666" r:id="rId19"/>
    <p:sldId id="637" r:id="rId20"/>
    <p:sldId id="667" r:id="rId21"/>
    <p:sldId id="638" r:id="rId22"/>
    <p:sldId id="639" r:id="rId23"/>
    <p:sldId id="665" r:id="rId24"/>
    <p:sldId id="640" r:id="rId25"/>
    <p:sldId id="669" r:id="rId26"/>
    <p:sldId id="670" r:id="rId27"/>
    <p:sldId id="671" r:id="rId28"/>
    <p:sldId id="668" r:id="rId29"/>
    <p:sldId id="630" r:id="rId30"/>
    <p:sldId id="631" r:id="rId31"/>
  </p:sldIdLst>
  <p:sldSz cx="10693400" cy="7561263"/>
  <p:notesSz cx="6662738" cy="9832975"/>
  <p:defaultTextStyle>
    <a:defPPr>
      <a:defRPr lang="en-US"/>
    </a:defPPr>
    <a:lvl1pPr algn="ctr" rtl="0" fontAlgn="base">
      <a:spcBef>
        <a:spcPct val="50000"/>
      </a:spcBef>
      <a:spcAft>
        <a:spcPct val="0"/>
      </a:spcAft>
      <a:defRPr sz="2700" kern="1200">
        <a:solidFill>
          <a:schemeClr val="tx1"/>
        </a:solidFill>
        <a:latin typeface="Times New Roman" pitchFamily="18" charset="0"/>
        <a:ea typeface="+mn-ea"/>
        <a:cs typeface="Arial" pitchFamily="34" charset="0"/>
      </a:defRPr>
    </a:lvl1pPr>
    <a:lvl2pPr marL="457200" algn="ctr" rtl="0" fontAlgn="base">
      <a:spcBef>
        <a:spcPct val="50000"/>
      </a:spcBef>
      <a:spcAft>
        <a:spcPct val="0"/>
      </a:spcAft>
      <a:defRPr sz="2700" kern="1200">
        <a:solidFill>
          <a:schemeClr val="tx1"/>
        </a:solidFill>
        <a:latin typeface="Times New Roman" pitchFamily="18" charset="0"/>
        <a:ea typeface="+mn-ea"/>
        <a:cs typeface="Arial" pitchFamily="34" charset="0"/>
      </a:defRPr>
    </a:lvl2pPr>
    <a:lvl3pPr marL="914400" algn="ctr" rtl="0" fontAlgn="base">
      <a:spcBef>
        <a:spcPct val="50000"/>
      </a:spcBef>
      <a:spcAft>
        <a:spcPct val="0"/>
      </a:spcAft>
      <a:defRPr sz="2700" kern="1200">
        <a:solidFill>
          <a:schemeClr val="tx1"/>
        </a:solidFill>
        <a:latin typeface="Times New Roman" pitchFamily="18" charset="0"/>
        <a:ea typeface="+mn-ea"/>
        <a:cs typeface="Arial" pitchFamily="34" charset="0"/>
      </a:defRPr>
    </a:lvl3pPr>
    <a:lvl4pPr marL="1371600" algn="ctr" rtl="0" fontAlgn="base">
      <a:spcBef>
        <a:spcPct val="50000"/>
      </a:spcBef>
      <a:spcAft>
        <a:spcPct val="0"/>
      </a:spcAft>
      <a:defRPr sz="2700" kern="1200">
        <a:solidFill>
          <a:schemeClr val="tx1"/>
        </a:solidFill>
        <a:latin typeface="Times New Roman" pitchFamily="18" charset="0"/>
        <a:ea typeface="+mn-ea"/>
        <a:cs typeface="Arial" pitchFamily="34" charset="0"/>
      </a:defRPr>
    </a:lvl4pPr>
    <a:lvl5pPr marL="1828800" algn="ctr" rtl="0" fontAlgn="base">
      <a:spcBef>
        <a:spcPct val="50000"/>
      </a:spcBef>
      <a:spcAft>
        <a:spcPct val="0"/>
      </a:spcAft>
      <a:defRPr sz="2700" kern="1200">
        <a:solidFill>
          <a:schemeClr val="tx1"/>
        </a:solidFill>
        <a:latin typeface="Times New Roman" pitchFamily="18" charset="0"/>
        <a:ea typeface="+mn-ea"/>
        <a:cs typeface="Arial" pitchFamily="34" charset="0"/>
      </a:defRPr>
    </a:lvl5pPr>
    <a:lvl6pPr marL="2286000" algn="l" defTabSz="914400" rtl="0" eaLnBrk="1" latinLnBrk="0" hangingPunct="1">
      <a:defRPr sz="2700" kern="1200">
        <a:solidFill>
          <a:schemeClr val="tx1"/>
        </a:solidFill>
        <a:latin typeface="Times New Roman" pitchFamily="18" charset="0"/>
        <a:ea typeface="+mn-ea"/>
        <a:cs typeface="Arial" pitchFamily="34" charset="0"/>
      </a:defRPr>
    </a:lvl6pPr>
    <a:lvl7pPr marL="2743200" algn="l" defTabSz="914400" rtl="0" eaLnBrk="1" latinLnBrk="0" hangingPunct="1">
      <a:defRPr sz="2700" kern="1200">
        <a:solidFill>
          <a:schemeClr val="tx1"/>
        </a:solidFill>
        <a:latin typeface="Times New Roman" pitchFamily="18" charset="0"/>
        <a:ea typeface="+mn-ea"/>
        <a:cs typeface="Arial" pitchFamily="34" charset="0"/>
      </a:defRPr>
    </a:lvl7pPr>
    <a:lvl8pPr marL="3200400" algn="l" defTabSz="914400" rtl="0" eaLnBrk="1" latinLnBrk="0" hangingPunct="1">
      <a:defRPr sz="2700" kern="1200">
        <a:solidFill>
          <a:schemeClr val="tx1"/>
        </a:solidFill>
        <a:latin typeface="Times New Roman" pitchFamily="18" charset="0"/>
        <a:ea typeface="+mn-ea"/>
        <a:cs typeface="Arial" pitchFamily="34" charset="0"/>
      </a:defRPr>
    </a:lvl8pPr>
    <a:lvl9pPr marL="3657600" algn="l" defTabSz="914400" rtl="0" eaLnBrk="1" latinLnBrk="0" hangingPunct="1">
      <a:defRPr sz="27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xmlns="">
        <p15:guide id="1" orient="horz" pos="2382">
          <p15:clr>
            <a:srgbClr val="A4A3A4"/>
          </p15:clr>
        </p15:guide>
        <p15:guide id="2" pos="3368">
          <p15:clr>
            <a:srgbClr val="A4A3A4"/>
          </p15:clr>
        </p15:guide>
      </p15:sldGuideLst>
    </p:ext>
    <p:ext uri="{2D200454-40CA-4A62-9FC3-DE9A4176ACB9}">
      <p15:notesGuideLst xmlns:p15="http://schemas.microsoft.com/office/powerpoint/2012/main" xmlns="">
        <p15:guide id="1" orient="horz" pos="3097">
          <p15:clr>
            <a:srgbClr val="A4A3A4"/>
          </p15:clr>
        </p15:guide>
        <p15:guide id="2" pos="209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NDEL, Nirmal" initials="kandeln" lastIdx="0" clrIdx="0"/>
  <p:cmAuthor id="1" name="Mika Salminen" initials="M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BE8"/>
    <a:srgbClr val="8DC7CD"/>
    <a:srgbClr val="96CCEE"/>
    <a:srgbClr val="C4DAF4"/>
    <a:srgbClr val="20CCD0"/>
    <a:srgbClr val="61F9F5"/>
    <a:srgbClr val="A4AD53"/>
    <a:srgbClr val="FFFF00"/>
    <a:srgbClr val="66FF33"/>
    <a:srgbClr val="1E7F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86" autoAdjust="0"/>
    <p:restoredTop sz="88011" autoAdjust="0"/>
  </p:normalViewPr>
  <p:slideViewPr>
    <p:cSldViewPr snapToGrid="0">
      <p:cViewPr>
        <p:scale>
          <a:sx n="70" d="100"/>
          <a:sy n="70" d="100"/>
        </p:scale>
        <p:origin x="-1836" y="-192"/>
      </p:cViewPr>
      <p:guideLst>
        <p:guide orient="horz" pos="2382"/>
        <p:guide pos="3368"/>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021" y="-86"/>
      </p:cViewPr>
      <p:guideLst>
        <p:guide orient="horz" pos="3097"/>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00415573053369E-2"/>
          <c:y val="3.4560553877851966E-2"/>
          <c:w val="0.83859300573539419"/>
          <c:h val="0.60102589611255319"/>
        </c:manualLayout>
      </c:layout>
      <c:barChart>
        <c:barDir val="col"/>
        <c:grouping val="clustered"/>
        <c:varyColors val="0"/>
        <c:ser>
          <c:idx val="0"/>
          <c:order val="0"/>
          <c:tx>
            <c:strRef>
              <c:f>Sheet1!$A$2</c:f>
              <c:strCache>
                <c:ptCount val="1"/>
                <c:pt idx="0">
                  <c:v>Government expenditure on health, mill GEL</c:v>
                </c:pt>
              </c:strCache>
            </c:strRef>
          </c:tx>
          <c:invertIfNegative val="0"/>
          <c:dLbls>
            <c:spPr>
              <a:noFill/>
              <a:ln>
                <a:noFill/>
              </a:ln>
              <a:effectLst/>
            </c:spPr>
            <c:txPr>
              <a:bodyPr/>
              <a:lstStyle/>
              <a:p>
                <a:pPr>
                  <a:defRPr sz="1400" b="1">
                    <a:solidFill>
                      <a:schemeClr val="bg1"/>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Sheet1!$B$1:$I$1</c:f>
              <c:strCache>
                <c:ptCount val="8"/>
                <c:pt idx="0">
                  <c:v>2010</c:v>
                </c:pt>
                <c:pt idx="1">
                  <c:v>2011</c:v>
                </c:pt>
                <c:pt idx="2">
                  <c:v>2012</c:v>
                </c:pt>
                <c:pt idx="3">
                  <c:v>2013</c:v>
                </c:pt>
                <c:pt idx="4">
                  <c:v>2014</c:v>
                </c:pt>
                <c:pt idx="5">
                  <c:v>2015</c:v>
                </c:pt>
                <c:pt idx="6">
                  <c:v>2016</c:v>
                </c:pt>
                <c:pt idx="7">
                  <c:v>2017</c:v>
                </c:pt>
              </c:strCache>
            </c:strRef>
          </c:cat>
          <c:val>
            <c:numRef>
              <c:f>Sheet1!$B$2:$I$2</c:f>
              <c:numCache>
                <c:formatCode>#,##0</c:formatCode>
                <c:ptCount val="8"/>
                <c:pt idx="0">
                  <c:v>441</c:v>
                </c:pt>
                <c:pt idx="1">
                  <c:v>375</c:v>
                </c:pt>
                <c:pt idx="2">
                  <c:v>450</c:v>
                </c:pt>
                <c:pt idx="3">
                  <c:v>548</c:v>
                </c:pt>
                <c:pt idx="4">
                  <c:v>693</c:v>
                </c:pt>
                <c:pt idx="5">
                  <c:v>914</c:v>
                </c:pt>
                <c:pt idx="6" formatCode="General">
                  <c:v>1017</c:v>
                </c:pt>
                <c:pt idx="7" formatCode="General">
                  <c:v>1092</c:v>
                </c:pt>
              </c:numCache>
            </c:numRef>
          </c:val>
        </c:ser>
        <c:dLbls>
          <c:showLegendKey val="0"/>
          <c:showVal val="0"/>
          <c:showCatName val="0"/>
          <c:showSerName val="0"/>
          <c:showPercent val="0"/>
          <c:showBubbleSize val="0"/>
        </c:dLbls>
        <c:gapWidth val="29"/>
        <c:overlap val="36"/>
        <c:axId val="43071744"/>
        <c:axId val="43085824"/>
      </c:barChart>
      <c:lineChart>
        <c:grouping val="standard"/>
        <c:varyColors val="0"/>
        <c:ser>
          <c:idx val="1"/>
          <c:order val="1"/>
          <c:tx>
            <c:strRef>
              <c:f>Sheet1!$A$3</c:f>
              <c:strCache>
                <c:ptCount val="1"/>
                <c:pt idx="0">
                  <c:v>Government expenditure on health as % of GDP</c:v>
                </c:pt>
              </c:strCache>
            </c:strRef>
          </c:tx>
          <c:spPr>
            <a:ln w="41275">
              <a:solidFill>
                <a:srgbClr val="C00000"/>
              </a:solidFill>
            </a:ln>
          </c:spPr>
          <c:marker>
            <c:symbol val="none"/>
          </c:marker>
          <c:dLbls>
            <c:dLbl>
              <c:idx val="6"/>
              <c:layout>
                <c:manualLayout>
                  <c:x val="-6.0006204906028655E-2"/>
                  <c:y val="-5.473979034428872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6.2591582417967195E-2"/>
                  <c:y val="-5.475240895608495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5.9952665198497956E-2"/>
                  <c:y val="-4.503128280050403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9"/>
              <c:layout>
                <c:manualLayout>
                  <c:x val="-5.7367491259591855E-2"/>
                  <c:y val="-6.426204717796103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5.9952665198497956E-2"/>
                  <c:y val="-4.695915431073230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1"/>
              <c:layout>
                <c:manualLayout>
                  <c:x val="-4.7096417481060582E-2"/>
                  <c:y val="-4.3381777866500638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Sheet1!$B$1:$I$1</c:f>
              <c:strCache>
                <c:ptCount val="8"/>
                <c:pt idx="0">
                  <c:v>2010</c:v>
                </c:pt>
                <c:pt idx="1">
                  <c:v>2011</c:v>
                </c:pt>
                <c:pt idx="2">
                  <c:v>2012</c:v>
                </c:pt>
                <c:pt idx="3">
                  <c:v>2013</c:v>
                </c:pt>
                <c:pt idx="4">
                  <c:v>2014</c:v>
                </c:pt>
                <c:pt idx="5">
                  <c:v>2015</c:v>
                </c:pt>
                <c:pt idx="6">
                  <c:v>2016</c:v>
                </c:pt>
                <c:pt idx="7">
                  <c:v>2017</c:v>
                </c:pt>
              </c:strCache>
            </c:strRef>
          </c:cat>
          <c:val>
            <c:numRef>
              <c:f>Sheet1!$B$3:$I$3</c:f>
              <c:numCache>
                <c:formatCode>0.0%</c:formatCode>
                <c:ptCount val="8"/>
                <c:pt idx="0">
                  <c:v>2.1533107964660497E-2</c:v>
                </c:pt>
                <c:pt idx="1">
                  <c:v>1.5424689032252081E-2</c:v>
                </c:pt>
                <c:pt idx="2">
                  <c:v>1.7209900867980875E-2</c:v>
                </c:pt>
                <c:pt idx="3">
                  <c:v>2.0409014953656761E-2</c:v>
                </c:pt>
                <c:pt idx="4">
                  <c:v>2.3780707749627678E-2</c:v>
                </c:pt>
                <c:pt idx="5">
                  <c:v>2.9000000000000001E-2</c:v>
                </c:pt>
                <c:pt idx="6" formatCode="0.00%">
                  <c:v>0.03</c:v>
                </c:pt>
                <c:pt idx="7" formatCode="0%">
                  <c:v>0.03</c:v>
                </c:pt>
              </c:numCache>
            </c:numRef>
          </c:val>
          <c:smooth val="0"/>
        </c:ser>
        <c:dLbls>
          <c:showLegendKey val="0"/>
          <c:showVal val="0"/>
          <c:showCatName val="0"/>
          <c:showSerName val="0"/>
          <c:showPercent val="0"/>
          <c:showBubbleSize val="0"/>
        </c:dLbls>
        <c:marker val="1"/>
        <c:smooth val="0"/>
        <c:axId val="43088896"/>
        <c:axId val="43087360"/>
      </c:lineChart>
      <c:catAx>
        <c:axId val="43071744"/>
        <c:scaling>
          <c:orientation val="minMax"/>
        </c:scaling>
        <c:delete val="0"/>
        <c:axPos val="b"/>
        <c:numFmt formatCode="General" sourceLinked="0"/>
        <c:majorTickMark val="out"/>
        <c:minorTickMark val="none"/>
        <c:tickLblPos val="nextTo"/>
        <c:txPr>
          <a:bodyPr/>
          <a:lstStyle/>
          <a:p>
            <a:pPr>
              <a:defRPr sz="1400" b="1"/>
            </a:pPr>
            <a:endParaRPr lang="en-US"/>
          </a:p>
        </c:txPr>
        <c:crossAx val="43085824"/>
        <c:crosses val="autoZero"/>
        <c:auto val="1"/>
        <c:lblAlgn val="ctr"/>
        <c:lblOffset val="100"/>
        <c:noMultiLvlLbl val="0"/>
      </c:catAx>
      <c:valAx>
        <c:axId val="43085824"/>
        <c:scaling>
          <c:orientation val="minMax"/>
        </c:scaling>
        <c:delete val="0"/>
        <c:axPos val="l"/>
        <c:numFmt formatCode="#,##0" sourceLinked="1"/>
        <c:majorTickMark val="out"/>
        <c:minorTickMark val="none"/>
        <c:tickLblPos val="nextTo"/>
        <c:txPr>
          <a:bodyPr/>
          <a:lstStyle/>
          <a:p>
            <a:pPr>
              <a:defRPr sz="1200"/>
            </a:pPr>
            <a:endParaRPr lang="en-US"/>
          </a:p>
        </c:txPr>
        <c:crossAx val="43071744"/>
        <c:crosses val="autoZero"/>
        <c:crossBetween val="between"/>
      </c:valAx>
      <c:valAx>
        <c:axId val="43087360"/>
        <c:scaling>
          <c:orientation val="minMax"/>
        </c:scaling>
        <c:delete val="0"/>
        <c:axPos val="r"/>
        <c:numFmt formatCode="0%" sourceLinked="0"/>
        <c:majorTickMark val="out"/>
        <c:minorTickMark val="none"/>
        <c:tickLblPos val="nextTo"/>
        <c:txPr>
          <a:bodyPr/>
          <a:lstStyle/>
          <a:p>
            <a:pPr>
              <a:defRPr sz="1400"/>
            </a:pPr>
            <a:endParaRPr lang="en-US"/>
          </a:p>
        </c:txPr>
        <c:crossAx val="43088896"/>
        <c:crosses val="max"/>
        <c:crossBetween val="between"/>
      </c:valAx>
      <c:catAx>
        <c:axId val="43088896"/>
        <c:scaling>
          <c:orientation val="minMax"/>
        </c:scaling>
        <c:delete val="1"/>
        <c:axPos val="b"/>
        <c:numFmt formatCode="General" sourceLinked="1"/>
        <c:majorTickMark val="out"/>
        <c:minorTickMark val="none"/>
        <c:tickLblPos val="nextTo"/>
        <c:crossAx val="43087360"/>
        <c:crosses val="autoZero"/>
        <c:auto val="1"/>
        <c:lblAlgn val="ctr"/>
        <c:lblOffset val="100"/>
        <c:noMultiLvlLbl val="0"/>
      </c:catAx>
    </c:plotArea>
    <c:legend>
      <c:legendPos val="b"/>
      <c:layout>
        <c:manualLayout>
          <c:xMode val="edge"/>
          <c:yMode val="edge"/>
          <c:x val="7.8204216408432822E-2"/>
          <c:y val="0.79363963799214532"/>
          <c:w val="0.85098044196088407"/>
          <c:h val="0.16232819911167418"/>
        </c:manualLayout>
      </c:layout>
      <c:overlay val="0"/>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0"/>
    </mc:Choice>
    <mc:Fallback>
      <c:style val="20"/>
    </mc:Fallback>
  </mc:AlternateContent>
  <c:chart>
    <c:autoTitleDeleted val="0"/>
    <c:plotArea>
      <c:layout>
        <c:manualLayout>
          <c:layoutTarget val="inner"/>
          <c:xMode val="edge"/>
          <c:yMode val="edge"/>
          <c:x val="0.1085234439131755"/>
          <c:y val="4.5121577608127836E-2"/>
          <c:w val="0.81475551667152712"/>
          <c:h val="0.61745205985843854"/>
        </c:manualLayout>
      </c:layout>
      <c:barChart>
        <c:barDir val="col"/>
        <c:grouping val="clustered"/>
        <c:varyColors val="0"/>
        <c:ser>
          <c:idx val="0"/>
          <c:order val="0"/>
          <c:tx>
            <c:strRef>
              <c:f>Sheet1!$B$1</c:f>
              <c:strCache>
                <c:ptCount val="1"/>
                <c:pt idx="0">
                  <c:v>Out-of-pocket Payment, mill GEL</c:v>
                </c:pt>
              </c:strCache>
            </c:strRef>
          </c:tx>
          <c:invertIfNegative val="0"/>
          <c:dPt>
            <c:idx val="0"/>
            <c:invertIfNegative val="0"/>
            <c:bubble3D val="0"/>
            <c:extLst xmlns:c16r2="http://schemas.microsoft.com/office/drawing/2015/06/chart">
              <c:ext xmlns:c16="http://schemas.microsoft.com/office/drawing/2014/chart" uri="{C3380CC4-5D6E-409C-BE32-E72D297353CC}">
                <c16:uniqueId val="{00000002-7F28-472A-8350-874F9330AC8E}"/>
              </c:ext>
            </c:extLst>
          </c:dPt>
          <c:dPt>
            <c:idx val="1"/>
            <c:invertIfNegative val="0"/>
            <c:bubble3D val="0"/>
            <c:extLst xmlns:c16r2="http://schemas.microsoft.com/office/drawing/2015/06/chart">
              <c:ext xmlns:c16="http://schemas.microsoft.com/office/drawing/2014/chart" uri="{C3380CC4-5D6E-409C-BE32-E72D297353CC}">
                <c16:uniqueId val="{00000003-7F28-472A-8350-874F9330AC8E}"/>
              </c:ext>
            </c:extLst>
          </c:dPt>
          <c:dPt>
            <c:idx val="2"/>
            <c:invertIfNegative val="0"/>
            <c:bubble3D val="0"/>
            <c:extLst xmlns:c16r2="http://schemas.microsoft.com/office/drawing/2015/06/chart">
              <c:ext xmlns:c16="http://schemas.microsoft.com/office/drawing/2014/chart" uri="{C3380CC4-5D6E-409C-BE32-E72D297353CC}">
                <c16:uniqueId val="{00000004-7F28-472A-8350-874F9330AC8E}"/>
              </c:ext>
            </c:extLst>
          </c:dPt>
          <c:dPt>
            <c:idx val="3"/>
            <c:invertIfNegative val="0"/>
            <c:bubble3D val="0"/>
            <c:extLst xmlns:c16r2="http://schemas.microsoft.com/office/drawing/2015/06/chart">
              <c:ext xmlns:c16="http://schemas.microsoft.com/office/drawing/2014/chart" uri="{C3380CC4-5D6E-409C-BE32-E72D297353CC}">
                <c16:uniqueId val="{00000005-7F28-472A-8350-874F9330AC8E}"/>
              </c:ext>
            </c:extLst>
          </c:dPt>
          <c:dPt>
            <c:idx val="4"/>
            <c:invertIfNegative val="0"/>
            <c:bubble3D val="0"/>
            <c:extLst xmlns:c16r2="http://schemas.microsoft.com/office/drawing/2015/06/chart">
              <c:ext xmlns:c16="http://schemas.microsoft.com/office/drawing/2014/chart" uri="{C3380CC4-5D6E-409C-BE32-E72D297353CC}">
                <c16:uniqueId val="{00000001-7F28-472A-8350-874F9330AC8E}"/>
              </c:ext>
            </c:extLst>
          </c:dPt>
          <c:dPt>
            <c:idx val="5"/>
            <c:invertIfNegative val="0"/>
            <c:bubble3D val="0"/>
            <c:extLst xmlns:c16r2="http://schemas.microsoft.com/office/drawing/2015/06/chart">
              <c:ext xmlns:c16="http://schemas.microsoft.com/office/drawing/2014/chart" uri="{C3380CC4-5D6E-409C-BE32-E72D297353CC}">
                <c16:uniqueId val="{00000006-7F28-472A-8350-874F9330AC8E}"/>
              </c:ext>
            </c:extLst>
          </c:dPt>
          <c:dLbls>
            <c:spPr>
              <a:noFill/>
              <a:ln>
                <a:noFill/>
              </a:ln>
              <a:effectLst/>
            </c:spPr>
            <c:txPr>
              <a:bodyPr/>
              <a:lstStyle/>
              <a:p>
                <a:pPr>
                  <a:defRPr sz="1400" b="1">
                    <a:solidFill>
                      <a:schemeClr val="bg1"/>
                    </a:solidFill>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Sheet1!$A$2:$A$9</c:f>
              <c:numCache>
                <c:formatCode>General</c:formatCode>
                <c:ptCount val="8"/>
                <c:pt idx="0">
                  <c:v>2010</c:v>
                </c:pt>
                <c:pt idx="1">
                  <c:v>2011</c:v>
                </c:pt>
                <c:pt idx="2">
                  <c:v>2012</c:v>
                </c:pt>
                <c:pt idx="3">
                  <c:v>2013</c:v>
                </c:pt>
                <c:pt idx="4">
                  <c:v>2014</c:v>
                </c:pt>
                <c:pt idx="5">
                  <c:v>2015</c:v>
                </c:pt>
                <c:pt idx="6">
                  <c:v>2016</c:v>
                </c:pt>
                <c:pt idx="7">
                  <c:v>2017</c:v>
                </c:pt>
              </c:numCache>
            </c:numRef>
          </c:cat>
          <c:val>
            <c:numRef>
              <c:f>Sheet1!$B$2:$B$9</c:f>
              <c:numCache>
                <c:formatCode>General</c:formatCode>
                <c:ptCount val="8"/>
                <c:pt idx="0">
                  <c:v>1440</c:v>
                </c:pt>
                <c:pt idx="1">
                  <c:v>1543</c:v>
                </c:pt>
                <c:pt idx="2">
                  <c:v>1609</c:v>
                </c:pt>
                <c:pt idx="3">
                  <c:v>1557</c:v>
                </c:pt>
                <c:pt idx="4">
                  <c:v>1623</c:v>
                </c:pt>
                <c:pt idx="5">
                  <c:v>1481</c:v>
                </c:pt>
                <c:pt idx="6">
                  <c:v>1591</c:v>
                </c:pt>
                <c:pt idx="7">
                  <c:v>1575</c:v>
                </c:pt>
              </c:numCache>
            </c:numRef>
          </c:val>
          <c:extLst xmlns:c16r2="http://schemas.microsoft.com/office/drawing/2015/06/chart">
            <c:ext xmlns:c16="http://schemas.microsoft.com/office/drawing/2014/chart" uri="{C3380CC4-5D6E-409C-BE32-E72D297353CC}">
              <c16:uniqueId val="{00000000-5203-4761-B4DF-5DBCE9259186}"/>
            </c:ext>
          </c:extLst>
        </c:ser>
        <c:dLbls>
          <c:showLegendKey val="0"/>
          <c:showVal val="0"/>
          <c:showCatName val="0"/>
          <c:showSerName val="0"/>
          <c:showPercent val="0"/>
          <c:showBubbleSize val="0"/>
        </c:dLbls>
        <c:gapWidth val="37"/>
        <c:axId val="81657216"/>
        <c:axId val="81655680"/>
      </c:barChart>
      <c:lineChart>
        <c:grouping val="standard"/>
        <c:varyColors val="0"/>
        <c:ser>
          <c:idx val="1"/>
          <c:order val="1"/>
          <c:tx>
            <c:strRef>
              <c:f>Sheet1!$C$1</c:f>
              <c:strCache>
                <c:ptCount val="1"/>
                <c:pt idx="0">
                  <c:v>OOP as % of THE</c:v>
                </c:pt>
              </c:strCache>
            </c:strRef>
          </c:tx>
          <c:marker>
            <c:symbol val="none"/>
          </c:marker>
          <c:dLbls>
            <c:dLbl>
              <c:idx val="0"/>
              <c:layout>
                <c:manualLayout>
                  <c:x val="-5.9881889763779526E-2"/>
                  <c:y val="-5.0610594936841696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5203-4761-B4DF-5DBCE9259186}"/>
                </c:ext>
                <c:ext xmlns:c15="http://schemas.microsoft.com/office/drawing/2012/chart" uri="{CE6537A1-D6FC-4f65-9D91-7224C49458BB}">
                  <c15:layout/>
                </c:ext>
              </c:extLst>
            </c:dLbl>
            <c:dLbl>
              <c:idx val="1"/>
              <c:layout>
                <c:manualLayout>
                  <c:x val="-7.1175712410948638E-2"/>
                  <c:y val="-6.057774368703724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9.2009045744281967E-2"/>
                  <c:y val="-4.50807199697576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9409813356663862E-2"/>
                  <c:y val="-9.4997264156165565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7F28-472A-8350-874F9330AC8E}"/>
                </c:ext>
                <c:ext xmlns:c15="http://schemas.microsoft.com/office/drawing/2012/chart" uri="{CE6537A1-D6FC-4f65-9D91-7224C49458BB}">
                  <c15:layout/>
                </c:ext>
              </c:extLst>
            </c:dLbl>
            <c:dLbl>
              <c:idx val="6"/>
              <c:layout>
                <c:manualLayout>
                  <c:x val="-6.1370879297158204E-2"/>
                  <c:y val="-0.11061078728564643"/>
                </c:manualLayout>
              </c:layout>
              <c:dLblPos val="r"/>
              <c:showLegendKey val="0"/>
              <c:showVal val="1"/>
              <c:showCatName val="0"/>
              <c:showSerName val="0"/>
              <c:showPercent val="0"/>
              <c:showBubbleSize val="0"/>
              <c:extLst>
                <c:ext xmlns:c15="http://schemas.microsoft.com/office/drawing/2012/chart" uri="{CE6537A1-D6FC-4f65-9D91-7224C49458BB}"/>
              </c:extLst>
            </c:dLbl>
            <c:dLbl>
              <c:idx val="7"/>
              <c:layout>
                <c:manualLayout>
                  <c:x val="-6.0684602545824924E-2"/>
                  <c:y val="-9.5093639734487617E-2"/>
                </c:manualLayout>
              </c:layout>
              <c:dLblPos val="r"/>
              <c:showLegendKey val="0"/>
              <c:showVal val="1"/>
              <c:showCatName val="0"/>
              <c:showSerName val="0"/>
              <c:showPercent val="0"/>
              <c:showBubbleSize val="0"/>
            </c:dLbl>
            <c:numFmt formatCode="0.0%" sourceLinked="0"/>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Sheet1!$A$2:$A$9</c:f>
              <c:numCache>
                <c:formatCode>General</c:formatCode>
                <c:ptCount val="8"/>
                <c:pt idx="0">
                  <c:v>2010</c:v>
                </c:pt>
                <c:pt idx="1">
                  <c:v>2011</c:v>
                </c:pt>
                <c:pt idx="2">
                  <c:v>2012</c:v>
                </c:pt>
                <c:pt idx="3">
                  <c:v>2013</c:v>
                </c:pt>
                <c:pt idx="4">
                  <c:v>2014</c:v>
                </c:pt>
                <c:pt idx="5">
                  <c:v>2015</c:v>
                </c:pt>
                <c:pt idx="6">
                  <c:v>2016</c:v>
                </c:pt>
                <c:pt idx="7">
                  <c:v>2017</c:v>
                </c:pt>
              </c:numCache>
            </c:numRef>
          </c:cat>
          <c:val>
            <c:numRef>
              <c:f>Sheet1!$C$2:$C$9</c:f>
              <c:numCache>
                <c:formatCode>0.00%</c:formatCode>
                <c:ptCount val="8"/>
                <c:pt idx="0">
                  <c:v>0.72699999999999998</c:v>
                </c:pt>
                <c:pt idx="1">
                  <c:v>0.75600000000000001</c:v>
                </c:pt>
                <c:pt idx="2">
                  <c:v>0.73399999999999999</c:v>
                </c:pt>
                <c:pt idx="3" formatCode="0%">
                  <c:v>0.69099999999999995</c:v>
                </c:pt>
                <c:pt idx="4">
                  <c:v>0.66</c:v>
                </c:pt>
                <c:pt idx="5" formatCode="0.0%">
                  <c:v>0.57299999999999995</c:v>
                </c:pt>
                <c:pt idx="6" formatCode="0.0%">
                  <c:v>0.55500000000000005</c:v>
                </c:pt>
                <c:pt idx="7">
                  <c:v>0.54700000000000004</c:v>
                </c:pt>
              </c:numCache>
            </c:numRef>
          </c:val>
          <c:smooth val="0"/>
          <c:extLst xmlns:c16r2="http://schemas.microsoft.com/office/drawing/2015/06/chart">
            <c:ext xmlns:c16="http://schemas.microsoft.com/office/drawing/2014/chart" uri="{C3380CC4-5D6E-409C-BE32-E72D297353CC}">
              <c16:uniqueId val="{00000002-5203-4761-B4DF-5DBCE9259186}"/>
            </c:ext>
          </c:extLst>
        </c:ser>
        <c:dLbls>
          <c:showLegendKey val="0"/>
          <c:showVal val="0"/>
          <c:showCatName val="0"/>
          <c:showSerName val="0"/>
          <c:showPercent val="0"/>
          <c:showBubbleSize val="0"/>
        </c:dLbls>
        <c:marker val="1"/>
        <c:smooth val="0"/>
        <c:axId val="81644160"/>
        <c:axId val="81654144"/>
      </c:lineChart>
      <c:catAx>
        <c:axId val="81644160"/>
        <c:scaling>
          <c:orientation val="minMax"/>
        </c:scaling>
        <c:delete val="0"/>
        <c:axPos val="b"/>
        <c:numFmt formatCode="General" sourceLinked="1"/>
        <c:majorTickMark val="out"/>
        <c:minorTickMark val="none"/>
        <c:tickLblPos val="nextTo"/>
        <c:txPr>
          <a:bodyPr/>
          <a:lstStyle/>
          <a:p>
            <a:pPr>
              <a:defRPr sz="1400"/>
            </a:pPr>
            <a:endParaRPr lang="en-US"/>
          </a:p>
        </c:txPr>
        <c:crossAx val="81654144"/>
        <c:crosses val="autoZero"/>
        <c:auto val="1"/>
        <c:lblAlgn val="ctr"/>
        <c:lblOffset val="100"/>
        <c:noMultiLvlLbl val="0"/>
      </c:catAx>
      <c:valAx>
        <c:axId val="81654144"/>
        <c:scaling>
          <c:orientation val="minMax"/>
        </c:scaling>
        <c:delete val="0"/>
        <c:axPos val="l"/>
        <c:numFmt formatCode="0%" sourceLinked="0"/>
        <c:majorTickMark val="out"/>
        <c:minorTickMark val="none"/>
        <c:tickLblPos val="nextTo"/>
        <c:txPr>
          <a:bodyPr/>
          <a:lstStyle/>
          <a:p>
            <a:pPr>
              <a:defRPr sz="1200"/>
            </a:pPr>
            <a:endParaRPr lang="en-US"/>
          </a:p>
        </c:txPr>
        <c:crossAx val="81644160"/>
        <c:crosses val="autoZero"/>
        <c:crossBetween val="between"/>
      </c:valAx>
      <c:valAx>
        <c:axId val="81655680"/>
        <c:scaling>
          <c:orientation val="minMax"/>
        </c:scaling>
        <c:delete val="0"/>
        <c:axPos val="r"/>
        <c:numFmt formatCode="General" sourceLinked="1"/>
        <c:majorTickMark val="out"/>
        <c:minorTickMark val="none"/>
        <c:tickLblPos val="nextTo"/>
        <c:txPr>
          <a:bodyPr/>
          <a:lstStyle/>
          <a:p>
            <a:pPr>
              <a:defRPr sz="1200"/>
            </a:pPr>
            <a:endParaRPr lang="en-US"/>
          </a:p>
        </c:txPr>
        <c:crossAx val="81657216"/>
        <c:crosses val="max"/>
        <c:crossBetween val="between"/>
      </c:valAx>
      <c:catAx>
        <c:axId val="81657216"/>
        <c:scaling>
          <c:orientation val="minMax"/>
        </c:scaling>
        <c:delete val="1"/>
        <c:axPos val="b"/>
        <c:numFmt formatCode="General" sourceLinked="1"/>
        <c:majorTickMark val="out"/>
        <c:minorTickMark val="none"/>
        <c:tickLblPos val="nextTo"/>
        <c:crossAx val="81655680"/>
        <c:crosses val="autoZero"/>
        <c:auto val="1"/>
        <c:lblAlgn val="ctr"/>
        <c:lblOffset val="100"/>
        <c:noMultiLvlLbl val="0"/>
      </c:catAx>
    </c:plotArea>
    <c:legend>
      <c:legendPos val="r"/>
      <c:layout>
        <c:manualLayout>
          <c:xMode val="edge"/>
          <c:yMode val="edge"/>
          <c:x val="1.0275419443282276E-2"/>
          <c:y val="0.81559549321241231"/>
          <c:w val="0.9799692573150578"/>
          <c:h val="0.15464314370213686"/>
        </c:manualLayout>
      </c:layout>
      <c:overlay val="0"/>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0"/>
    </mc:Choice>
    <mc:Fallback>
      <c:style val="20"/>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12735271372328458"/>
          <c:y val="0.1440968474554476"/>
          <c:w val="0.87264728627671539"/>
          <c:h val="0.43330181886153291"/>
        </c:manualLayout>
      </c:layout>
      <c:bar3DChart>
        <c:barDir val="col"/>
        <c:grouping val="clustered"/>
        <c:varyColors val="0"/>
        <c:ser>
          <c:idx val="0"/>
          <c:order val="0"/>
          <c:tx>
            <c:strRef>
              <c:f>Sheet1!$B$1</c:f>
              <c:strCache>
                <c:ptCount val="1"/>
                <c:pt idx="0">
                  <c:v>Series 1</c:v>
                </c:pt>
              </c:strCache>
            </c:strRef>
          </c:tx>
          <c:invertIfNegative val="0"/>
          <c:dLbls>
            <c:showLegendKey val="0"/>
            <c:showVal val="1"/>
            <c:showCatName val="0"/>
            <c:showSerName val="0"/>
            <c:showPercent val="0"/>
            <c:showBubbleSize val="0"/>
            <c:showLeaderLines val="0"/>
          </c:dLbls>
          <c:cat>
            <c:strRef>
              <c:f>Sheet1!$A$2:$A$8</c:f>
              <c:strCache>
                <c:ptCount val="7"/>
                <c:pt idx="0">
                  <c:v>Develop and manage health care policies</c:v>
                </c:pt>
                <c:pt idx="1">
                  <c:v>Management of Emergency Situations Coordination and Emergency Assistance</c:v>
                </c:pt>
                <c:pt idx="2">
                  <c:v>Management of Disease Control and Epidemiological Safety Program</c:v>
                </c:pt>
                <c:pt idx="3">
                  <c:v>Surveillance</c:v>
                </c:pt>
                <c:pt idx="4">
                  <c:v>Referral service</c:v>
                </c:pt>
                <c:pt idx="5">
                  <c:v>Emergency, emergency assistance and medical transportation</c:v>
                </c:pt>
                <c:pt idx="6">
                  <c:v>Universal health care</c:v>
                </c:pt>
              </c:strCache>
            </c:strRef>
          </c:cat>
          <c:val>
            <c:numRef>
              <c:f>Sheet1!$B$2:$B$8</c:f>
              <c:numCache>
                <c:formatCode>_(* #,##0_);_(* \(#,##0\);_(* "-"??_);_(@_)</c:formatCode>
                <c:ptCount val="7"/>
                <c:pt idx="0">
                  <c:v>2962.5</c:v>
                </c:pt>
                <c:pt idx="1">
                  <c:v>26000</c:v>
                </c:pt>
                <c:pt idx="2">
                  <c:v>11258</c:v>
                </c:pt>
                <c:pt idx="3" formatCode="#,##0">
                  <c:v>1700</c:v>
                </c:pt>
                <c:pt idx="4">
                  <c:v>20000</c:v>
                </c:pt>
                <c:pt idx="5">
                  <c:v>44725</c:v>
                </c:pt>
                <c:pt idx="6">
                  <c:v>520501</c:v>
                </c:pt>
              </c:numCache>
            </c:numRef>
          </c:val>
        </c:ser>
        <c:dLbls>
          <c:showLegendKey val="0"/>
          <c:showVal val="0"/>
          <c:showCatName val="0"/>
          <c:showSerName val="0"/>
          <c:showPercent val="0"/>
          <c:showBubbleSize val="0"/>
        </c:dLbls>
        <c:gapWidth val="150"/>
        <c:shape val="cylinder"/>
        <c:axId val="1749376"/>
        <c:axId val="1750912"/>
        <c:axId val="0"/>
      </c:bar3DChart>
      <c:catAx>
        <c:axId val="1749376"/>
        <c:scaling>
          <c:orientation val="minMax"/>
        </c:scaling>
        <c:delete val="0"/>
        <c:axPos val="b"/>
        <c:majorTickMark val="out"/>
        <c:minorTickMark val="none"/>
        <c:tickLblPos val="nextTo"/>
        <c:txPr>
          <a:bodyPr/>
          <a:lstStyle/>
          <a:p>
            <a:pPr>
              <a:defRPr sz="1200"/>
            </a:pPr>
            <a:endParaRPr lang="en-US"/>
          </a:p>
        </c:txPr>
        <c:crossAx val="1750912"/>
        <c:crosses val="autoZero"/>
        <c:auto val="1"/>
        <c:lblAlgn val="ctr"/>
        <c:lblOffset val="100"/>
        <c:noMultiLvlLbl val="0"/>
      </c:catAx>
      <c:valAx>
        <c:axId val="1750912"/>
        <c:scaling>
          <c:orientation val="minMax"/>
        </c:scaling>
        <c:delete val="0"/>
        <c:axPos val="l"/>
        <c:majorGridlines/>
        <c:numFmt formatCode="_(* #,##0_);_(* \(#,##0\);_(* &quot;-&quot;??_);_(@_)" sourceLinked="1"/>
        <c:majorTickMark val="out"/>
        <c:minorTickMark val="none"/>
        <c:tickLblPos val="nextTo"/>
        <c:txPr>
          <a:bodyPr/>
          <a:lstStyle/>
          <a:p>
            <a:pPr>
              <a:defRPr sz="1200"/>
            </a:pPr>
            <a:endParaRPr lang="en-US"/>
          </a:p>
        </c:txPr>
        <c:crossAx val="17493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29699"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A0117FA4-A234-428F-BEE8-D91C98113BFB}" type="datetime3">
              <a:rPr lang="en-US"/>
              <a:pPr/>
              <a:t>7 June 2019</a:t>
            </a:fld>
            <a:endParaRPr lang="en-US" dirty="0"/>
          </a:p>
        </p:txBody>
      </p:sp>
      <p:sp>
        <p:nvSpPr>
          <p:cNvPr id="29700"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29701"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0B8309C2-A915-45B2-97B1-C747241D4D5D}" type="slidenum">
              <a:rPr lang="en-US"/>
              <a:pPr/>
              <a:t>‹#›</a:t>
            </a:fld>
            <a:endParaRPr lang="en-US" dirty="0"/>
          </a:p>
        </p:txBody>
      </p:sp>
    </p:spTree>
    <p:extLst>
      <p:ext uri="{BB962C8B-B14F-4D97-AF65-F5344CB8AC3E}">
        <p14:creationId xmlns:p14="http://schemas.microsoft.com/office/powerpoint/2010/main" val="14851799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31747" name="Rectangle 3"/>
          <p:cNvSpPr>
            <a:spLocks noGrp="1" noChangeArrowheads="1"/>
          </p:cNvSpPr>
          <p:nvPr>
            <p:ph type="dt"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E5182A6D-37B6-4D70-9C47-DA9A5A016D3B}" type="datetime3">
              <a:rPr lang="en-US"/>
              <a:pPr/>
              <a:t>7 June 2019</a:t>
            </a:fld>
            <a:endParaRPr lang="en-US" dirty="0"/>
          </a:p>
        </p:txBody>
      </p:sp>
      <p:sp>
        <p:nvSpPr>
          <p:cNvPr id="45060" name="Rectangle 4"/>
          <p:cNvSpPr>
            <a:spLocks noGrp="1" noRot="1" noChangeAspect="1" noChangeArrowheads="1" noTextEdit="1"/>
          </p:cNvSpPr>
          <p:nvPr>
            <p:ph type="sldImg" idx="2"/>
          </p:nvPr>
        </p:nvSpPr>
        <p:spPr bwMode="auto">
          <a:xfrm>
            <a:off x="725488" y="738188"/>
            <a:ext cx="5211762" cy="36861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66750" y="4670425"/>
            <a:ext cx="53292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p:cNvSpPr>
            <a:spLocks noGrp="1" noChangeArrowheads="1"/>
          </p:cNvSpPr>
          <p:nvPr>
            <p:ph type="ftr" sz="quarter" idx="4"/>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31751" name="Rectangle 7"/>
          <p:cNvSpPr>
            <a:spLocks noGrp="1" noChangeArrowheads="1"/>
          </p:cNvSpPr>
          <p:nvPr>
            <p:ph type="sldNum" sz="quarter" idx="5"/>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84BA0058-3BC1-4119-ABCD-39EF01966697}" type="slidenum">
              <a:rPr lang="en-US"/>
              <a:pPr/>
              <a:t>‹#›</a:t>
            </a:fld>
            <a:endParaRPr lang="en-US" dirty="0"/>
          </a:p>
        </p:txBody>
      </p:sp>
    </p:spTree>
    <p:extLst>
      <p:ext uri="{BB962C8B-B14F-4D97-AF65-F5344CB8AC3E}">
        <p14:creationId xmlns:p14="http://schemas.microsoft.com/office/powerpoint/2010/main" val="3046379900"/>
      </p:ext>
    </p:extLst>
  </p:cSld>
  <p:clrMap bg1="lt1" tx1="dk1" bg2="lt2" tx2="dk2" accent1="accent1" accent2="accent2" accent3="accent3" accent4="accent4" accent5="accent5" accent6="accent6" hlink="hlink" folHlink="folHlink"/>
  <p:hf ftr="0"/>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a:t>
            </a:fld>
            <a:endParaRPr lang="en-US" dirty="0"/>
          </a:p>
        </p:txBody>
      </p:sp>
    </p:spTree>
    <p:extLst>
      <p:ext uri="{BB962C8B-B14F-4D97-AF65-F5344CB8AC3E}">
        <p14:creationId xmlns:p14="http://schemas.microsoft.com/office/powerpoint/2010/main" val="1575263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11</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15</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16</a:t>
            </a:fld>
            <a:endParaRPr lang="en-US" dirty="0"/>
          </a:p>
        </p:txBody>
      </p:sp>
    </p:spTree>
    <p:extLst>
      <p:ext uri="{BB962C8B-B14F-4D97-AF65-F5344CB8AC3E}">
        <p14:creationId xmlns:p14="http://schemas.microsoft.com/office/powerpoint/2010/main" val="4092046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17</a:t>
            </a:fld>
            <a:endParaRPr lang="en-US" dirty="0"/>
          </a:p>
        </p:txBody>
      </p:sp>
    </p:spTree>
    <p:extLst>
      <p:ext uri="{BB962C8B-B14F-4D97-AF65-F5344CB8AC3E}">
        <p14:creationId xmlns:p14="http://schemas.microsoft.com/office/powerpoint/2010/main" val="3469630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3900" y="738188"/>
            <a:ext cx="5214938" cy="3687762"/>
          </a:xfrm>
        </p:spPr>
      </p:sp>
      <p:sp>
        <p:nvSpPr>
          <p:cNvPr id="3" name="Notes Placeholder 2"/>
          <p:cNvSpPr>
            <a:spLocks noGrp="1"/>
          </p:cNvSpPr>
          <p:nvPr>
            <p:ph type="body" idx="1"/>
          </p:nvPr>
        </p:nvSpPr>
        <p:spPr/>
        <p:txBody>
          <a:bodyPr/>
          <a:lstStyle/>
          <a:p>
            <a:pPr marL="171450" lvl="0" indent="-171450">
              <a:lnSpc>
                <a:spcPct val="120000"/>
              </a:lnSpc>
              <a:spcBef>
                <a:spcPts val="600"/>
              </a:spcBef>
              <a:buFont typeface="Arial" panose="020B0604020202020204" pitchFamily="34" charset="0"/>
              <a:buChar char="•"/>
            </a:pPr>
            <a:r>
              <a:rPr lang="en-US" dirty="0" smtClean="0"/>
              <a:t>The UHC program was accompanied with</a:t>
            </a:r>
            <a:r>
              <a:rPr lang="en-US" baseline="0" dirty="0" smtClean="0"/>
              <a:t> a substantial increase in the governments budget allocations. From 2012 to 2017, the health budget more than tripled, as a percentage of GDP it increased from 1.7 percent to 3% in 2017</a:t>
            </a:r>
            <a:r>
              <a:rPr lang="en-US" b="0" baseline="0" dirty="0" smtClean="0"/>
              <a:t>, but it’s still lower in  comparison with Euro average. </a:t>
            </a:r>
          </a:p>
          <a:p>
            <a:pPr marL="171450" lvl="0" indent="-171450">
              <a:lnSpc>
                <a:spcPct val="120000"/>
              </a:lnSpc>
              <a:spcBef>
                <a:spcPts val="600"/>
              </a:spcBef>
              <a:buFont typeface="Arial" panose="020B0604020202020204" pitchFamily="34" charset="0"/>
              <a:buChar char="•"/>
            </a:pPr>
            <a:endParaRPr lang="en-US" sz="1200" b="0" kern="1200" baseline="0" dirty="0" smtClean="0">
              <a:solidFill>
                <a:schemeClr val="tx1"/>
              </a:solidFill>
              <a:effectLst/>
              <a:latin typeface="+mn-lt"/>
              <a:ea typeface="+mn-ea"/>
              <a:cs typeface="+mn-cs"/>
            </a:endParaRPr>
          </a:p>
          <a:p>
            <a:pPr marL="171450" marR="0" lvl="0" indent="-171450" algn="l" defTabSz="914400" rtl="0" eaLnBrk="0" fontAlgn="base" latinLnBrk="0" hangingPunct="0">
              <a:lnSpc>
                <a:spcPct val="120000"/>
              </a:lnSpc>
              <a:spcBef>
                <a:spcPts val="600"/>
              </a:spcBef>
              <a:spcAft>
                <a:spcPct val="0"/>
              </a:spcAft>
              <a:buClrTx/>
              <a:buSzTx/>
              <a:buFont typeface="Arial" panose="020B0604020202020204" pitchFamily="34" charset="0"/>
              <a:buChar char="•"/>
              <a:tabLst/>
              <a:defRPr/>
            </a:pPr>
            <a:r>
              <a:rPr lang="ka-GE" sz="1200" b="0" kern="1200" dirty="0" smtClean="0">
                <a:solidFill>
                  <a:schemeClr val="tx1"/>
                </a:solidFill>
                <a:effectLst/>
                <a:latin typeface="+mn-lt"/>
                <a:ea typeface="+mn-ea"/>
                <a:cs typeface="+mn-cs"/>
              </a:rPr>
              <a:t>The share of the </a:t>
            </a:r>
            <a:r>
              <a:rPr lang="en-US" sz="1200" b="0" kern="1200" dirty="0" smtClean="0">
                <a:solidFill>
                  <a:schemeClr val="tx1"/>
                </a:solidFill>
                <a:effectLst/>
                <a:latin typeface="+mn-lt"/>
                <a:ea typeface="+mn-ea"/>
                <a:cs typeface="+mn-cs"/>
              </a:rPr>
              <a:t>out-of-</a:t>
            </a:r>
            <a:r>
              <a:rPr lang="ka-GE" sz="1200" b="0" kern="1200" dirty="0" smtClean="0">
                <a:solidFill>
                  <a:schemeClr val="tx1"/>
                </a:solidFill>
                <a:effectLst/>
                <a:latin typeface="+mn-lt"/>
                <a:ea typeface="+mn-ea"/>
                <a:cs typeface="+mn-cs"/>
              </a:rPr>
              <a:t>pocket </a:t>
            </a:r>
            <a:r>
              <a:rPr lang="en-US" sz="1200" b="0" kern="1200" dirty="0" smtClean="0">
                <a:solidFill>
                  <a:schemeClr val="tx1"/>
                </a:solidFill>
                <a:effectLst/>
                <a:latin typeface="+mn-lt"/>
                <a:ea typeface="+mn-ea"/>
                <a:cs typeface="+mn-cs"/>
              </a:rPr>
              <a:t>payments </a:t>
            </a:r>
            <a:r>
              <a:rPr lang="ka-GE" sz="1200" b="0" kern="1200" dirty="0" smtClean="0">
                <a:solidFill>
                  <a:schemeClr val="tx1"/>
                </a:solidFill>
                <a:effectLst/>
                <a:latin typeface="+mn-lt"/>
                <a:ea typeface="+mn-ea"/>
                <a:cs typeface="+mn-cs"/>
              </a:rPr>
              <a:t>in total </a:t>
            </a:r>
            <a:r>
              <a:rPr lang="en-US" sz="1200" b="0" kern="1200" dirty="0" smtClean="0">
                <a:solidFill>
                  <a:schemeClr val="tx1"/>
                </a:solidFill>
                <a:effectLst/>
                <a:latin typeface="+mn-lt"/>
                <a:ea typeface="+mn-ea"/>
                <a:cs typeface="+mn-cs"/>
              </a:rPr>
              <a:t>health </a:t>
            </a:r>
            <a:r>
              <a:rPr lang="ka-GE" sz="1200" b="0" kern="1200" dirty="0" smtClean="0">
                <a:solidFill>
                  <a:schemeClr val="tx1"/>
                </a:solidFill>
                <a:effectLst/>
                <a:latin typeface="+mn-lt"/>
                <a:ea typeface="+mn-ea"/>
                <a:cs typeface="+mn-cs"/>
              </a:rPr>
              <a:t>expend</a:t>
            </a:r>
            <a:r>
              <a:rPr lang="en-US" sz="1200" b="0" kern="1200" dirty="0" err="1" smtClean="0">
                <a:solidFill>
                  <a:schemeClr val="tx1"/>
                </a:solidFill>
                <a:effectLst/>
                <a:latin typeface="+mn-lt"/>
                <a:ea typeface="+mn-ea"/>
                <a:cs typeface="+mn-cs"/>
              </a:rPr>
              <a:t>itures</a:t>
            </a:r>
            <a:r>
              <a:rPr lang="en-US" sz="1200" b="0" kern="1200" dirty="0" smtClean="0">
                <a:solidFill>
                  <a:schemeClr val="tx1"/>
                </a:solidFill>
                <a:effectLst/>
                <a:latin typeface="+mn-lt"/>
                <a:ea typeface="+mn-ea"/>
                <a:cs typeface="+mn-cs"/>
              </a:rPr>
              <a:t> </a:t>
            </a:r>
            <a:r>
              <a:rPr lang="ka-GE" sz="1200" b="0" kern="1200" dirty="0" smtClean="0">
                <a:solidFill>
                  <a:schemeClr val="tx1"/>
                </a:solidFill>
                <a:effectLst/>
                <a:latin typeface="+mn-lt"/>
                <a:ea typeface="+mn-ea"/>
                <a:cs typeface="+mn-cs"/>
              </a:rPr>
              <a:t>has significantly decreased from 73% </a:t>
            </a:r>
            <a:r>
              <a:rPr lang="en-US" sz="1200" b="0" kern="1200" dirty="0" smtClean="0">
                <a:solidFill>
                  <a:schemeClr val="tx1"/>
                </a:solidFill>
                <a:effectLst/>
                <a:latin typeface="+mn-lt"/>
                <a:ea typeface="+mn-ea"/>
                <a:cs typeface="+mn-cs"/>
              </a:rPr>
              <a:t>(in 2012) </a:t>
            </a:r>
            <a:r>
              <a:rPr lang="ka-GE" sz="1200" b="0" kern="1200" dirty="0" smtClean="0">
                <a:solidFill>
                  <a:schemeClr val="tx1"/>
                </a:solidFill>
                <a:effectLst/>
                <a:latin typeface="+mn-lt"/>
                <a:ea typeface="+mn-ea"/>
                <a:cs typeface="+mn-cs"/>
              </a:rPr>
              <a:t>to 5</a:t>
            </a:r>
            <a:r>
              <a:rPr lang="en-US" sz="1200" b="0" kern="1200" dirty="0" smtClean="0">
                <a:solidFill>
                  <a:schemeClr val="tx1"/>
                </a:solidFill>
                <a:effectLst/>
                <a:latin typeface="+mn-lt"/>
                <a:ea typeface="+mn-ea"/>
                <a:cs typeface="+mn-cs"/>
              </a:rPr>
              <a:t>5</a:t>
            </a:r>
            <a:r>
              <a:rPr lang="ka-GE"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in </a:t>
            </a:r>
            <a:r>
              <a:rPr lang="ka-GE" sz="1200" b="0" kern="1200" dirty="0" smtClean="0">
                <a:solidFill>
                  <a:schemeClr val="tx1"/>
                </a:solidFill>
                <a:effectLst/>
                <a:latin typeface="+mn-lt"/>
                <a:ea typeface="+mn-ea"/>
                <a:cs typeface="+mn-cs"/>
              </a:rPr>
              <a:t>201</a:t>
            </a:r>
            <a:r>
              <a:rPr lang="en-US" sz="1200" b="0" kern="1200" dirty="0" smtClean="0">
                <a:solidFill>
                  <a:schemeClr val="tx1"/>
                </a:solidFill>
                <a:effectLst/>
                <a:latin typeface="+mn-lt"/>
                <a:ea typeface="+mn-ea"/>
                <a:cs typeface="+mn-cs"/>
              </a:rPr>
              <a:t>7</a:t>
            </a:r>
            <a:r>
              <a:rPr lang="ka-GE" sz="1200" b="0" kern="1200" dirty="0" smtClean="0">
                <a:solidFill>
                  <a:schemeClr val="tx1"/>
                </a:solidFill>
                <a:effectLst/>
                <a:latin typeface="+mn-lt"/>
                <a:ea typeface="+mn-ea"/>
                <a:cs typeface="+mn-cs"/>
              </a:rPr>
              <a:t>), mainly due to the lower cost of hospitalization, which is a direct consequence of the universal healthcare program.</a:t>
            </a:r>
            <a:endParaRPr lang="en-US" sz="1200" b="1" kern="1200" dirty="0" smtClean="0">
              <a:solidFill>
                <a:schemeClr val="tx1"/>
              </a:solidFill>
              <a:effectLst/>
              <a:latin typeface="+mn-lt"/>
              <a:ea typeface="+mn-ea"/>
              <a:cs typeface="+mn-cs"/>
            </a:endParaRPr>
          </a:p>
          <a:p>
            <a:pPr marL="171450" lvl="0" indent="-171450">
              <a:lnSpc>
                <a:spcPct val="120000"/>
              </a:lnSpc>
              <a:spcBef>
                <a:spcPts val="600"/>
              </a:spcBef>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5ABEA5C9-79DF-4EAB-B6EC-DD2CD99996A7}" type="slidenum">
              <a:rPr lang="en-GB" smtClean="0"/>
              <a:t>18</a:t>
            </a:fld>
            <a:endParaRPr lang="en-GB" dirty="0"/>
          </a:p>
        </p:txBody>
      </p:sp>
    </p:spTree>
    <p:extLst>
      <p:ext uri="{BB962C8B-B14F-4D97-AF65-F5344CB8AC3E}">
        <p14:creationId xmlns:p14="http://schemas.microsoft.com/office/powerpoint/2010/main" val="14795243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1" eaLnBrk="0" fontAlgn="base" latinLnBrk="0" hangingPunct="0">
              <a:lnSpc>
                <a:spcPct val="100000"/>
              </a:lnSpc>
              <a:spcBef>
                <a:spcPct val="30000"/>
              </a:spcBef>
              <a:spcAft>
                <a:spcPct val="0"/>
              </a:spcAft>
              <a:buClrTx/>
              <a:buSzTx/>
              <a:buFontTx/>
              <a:buNone/>
              <a:tabLst/>
              <a:defRPr/>
            </a:pPr>
            <a:r>
              <a:rPr lang="ka-GE" sz="1200" kern="1200" dirty="0" smtClean="0">
                <a:solidFill>
                  <a:schemeClr val="tx1"/>
                </a:solidFill>
                <a:effectLst/>
                <a:latin typeface="Arial" charset="0"/>
                <a:ea typeface="+mn-ea"/>
                <a:cs typeface="Arial" charset="0"/>
              </a:rPr>
              <a:t>„სეზონური გრიპის შემთხვევათა მკურნალობისა და გრიპის </a:t>
            </a:r>
            <a:r>
              <a:rPr lang="en-US" sz="1200" kern="1200" dirty="0" smtClean="0">
                <a:solidFill>
                  <a:schemeClr val="tx1"/>
                </a:solidFill>
                <a:effectLst/>
                <a:latin typeface="Arial" charset="0"/>
                <a:ea typeface="+mn-ea"/>
                <a:cs typeface="Arial" charset="0"/>
              </a:rPr>
              <a:t> </a:t>
            </a:r>
            <a:r>
              <a:rPr lang="ka-GE" sz="1200" kern="1200" dirty="0" smtClean="0">
                <a:solidFill>
                  <a:schemeClr val="tx1"/>
                </a:solidFill>
                <a:effectLst/>
                <a:latin typeface="Arial" charset="0"/>
                <a:ea typeface="+mn-ea"/>
                <a:cs typeface="Arial" charset="0"/>
              </a:rPr>
              <a:t>გავრცელების მართვისთვის საჭირო ანტივირუსული მედიკამენტით უზრუნველყოფის მიზნით გასატარებელ ღონისძიებათა შესახებ“ საქართველოს ოკუპირებული ტერიტორიებიდან დევნილთა, შრომის, ჯანმრთელობისა და სოციალური დაცვის მინისტრის შესაბამისი ბრძანებებით გათვალისწინებული ღონისძიებების ფარგლებში, </a:t>
            </a:r>
            <a:r>
              <a:rPr lang="en-US" sz="1200" kern="1200" dirty="0" smtClean="0">
                <a:solidFill>
                  <a:schemeClr val="tx1"/>
                </a:solidFill>
                <a:effectLst/>
                <a:latin typeface="Arial" charset="0"/>
                <a:ea typeface="+mn-ea"/>
                <a:cs typeface="Arial" charset="0"/>
              </a:rPr>
              <a:t> </a:t>
            </a:r>
            <a:r>
              <a:rPr lang="ka-GE" sz="1200" kern="1200" dirty="0" smtClean="0">
                <a:solidFill>
                  <a:schemeClr val="tx1"/>
                </a:solidFill>
                <a:effectLst/>
                <a:latin typeface="Arial" charset="0"/>
                <a:ea typeface="+mn-ea"/>
                <a:cs typeface="Arial" charset="0"/>
              </a:rPr>
              <a:t>მარტო დაავადებათა კონტროლის ცენტრის ნაწილის ჩაწერა არაა რელევანტური. მთლიანი აქტივობა უნდა დაიწეროს.</a:t>
            </a:r>
            <a:endParaRPr lang="en-US" sz="1200" kern="1200" dirty="0" smtClean="0">
              <a:solidFill>
                <a:schemeClr val="tx1"/>
              </a:solidFill>
              <a:effectLst/>
              <a:latin typeface="Arial" charset="0"/>
              <a:ea typeface="+mn-ea"/>
              <a:cs typeface="Arial" charset="0"/>
            </a:endParaRPr>
          </a:p>
          <a:p>
            <a:pPr marL="0" marR="0" lvl="0" indent="0" algn="l" defTabSz="914400" rtl="1" eaLnBrk="0" fontAlgn="base" latinLnBrk="0" hangingPunct="0">
              <a:lnSpc>
                <a:spcPct val="100000"/>
              </a:lnSpc>
              <a:spcBef>
                <a:spcPct val="30000"/>
              </a:spcBef>
              <a:spcAft>
                <a:spcPct val="0"/>
              </a:spcAft>
              <a:buClrTx/>
              <a:buSzTx/>
              <a:buFontTx/>
              <a:buNone/>
              <a:tabLst/>
              <a:defRPr/>
            </a:pPr>
            <a:r>
              <a:rPr lang="ka-GE" sz="1200" kern="1200" dirty="0" smtClean="0">
                <a:solidFill>
                  <a:schemeClr val="dk1"/>
                </a:solidFill>
                <a:effectLst/>
                <a:latin typeface="Arial" charset="0"/>
                <a:ea typeface="+mn-ea"/>
                <a:cs typeface="Arial" charset="0"/>
              </a:rPr>
              <a:t>დაავადებათა კონტროლისა და საზოგადოებრივი ჯანმრთელობის ეროვნული ცენტრისა და საზოგადოებრივი ჯანმრთელობის მუნიციპალური სამსახურების, აფთიაქების, სტაციონარებისა და პჯდ ცენტრების მიერ მოხდა ანტივირუსული პრეპარატების გაცემის ორგანიზება მთელი ქვეყნის მასშტაბით. სახელმწიფოს მიერ ანტივირუსული პრეპარატი − ტამიფლუ უსასყიდლოდ გადაეცა 10 000-ზე მეტ პირს.</a:t>
            </a:r>
            <a:r>
              <a:rPr lang="ka-GE" sz="1200" kern="1200" baseline="0" dirty="0" smtClean="0">
                <a:solidFill>
                  <a:schemeClr val="dk1"/>
                </a:solidFill>
                <a:effectLst/>
                <a:latin typeface="Arial" charset="0"/>
                <a:ea typeface="+mn-ea"/>
                <a:cs typeface="Arial" charset="0"/>
              </a:rPr>
              <a:t> აფთიაქებიც ფუმანიტარული მოსაზრებით უფასოდ არიგებდნენ პრეპარატს. </a:t>
            </a:r>
            <a:r>
              <a:rPr lang="ka-GE" sz="1200" kern="1200" dirty="0" smtClean="0">
                <a:solidFill>
                  <a:schemeClr val="dk1"/>
                </a:solidFill>
                <a:effectLst/>
                <a:latin typeface="Arial" charset="0"/>
                <a:ea typeface="+mn-ea"/>
                <a:cs typeface="Arial" charset="0"/>
              </a:rPr>
              <a:t>გრიპისა და წითელას დიაგნოზით ჰოსპიტალიზაციის შემთხვევები დაექვემდებარასრულად ანაზღაურებას საყოველთაო ჯანმრთელობის დაცვისა და რეფერალური მომსახურების სახელმწიფო პროგრამების ფარგლებში)</a:t>
            </a:r>
            <a:endParaRPr lang="en-US" sz="1200" kern="1200" dirty="0" smtClean="0">
              <a:solidFill>
                <a:schemeClr val="dk1"/>
              </a:solidFill>
              <a:effectLst/>
              <a:latin typeface="Arial" charset="0"/>
              <a:ea typeface="+mn-ea"/>
              <a:cs typeface="Arial" charset="0"/>
            </a:endParaRPr>
          </a:p>
          <a:p>
            <a:pPr algn="l"/>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19</a:t>
            </a:fld>
            <a:endParaRPr lang="en-US" dirty="0"/>
          </a:p>
        </p:txBody>
      </p:sp>
    </p:spTree>
    <p:extLst>
      <p:ext uri="{BB962C8B-B14F-4D97-AF65-F5344CB8AC3E}">
        <p14:creationId xmlns:p14="http://schemas.microsoft.com/office/powerpoint/2010/main" val="2965299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21</a:t>
            </a:fld>
            <a:endParaRPr lang="en-US" dirty="0"/>
          </a:p>
        </p:txBody>
      </p:sp>
    </p:spTree>
    <p:extLst>
      <p:ext uri="{BB962C8B-B14F-4D97-AF65-F5344CB8AC3E}">
        <p14:creationId xmlns:p14="http://schemas.microsoft.com/office/powerpoint/2010/main" val="1424518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22</a:t>
            </a:fld>
            <a:endParaRPr lang="en-US" dirty="0"/>
          </a:p>
        </p:txBody>
      </p:sp>
    </p:spTree>
    <p:extLst>
      <p:ext uri="{BB962C8B-B14F-4D97-AF65-F5344CB8AC3E}">
        <p14:creationId xmlns:p14="http://schemas.microsoft.com/office/powerpoint/2010/main" val="1049027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23</a:t>
            </a:fld>
            <a:endParaRPr lang="en-US" dirty="0"/>
          </a:p>
        </p:txBody>
      </p:sp>
    </p:spTree>
    <p:extLst>
      <p:ext uri="{BB962C8B-B14F-4D97-AF65-F5344CB8AC3E}">
        <p14:creationId xmlns:p14="http://schemas.microsoft.com/office/powerpoint/2010/main" val="10490278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24</a:t>
            </a:fld>
            <a:endParaRPr lang="en-US" dirty="0"/>
          </a:p>
        </p:txBody>
      </p:sp>
    </p:spTree>
    <p:extLst>
      <p:ext uri="{BB962C8B-B14F-4D97-AF65-F5344CB8AC3E}">
        <p14:creationId xmlns:p14="http://schemas.microsoft.com/office/powerpoint/2010/main" val="3279106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29</a:t>
            </a:fld>
            <a:endParaRPr lang="en-US" dirty="0"/>
          </a:p>
        </p:txBody>
      </p:sp>
    </p:spTree>
    <p:extLst>
      <p:ext uri="{BB962C8B-B14F-4D97-AF65-F5344CB8AC3E}">
        <p14:creationId xmlns:p14="http://schemas.microsoft.com/office/powerpoint/2010/main" val="13438688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30</a:t>
            </a:fld>
            <a:endParaRPr lang="en-US" dirty="0"/>
          </a:p>
        </p:txBody>
      </p:sp>
    </p:spTree>
    <p:extLst>
      <p:ext uri="{BB962C8B-B14F-4D97-AF65-F5344CB8AC3E}">
        <p14:creationId xmlns:p14="http://schemas.microsoft.com/office/powerpoint/2010/main" val="2010609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Because of our surveillance system we have detected xyz</a:t>
            </a:r>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5</a:t>
            </a:fld>
            <a:endParaRPr lang="en-US" dirty="0"/>
          </a:p>
        </p:txBody>
      </p:sp>
    </p:spTree>
    <p:extLst>
      <p:ext uri="{BB962C8B-B14F-4D97-AF65-F5344CB8AC3E}">
        <p14:creationId xmlns:p14="http://schemas.microsoft.com/office/powerpoint/2010/main" val="117072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6</a:t>
            </a:fld>
            <a:endParaRPr lang="en-US" dirty="0"/>
          </a:p>
        </p:txBody>
      </p:sp>
    </p:spTree>
    <p:extLst>
      <p:ext uri="{BB962C8B-B14F-4D97-AF65-F5344CB8AC3E}">
        <p14:creationId xmlns:p14="http://schemas.microsoft.com/office/powerpoint/2010/main" val="99546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8</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9</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10</a:t>
            </a:fld>
            <a:endParaRPr lang="en-US" dirty="0"/>
          </a:p>
        </p:txBody>
      </p:sp>
    </p:spTree>
    <p:extLst>
      <p:ext uri="{BB962C8B-B14F-4D97-AF65-F5344CB8AC3E}">
        <p14:creationId xmlns:p14="http://schemas.microsoft.com/office/powerpoint/2010/main" val="11026778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1091" y="6505679"/>
            <a:ext cx="2189806" cy="67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07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1988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03469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677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0050" y="0"/>
            <a:ext cx="2673350" cy="6607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7867650" cy="660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929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693400" cy="1365250"/>
          </a:xfrm>
        </p:spPr>
        <p:txBody>
          <a:bodyPr/>
          <a:lstStyle/>
          <a:p>
            <a:r>
              <a:rPr lang="en-US"/>
              <a:t>Click to edit Master title style</a:t>
            </a:r>
          </a:p>
        </p:txBody>
      </p:sp>
      <p:sp>
        <p:nvSpPr>
          <p:cNvPr id="3" name="Table Placeholder 2"/>
          <p:cNvSpPr>
            <a:spLocks noGrp="1"/>
          </p:cNvSpPr>
          <p:nvPr>
            <p:ph type="tbl" idx="1"/>
          </p:nvPr>
        </p:nvSpPr>
        <p:spPr>
          <a:xfrm>
            <a:off x="517525" y="1522413"/>
            <a:ext cx="9696450" cy="5084762"/>
          </a:xfrm>
        </p:spPr>
        <p:txBody>
          <a:bodyPr/>
          <a:lstStyle/>
          <a:p>
            <a:pPr lvl="0"/>
            <a:endParaRPr lang="en-US" noProof="0" dirty="0"/>
          </a:p>
        </p:txBody>
      </p:sp>
    </p:spTree>
    <p:extLst>
      <p:ext uri="{BB962C8B-B14F-4D97-AF65-F5344CB8AC3E}">
        <p14:creationId xmlns:p14="http://schemas.microsoft.com/office/powerpoint/2010/main" val="19861413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0"/>
            <a:ext cx="10693400" cy="6607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42169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25222" y="6660682"/>
            <a:ext cx="1786929" cy="54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9274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rgbClr val="8DC7C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6153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89125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5098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7525"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41950"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306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897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6141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5820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0" y="0"/>
            <a:ext cx="10693400" cy="13652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517525" y="1522413"/>
            <a:ext cx="9696450" cy="508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052" name="Line 4"/>
          <p:cNvSpPr>
            <a:spLocks noChangeShapeType="1"/>
          </p:cNvSpPr>
          <p:nvPr/>
        </p:nvSpPr>
        <p:spPr bwMode="auto">
          <a:xfrm>
            <a:off x="0" y="1373188"/>
            <a:ext cx="10693400" cy="0"/>
          </a:xfrm>
          <a:prstGeom prst="line">
            <a:avLst/>
          </a:prstGeom>
          <a:noFill/>
          <a:ln w="38100">
            <a:solidFill>
              <a:srgbClr val="1E7FB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1593903" algn="ctr" rotWithShape="0">
                    <a:schemeClr val="bg2"/>
                  </a:outerShdw>
                </a:effectLst>
              </a14:hiddenEffects>
            </a:ext>
          </a:extLst>
        </p:spPr>
        <p:txBody>
          <a:bodyPr/>
          <a:lstStyle/>
          <a:p>
            <a:endParaRPr lang="en-GB" dirty="0"/>
          </a:p>
        </p:txBody>
      </p:sp>
      <p:sp>
        <p:nvSpPr>
          <p:cNvPr id="2053" name="Rectangle 5"/>
          <p:cNvSpPr>
            <a:spLocks noChangeArrowheads="1"/>
          </p:cNvSpPr>
          <p:nvPr/>
        </p:nvSpPr>
        <p:spPr bwMode="auto">
          <a:xfrm>
            <a:off x="0" y="6832600"/>
            <a:ext cx="10693400" cy="728663"/>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54" name="Rectangle 6"/>
          <p:cNvSpPr>
            <a:spLocks noChangeArrowheads="1"/>
          </p:cNvSpPr>
          <p:nvPr/>
        </p:nvSpPr>
        <p:spPr bwMode="auto">
          <a:xfrm>
            <a:off x="1072388" y="7054198"/>
            <a:ext cx="533082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defTabSz="1042988">
              <a:spcBef>
                <a:spcPct val="0"/>
              </a:spcBef>
            </a:pPr>
            <a:r>
              <a:rPr lang="en-US" sz="1800" b="1" dirty="0">
                <a:solidFill>
                  <a:srgbClr val="96CCEE"/>
                </a:solidFill>
                <a:latin typeface="Arial Narrow" pitchFamily="34" charset="0"/>
              </a:rPr>
              <a:t>Joint External Evaluation</a:t>
            </a:r>
            <a:r>
              <a:rPr lang="en-US" sz="1800" b="1" baseline="0" dirty="0">
                <a:solidFill>
                  <a:srgbClr val="96CCEE"/>
                </a:solidFill>
                <a:latin typeface="Arial Narrow" pitchFamily="34" charset="0"/>
              </a:rPr>
              <a:t> – Technical Area Presentation</a:t>
            </a:r>
            <a:endParaRPr lang="en-US" sz="1400" b="1" dirty="0">
              <a:solidFill>
                <a:srgbClr val="96CCEE"/>
              </a:solidFill>
              <a:latin typeface="Arial Narrow" pitchFamily="34" charset="0"/>
            </a:endParaRPr>
          </a:p>
        </p:txBody>
      </p:sp>
      <p:sp>
        <p:nvSpPr>
          <p:cNvPr id="2055" name="Rectangle 7"/>
          <p:cNvSpPr>
            <a:spLocks noChangeArrowheads="1"/>
          </p:cNvSpPr>
          <p:nvPr/>
        </p:nvSpPr>
        <p:spPr bwMode="auto">
          <a:xfrm>
            <a:off x="385063" y="7054198"/>
            <a:ext cx="36576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defTabSz="1042988">
              <a:spcBef>
                <a:spcPct val="0"/>
              </a:spcBef>
            </a:pPr>
            <a:fld id="{096BACF8-1F4B-4F7D-A8CA-B59E1BAFCEE0}" type="slidenum">
              <a:rPr lang="x-none" sz="1700" b="1" smtClean="0">
                <a:solidFill>
                  <a:srgbClr val="72BBE8"/>
                </a:solidFill>
                <a:latin typeface="Arial Narrow" pitchFamily="34" charset="0"/>
              </a:rPr>
              <a:pPr algn="ctr" defTabSz="1042988">
                <a:spcBef>
                  <a:spcPct val="0"/>
                </a:spcBef>
              </a:pPr>
              <a:t>‹#›</a:t>
            </a:fld>
            <a:endParaRPr lang="en-US" sz="2400" b="1" baseline="14000" dirty="0">
              <a:solidFill>
                <a:schemeClr val="bg1"/>
              </a:solidFill>
              <a:latin typeface="Arial Narrow" pitchFamily="34" charset="0"/>
            </a:endParaRPr>
          </a:p>
        </p:txBody>
      </p:sp>
      <p:cxnSp>
        <p:nvCxnSpPr>
          <p:cNvPr id="3" name="Straight Connector 2"/>
          <p:cNvCxnSpPr/>
          <p:nvPr userDrawn="1"/>
        </p:nvCxnSpPr>
        <p:spPr bwMode="auto">
          <a:xfrm>
            <a:off x="911606" y="7054198"/>
            <a:ext cx="0" cy="274320"/>
          </a:xfrm>
          <a:prstGeom prst="line">
            <a:avLst/>
          </a:prstGeom>
          <a:solidFill>
            <a:srgbClr val="CCFF66"/>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8" descr="WHO-EN-white-H"/>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8538600" y="6848475"/>
            <a:ext cx="19685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Lst>
  <p:txStyles>
    <p:title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p:titleStyle>
    <p:bodyStyle>
      <a:lvl1pPr marL="390525" indent="-390525" algn="l" defTabSz="1042988" rtl="0" eaLnBrk="0" fontAlgn="base" hangingPunct="0">
        <a:spcBef>
          <a:spcPct val="80000"/>
        </a:spcBef>
        <a:spcAft>
          <a:spcPct val="0"/>
        </a:spcAft>
        <a:buClr>
          <a:srgbClr val="1E7FB8"/>
        </a:buClr>
        <a:buFont typeface="Wingdings" pitchFamily="2" charset="2"/>
        <a:buChar char="l"/>
        <a:defRPr sz="2900">
          <a:solidFill>
            <a:srgbClr val="000066"/>
          </a:solidFill>
          <a:latin typeface="+mn-lt"/>
          <a:ea typeface="+mn-ea"/>
          <a:cs typeface="+mn-cs"/>
        </a:defRPr>
      </a:lvl1pPr>
      <a:lvl2pPr marL="917575" indent="-320675" algn="l" defTabSz="1042988" rtl="0" eaLnBrk="0" fontAlgn="base" hangingPunct="0">
        <a:spcBef>
          <a:spcPct val="20000"/>
        </a:spcBef>
        <a:spcAft>
          <a:spcPct val="0"/>
        </a:spcAft>
        <a:buClr>
          <a:srgbClr val="1E7FB8"/>
        </a:buClr>
        <a:buFont typeface="Arial" pitchFamily="34" charset="0"/>
        <a:buChar char="–"/>
        <a:defRPr sz="2400">
          <a:solidFill>
            <a:srgbClr val="000066"/>
          </a:solidFill>
          <a:latin typeface="+mn-lt"/>
          <a:cs typeface="+mn-cs"/>
        </a:defRPr>
      </a:lvl2pPr>
      <a:lvl3pPr marL="1431925" indent="-307975"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3pPr>
      <a:lvl4pPr marL="1897063" indent="-258763"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4pPr>
      <a:lvl5pPr marL="2268538" indent="-166688" algn="r" defTabSz="1042988" rtl="1" eaLnBrk="0" fontAlgn="base" hangingPunct="0">
        <a:spcBef>
          <a:spcPct val="20000"/>
        </a:spcBef>
        <a:spcAft>
          <a:spcPct val="0"/>
        </a:spcAft>
        <a:buChar char="»"/>
        <a:defRPr sz="2300">
          <a:solidFill>
            <a:srgbClr val="000066"/>
          </a:solidFill>
          <a:latin typeface="+mn-lt"/>
          <a:cs typeface="+mn-cs"/>
        </a:defRPr>
      </a:lvl5pPr>
      <a:lvl6pPr marL="2725738" indent="-166688" algn="r" defTabSz="1042988" rtl="1" fontAlgn="base">
        <a:spcBef>
          <a:spcPct val="20000"/>
        </a:spcBef>
        <a:spcAft>
          <a:spcPct val="0"/>
        </a:spcAft>
        <a:buChar char="»"/>
        <a:defRPr sz="2300">
          <a:solidFill>
            <a:srgbClr val="000066"/>
          </a:solidFill>
          <a:latin typeface="+mn-lt"/>
          <a:cs typeface="+mn-cs"/>
        </a:defRPr>
      </a:lvl6pPr>
      <a:lvl7pPr marL="3182938" indent="-166688" algn="r" defTabSz="1042988" rtl="1" fontAlgn="base">
        <a:spcBef>
          <a:spcPct val="20000"/>
        </a:spcBef>
        <a:spcAft>
          <a:spcPct val="0"/>
        </a:spcAft>
        <a:buChar char="»"/>
        <a:defRPr sz="2300">
          <a:solidFill>
            <a:srgbClr val="000066"/>
          </a:solidFill>
          <a:latin typeface="+mn-lt"/>
          <a:cs typeface="+mn-cs"/>
        </a:defRPr>
      </a:lvl7pPr>
      <a:lvl8pPr marL="3640138" indent="-166688" algn="r" defTabSz="1042988" rtl="1" fontAlgn="base">
        <a:spcBef>
          <a:spcPct val="20000"/>
        </a:spcBef>
        <a:spcAft>
          <a:spcPct val="0"/>
        </a:spcAft>
        <a:buChar char="»"/>
        <a:defRPr sz="2300">
          <a:solidFill>
            <a:srgbClr val="000066"/>
          </a:solidFill>
          <a:latin typeface="+mn-lt"/>
          <a:cs typeface="+mn-cs"/>
        </a:defRPr>
      </a:lvl8pPr>
      <a:lvl9pPr marL="4097338" indent="-166688" algn="r" defTabSz="1042988" rtl="1" fontAlgn="base">
        <a:spcBef>
          <a:spcPct val="20000"/>
        </a:spcBef>
        <a:spcAft>
          <a:spcPct val="0"/>
        </a:spcAft>
        <a:buChar char="»"/>
        <a:defRPr sz="23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matsne.gov.ge/ka/document/view/4243170?publication=1"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5" Type="http://schemas.openxmlformats.org/officeDocument/2006/relationships/hyperlink" Target="https://matsne.gov.ge/ka/document/view/2904356?publication=0" TargetMode="External"/><Relationship Id="rId4" Type="http://schemas.openxmlformats.org/officeDocument/2006/relationships/hyperlink" Target="https://matsne.gov.ge/ka/documn/view/2993918?publication=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14312" y="3410753"/>
            <a:ext cx="70132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700">
                <a:solidFill>
                  <a:schemeClr val="tx1"/>
                </a:solidFill>
                <a:latin typeface="Times New Roman" pitchFamily="18" charset="0"/>
                <a:cs typeface="Arial" pitchFamily="34" charset="0"/>
              </a:defRPr>
            </a:lvl1pPr>
            <a:lvl2pPr marL="742950" indent="-285750" eaLnBrk="0" hangingPunct="0">
              <a:defRPr sz="2700">
                <a:solidFill>
                  <a:schemeClr val="tx1"/>
                </a:solidFill>
                <a:latin typeface="Times New Roman" pitchFamily="18" charset="0"/>
                <a:cs typeface="Arial" pitchFamily="34" charset="0"/>
              </a:defRPr>
            </a:lvl2pPr>
            <a:lvl3pPr marL="1143000" indent="-228600" eaLnBrk="0" hangingPunct="0">
              <a:defRPr sz="2700">
                <a:solidFill>
                  <a:schemeClr val="tx1"/>
                </a:solidFill>
                <a:latin typeface="Times New Roman" pitchFamily="18" charset="0"/>
                <a:cs typeface="Arial" pitchFamily="34" charset="0"/>
              </a:defRPr>
            </a:lvl3pPr>
            <a:lvl4pPr marL="1600200" indent="-228600" eaLnBrk="0" hangingPunct="0">
              <a:defRPr sz="2700">
                <a:solidFill>
                  <a:schemeClr val="tx1"/>
                </a:solidFill>
                <a:latin typeface="Times New Roman" pitchFamily="18" charset="0"/>
                <a:cs typeface="Arial" pitchFamily="34" charset="0"/>
              </a:defRPr>
            </a:lvl4pPr>
            <a:lvl5pPr marL="2057400" indent="-228600" eaLnBrk="0" hangingPunct="0">
              <a:defRPr sz="2700">
                <a:solidFill>
                  <a:schemeClr val="tx1"/>
                </a:solidFill>
                <a:latin typeface="Times New Roman" pitchFamily="18" charset="0"/>
                <a:cs typeface="Arial" pitchFamily="34" charset="0"/>
              </a:defRPr>
            </a:lvl5pPr>
            <a:lvl6pPr marL="25146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6pPr>
            <a:lvl7pPr marL="29718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7pPr>
            <a:lvl8pPr marL="34290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8pPr>
            <a:lvl9pPr marL="38862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9pPr>
          </a:lstStyle>
          <a:p>
            <a:pPr algn="l"/>
            <a:endParaRPr lang="en-US" sz="1800" b="1" dirty="0">
              <a:solidFill>
                <a:schemeClr val="bg1"/>
              </a:solidFill>
              <a:latin typeface="+mj-lt"/>
            </a:endParaRPr>
          </a:p>
          <a:p>
            <a:pPr algn="l"/>
            <a:r>
              <a:rPr lang="en-US" sz="1800" b="1" dirty="0">
                <a:solidFill>
                  <a:schemeClr val="bg1"/>
                </a:solidFill>
                <a:latin typeface="+mj-lt"/>
              </a:rPr>
              <a:t>10-14 June, 2019| Tbilisi, Georgia</a:t>
            </a:r>
          </a:p>
          <a:p>
            <a:pPr algn="l"/>
            <a:endParaRPr lang="en-US" sz="1800" b="1" dirty="0">
              <a:solidFill>
                <a:schemeClr val="bg1"/>
              </a:solidFill>
              <a:latin typeface="Comic Sans MS" pitchFamily="66" charset="0"/>
            </a:endParaRPr>
          </a:p>
        </p:txBody>
      </p:sp>
      <p:sp>
        <p:nvSpPr>
          <p:cNvPr id="3" name="Rectangle 4"/>
          <p:cNvSpPr txBox="1">
            <a:spLocks noChangeArrowheads="1"/>
          </p:cNvSpPr>
          <p:nvPr/>
        </p:nvSpPr>
        <p:spPr bwMode="auto">
          <a:xfrm>
            <a:off x="214312" y="1393544"/>
            <a:ext cx="1026795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a:lstStyle>
          <a:p>
            <a:pPr eaLnBrk="1" hangingPunct="1"/>
            <a:r>
              <a:rPr lang="en-US" sz="5000" b="0" kern="0" dirty="0">
                <a:solidFill>
                  <a:schemeClr val="bg1"/>
                </a:solidFill>
              </a:rPr>
              <a:t>Georgia</a:t>
            </a:r>
          </a:p>
          <a:p>
            <a:pPr eaLnBrk="1" hangingPunct="1"/>
            <a:r>
              <a:rPr lang="en-US" sz="5000" b="0" kern="0" dirty="0">
                <a:solidFill>
                  <a:schemeClr val="bg1"/>
                </a:solidFill>
              </a:rPr>
              <a:t>Joint external evaluation:</a:t>
            </a:r>
            <a:endParaRPr lang="ka-GE" sz="5000" kern="0" dirty="0">
              <a:solidFill>
                <a:srgbClr val="FFFF00"/>
              </a:solidFill>
            </a:endParaRPr>
          </a:p>
          <a:p>
            <a:pPr eaLnBrk="1" hangingPunct="1"/>
            <a:r>
              <a:rPr lang="en-US" sz="5000" b="0" kern="0" dirty="0">
                <a:solidFill>
                  <a:srgbClr val="FFFF00"/>
                </a:solidFill>
              </a:rPr>
              <a:t>National legislation, policy and financing</a:t>
            </a:r>
            <a:endParaRPr lang="en-US" sz="5000" b="0" kern="0" dirty="0">
              <a:solidFill>
                <a:schemeClr val="bg1"/>
              </a:solidFill>
            </a:endParaRPr>
          </a:p>
        </p:txBody>
      </p:sp>
      <p:sp>
        <p:nvSpPr>
          <p:cNvPr id="5" name="Rectangle 4"/>
          <p:cNvSpPr/>
          <p:nvPr/>
        </p:nvSpPr>
        <p:spPr>
          <a:xfrm>
            <a:off x="2674937" y="4611082"/>
            <a:ext cx="5346700" cy="1754326"/>
          </a:xfrm>
          <a:prstGeom prst="rect">
            <a:avLst/>
          </a:prstGeom>
        </p:spPr>
        <p:txBody>
          <a:bodyPr>
            <a:spAutoFit/>
          </a:bodyPr>
          <a:lstStyle/>
          <a:p>
            <a:r>
              <a:rPr lang="en-US" dirty="0"/>
              <a:t>Ministry of Internally Displaced Persons from the Occupied Territories, </a:t>
            </a:r>
            <a:r>
              <a:rPr lang="en-US" dirty="0" err="1"/>
              <a:t>Labour</a:t>
            </a:r>
            <a:r>
              <a:rPr lang="en-US" dirty="0"/>
              <a:t>, Health and Social Affairs of Georgia</a:t>
            </a:r>
          </a:p>
        </p:txBody>
      </p:sp>
    </p:spTree>
    <p:extLst>
      <p:ext uri="{BB962C8B-B14F-4D97-AF65-F5344CB8AC3E}">
        <p14:creationId xmlns:p14="http://schemas.microsoft.com/office/powerpoint/2010/main" val="3462128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dirty="0"/>
              <a:t>ეპიდემიებისა და პანდემიების მართვა</a:t>
            </a:r>
            <a:endParaRPr lang="en-GB" dirty="0"/>
          </a:p>
        </p:txBody>
      </p:sp>
      <p:sp>
        <p:nvSpPr>
          <p:cNvPr id="3" name="TextBox 2"/>
          <p:cNvSpPr txBox="1"/>
          <p:nvPr/>
        </p:nvSpPr>
        <p:spPr>
          <a:xfrm>
            <a:off x="208547" y="1430884"/>
            <a:ext cx="10299032" cy="5947782"/>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საგანგებო სიტუაციების მართვის სააგენტო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ფუნქციები:</a:t>
            </a:r>
          </a:p>
          <a:p>
            <a:pPr marL="800100" lvl="1" indent="-342900" algn="l">
              <a:buFont typeface="Wingdings" panose="05000000000000000000" pitchFamily="2" charset="2"/>
              <a:buChar char="ü"/>
            </a:pPr>
            <a:r>
              <a:rPr lang="ka-GE" sz="2000" dirty="0"/>
              <a:t>ეპიდემიების/პანდემიების მართვის კოორდინაცია</a:t>
            </a:r>
          </a:p>
          <a:p>
            <a:pPr marL="800100" lvl="1" indent="-342900" algn="l">
              <a:buFont typeface="Wingdings" panose="05000000000000000000" pitchFamily="2" charset="2"/>
              <a:buChar char="ü"/>
            </a:pPr>
            <a:r>
              <a:rPr lang="ka-GE" sz="2000" dirty="0"/>
              <a:t>საკარანტინო ღონისძიებების მართვა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გატარების მიზნით მატერიალური რესურსების მობილიზება</a:t>
            </a:r>
          </a:p>
          <a:p>
            <a:pPr marL="800100" lvl="1" indent="-342900" algn="l">
              <a:buFont typeface="Wingdings" panose="05000000000000000000" pitchFamily="2" charset="2"/>
              <a:buChar char="ü"/>
            </a:pPr>
            <a:r>
              <a:rPr lang="ka-GE" sz="2000" dirty="0"/>
              <a:t>საზოგადოების ინფორმირების უზრუნველყოფა</a:t>
            </a:r>
          </a:p>
          <a:p>
            <a:pPr marL="800100" lvl="1" indent="-342900" algn="l">
              <a:buFont typeface="Wingdings" panose="05000000000000000000" pitchFamily="2" charset="2"/>
              <a:buChar char="ü"/>
            </a:pPr>
            <a:r>
              <a:rPr lang="ka-GE" sz="2000" dirty="0"/>
              <a:t>ავადმყოფების ჰოსპიტალიზაციისა და იზოლაციის ორგანიზება</a:t>
            </a:r>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3270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dirty="0"/>
              <a:t>ზოონოზური დაავადებების კონტროლი</a:t>
            </a:r>
            <a:endParaRPr lang="en-GB" dirty="0"/>
          </a:p>
        </p:txBody>
      </p:sp>
      <p:sp>
        <p:nvSpPr>
          <p:cNvPr id="3" name="TextBox 2"/>
          <p:cNvSpPr txBox="1"/>
          <p:nvPr/>
        </p:nvSpPr>
        <p:spPr>
          <a:xfrm>
            <a:off x="208547" y="1430884"/>
            <a:ext cx="10299032" cy="4408899"/>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65916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80673"/>
            <a:ext cx="10693400" cy="114344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სურსათით გამოწვეული დაავადებების კონტროლი</a:t>
            </a:r>
            <a:endParaRPr lang="en-GB" sz="3200" dirty="0"/>
          </a:p>
        </p:txBody>
      </p:sp>
      <p:sp>
        <p:nvSpPr>
          <p:cNvPr id="3" name="TextBox 2"/>
          <p:cNvSpPr txBox="1"/>
          <p:nvPr/>
        </p:nvSpPr>
        <p:spPr>
          <a:xfrm>
            <a:off x="208547" y="1430884"/>
            <a:ext cx="10299032" cy="4716676"/>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და ეპიდემიური აფეთქების სალიკვიდაციო ღონისძიებების განხორციელების კოორდინაცია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788176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საზოგადოების ჯანმრთელობისათვის უსაფრთხო </a:t>
            </a:r>
            <a:br>
              <a:rPr lang="ka-GE" sz="3200" dirty="0"/>
            </a:br>
            <a:r>
              <a:rPr lang="ka-GE" sz="3200" dirty="0"/>
              <a:t>          გარემოს უზრუნველყოფა </a:t>
            </a:r>
            <a:endParaRPr lang="en-GB" sz="3200" dirty="0"/>
          </a:p>
        </p:txBody>
      </p:sp>
      <p:sp>
        <p:nvSpPr>
          <p:cNvPr id="3" name="TextBox 2"/>
          <p:cNvSpPr txBox="1"/>
          <p:nvPr/>
        </p:nvSpPr>
        <p:spPr>
          <a:xfrm>
            <a:off x="208547" y="1430884"/>
            <a:ext cx="10299032" cy="3947234"/>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სამინისტრო ადგენს ადამიანის ჯანმრთელობისათვის უსაფრთხო გარემოს ხარისხობრივ ნორმებს (ატმოსფერული ჰაერი, წყალი, ნიადაგი, ხმაური, ვიბრაცია, ელექტრომაგნიტური გამოსხივება)</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4786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საზოგადოების ჯანმრთელობისათვის უსაფრთხო </a:t>
            </a:r>
            <a:r>
              <a:rPr lang="en-US" sz="3200" dirty="0"/>
              <a:t/>
            </a:r>
            <a:br>
              <a:rPr lang="en-US" sz="3200" dirty="0"/>
            </a:br>
            <a:r>
              <a:rPr lang="ka-GE" sz="3200" dirty="0"/>
              <a:t>წყლით უზრუნველყოფა</a:t>
            </a:r>
            <a:endParaRPr lang="en-GB" sz="3200" dirty="0"/>
          </a:p>
        </p:txBody>
      </p:sp>
      <p:sp>
        <p:nvSpPr>
          <p:cNvPr id="3" name="TextBox 2"/>
          <p:cNvSpPr txBox="1"/>
          <p:nvPr/>
        </p:nvSpPr>
        <p:spPr>
          <a:xfrm>
            <a:off x="208547" y="1430884"/>
            <a:ext cx="10299032" cy="6409447"/>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r>
              <a:rPr lang="ka-GE" sz="2000" dirty="0"/>
              <a:t>სამინისტრო -ადამიანის ჯანმრთელობისათვის უსაფრთხო წყლის ხარისხობრივი ნორმების განსაზღვრა</a:t>
            </a:r>
          </a:p>
          <a:p>
            <a:pPr marL="342900" indent="-342900" algn="l">
              <a:buFont typeface="Arial" panose="020B0604020202020204" pitchFamily="34" charset="0"/>
              <a:buChar char="•"/>
            </a:pPr>
            <a:r>
              <a:rPr lang="ka-GE" sz="2000" dirty="0"/>
              <a:t>გარემოს დაცვისა და სოფლის მეურნეობის სამინისტრო</a:t>
            </a:r>
          </a:p>
          <a:p>
            <a:pPr marL="800100" lvl="1" indent="-342900" algn="l">
              <a:buFont typeface="Wingdings" panose="05000000000000000000" pitchFamily="2" charset="2"/>
              <a:buChar char="ü"/>
            </a:pPr>
            <a:r>
              <a:rPr lang="ka-GE" sz="2000" dirty="0"/>
              <a:t>წყლის რესურსების სახელმწიფო მართვის სფეროში ერთიანი სახელმწიფო პოლიტიკის შემუშავება/განხორციელება</a:t>
            </a:r>
          </a:p>
          <a:p>
            <a:pPr marL="800100" lvl="1" indent="-342900" algn="l">
              <a:buFont typeface="Wingdings" panose="05000000000000000000" pitchFamily="2" charset="2"/>
              <a:buChar char="ü"/>
            </a:pPr>
            <a:r>
              <a:rPr lang="ka-GE" sz="2000" dirty="0"/>
              <a:t>წყლის ობიექტების დაცვას ისეთი უარყოფითი ზემოქმედებისაგან</a:t>
            </a:r>
          </a:p>
          <a:p>
            <a:pPr marL="800100" lvl="1" indent="-342900" algn="l">
              <a:buFont typeface="Wingdings" panose="05000000000000000000" pitchFamily="2" charset="2"/>
              <a:buChar char="ü"/>
            </a:pPr>
            <a:r>
              <a:rPr lang="ka-GE" sz="2000" dirty="0"/>
              <a:t>განსაკუთრებულ შემთხვევებში წყალსარგებლობის შეზღუდვის, შეჩერების ან აკრძალვის ღონისძიებების დაგეგმვა/გატარება</a:t>
            </a:r>
          </a:p>
          <a:p>
            <a:pPr marL="800100" lvl="1" indent="-342900" algn="l">
              <a:buFont typeface="Wingdings" panose="05000000000000000000" pitchFamily="2" charset="2"/>
              <a:buChar char="ü"/>
            </a:pPr>
            <a:r>
              <a:rPr lang="ka-GE" sz="2000" dirty="0"/>
              <a:t>სასმელი 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კონტროლი</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82992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ქიმიური უსაფრთხოება</a:t>
            </a:r>
            <a:endParaRPr lang="en-GB" sz="3200" dirty="0"/>
          </a:p>
        </p:txBody>
      </p:sp>
      <p:sp>
        <p:nvSpPr>
          <p:cNvPr id="3" name="TextBox 2"/>
          <p:cNvSpPr txBox="1"/>
          <p:nvPr/>
        </p:nvSpPr>
        <p:spPr>
          <a:xfrm>
            <a:off x="208547" y="1430884"/>
            <a:ext cx="10299032" cy="4562788"/>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en-US" sz="2000" dirty="0"/>
          </a:p>
          <a:p>
            <a:pPr marL="342900" indent="-342900" algn="l">
              <a:buFont typeface="Arial" panose="020B0604020202020204" pitchFamily="34" charset="0"/>
              <a:buChar char="•"/>
            </a:pPr>
            <a:r>
              <a:rPr lang="ka-GE" sz="2000" dirty="0"/>
              <a:t>სამინისტრო ადგენს ქიმიური ნივთიერებების კლასიფიკაციას, ტოქსიკურობისა და საშიშროების კლასებისადმი ქიმიური ნივთიერების  მიკუთვნების წესებს, შეფუთვისადმი, ნიშანდებისა და ეტიკეტირებისადმი მოთხოვნებს,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მოცულობას</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254552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440702391"/>
              </p:ext>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xmlns="" val="20000"/>
                    </a:ext>
                  </a:extLst>
                </a:gridCol>
                <a:gridCol w="5149516">
                  <a:extLst>
                    <a:ext uri="{9D8B030D-6E8A-4147-A177-3AD203B41FA5}">
                      <a16:colId xmlns:a16="http://schemas.microsoft.com/office/drawing/2014/main" xmlns=""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xmlns="" val="10000"/>
                  </a:ext>
                </a:extLst>
              </a:tr>
              <a:tr h="4522316">
                <a:tc>
                  <a:txBody>
                    <a:bodyPr/>
                    <a:lstStyle/>
                    <a:p>
                      <a:pPr marL="285750" indent="-285750">
                        <a:buFont typeface="Arial" panose="020B0604020202020204" pitchFamily="34" charset="0"/>
                        <a:buChar char="•"/>
                      </a:pPr>
                      <a:r>
                        <a:rPr lang="en-US" dirty="0"/>
                        <a:t>Regulations are developed and adapted to ensure better communication, coordination and information sharing;</a:t>
                      </a:r>
                    </a:p>
                    <a:p>
                      <a:pPr marL="285750" indent="-285750">
                        <a:buFont typeface="Arial" panose="020B0604020202020204" pitchFamily="34" charset="0"/>
                        <a:buChar char="•"/>
                      </a:pPr>
                      <a:r>
                        <a:rPr lang="en-US" dirty="0"/>
                        <a:t>Coordination mechanism during emergencies is in place;</a:t>
                      </a:r>
                    </a:p>
                    <a:p>
                      <a:pPr marL="285750" indent="-285750">
                        <a:buFont typeface="Arial" panose="020B0604020202020204" pitchFamily="34" charset="0"/>
                        <a:buChar char="•"/>
                      </a:pPr>
                      <a:r>
                        <a:rPr lang="en-US" baseline="0" dirty="0"/>
                        <a:t>NCDC is designated as the IHR NFP and is able to communicate with WHO Contact Point and with national stakeholders 24/7</a:t>
                      </a:r>
                    </a:p>
                    <a:p>
                      <a:pPr marL="285750" indent="-285750">
                        <a:buFont typeface="Arial" panose="020B0604020202020204" pitchFamily="34" charset="0"/>
                        <a:buChar char="•"/>
                      </a:pPr>
                      <a:endParaRPr lang="ka-GE" baseline="0" dirty="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sz="1600" i="0" dirty="0">
                          <a:latin typeface="Calibri" panose="020F0502020204030204" pitchFamily="34" charset="0"/>
                          <a:cs typeface="Calibri" panose="020F0502020204030204" pitchFamily="34" charset="0"/>
                        </a:rPr>
                        <a:t>Regulations:</a:t>
                      </a: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Law on</a:t>
                      </a:r>
                      <a:r>
                        <a:rPr lang="en-US" sz="1600" i="1" baseline="0" dirty="0">
                          <a:latin typeface="Calibri" panose="020F0502020204030204" pitchFamily="34" charset="0"/>
                          <a:cs typeface="Calibri" panose="020F0502020204030204" pitchFamily="34" charset="0"/>
                        </a:rPr>
                        <a:t> Public Health;</a:t>
                      </a:r>
                    </a:p>
                    <a:p>
                      <a:pPr marL="742950" lvl="1" indent="-285750">
                        <a:buFont typeface="Arial" panose="020B0604020202020204" pitchFamily="34" charset="0"/>
                        <a:buChar char="‒"/>
                      </a:pPr>
                      <a:r>
                        <a:rPr lang="en-US" sz="1600" i="1" baseline="0" dirty="0">
                          <a:latin typeface="Calibri" panose="020F0502020204030204" pitchFamily="34" charset="0"/>
                          <a:cs typeface="Calibri" panose="020F0502020204030204" pitchFamily="34" charset="0"/>
                        </a:rPr>
                        <a:t>Healthcare law;</a:t>
                      </a:r>
                      <a:endParaRPr lang="en-US" sz="1600" i="1"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Ordinance of the Government on Approving Rule of Functioning of Integrated National Surveillance System on Infectious Diseases (#336, 2015)</a:t>
                      </a: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Decree by government of Georgia, N428, on “sanitary-quarantine measures and controls on borders and customs” </a:t>
                      </a:r>
                    </a:p>
                    <a:p>
                      <a:pPr marL="285750" lvl="0" indent="-285750" algn="just">
                        <a:buFont typeface="Arial" panose="020B0604020202020204" pitchFamily="34" charset="0"/>
                        <a:buChar char="•"/>
                      </a:pPr>
                      <a:r>
                        <a:rPr lang="en-US" sz="1600" i="0" dirty="0">
                          <a:latin typeface="Calibri" panose="020F0502020204030204" pitchFamily="34" charset="0"/>
                          <a:cs typeface="Calibri" panose="020F0502020204030204" pitchFamily="34" charset="0"/>
                        </a:rPr>
                        <a:t>In case of emergency, roles and responsibilities of different sectors is defined under </a:t>
                      </a:r>
                      <a:r>
                        <a:rPr lang="en-US" sz="1600" b="1" i="1" dirty="0">
                          <a:latin typeface="Calibri" panose="020F0502020204030204" pitchFamily="34" charset="0"/>
                          <a:cs typeface="Calibri" panose="020F0502020204030204" pitchFamily="34" charset="0"/>
                        </a:rPr>
                        <a:t>National Security Plan</a:t>
                      </a:r>
                      <a:r>
                        <a:rPr lang="en-US" sz="1600" i="0" dirty="0">
                          <a:latin typeface="Calibri" panose="020F0502020204030204" pitchFamily="34" charset="0"/>
                          <a:cs typeface="Calibri" panose="020F0502020204030204" pitchFamily="34" charset="0"/>
                        </a:rPr>
                        <a:t> and coordinated by the Prime Minister of Georgia. </a:t>
                      </a:r>
                      <a:endParaRPr lang="en-US" sz="1600" i="1" dirty="0">
                        <a:latin typeface="Calibri" panose="020F0502020204030204" pitchFamily="34" charset="0"/>
                        <a:cs typeface="Calibri" panose="020F0502020204030204" pitchFamily="34" charset="0"/>
                      </a:endParaRPr>
                    </a:p>
                    <a:p>
                      <a:pPr marL="0" indent="0">
                        <a:buFont typeface="Arial" panose="020B0604020202020204" pitchFamily="34" charset="0"/>
                        <a:buNone/>
                      </a:pPr>
                      <a:endParaRPr lang="en-US" dirty="0"/>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207714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3869937884"/>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xmlns="" val="20000"/>
                    </a:ext>
                  </a:extLst>
                </a:gridCol>
                <a:gridCol w="5149516">
                  <a:extLst>
                    <a:ext uri="{9D8B030D-6E8A-4147-A177-3AD203B41FA5}">
                      <a16:colId xmlns:a16="http://schemas.microsoft.com/office/drawing/2014/main" xmlns=""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xmlns="" val="10000"/>
                  </a:ext>
                </a:extLst>
              </a:tr>
              <a:tr h="4515676">
                <a:tc>
                  <a:txBody>
                    <a:bodyPr/>
                    <a:lstStyle/>
                    <a:p>
                      <a:pPr marL="285750" indent="-285750">
                        <a:buFont typeface="Arial" panose="020B0604020202020204" pitchFamily="34" charset="0"/>
                        <a:buChar char="•"/>
                      </a:pPr>
                      <a:r>
                        <a:rPr lang="en-US" dirty="0"/>
                        <a:t>Established communication mechanisms between NFP and non-health sector (chemical, radiological);</a:t>
                      </a:r>
                      <a:endParaRPr lang="ka-GE" dirty="0"/>
                    </a:p>
                    <a:p>
                      <a:pPr marL="285750" indent="-285750">
                        <a:buFont typeface="Arial" panose="020B0604020202020204" pitchFamily="34" charset="0"/>
                        <a:buChar char="•"/>
                      </a:pPr>
                      <a:r>
                        <a:rPr lang="ka-GE" dirty="0"/>
                        <a:t>ჯანმრთელობისათვის უსაფრთხო გარემოს ხარისხობრივი ნორმების (ვიბრაცია, ელექტრომაგნიტური გამოსხივება) მიმართულებით საკანონმდებლო ნორმატიული ბაზის მოწესრიგება და პასუხისმგებელი უწყების განსაზღვრა</a:t>
                      </a:r>
                    </a:p>
                    <a:p>
                      <a:pPr marL="0" indent="0">
                        <a:buFont typeface="Arial" panose="020B0604020202020204" pitchFamily="34" charset="0"/>
                        <a:buNone/>
                      </a:pPr>
                      <a:endParaRPr lang="ka-GE" dirty="0"/>
                    </a:p>
                    <a:p>
                      <a:pPr marL="285750" indent="-285750">
                        <a:buFont typeface="Arial" panose="020B0604020202020204" pitchFamily="34" charset="0"/>
                        <a:buChar char="•"/>
                      </a:pPr>
                      <a:endParaRPr lang="ka-GE" dirty="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baseline="0" dirty="0"/>
                        <a:t>IHR</a:t>
                      </a:r>
                      <a:r>
                        <a:rPr lang="ka-GE" baseline="0" dirty="0"/>
                        <a:t>-ის მიმართულებით სამედიცინო დაწესებულებების შესაძლებლობების გაძლიერება</a:t>
                      </a:r>
                    </a:p>
                    <a:p>
                      <a:pPr marL="285750" indent="-285750">
                        <a:buFont typeface="Arial" panose="020B0604020202020204" pitchFamily="34" charset="0"/>
                        <a:buChar char="•"/>
                      </a:pPr>
                      <a:r>
                        <a:rPr lang="ka-GE" baseline="0" dirty="0"/>
                        <a:t>ეპიდემიოლოგიური ზედამხედველობისა და გადამდებ დაავადებათა კონტროლის მიმართულებით ევროკავშირთან ასოცირების ფარგლებში აღებული ვალდებულებების შესრულება</a:t>
                      </a:r>
                    </a:p>
                    <a:p>
                      <a:pPr marL="285750" indent="-285750">
                        <a:buFont typeface="Arial" panose="020B0604020202020204" pitchFamily="34" charset="0"/>
                        <a:buChar char="•"/>
                      </a:pPr>
                      <a:r>
                        <a:rPr lang="ka-GE" baseline="0" dirty="0"/>
                        <a:t>ქიმიური, ბიოლოგიური, რადიოლოგიური და ბირთვული საფრთხეების მიმართულებით ევროკავშირთან ასოცირების ფარგლებში აღებული ვალდებულებების შესრულება</a:t>
                      </a:r>
                      <a:endParaRPr lang="en-US" baseline="0" dirty="0"/>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847069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782" y="420070"/>
            <a:ext cx="9540889" cy="792493"/>
          </a:xfrm>
        </p:spPr>
        <p:txBody>
          <a:bodyPr>
            <a:noAutofit/>
          </a:bodyPr>
          <a:lstStyle/>
          <a:p>
            <a:r>
              <a:rPr lang="en-US" sz="2800" b="1" dirty="0">
                <a:solidFill>
                  <a:schemeClr val="accent5">
                    <a:lumMod val="75000"/>
                  </a:schemeClr>
                </a:solidFill>
              </a:rPr>
              <a:t>Health sector expenditures</a:t>
            </a:r>
            <a:endParaRPr lang="sl-SI" sz="2800" b="1" dirty="0">
              <a:solidFill>
                <a:schemeClr val="accent5">
                  <a:lumMod val="75000"/>
                </a:schemeClr>
              </a:solidFill>
            </a:endParaRPr>
          </a:p>
        </p:txBody>
      </p:sp>
      <p:graphicFrame>
        <p:nvGraphicFramePr>
          <p:cNvPr id="8" name="Content Placeholder 3"/>
          <p:cNvGraphicFramePr>
            <a:graphicFrameLocks/>
          </p:cNvGraphicFramePr>
          <p:nvPr>
            <p:extLst>
              <p:ext uri="{D42A27DB-BD31-4B8C-83A1-F6EECF244321}">
                <p14:modId xmlns:p14="http://schemas.microsoft.com/office/powerpoint/2010/main" val="3349428593"/>
              </p:ext>
            </p:extLst>
          </p:nvPr>
        </p:nvGraphicFramePr>
        <p:xfrm>
          <a:off x="2660" y="2223444"/>
          <a:ext cx="5524923" cy="449768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712202" y="6805137"/>
            <a:ext cx="4010025" cy="253916"/>
          </a:xfrm>
          <a:prstGeom prst="rect">
            <a:avLst/>
          </a:prstGeom>
          <a:noFill/>
        </p:spPr>
        <p:txBody>
          <a:bodyPr wrap="square" rtlCol="0">
            <a:spAutoFit/>
          </a:bodyPr>
          <a:lstStyle/>
          <a:p>
            <a:r>
              <a:rPr lang="en-US" sz="1050" dirty="0" smtClean="0"/>
              <a:t>Source: Georgia NHA 20</a:t>
            </a:r>
            <a:r>
              <a:rPr lang="ka-GE" sz="1050" dirty="0" smtClean="0"/>
              <a:t>10-</a:t>
            </a:r>
            <a:r>
              <a:rPr lang="en-US" sz="1050" dirty="0" smtClean="0"/>
              <a:t>2017  (</a:t>
            </a:r>
            <a:r>
              <a:rPr lang="en-US" sz="1050" dirty="0" err="1" smtClean="0"/>
              <a:t>MoLHSA</a:t>
            </a:r>
            <a:r>
              <a:rPr lang="en-US" sz="1050" dirty="0" smtClean="0"/>
              <a:t>, 2019)</a:t>
            </a:r>
            <a:endParaRPr lang="en-US" sz="1050" dirty="0"/>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141078342"/>
              </p:ext>
            </p:extLst>
          </p:nvPr>
        </p:nvGraphicFramePr>
        <p:xfrm>
          <a:off x="5792260" y="2094489"/>
          <a:ext cx="4756833" cy="4497681"/>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6171315" y="1344228"/>
            <a:ext cx="4188248" cy="584775"/>
          </a:xfrm>
          <a:prstGeom prst="rect">
            <a:avLst/>
          </a:prstGeom>
          <a:noFill/>
        </p:spPr>
        <p:txBody>
          <a:bodyPr wrap="square" rtlCol="0">
            <a:spAutoFit/>
          </a:bodyPr>
          <a:lstStyle/>
          <a:p>
            <a:r>
              <a:rPr lang="en-US" sz="1600" b="1" dirty="0" smtClean="0">
                <a:solidFill>
                  <a:srgbClr val="C00000"/>
                </a:solidFill>
                <a:latin typeface="Arial Narrow" panose="020B0606020202030204" pitchFamily="34" charset="0"/>
              </a:rPr>
              <a:t>Out-of-Pocket Payment as % of Total Health Expenditure, Georgia</a:t>
            </a:r>
            <a:endParaRPr lang="en-US" sz="1600" b="1" dirty="0">
              <a:solidFill>
                <a:srgbClr val="C00000"/>
              </a:solidFill>
              <a:latin typeface="Arial Narrow" panose="020B0606020202030204" pitchFamily="34" charset="0"/>
            </a:endParaRPr>
          </a:p>
        </p:txBody>
      </p:sp>
      <p:sp>
        <p:nvSpPr>
          <p:cNvPr id="11" name="TextBox 10"/>
          <p:cNvSpPr txBox="1"/>
          <p:nvPr/>
        </p:nvSpPr>
        <p:spPr>
          <a:xfrm>
            <a:off x="178223" y="1615695"/>
            <a:ext cx="4975624" cy="338554"/>
          </a:xfrm>
          <a:prstGeom prst="rect">
            <a:avLst/>
          </a:prstGeom>
          <a:noFill/>
        </p:spPr>
        <p:txBody>
          <a:bodyPr wrap="square" rtlCol="0">
            <a:spAutoFit/>
          </a:bodyPr>
          <a:lstStyle/>
          <a:p>
            <a:r>
              <a:rPr lang="en-US" sz="1600" b="1" dirty="0" smtClean="0">
                <a:solidFill>
                  <a:srgbClr val="C00000"/>
                </a:solidFill>
                <a:latin typeface="Arial Narrow" panose="020B0606020202030204" pitchFamily="34" charset="0"/>
              </a:rPr>
              <a:t>Public Health Expenditure, Georgia</a:t>
            </a:r>
            <a:endParaRPr lang="en-US" sz="1600" b="1" dirty="0">
              <a:solidFill>
                <a:srgbClr val="C00000"/>
              </a:solidFill>
              <a:latin typeface="Arial Narrow" panose="020B0606020202030204" pitchFamily="34" charset="0"/>
            </a:endParaRPr>
          </a:p>
        </p:txBody>
      </p:sp>
    </p:spTree>
    <p:extLst>
      <p:ext uri="{BB962C8B-B14F-4D97-AF65-F5344CB8AC3E}">
        <p14:creationId xmlns:p14="http://schemas.microsoft.com/office/powerpoint/2010/main" val="2620007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5003"/>
            <a:ext cx="10693400" cy="11400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1766875875"/>
              </p:ext>
            </p:extLst>
          </p:nvPr>
        </p:nvGraphicFramePr>
        <p:xfrm>
          <a:off x="149170" y="1468519"/>
          <a:ext cx="10299032" cy="6367064"/>
        </p:xfrm>
        <a:graphic>
          <a:graphicData uri="http://schemas.openxmlformats.org/drawingml/2006/table">
            <a:tbl>
              <a:tblPr firstRow="1" bandRow="1">
                <a:tableStyleId>{5C22544A-7EE6-4342-B048-85BDC9FD1C3A}</a:tableStyleId>
              </a:tblPr>
              <a:tblGrid>
                <a:gridCol w="5681614">
                  <a:extLst>
                    <a:ext uri="{9D8B030D-6E8A-4147-A177-3AD203B41FA5}">
                      <a16:colId xmlns:a16="http://schemas.microsoft.com/office/drawing/2014/main" xmlns="" val="20000"/>
                    </a:ext>
                  </a:extLst>
                </a:gridCol>
                <a:gridCol w="4617418">
                  <a:extLst>
                    <a:ext uri="{9D8B030D-6E8A-4147-A177-3AD203B41FA5}">
                      <a16:colId xmlns:a16="http://schemas.microsoft.com/office/drawing/2014/main" xmlns=""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xmlns="" val="10000"/>
                  </a:ext>
                </a:extLst>
              </a:tr>
              <a:tr h="4522316">
                <a:tc>
                  <a:txBody>
                    <a:bodyPr/>
                    <a:lstStyle/>
                    <a:p>
                      <a:pPr marL="285750" indent="-285750">
                        <a:buFont typeface="Arial" panose="020B0604020202020204" pitchFamily="34" charset="0"/>
                        <a:buChar char="•"/>
                      </a:pPr>
                      <a:r>
                        <a:rPr lang="en-US" sz="1800" kern="1200" dirty="0">
                          <a:solidFill>
                            <a:schemeClr val="dk1"/>
                          </a:solidFill>
                          <a:effectLst/>
                          <a:latin typeface="+mn-lt"/>
                          <a:ea typeface="+mn-ea"/>
                          <a:cs typeface="+mn-cs"/>
                        </a:rPr>
                        <a:t>Ministry of </a:t>
                      </a:r>
                      <a:r>
                        <a:rPr lang="en-US" sz="1800" kern="1200" dirty="0" smtClean="0">
                          <a:solidFill>
                            <a:schemeClr val="dk1"/>
                          </a:solidFill>
                          <a:effectLst/>
                          <a:latin typeface="+mn-lt"/>
                          <a:ea typeface="+mn-ea"/>
                          <a:cs typeface="+mn-cs"/>
                        </a:rPr>
                        <a:t>Health and </a:t>
                      </a:r>
                      <a:r>
                        <a:rPr lang="en-US" sz="1800" kern="1200" dirty="0">
                          <a:solidFill>
                            <a:schemeClr val="dk1"/>
                          </a:solidFill>
                          <a:effectLst/>
                          <a:latin typeface="+mn-lt"/>
                          <a:ea typeface="+mn-ea"/>
                          <a:cs typeface="+mn-cs"/>
                        </a:rPr>
                        <a:t>the </a:t>
                      </a:r>
                      <a:r>
                        <a:rPr lang="en-US" sz="1800" kern="1200" dirty="0" smtClean="0">
                          <a:solidFill>
                            <a:schemeClr val="dk1"/>
                          </a:solidFill>
                          <a:effectLst/>
                          <a:latin typeface="+mn-lt"/>
                          <a:ea typeface="+mn-ea"/>
                          <a:cs typeface="+mn-cs"/>
                        </a:rPr>
                        <a:t>NCDC </a:t>
                      </a:r>
                      <a:r>
                        <a:rPr lang="en-US" sz="1800" kern="1200" dirty="0">
                          <a:solidFill>
                            <a:schemeClr val="dk1"/>
                          </a:solidFill>
                          <a:effectLst/>
                          <a:latin typeface="+mn-lt"/>
                          <a:ea typeface="+mn-ea"/>
                          <a:cs typeface="+mn-cs"/>
                        </a:rPr>
                        <a:t>are </a:t>
                      </a:r>
                      <a:r>
                        <a:rPr lang="en-IN" sz="1800" kern="1200" dirty="0">
                          <a:solidFill>
                            <a:schemeClr val="dk1"/>
                          </a:solidFill>
                          <a:effectLst/>
                          <a:latin typeface="+mn-lt"/>
                          <a:ea typeface="+mn-ea"/>
                          <a:cs typeface="+mn-cs"/>
                        </a:rPr>
                        <a:t>responsible for financial planning of essential public health functions for health security including disease control</a:t>
                      </a:r>
                      <a:r>
                        <a:rPr lang="en-US" dirty="0">
                          <a:effectLst/>
                        </a:rPr>
                        <a:t> </a:t>
                      </a:r>
                    </a:p>
                    <a:p>
                      <a:pPr marL="285750" indent="-285750">
                        <a:buFont typeface="Arial" panose="020B0604020202020204" pitchFamily="34" charset="0"/>
                        <a:buChar char="•"/>
                      </a:pPr>
                      <a:r>
                        <a:rPr lang="en-IN" sz="1800" kern="1200" dirty="0">
                          <a:solidFill>
                            <a:schemeClr val="dk1"/>
                          </a:solidFill>
                          <a:effectLst/>
                          <a:latin typeface="+mn-lt"/>
                          <a:ea typeface="+mn-ea"/>
                          <a:cs typeface="+mn-cs"/>
                        </a:rPr>
                        <a:t>There are budget line within a ministry </a:t>
                      </a:r>
                      <a:r>
                        <a:rPr lang="ka-GE" sz="1800" kern="1200" dirty="0">
                          <a:solidFill>
                            <a:schemeClr val="dk1"/>
                          </a:solidFill>
                          <a:effectLst/>
                          <a:latin typeface="+mn-lt"/>
                          <a:ea typeface="+mn-ea"/>
                          <a:cs typeface="+mn-cs"/>
                        </a:rPr>
                        <a:t> </a:t>
                      </a:r>
                      <a:r>
                        <a:rPr lang="en-US" sz="1800" kern="1200" dirty="0">
                          <a:solidFill>
                            <a:schemeClr val="dk1"/>
                          </a:solidFill>
                          <a:effectLst/>
                          <a:latin typeface="+mn-lt"/>
                          <a:ea typeface="+mn-ea"/>
                          <a:cs typeface="+mn-cs"/>
                        </a:rPr>
                        <a:t>of health </a:t>
                      </a:r>
                      <a:r>
                        <a:rPr lang="en-IN" sz="1800" kern="1200" dirty="0">
                          <a:solidFill>
                            <a:schemeClr val="dk1"/>
                          </a:solidFill>
                          <a:effectLst/>
                          <a:latin typeface="+mn-lt"/>
                          <a:ea typeface="+mn-ea"/>
                          <a:cs typeface="+mn-cs"/>
                        </a:rPr>
                        <a:t>for activities related to strengthening IHR core capacities</a:t>
                      </a:r>
                      <a:r>
                        <a:rPr lang="en-US" sz="1800" kern="1200" dirty="0">
                          <a:solidFill>
                            <a:schemeClr val="dk1"/>
                          </a:solidFill>
                          <a:effectLst/>
                          <a:latin typeface="+mn-lt"/>
                          <a:ea typeface="+mn-ea"/>
                          <a:cs typeface="+mn-cs"/>
                        </a:rPr>
                        <a:t> (Included in annual budget of NCDC).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IHR implementation is one of the priority activities </a:t>
                      </a:r>
                      <a:r>
                        <a:rPr lang="en-US" sz="1800" kern="1200" dirty="0" smtClean="0">
                          <a:solidFill>
                            <a:schemeClr val="dk1"/>
                          </a:solidFill>
                          <a:effectLst/>
                          <a:latin typeface="+mn-lt"/>
                          <a:ea typeface="+mn-ea"/>
                          <a:cs typeface="+mn-cs"/>
                        </a:rPr>
                        <a:t>of </a:t>
                      </a:r>
                      <a:r>
                        <a:rPr lang="en-IN" sz="1800" kern="1200" dirty="0" smtClean="0">
                          <a:solidFill>
                            <a:schemeClr val="dk1"/>
                          </a:solidFill>
                          <a:effectLst/>
                          <a:latin typeface="+mn-lt"/>
                          <a:ea typeface="+mn-ea"/>
                          <a:cs typeface="+mn-cs"/>
                        </a:rPr>
                        <a:t>Georgian Healthcare System State Concept and </a:t>
                      </a:r>
                      <a:r>
                        <a:rPr lang="en-US" sz="1800" kern="1200" dirty="0" smtClean="0">
                          <a:solidFill>
                            <a:schemeClr val="dk1"/>
                          </a:solidFill>
                          <a:effectLst/>
                          <a:latin typeface="+mn-lt"/>
                          <a:ea typeface="+mn-ea"/>
                          <a:cs typeface="+mn-cs"/>
                        </a:rPr>
                        <a:t>2018-2022 </a:t>
                      </a:r>
                      <a:r>
                        <a:rPr lang="en-US" sz="1800" kern="1200" dirty="0">
                          <a:solidFill>
                            <a:schemeClr val="dk1"/>
                          </a:solidFill>
                          <a:effectLst/>
                          <a:latin typeface="+mn-lt"/>
                          <a:ea typeface="+mn-ea"/>
                          <a:cs typeface="+mn-cs"/>
                        </a:rPr>
                        <a:t>NCDC strategic </a:t>
                      </a:r>
                      <a:r>
                        <a:rPr lang="en-US" sz="1800" kern="1200" dirty="0" smtClean="0">
                          <a:solidFill>
                            <a:schemeClr val="dk1"/>
                          </a:solidFill>
                          <a:effectLst/>
                          <a:latin typeface="+mn-lt"/>
                          <a:ea typeface="+mn-ea"/>
                          <a:cs typeface="+mn-cs"/>
                        </a:rPr>
                        <a:t>plan</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kern="1200" dirty="0" smtClean="0">
                          <a:solidFill>
                            <a:schemeClr val="dk1"/>
                          </a:solidFill>
                          <a:effectLst/>
                          <a:latin typeface="+mn-lt"/>
                          <a:ea typeface="+mn-ea"/>
                          <a:cs typeface="+mn-cs"/>
                        </a:rPr>
                        <a:t>The funds ensure full implementation of IHR capacities</a:t>
                      </a:r>
                    </a:p>
                    <a:p>
                      <a:pPr marL="285750" indent="-285750">
                        <a:buFont typeface="Arial" panose="020B0604020202020204" pitchFamily="34" charset="0"/>
                        <a:buChar char="•"/>
                      </a:pPr>
                      <a:r>
                        <a:rPr lang="en-US" sz="1800" kern="1200" dirty="0" smtClean="0">
                          <a:solidFill>
                            <a:schemeClr val="dk1"/>
                          </a:solidFill>
                          <a:effectLst/>
                          <a:latin typeface="+mn-lt"/>
                          <a:ea typeface="+mn-ea"/>
                          <a:cs typeface="+mn-cs"/>
                        </a:rPr>
                        <a:t>For the execution of national activities to strengthen and maintain IHR capacities there are timely distribution of fund</a:t>
                      </a:r>
                    </a:p>
                    <a:p>
                      <a:pPr marL="285750" indent="-285750">
                        <a:buFont typeface="Arial" panose="020B0604020202020204" pitchFamily="34" charset="0"/>
                        <a:buChar char="•"/>
                      </a:pPr>
                      <a:r>
                        <a:rPr lang="en-IN" sz="1800" kern="1200" dirty="0" smtClean="0">
                          <a:solidFill>
                            <a:schemeClr val="dk1"/>
                          </a:solidFill>
                          <a:effectLst/>
                          <a:latin typeface="+mn-lt"/>
                          <a:ea typeface="+mn-ea"/>
                          <a:cs typeface="+mn-cs"/>
                        </a:rPr>
                        <a:t>Decree by government of Georgia, 24 September 2015, N508 on “National Security Plan”, </a:t>
                      </a:r>
                      <a:r>
                        <a:rPr lang="en-US" sz="1800" kern="1200" dirty="0" smtClean="0">
                          <a:solidFill>
                            <a:schemeClr val="dk1"/>
                          </a:solidFill>
                          <a:effectLst/>
                          <a:latin typeface="+mn-lt"/>
                          <a:ea typeface="+mn-ea"/>
                          <a:cs typeface="+mn-cs"/>
                        </a:rPr>
                        <a:t>defines the functions of leading and supporting agencies, their responsibilities and coordinating mechanisms under emergencies</a:t>
                      </a:r>
                      <a:r>
                        <a:rPr lang="en-US" sz="1800" kern="1200" baseline="0" dirty="0">
                          <a:solidFill>
                            <a:schemeClr val="dk1"/>
                          </a:solidFill>
                          <a:effectLst/>
                          <a:latin typeface="+mn-lt"/>
                          <a:ea typeface="+mn-ea"/>
                          <a:cs typeface="+mn-cs"/>
                        </a:rPr>
                        <a:t> </a:t>
                      </a:r>
                      <a:r>
                        <a:rPr lang="en-US" sz="1800" kern="1200" baseline="0" dirty="0" smtClean="0">
                          <a:solidFill>
                            <a:schemeClr val="dk1"/>
                          </a:solidFill>
                          <a:effectLst/>
                          <a:latin typeface="+mn-lt"/>
                          <a:ea typeface="+mn-ea"/>
                          <a:cs typeface="+mn-cs"/>
                        </a:rPr>
                        <a:t>include budget planning and development</a:t>
                      </a:r>
                      <a:endParaRPr lang="en-US" sz="1800" kern="1200" dirty="0" smtClean="0">
                        <a:solidFill>
                          <a:schemeClr val="dk1"/>
                        </a:solidFill>
                        <a:effectLst/>
                        <a:latin typeface="+mn-lt"/>
                        <a:ea typeface="+mn-ea"/>
                        <a:cs typeface="+mn-cs"/>
                      </a:endParaRPr>
                    </a:p>
                  </a:txBody>
                  <a:tcPr>
                    <a:solidFill>
                      <a:schemeClr val="accent3">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chemeClr val="dk1"/>
                          </a:solidFill>
                          <a:effectLst/>
                          <a:latin typeface="+mn-lt"/>
                          <a:ea typeface="+mn-ea"/>
                          <a:cs typeface="+mn-cs"/>
                        </a:rPr>
                        <a:t>Coordinated actions of state and private sectors and management of financial flows during significant increase in seasonal flu cases during December-January</a:t>
                      </a:r>
                      <a:r>
                        <a:rPr lang="ka-GE" sz="1800" kern="1200" baseline="0" dirty="0" smtClean="0">
                          <a:solidFill>
                            <a:schemeClr val="dk1"/>
                          </a:solidFill>
                          <a:effectLst/>
                          <a:latin typeface="+mn-lt"/>
                          <a:ea typeface="+mn-ea"/>
                          <a:cs typeface="+mn-cs"/>
                        </a:rPr>
                        <a:t> (</a:t>
                      </a:r>
                      <a:r>
                        <a:rPr lang="en-US" sz="1800" kern="1200" baseline="0" dirty="0" smtClean="0">
                          <a:solidFill>
                            <a:schemeClr val="dk1"/>
                          </a:solidFill>
                          <a:effectLst/>
                          <a:latin typeface="+mn-lt"/>
                          <a:ea typeface="+mn-ea"/>
                          <a:cs typeface="+mn-cs"/>
                        </a:rPr>
                        <a:t>Decree of the Minister “"On measures to ensure seasonal flu cases and treatment with antiviral medicines necessary for the management of influenza“)</a:t>
                      </a:r>
                      <a:endParaRPr lang="ka-GE" sz="1800" kern="1200" dirty="0" smtClean="0">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kern="1200" dirty="0" smtClean="0">
                        <a:solidFill>
                          <a:schemeClr val="dk1"/>
                        </a:solidFill>
                        <a:effectLst/>
                        <a:latin typeface="+mn-lt"/>
                        <a:ea typeface="+mn-ea"/>
                        <a:cs typeface="+mn-cs"/>
                      </a:endParaRPr>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60072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en-US" dirty="0"/>
              <a:t>Health Priority Directions for 2014-2020</a:t>
            </a:r>
            <a:endParaRPr lang="en-GB" dirty="0"/>
          </a:p>
        </p:txBody>
      </p:sp>
      <p:sp>
        <p:nvSpPr>
          <p:cNvPr id="3" name="TextBox 2"/>
          <p:cNvSpPr txBox="1"/>
          <p:nvPr/>
        </p:nvSpPr>
        <p:spPr>
          <a:xfrm>
            <a:off x="208547" y="1588168"/>
            <a:ext cx="10299032" cy="4247317"/>
          </a:xfrm>
          <a:prstGeom prst="rect">
            <a:avLst/>
          </a:prstGeom>
          <a:noFill/>
        </p:spPr>
        <p:txBody>
          <a:bodyPr wrap="square" rtlCol="0">
            <a:spAutoFit/>
          </a:bodyPr>
          <a:lstStyle/>
          <a:p>
            <a:pPr lvl="0" algn="l">
              <a:spcBef>
                <a:spcPts val="1200"/>
              </a:spcBef>
              <a:buFont typeface="+mj-lt"/>
              <a:buAutoNum type="arabicPeriod"/>
            </a:pPr>
            <a:r>
              <a:rPr lang="en-US" sz="1800" b="1" dirty="0">
                <a:solidFill>
                  <a:srgbClr val="003366"/>
                </a:solidFill>
              </a:rPr>
              <a:t>Health in all policies – general state multi-sectoral approach </a:t>
            </a:r>
          </a:p>
          <a:p>
            <a:pPr lvl="0" algn="l">
              <a:spcBef>
                <a:spcPts val="1200"/>
              </a:spcBef>
              <a:buFont typeface="+mj-lt"/>
              <a:buAutoNum type="arabicPeriod"/>
            </a:pPr>
            <a:r>
              <a:rPr lang="en-US" sz="1800" b="1" dirty="0">
                <a:solidFill>
                  <a:srgbClr val="003366"/>
                </a:solidFill>
              </a:rPr>
              <a:t>Development of the healthcare sector governance</a:t>
            </a:r>
          </a:p>
          <a:p>
            <a:pPr lvl="0" algn="l">
              <a:spcBef>
                <a:spcPts val="1200"/>
              </a:spcBef>
              <a:buFont typeface="+mj-lt"/>
              <a:buAutoNum type="arabicPeriod"/>
            </a:pPr>
            <a:r>
              <a:rPr lang="en-US" sz="1800" b="1" dirty="0">
                <a:solidFill>
                  <a:srgbClr val="003366"/>
                </a:solidFill>
              </a:rPr>
              <a:t>Improvement of healthcare financing system </a:t>
            </a:r>
          </a:p>
          <a:p>
            <a:pPr lvl="0" algn="l">
              <a:spcBef>
                <a:spcPts val="1200"/>
              </a:spcBef>
              <a:buFont typeface="+mj-lt"/>
              <a:buAutoNum type="arabicPeriod"/>
            </a:pPr>
            <a:r>
              <a:rPr lang="en-US" sz="1800" b="1" dirty="0">
                <a:solidFill>
                  <a:srgbClr val="003366"/>
                </a:solidFill>
              </a:rPr>
              <a:t>Development of quality medical services </a:t>
            </a:r>
          </a:p>
          <a:p>
            <a:pPr lvl="0" algn="l">
              <a:spcBef>
                <a:spcPts val="1200"/>
              </a:spcBef>
              <a:buFont typeface="+mj-lt"/>
              <a:buAutoNum type="arabicPeriod"/>
            </a:pPr>
            <a:r>
              <a:rPr lang="en-US" sz="1800" b="1" dirty="0">
                <a:solidFill>
                  <a:srgbClr val="003366"/>
                </a:solidFill>
              </a:rPr>
              <a:t>Development of human resources in the healthcare sector</a:t>
            </a:r>
          </a:p>
          <a:p>
            <a:pPr lvl="0" algn="l">
              <a:spcBef>
                <a:spcPts val="1200"/>
              </a:spcBef>
              <a:buFont typeface="+mj-lt"/>
              <a:buAutoNum type="arabicPeriod"/>
            </a:pPr>
            <a:r>
              <a:rPr lang="en-US" sz="1800" b="1" dirty="0">
                <a:solidFill>
                  <a:srgbClr val="003366"/>
                </a:solidFill>
              </a:rPr>
              <a:t>Development of health management information systems</a:t>
            </a:r>
          </a:p>
          <a:p>
            <a:pPr lvl="0" algn="l">
              <a:spcBef>
                <a:spcPts val="1200"/>
              </a:spcBef>
              <a:buFont typeface="+mj-lt"/>
              <a:buAutoNum type="arabicPeriod"/>
            </a:pPr>
            <a:r>
              <a:rPr lang="en-US" sz="1800" b="1" dirty="0">
                <a:solidFill>
                  <a:srgbClr val="003366"/>
                </a:solidFill>
              </a:rPr>
              <a:t>Support of maternal and child health</a:t>
            </a:r>
          </a:p>
          <a:p>
            <a:pPr lvl="0" algn="l">
              <a:spcBef>
                <a:spcPts val="1200"/>
              </a:spcBef>
              <a:buFont typeface="+mj-lt"/>
              <a:buAutoNum type="arabicPeriod"/>
            </a:pPr>
            <a:r>
              <a:rPr lang="en-US" sz="1800" b="1" dirty="0">
                <a:solidFill>
                  <a:srgbClr val="003366"/>
                </a:solidFill>
              </a:rPr>
              <a:t>Improvement of prevention and management of priority communicable diseases </a:t>
            </a:r>
          </a:p>
          <a:p>
            <a:pPr lvl="0" algn="l">
              <a:spcBef>
                <a:spcPts val="1200"/>
              </a:spcBef>
              <a:buFont typeface="+mj-lt"/>
              <a:buAutoNum type="arabicPeriod"/>
            </a:pPr>
            <a:r>
              <a:rPr lang="en-US" sz="1800" b="1" dirty="0">
                <a:solidFill>
                  <a:srgbClr val="003366"/>
                </a:solidFill>
              </a:rPr>
              <a:t>Improvement of prevention and control of priority non-communicable diseases</a:t>
            </a:r>
          </a:p>
          <a:p>
            <a:pPr lvl="0" algn="l">
              <a:spcBef>
                <a:spcPts val="1200"/>
              </a:spcBef>
              <a:buFont typeface="+mj-lt"/>
              <a:buAutoNum type="arabicPeriod"/>
            </a:pPr>
            <a:r>
              <a:rPr lang="en-US" sz="1800" b="1" dirty="0">
                <a:solidFill>
                  <a:srgbClr val="003366"/>
                </a:solidFill>
              </a:rPr>
              <a:t>Development of public health system</a:t>
            </a:r>
          </a:p>
        </p:txBody>
      </p:sp>
    </p:spTree>
    <p:extLst>
      <p:ext uri="{BB962C8B-B14F-4D97-AF65-F5344CB8AC3E}">
        <p14:creationId xmlns:p14="http://schemas.microsoft.com/office/powerpoint/2010/main" val="2238497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70" y="168028"/>
            <a:ext cx="9624060" cy="1260211"/>
          </a:xfrm>
        </p:spPr>
        <p:txBody>
          <a:bodyPr/>
          <a:lstStyle/>
          <a:p>
            <a:r>
              <a:rPr lang="en-US" dirty="0" smtClean="0"/>
              <a:t>Financial Resources for IHR activities</a:t>
            </a:r>
            <a:endParaRPr lang="en-US" dirty="0"/>
          </a:p>
        </p:txBody>
      </p:sp>
      <p:sp>
        <p:nvSpPr>
          <p:cNvPr id="3" name="Content Placeholder 2"/>
          <p:cNvSpPr>
            <a:spLocks noGrp="1"/>
          </p:cNvSpPr>
          <p:nvPr>
            <p:ph idx="1"/>
          </p:nvPr>
        </p:nvSpPr>
        <p:spPr/>
        <p:txBody>
          <a:bodyPr>
            <a:normAutofit/>
          </a:bodyPr>
          <a:lstStyle/>
          <a:p>
            <a:pPr lvl="1"/>
            <a:r>
              <a:rPr lang="en-US" dirty="0"/>
              <a:t>Develop and manage policy in health </a:t>
            </a:r>
            <a:r>
              <a:rPr lang="en-US" dirty="0" smtClean="0"/>
              <a:t>sector</a:t>
            </a:r>
            <a:endParaRPr lang="en-US" dirty="0"/>
          </a:p>
          <a:p>
            <a:pPr lvl="1"/>
            <a:r>
              <a:rPr lang="en-US" dirty="0"/>
              <a:t>Management of Disease Control and Epidemiological Safety Program</a:t>
            </a:r>
          </a:p>
          <a:p>
            <a:pPr lvl="1"/>
            <a:r>
              <a:rPr lang="en-US" dirty="0"/>
              <a:t>Management of Emergency Situations Coordination and Emergency Assistance</a:t>
            </a:r>
            <a:endParaRPr lang="en-US" dirty="0"/>
          </a:p>
        </p:txBody>
      </p:sp>
    </p:spTree>
    <p:extLst>
      <p:ext uri="{BB962C8B-B14F-4D97-AF65-F5344CB8AC3E}">
        <p14:creationId xmlns:p14="http://schemas.microsoft.com/office/powerpoint/2010/main" val="12947574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914197973"/>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xmlns="" val="20000"/>
                    </a:ext>
                  </a:extLst>
                </a:gridCol>
                <a:gridCol w="5149516">
                  <a:extLst>
                    <a:ext uri="{9D8B030D-6E8A-4147-A177-3AD203B41FA5}">
                      <a16:colId xmlns:a16="http://schemas.microsoft.com/office/drawing/2014/main" xmlns=""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xmlns="" val="10000"/>
                  </a:ext>
                </a:extLst>
              </a:tr>
              <a:tr h="4515676">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kern="1200" dirty="0" smtClean="0">
                          <a:solidFill>
                            <a:schemeClr val="tx1"/>
                          </a:solidFill>
                          <a:effectLst/>
                          <a:latin typeface="+mn-lt"/>
                          <a:ea typeface="+mn-ea"/>
                          <a:cs typeface="+mn-cs"/>
                        </a:rPr>
                        <a:t>Only Ministry of Health and Ministry of Agriculture</a:t>
                      </a:r>
                      <a:r>
                        <a:rPr lang="en-US" dirty="0" smtClean="0">
                          <a:solidFill>
                            <a:schemeClr val="tx1"/>
                          </a:solidFill>
                          <a:effectLst/>
                        </a:rPr>
                        <a:t> have special budget line for </a:t>
                      </a:r>
                      <a:r>
                        <a:rPr lang="en-IN" sz="1800" kern="1200" dirty="0" smtClean="0">
                          <a:solidFill>
                            <a:schemeClr val="tx1"/>
                          </a:solidFill>
                          <a:effectLst/>
                          <a:latin typeface="+mn-lt"/>
                          <a:ea typeface="+mn-ea"/>
                          <a:cs typeface="+mn-cs"/>
                        </a:rPr>
                        <a:t>activities related to strengthening IHR core capacities, but activities to support IHR implementation are financed by all relevant ministries. </a:t>
                      </a:r>
                      <a:r>
                        <a:rPr lang="en-US" sz="1800" kern="1200" dirty="0" smtClean="0">
                          <a:solidFill>
                            <a:schemeClr val="dk1"/>
                          </a:solidFill>
                          <a:effectLst/>
                          <a:latin typeface="+mn-lt"/>
                          <a:ea typeface="+mn-ea"/>
                          <a:cs typeface="+mn-cs"/>
                        </a:rPr>
                        <a:t>For better coordination and timely disposal of funds,</a:t>
                      </a:r>
                      <a:r>
                        <a:rPr lang="en-US"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It is desirable that all involved</a:t>
                      </a:r>
                      <a:r>
                        <a:rPr lang="en-US" sz="1800" kern="1200" baseline="0" dirty="0" smtClean="0">
                          <a:solidFill>
                            <a:schemeClr val="dk1"/>
                          </a:solidFill>
                          <a:effectLst/>
                          <a:latin typeface="+mn-lt"/>
                          <a:ea typeface="+mn-ea"/>
                          <a:cs typeface="+mn-cs"/>
                        </a:rPr>
                        <a:t> ministries </a:t>
                      </a:r>
                      <a:r>
                        <a:rPr lang="en-US" sz="1800" kern="1200" dirty="0" smtClean="0">
                          <a:solidFill>
                            <a:schemeClr val="dk1"/>
                          </a:solidFill>
                          <a:effectLst/>
                          <a:latin typeface="+mn-lt"/>
                          <a:ea typeface="+mn-ea"/>
                          <a:cs typeface="+mn-cs"/>
                        </a:rPr>
                        <a:t>have a separate budgetary line for implementing IHR measures  </a:t>
                      </a:r>
                    </a:p>
                    <a:p>
                      <a:pPr marL="285750" indent="-285750">
                        <a:buFont typeface="Arial" panose="020B0604020202020204" pitchFamily="34" charset="0"/>
                        <a:buChar char="•"/>
                      </a:pPr>
                      <a:endParaRPr lang="en-IN" sz="1800" kern="1200" dirty="0">
                        <a:solidFill>
                          <a:schemeClr val="dk1"/>
                        </a:solidFill>
                        <a:effectLst/>
                        <a:latin typeface="+mn-lt"/>
                        <a:ea typeface="+mn-ea"/>
                        <a:cs typeface="+mn-cs"/>
                      </a:endParaRPr>
                    </a:p>
                  </a:txBody>
                  <a:tcPr>
                    <a:solidFill>
                      <a:schemeClr val="accent3">
                        <a:lumMod val="95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smtClean="0">
                          <a:solidFill>
                            <a:schemeClr val="dk1"/>
                          </a:solidFill>
                          <a:effectLst/>
                          <a:latin typeface="+mn-lt"/>
                          <a:ea typeface="+mn-ea"/>
                          <a:cs typeface="+mn-cs"/>
                        </a:rPr>
                        <a:t>Coordinated actions of state and private sectors and management of financial flows during significant increase in seasonal flu cases during December-January.</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kern="1200" dirty="0" smtClean="0">
                        <a:solidFill>
                          <a:schemeClr val="dk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kern="1200" dirty="0" smtClean="0">
                          <a:solidFill>
                            <a:schemeClr val="dk1"/>
                          </a:solidFill>
                          <a:effectLst/>
                          <a:latin typeface="+mn-lt"/>
                          <a:ea typeface="+mn-ea"/>
                          <a:cs typeface="+mn-cs"/>
                        </a:rPr>
                        <a:t>Flu and measles diagnosis of cases of hospitalization have been fully reimbursed in the framework of universal health care and referral services state programs</a:t>
                      </a:r>
                      <a:r>
                        <a:rPr lang="ka-GE" sz="1800" kern="1200" dirty="0" smtClean="0">
                          <a:solidFill>
                            <a:schemeClr val="dk1"/>
                          </a:solidFill>
                          <a:effectLst/>
                          <a:latin typeface="+mn-lt"/>
                          <a:ea typeface="+mn-ea"/>
                          <a:cs typeface="+mn-cs"/>
                        </a:rPr>
                        <a:t>.</a:t>
                      </a:r>
                      <a:endParaRPr lang="en-US" sz="1800" kern="1200" dirty="0" smtClean="0">
                        <a:solidFill>
                          <a:schemeClr val="dk1"/>
                        </a:solidFill>
                        <a:effectLst/>
                        <a:latin typeface="+mn-lt"/>
                        <a:ea typeface="+mn-ea"/>
                        <a:cs typeface="+mn-cs"/>
                      </a:endParaRPr>
                    </a:p>
                    <a:p>
                      <a:pPr marL="285750" indent="-285750">
                        <a:buFont typeface="Arial" panose="020B0604020202020204" pitchFamily="34" charset="0"/>
                        <a:buChar char="•"/>
                      </a:pPr>
                      <a:endParaRPr lang="en-US" sz="1800" kern="1200" dirty="0" smtClean="0">
                        <a:solidFill>
                          <a:schemeClr val="dk1"/>
                        </a:solidFill>
                        <a:effectLst/>
                        <a:latin typeface="+mn-lt"/>
                        <a:ea typeface="+mn-ea"/>
                        <a:cs typeface="+mn-cs"/>
                      </a:endParaRPr>
                    </a:p>
                    <a:p>
                      <a:pPr marL="0" indent="0">
                        <a:buFont typeface="Arial" panose="020B0604020202020204" pitchFamily="34" charset="0"/>
                        <a:buNone/>
                      </a:pPr>
                      <a:endParaRPr lang="en-US" baseline="0" dirty="0"/>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4219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3036039757"/>
              </p:ext>
            </p:extLst>
          </p:nvPr>
        </p:nvGraphicFramePr>
        <p:xfrm>
          <a:off x="184796" y="1462333"/>
          <a:ext cx="8721697" cy="5037220"/>
        </p:xfrm>
        <a:graphic>
          <a:graphicData uri="http://schemas.openxmlformats.org/drawingml/2006/table">
            <a:tbl>
              <a:tblPr firstRow="1" bandRow="1">
                <a:tableStyleId>{5C22544A-7EE6-4342-B048-85BDC9FD1C3A}</a:tableStyleId>
              </a:tblPr>
              <a:tblGrid>
                <a:gridCol w="8721697">
                  <a:extLst>
                    <a:ext uri="{9D8B030D-6E8A-4147-A177-3AD203B41FA5}">
                      <a16:colId xmlns:a16="http://schemas.microsoft.com/office/drawing/2014/main" xmlns="" val="20000"/>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extLst>
                  <a:ext uri="{0D108BD9-81ED-4DB2-BD59-A6C34878D82A}">
                    <a16:rowId xmlns:a16="http://schemas.microsoft.com/office/drawing/2014/main" xmlns="" val="10000"/>
                  </a:ext>
                </a:extLst>
              </a:tr>
              <a:tr h="4522316">
                <a:tc>
                  <a:txBody>
                    <a:bodyPr/>
                    <a:lstStyle/>
                    <a:p>
                      <a:pPr marL="285750" indent="-285750">
                        <a:buFont typeface="Arial" panose="020B0604020202020204" pitchFamily="34" charset="0"/>
                        <a:buChar char="•"/>
                      </a:pPr>
                      <a:r>
                        <a:rPr lang="en-US" sz="1800" kern="1200" dirty="0" smtClean="0">
                          <a:solidFill>
                            <a:schemeClr val="dk1"/>
                          </a:solidFill>
                          <a:effectLst/>
                          <a:latin typeface="+mn-lt"/>
                          <a:ea typeface="+mn-ea"/>
                          <a:cs typeface="+mn-cs"/>
                        </a:rPr>
                        <a:t>In cases of Public Health emergencies, in the first instance, budgets of Ministry of Health and other responsible ministries and agencies are used. If necessary, Presidential and Prime Minister’s reserved funds are used. Private and International Assistance is accumulated  in the Ministry of Health. </a:t>
                      </a:r>
                    </a:p>
                    <a:p>
                      <a:pPr marL="285750" indent="-285750">
                        <a:buFont typeface="Arial" panose="020B0604020202020204" pitchFamily="34" charset="0"/>
                        <a:buChar char="•"/>
                      </a:pPr>
                      <a:endParaRPr lang="en-US" sz="1800" kern="1200" dirty="0" smtClean="0">
                        <a:solidFill>
                          <a:schemeClr val="dk1"/>
                        </a:solidFill>
                        <a:effectLst/>
                        <a:latin typeface="+mn-lt"/>
                        <a:ea typeface="+mn-ea"/>
                        <a:cs typeface="+mn-cs"/>
                      </a:endParaRPr>
                    </a:p>
                    <a:p>
                      <a:pPr marL="285750" indent="-285750">
                        <a:buFont typeface="Arial" panose="020B0604020202020204" pitchFamily="34" charset="0"/>
                        <a:buChar char="•"/>
                      </a:pPr>
                      <a:r>
                        <a:rPr lang="en-US" dirty="0" smtClean="0"/>
                        <a:t>Be the Decree of </a:t>
                      </a:r>
                      <a:r>
                        <a:rPr lang="en-US" dirty="0" err="1" smtClean="0"/>
                        <a:t>GoG</a:t>
                      </a:r>
                      <a:r>
                        <a:rPr lang="en-US" dirty="0" smtClean="0"/>
                        <a:t> </a:t>
                      </a:r>
                      <a:r>
                        <a:rPr lang="en-IN" sz="1800" kern="1200" dirty="0" smtClean="0">
                          <a:solidFill>
                            <a:schemeClr val="dk1"/>
                          </a:solidFill>
                          <a:effectLst/>
                          <a:latin typeface="+mn-lt"/>
                          <a:ea typeface="+mn-ea"/>
                          <a:cs typeface="+mn-cs"/>
                        </a:rPr>
                        <a:t>on “National Security Plan” is defined mechanisms, </a:t>
                      </a:r>
                      <a:r>
                        <a:rPr lang="en-US" dirty="0" smtClean="0"/>
                        <a:t>which allows for resources to be distributed for responding to a public health emergency in a rapid manner, superseding the public financing mechanisms, and handles the allocation and distribution of public funds for all non-emergency cases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sz="1800" kern="1200" dirty="0" smtClean="0">
                          <a:solidFill>
                            <a:schemeClr val="dk1"/>
                          </a:solidFill>
                          <a:effectLst/>
                          <a:latin typeface="+mn-lt"/>
                          <a:ea typeface="+mn-ea"/>
                          <a:cs typeface="+mn-cs"/>
                        </a:rPr>
                        <a:t>LEPL Emergency Situations Coordination and urgent assistance center is </a:t>
                      </a:r>
                      <a:r>
                        <a:rPr lang="en-IN" sz="1800" kern="1200" dirty="0" smtClean="0">
                          <a:solidFill>
                            <a:schemeClr val="dk1"/>
                          </a:solidFill>
                          <a:effectLst/>
                          <a:latin typeface="+mn-lt"/>
                          <a:ea typeface="+mn-ea"/>
                          <a:cs typeface="+mn-cs"/>
                        </a:rPr>
                        <a:t>a public entity with resource-raising responsibilities for when a public health emergency occurs</a:t>
                      </a:r>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16413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719924471"/>
              </p:ext>
            </p:extLst>
          </p:nvPr>
        </p:nvGraphicFramePr>
        <p:xfrm>
          <a:off x="184797" y="1462333"/>
          <a:ext cx="10299032" cy="5037220"/>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xmlns="" val="20000"/>
                    </a:ext>
                  </a:extLst>
                </a:gridCol>
                <a:gridCol w="5149516">
                  <a:extLst>
                    <a:ext uri="{9D8B030D-6E8A-4147-A177-3AD203B41FA5}">
                      <a16:colId xmlns:a16="http://schemas.microsoft.com/office/drawing/2014/main" xmlns=""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xmlns="" val="10000"/>
                  </a:ext>
                </a:extLst>
              </a:tr>
              <a:tr h="4522316">
                <a:tc>
                  <a:txBody>
                    <a:bodyPr/>
                    <a:lstStyle/>
                    <a:p>
                      <a:pPr marL="285750" indent="-285750">
                        <a:buFont typeface="Arial" panose="020B0604020202020204" pitchFamily="34" charset="0"/>
                        <a:buChar char="•"/>
                      </a:pPr>
                      <a:r>
                        <a:rPr lang="en-IN" sz="1800" kern="1200" dirty="0" smtClean="0">
                          <a:solidFill>
                            <a:schemeClr val="dk1"/>
                          </a:solidFill>
                          <a:effectLst/>
                          <a:latin typeface="+mn-lt"/>
                          <a:ea typeface="+mn-ea"/>
                          <a:cs typeface="+mn-cs"/>
                        </a:rPr>
                        <a:t>Sector-specific action plan “Ministry of </a:t>
                      </a:r>
                      <a:r>
                        <a:rPr lang="en-IN" sz="1800" kern="1200" dirty="0" err="1" smtClean="0">
                          <a:solidFill>
                            <a:schemeClr val="dk1"/>
                          </a:solidFill>
                          <a:effectLst/>
                          <a:latin typeface="+mn-lt"/>
                          <a:ea typeface="+mn-ea"/>
                          <a:cs typeface="+mn-cs"/>
                        </a:rPr>
                        <a:t>Labor</a:t>
                      </a:r>
                      <a:r>
                        <a:rPr lang="en-IN" sz="1800" kern="1200" dirty="0" smtClean="0">
                          <a:solidFill>
                            <a:schemeClr val="dk1"/>
                          </a:solidFill>
                          <a:effectLst/>
                          <a:latin typeface="+mn-lt"/>
                          <a:ea typeface="+mn-ea"/>
                          <a:cs typeface="+mn-cs"/>
                        </a:rPr>
                        <a:t>, Health and Social Affairs - Sector Action Plan for Emergencies” include mechanism</a:t>
                      </a:r>
                      <a:r>
                        <a:rPr lang="en-IN" sz="1800" kern="1200" baseline="0" dirty="0" smtClean="0">
                          <a:solidFill>
                            <a:schemeClr val="dk1"/>
                          </a:solidFill>
                          <a:effectLst/>
                          <a:latin typeface="+mn-lt"/>
                          <a:ea typeface="+mn-ea"/>
                          <a:cs typeface="+mn-cs"/>
                        </a:rPr>
                        <a:t> </a:t>
                      </a:r>
                      <a:r>
                        <a:rPr lang="en-IN" sz="1800" kern="1200" dirty="0" smtClean="0">
                          <a:solidFill>
                            <a:schemeClr val="dk1"/>
                          </a:solidFill>
                          <a:effectLst/>
                          <a:latin typeface="+mn-lt"/>
                          <a:ea typeface="+mn-ea"/>
                          <a:cs typeface="+mn-cs"/>
                        </a:rPr>
                        <a:t>for the rapid execution of funds allocated for public health emergencies, making it possible to quickly contract human resources, procure equipment, supplies and commodities</a:t>
                      </a:r>
                    </a:p>
                    <a:p>
                      <a:pPr marL="285750" indent="-285750">
                        <a:buFont typeface="Arial" panose="020B0604020202020204" pitchFamily="34" charset="0"/>
                        <a:buChar char="•"/>
                      </a:pPr>
                      <a:r>
                        <a:rPr lang="en-US" sz="1800" kern="1200" dirty="0" smtClean="0">
                          <a:solidFill>
                            <a:schemeClr val="dk1"/>
                          </a:solidFill>
                          <a:effectLst/>
                          <a:latin typeface="+mn-lt"/>
                          <a:ea typeface="+mn-ea"/>
                          <a:cs typeface="+mn-cs"/>
                        </a:rPr>
                        <a:t>LEPL Emergency Management Agency carried out real-time monitoring </a:t>
                      </a:r>
                      <a:r>
                        <a:rPr lang="en-US" sz="1800" kern="1200" dirty="0" err="1" smtClean="0">
                          <a:solidFill>
                            <a:schemeClr val="dk1"/>
                          </a:solidFill>
                          <a:effectLst/>
                          <a:latin typeface="+mn-lt"/>
                          <a:ea typeface="+mn-ea"/>
                          <a:cs typeface="+mn-cs"/>
                        </a:rPr>
                        <a:t>uring</a:t>
                      </a:r>
                      <a:r>
                        <a:rPr lang="en-US" sz="1800" kern="1200" dirty="0" smtClean="0">
                          <a:solidFill>
                            <a:schemeClr val="dk1"/>
                          </a:solidFill>
                          <a:effectLst/>
                          <a:latin typeface="+mn-lt"/>
                          <a:ea typeface="+mn-ea"/>
                          <a:cs typeface="+mn-cs"/>
                        </a:rPr>
                        <a:t> the response to a public health emergency that communicates the changing resource needs for the response to the entities that coordinate the distribution of finances between sectors, levels and geographical areas of the country</a:t>
                      </a:r>
                      <a:endParaRPr lang="en-IN" sz="1800" kern="1200" dirty="0" smtClean="0">
                        <a:solidFill>
                          <a:schemeClr val="dk1"/>
                        </a:solidFill>
                        <a:effectLst/>
                        <a:latin typeface="+mn-lt"/>
                        <a:ea typeface="+mn-ea"/>
                        <a:cs typeface="+mn-cs"/>
                      </a:endParaRPr>
                    </a:p>
                    <a:p>
                      <a:pPr marL="285750" indent="-285750">
                        <a:buFont typeface="Arial" panose="020B0604020202020204" pitchFamily="34" charset="0"/>
                        <a:buChar char="•"/>
                      </a:pPr>
                      <a:endParaRPr lang="en-IN" sz="1800" kern="1200" dirty="0" smtClean="0">
                        <a:solidFill>
                          <a:schemeClr val="dk1"/>
                        </a:solidFill>
                        <a:effectLst/>
                        <a:latin typeface="+mn-lt"/>
                        <a:ea typeface="+mn-ea"/>
                        <a:cs typeface="+mn-cs"/>
                      </a:endParaRPr>
                    </a:p>
                  </a:txBody>
                  <a:tcPr>
                    <a:solidFill>
                      <a:schemeClr val="accent3">
                        <a:lumMod val="95000"/>
                      </a:schemeClr>
                    </a:solidFill>
                  </a:tcPr>
                </a:tc>
                <a:tc>
                  <a:txBody>
                    <a:bodyPr/>
                    <a:lstStyle/>
                    <a:p>
                      <a:pPr marL="285750" indent="-285750">
                        <a:buFont typeface="Arial" panose="020B0604020202020204" pitchFamily="34" charset="0"/>
                        <a:buChar char="•"/>
                      </a:pPr>
                      <a:r>
                        <a:rPr lang="en-US" sz="1800" kern="1200" dirty="0" smtClean="0">
                          <a:solidFill>
                            <a:schemeClr val="dk1"/>
                          </a:solidFill>
                          <a:effectLst/>
                          <a:latin typeface="+mn-lt"/>
                          <a:ea typeface="+mn-ea"/>
                          <a:cs typeface="+mn-cs"/>
                        </a:rPr>
                        <a:t>Coordinated actions of state and private sectors and management of financial flows during significant increase in seasonal flu cases during December-January</a:t>
                      </a:r>
                    </a:p>
                    <a:p>
                      <a:pPr marL="285750" indent="-285750">
                        <a:buFont typeface="Arial" panose="020B0604020202020204" pitchFamily="34" charset="0"/>
                        <a:buChar char="•"/>
                      </a:pPr>
                      <a:endParaRPr lang="en-US" dirty="0"/>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17499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620381165"/>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xmlns="" val="20000"/>
                    </a:ext>
                  </a:extLst>
                </a:gridCol>
                <a:gridCol w="5149516">
                  <a:extLst>
                    <a:ext uri="{9D8B030D-6E8A-4147-A177-3AD203B41FA5}">
                      <a16:colId xmlns:a16="http://schemas.microsoft.com/office/drawing/2014/main" xmlns=""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xmlns="" val="10000"/>
                  </a:ext>
                </a:extLst>
              </a:tr>
              <a:tr h="4515676">
                <a:tc>
                  <a:txBody>
                    <a:bodyPr/>
                    <a:lstStyle/>
                    <a:p>
                      <a:pPr marL="285750" indent="-285750">
                        <a:buFont typeface="Arial" panose="020B0604020202020204" pitchFamily="34" charset="0"/>
                        <a:buChar char="•"/>
                      </a:pPr>
                      <a:r>
                        <a:rPr lang="en-US" dirty="0" smtClean="0"/>
                        <a:t>Strengthening mechanisms in which the country is ensure coordination of funding related to response to public health emergencies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Within the Ministry, funding to response to public health emergencies is scattered in various state programs</a:t>
                      </a:r>
                      <a:endParaRPr lang="en-US" baseline="0" dirty="0"/>
                    </a:p>
                  </a:txBody>
                  <a:tcPr>
                    <a:solidFill>
                      <a:schemeClr val="accent3">
                        <a:lumMod val="95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204200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70" y="0"/>
            <a:ext cx="9624060" cy="1260211"/>
          </a:xfrm>
        </p:spPr>
        <p:txBody>
          <a:bodyPr/>
          <a:lstStyle/>
          <a:p>
            <a:r>
              <a:rPr lang="ka-GE" dirty="0" smtClean="0"/>
              <a:t>ფინანსური რესურსები (1) </a:t>
            </a:r>
            <a:endParaRPr lang="en-US" dirty="0"/>
          </a:p>
        </p:txBody>
      </p:sp>
      <p:sp>
        <p:nvSpPr>
          <p:cNvPr id="3" name="Content Placeholder 2"/>
          <p:cNvSpPr>
            <a:spLocks noGrp="1"/>
          </p:cNvSpPr>
          <p:nvPr>
            <p:ph idx="1"/>
          </p:nvPr>
        </p:nvSpPr>
        <p:spPr>
          <a:xfrm>
            <a:off x="493727" y="1478576"/>
            <a:ext cx="9624060" cy="4990084"/>
          </a:xfrm>
        </p:spPr>
        <p:txBody>
          <a:bodyPr>
            <a:noAutofit/>
          </a:bodyPr>
          <a:lstStyle/>
          <a:p>
            <a:r>
              <a:rPr lang="ka-GE" sz="2400" b="1" dirty="0"/>
              <a:t>რეფერალური მომსახურების სახელმწიფო პროგრამა</a:t>
            </a:r>
          </a:p>
          <a:p>
            <a:pPr lvl="1"/>
            <a:r>
              <a:rPr lang="en-US" sz="2400" dirty="0" err="1"/>
              <a:t>სტიქიური</a:t>
            </a:r>
            <a:r>
              <a:rPr lang="en-US" sz="2400" dirty="0"/>
              <a:t> </a:t>
            </a:r>
            <a:r>
              <a:rPr lang="en-US" sz="2400" dirty="0" err="1"/>
              <a:t>უბედურებების</a:t>
            </a:r>
            <a:r>
              <a:rPr lang="en-US" sz="2400" dirty="0"/>
              <a:t>, </a:t>
            </a:r>
            <a:r>
              <a:rPr lang="en-US" sz="2400" dirty="0" err="1"/>
              <a:t>კატასტროფების</a:t>
            </a:r>
            <a:r>
              <a:rPr lang="en-US" sz="2400" dirty="0"/>
              <a:t>, </a:t>
            </a:r>
            <a:r>
              <a:rPr lang="en-US" sz="2400" dirty="0" err="1"/>
              <a:t>საგანგებო</a:t>
            </a:r>
            <a:r>
              <a:rPr lang="en-US" sz="2400" dirty="0"/>
              <a:t> </a:t>
            </a:r>
            <a:r>
              <a:rPr lang="en-US" sz="2400" dirty="0" err="1"/>
              <a:t>სიტუაციების</a:t>
            </a:r>
            <a:r>
              <a:rPr lang="en-US" sz="2400" dirty="0"/>
              <a:t>, </a:t>
            </a:r>
            <a:r>
              <a:rPr lang="en-US" sz="2400" dirty="0" err="1"/>
              <a:t>კონფლიქტურ</a:t>
            </a:r>
            <a:r>
              <a:rPr lang="en-US" sz="2400" dirty="0"/>
              <a:t> </a:t>
            </a:r>
            <a:r>
              <a:rPr lang="en-US" sz="2400" dirty="0" err="1"/>
              <a:t>რეგიონებში</a:t>
            </a:r>
            <a:r>
              <a:rPr lang="en-US" sz="2400" dirty="0"/>
              <a:t> </a:t>
            </a:r>
            <a:r>
              <a:rPr lang="en-US" sz="2400" dirty="0" err="1"/>
              <a:t>დაზარალებულ</a:t>
            </a:r>
            <a:r>
              <a:rPr lang="en-US" sz="2400" dirty="0"/>
              <a:t> </a:t>
            </a:r>
            <a:r>
              <a:rPr lang="en-US" sz="2400" dirty="0" err="1"/>
              <a:t>მოქალაქეთა</a:t>
            </a:r>
            <a:r>
              <a:rPr lang="en-US" sz="2400" dirty="0"/>
              <a:t> </a:t>
            </a:r>
            <a:r>
              <a:rPr lang="en-US" sz="2400" dirty="0" err="1"/>
              <a:t>და</a:t>
            </a:r>
            <a:r>
              <a:rPr lang="en-US" sz="2400" dirty="0"/>
              <a:t> </a:t>
            </a:r>
            <a:r>
              <a:rPr lang="en-US" sz="2400" dirty="0" err="1"/>
              <a:t>საქართველოს</a:t>
            </a:r>
            <a:r>
              <a:rPr lang="en-US" sz="2400" dirty="0"/>
              <a:t> </a:t>
            </a:r>
            <a:r>
              <a:rPr lang="en-US" sz="2400" dirty="0" err="1"/>
              <a:t>მთავრობის</a:t>
            </a:r>
            <a:r>
              <a:rPr lang="en-US" sz="2400" dirty="0"/>
              <a:t> </a:t>
            </a:r>
            <a:r>
              <a:rPr lang="en-US" sz="2400" dirty="0" err="1"/>
              <a:t>მიერ</a:t>
            </a:r>
            <a:r>
              <a:rPr lang="en-US" sz="2400" dirty="0"/>
              <a:t> </a:t>
            </a:r>
            <a:r>
              <a:rPr lang="en-US" sz="2400" dirty="0" err="1"/>
              <a:t>განსაზღვრული</a:t>
            </a:r>
            <a:r>
              <a:rPr lang="en-US" sz="2400" dirty="0"/>
              <a:t> </a:t>
            </a:r>
            <a:r>
              <a:rPr lang="en-US" sz="2400" dirty="0" err="1"/>
              <a:t>სხვა</a:t>
            </a:r>
            <a:r>
              <a:rPr lang="en-US" sz="2400" dirty="0"/>
              <a:t> </a:t>
            </a:r>
            <a:r>
              <a:rPr lang="en-US" sz="2400" dirty="0" err="1" smtClean="0"/>
              <a:t>შემთხვევების</a:t>
            </a:r>
            <a:r>
              <a:rPr lang="ka-GE" sz="2400" dirty="0" smtClean="0"/>
              <a:t> </a:t>
            </a:r>
            <a:r>
              <a:rPr lang="en-US" sz="2400" dirty="0" err="1"/>
              <a:t>დროს</a:t>
            </a:r>
            <a:r>
              <a:rPr lang="en-US" sz="2400" dirty="0"/>
              <a:t> </a:t>
            </a:r>
            <a:r>
              <a:rPr lang="en-US" sz="2400" dirty="0" err="1"/>
              <a:t>მოსახლეობის</a:t>
            </a:r>
            <a:r>
              <a:rPr lang="en-US" sz="2400" dirty="0"/>
              <a:t> </a:t>
            </a:r>
            <a:r>
              <a:rPr lang="en-US" sz="2400" dirty="0" err="1"/>
              <a:t>სამედიცინო</a:t>
            </a:r>
            <a:r>
              <a:rPr lang="en-US" sz="2400" dirty="0"/>
              <a:t> </a:t>
            </a:r>
            <a:r>
              <a:rPr lang="en-US" sz="2400" dirty="0" err="1"/>
              <a:t>დახმარება</a:t>
            </a:r>
            <a:r>
              <a:rPr lang="ka-GE" sz="2400" dirty="0"/>
              <a:t> </a:t>
            </a:r>
            <a:endParaRPr lang="ka-GE" sz="2400" dirty="0" smtClean="0"/>
          </a:p>
          <a:p>
            <a:r>
              <a:rPr lang="ka-GE" sz="2400" b="1" dirty="0" smtClean="0"/>
              <a:t>ეპიდეზედამხედველობის სახელმწიფო პროგრამა</a:t>
            </a:r>
          </a:p>
          <a:p>
            <a:pPr lvl="1"/>
            <a:r>
              <a:rPr lang="ka-GE" sz="2400" dirty="0" smtClean="0"/>
              <a:t>მიზანი: </a:t>
            </a:r>
            <a:r>
              <a:rPr lang="en-US" sz="2400" dirty="0" err="1"/>
              <a:t>ქვეყანაში</a:t>
            </a:r>
            <a:r>
              <a:rPr lang="en-US" sz="2400" dirty="0"/>
              <a:t> </a:t>
            </a:r>
            <a:r>
              <a:rPr lang="en-US" sz="2400" dirty="0" err="1"/>
              <a:t>გადამდები</a:t>
            </a:r>
            <a:r>
              <a:rPr lang="en-US" sz="2400" dirty="0"/>
              <a:t> </a:t>
            </a:r>
            <a:r>
              <a:rPr lang="en-US" sz="2400" dirty="0" err="1"/>
              <a:t>და</a:t>
            </a:r>
            <a:r>
              <a:rPr lang="en-US" sz="2400" dirty="0"/>
              <a:t> </a:t>
            </a:r>
            <a:r>
              <a:rPr lang="en-US" sz="2400" dirty="0" err="1"/>
              <a:t>არაგადამდები</a:t>
            </a:r>
            <a:r>
              <a:rPr lang="en-US" sz="2400" dirty="0"/>
              <a:t> </a:t>
            </a:r>
            <a:r>
              <a:rPr lang="en-US" sz="2400" dirty="0" err="1"/>
              <a:t>დაავადებების</a:t>
            </a:r>
            <a:r>
              <a:rPr lang="en-US" sz="2400" dirty="0"/>
              <a:t> </a:t>
            </a:r>
            <a:r>
              <a:rPr lang="en-US" sz="2400" dirty="0" err="1"/>
              <a:t>არსებული</a:t>
            </a:r>
            <a:r>
              <a:rPr lang="en-US" sz="2400" dirty="0"/>
              <a:t> </a:t>
            </a:r>
            <a:r>
              <a:rPr lang="en-US" sz="2400" dirty="0" err="1"/>
              <a:t>ეპიდემიური</a:t>
            </a:r>
            <a:r>
              <a:rPr lang="en-US" sz="2400" dirty="0"/>
              <a:t> </a:t>
            </a:r>
            <a:r>
              <a:rPr lang="en-US" sz="2400" dirty="0" err="1"/>
              <a:t>სიტუაციის</a:t>
            </a:r>
            <a:r>
              <a:rPr lang="en-US" sz="2400" dirty="0"/>
              <a:t> </a:t>
            </a:r>
            <a:r>
              <a:rPr lang="en-US" sz="2400" dirty="0" err="1"/>
              <a:t>კონტროლი</a:t>
            </a:r>
            <a:r>
              <a:rPr lang="en-US" sz="2400" dirty="0"/>
              <a:t>, </a:t>
            </a:r>
            <a:r>
              <a:rPr lang="en-US" sz="2400" dirty="0" err="1"/>
              <a:t>გადამდებ</a:t>
            </a:r>
            <a:r>
              <a:rPr lang="en-US" sz="2400" dirty="0"/>
              <a:t> </a:t>
            </a:r>
            <a:r>
              <a:rPr lang="en-US" sz="2400" dirty="0" err="1"/>
              <a:t>დაავადებათა</a:t>
            </a:r>
            <a:r>
              <a:rPr lang="en-US" sz="2400" dirty="0"/>
              <a:t> </a:t>
            </a:r>
            <a:r>
              <a:rPr lang="en-US" sz="2400" dirty="0" err="1"/>
              <a:t>გამოვლენის</a:t>
            </a:r>
            <a:r>
              <a:rPr lang="en-US" sz="2400" dirty="0"/>
              <a:t>, </a:t>
            </a:r>
            <a:r>
              <a:rPr lang="en-US" sz="2400" dirty="0" err="1"/>
              <a:t>ადეკვატური</a:t>
            </a:r>
            <a:r>
              <a:rPr lang="en-US" sz="2400" dirty="0"/>
              <a:t> </a:t>
            </a:r>
            <a:r>
              <a:rPr lang="en-US" sz="2400" dirty="0" err="1"/>
              <a:t>რეაგირებისა</a:t>
            </a:r>
            <a:r>
              <a:rPr lang="en-US" sz="2400" dirty="0"/>
              <a:t> </a:t>
            </a:r>
            <a:r>
              <a:rPr lang="en-US" sz="2400" dirty="0" err="1"/>
              <a:t>და</a:t>
            </a:r>
            <a:r>
              <a:rPr lang="en-US" sz="2400" dirty="0"/>
              <a:t> </a:t>
            </a:r>
            <a:r>
              <a:rPr lang="en-US" sz="2400" dirty="0" err="1"/>
              <a:t>პრევენციის</a:t>
            </a:r>
            <a:r>
              <a:rPr lang="en-US" sz="2400" dirty="0"/>
              <a:t> </a:t>
            </a:r>
            <a:r>
              <a:rPr lang="en-US" sz="2400" dirty="0" err="1"/>
              <a:t>უზრუნველყოფა</a:t>
            </a:r>
            <a:r>
              <a:rPr lang="en-US" sz="2400" dirty="0"/>
              <a:t> </a:t>
            </a:r>
            <a:r>
              <a:rPr lang="en-US" sz="2400" dirty="0" err="1"/>
              <a:t>ეპიდზედამხედველობისა</a:t>
            </a:r>
            <a:r>
              <a:rPr lang="en-US" sz="2400" dirty="0"/>
              <a:t> </a:t>
            </a:r>
            <a:r>
              <a:rPr lang="en-US" sz="2400" dirty="0" err="1"/>
              <a:t>და</a:t>
            </a:r>
            <a:r>
              <a:rPr lang="en-US" sz="2400" dirty="0"/>
              <a:t> </a:t>
            </a:r>
            <a:r>
              <a:rPr lang="en-US" sz="2400" dirty="0" err="1"/>
              <a:t>ლაბორატორიულ</a:t>
            </a:r>
            <a:r>
              <a:rPr lang="en-US" sz="2400" dirty="0"/>
              <a:t> </a:t>
            </a:r>
            <a:r>
              <a:rPr lang="en-US" sz="2400" dirty="0" err="1"/>
              <a:t>სამსახურებზე</a:t>
            </a:r>
            <a:r>
              <a:rPr lang="en-US" sz="2400" dirty="0"/>
              <a:t> </a:t>
            </a:r>
            <a:r>
              <a:rPr lang="en-US" sz="2400" dirty="0" err="1"/>
              <a:t>დაფუძნებული</a:t>
            </a:r>
            <a:r>
              <a:rPr lang="en-US" sz="2400" dirty="0"/>
              <a:t> </a:t>
            </a:r>
            <a:r>
              <a:rPr lang="en-US" sz="2400" dirty="0" err="1"/>
              <a:t>სისტემის</a:t>
            </a:r>
            <a:r>
              <a:rPr lang="en-US" sz="2400" dirty="0"/>
              <a:t> </a:t>
            </a:r>
            <a:r>
              <a:rPr lang="en-US" sz="2400" dirty="0" err="1"/>
              <a:t>მუშაობის</a:t>
            </a:r>
            <a:r>
              <a:rPr lang="en-US" sz="2400" dirty="0"/>
              <a:t> </a:t>
            </a:r>
            <a:r>
              <a:rPr lang="en-US" sz="2400" dirty="0" err="1" smtClean="0"/>
              <a:t>გზით</a:t>
            </a:r>
            <a:endParaRPr lang="ka-GE" sz="2400" dirty="0" smtClean="0"/>
          </a:p>
        </p:txBody>
      </p:sp>
    </p:spTree>
    <p:extLst>
      <p:ext uri="{BB962C8B-B14F-4D97-AF65-F5344CB8AC3E}">
        <p14:creationId xmlns:p14="http://schemas.microsoft.com/office/powerpoint/2010/main" val="29786166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558" y="36006"/>
            <a:ext cx="9624060" cy="1260211"/>
          </a:xfrm>
        </p:spPr>
        <p:txBody>
          <a:bodyPr/>
          <a:lstStyle/>
          <a:p>
            <a:r>
              <a:rPr lang="ka-GE" dirty="0"/>
              <a:t>ფინანსური რესურსები </a:t>
            </a:r>
            <a:r>
              <a:rPr lang="ka-GE" dirty="0" smtClean="0"/>
              <a:t>(2) </a:t>
            </a:r>
            <a:endParaRPr lang="en-US" dirty="0"/>
          </a:p>
        </p:txBody>
      </p:sp>
      <p:sp>
        <p:nvSpPr>
          <p:cNvPr id="3" name="Content Placeholder 2"/>
          <p:cNvSpPr>
            <a:spLocks noGrp="1"/>
          </p:cNvSpPr>
          <p:nvPr>
            <p:ph idx="1"/>
          </p:nvPr>
        </p:nvSpPr>
        <p:spPr>
          <a:xfrm>
            <a:off x="342799" y="1505872"/>
            <a:ext cx="9891395" cy="4990084"/>
          </a:xfrm>
        </p:spPr>
        <p:txBody>
          <a:bodyPr>
            <a:noAutofit/>
          </a:bodyPr>
          <a:lstStyle/>
          <a:p>
            <a:r>
              <a:rPr lang="en-US" sz="2400" b="1" dirty="0" err="1"/>
              <a:t>სასწრაფო</a:t>
            </a:r>
            <a:r>
              <a:rPr lang="en-US" sz="2400" b="1" dirty="0"/>
              <a:t>, </a:t>
            </a:r>
            <a:r>
              <a:rPr lang="en-US" sz="2400" b="1" dirty="0" err="1"/>
              <a:t>გადაუდებელი</a:t>
            </a:r>
            <a:r>
              <a:rPr lang="en-US" sz="2400" b="1" dirty="0"/>
              <a:t> </a:t>
            </a:r>
            <a:r>
              <a:rPr lang="en-US" sz="2400" b="1" dirty="0" err="1" smtClean="0"/>
              <a:t>დახმარებ</a:t>
            </a:r>
            <a:r>
              <a:rPr lang="ka-GE" sz="2400" b="1" dirty="0" smtClean="0"/>
              <a:t>ის</a:t>
            </a:r>
            <a:r>
              <a:rPr lang="en-US" sz="2400" b="1" dirty="0" smtClean="0"/>
              <a:t> </a:t>
            </a:r>
            <a:r>
              <a:rPr lang="en-US" sz="2400" b="1" dirty="0" err="1"/>
              <a:t>და</a:t>
            </a:r>
            <a:r>
              <a:rPr lang="en-US" sz="2400" b="1" dirty="0"/>
              <a:t> </a:t>
            </a:r>
            <a:r>
              <a:rPr lang="en-US" sz="2400" b="1" dirty="0" err="1"/>
              <a:t>სამედიცინო</a:t>
            </a:r>
            <a:r>
              <a:rPr lang="en-US" sz="2400" b="1" dirty="0"/>
              <a:t> </a:t>
            </a:r>
            <a:r>
              <a:rPr lang="en-US" sz="2400" b="1" dirty="0" err="1" smtClean="0"/>
              <a:t>ტრანსპორტირებ</a:t>
            </a:r>
            <a:r>
              <a:rPr lang="ka-GE" sz="2400" b="1" dirty="0" smtClean="0"/>
              <a:t>ის სახელმწიფო პროგრამა</a:t>
            </a:r>
          </a:p>
          <a:p>
            <a:pPr lvl="1"/>
            <a:r>
              <a:rPr lang="en-US" sz="2400" dirty="0" err="1"/>
              <a:t>გადაუდებელი</a:t>
            </a:r>
            <a:r>
              <a:rPr lang="en-US" sz="2400" dirty="0"/>
              <a:t> </a:t>
            </a:r>
            <a:r>
              <a:rPr lang="en-US" sz="2400" dirty="0" err="1"/>
              <a:t>მდგომარეობების</a:t>
            </a:r>
            <a:r>
              <a:rPr lang="en-US" sz="2400" dirty="0"/>
              <a:t> </a:t>
            </a:r>
            <a:r>
              <a:rPr lang="en-US" sz="2400" dirty="0" err="1"/>
              <a:t>დროს</a:t>
            </a:r>
            <a:r>
              <a:rPr lang="en-US" sz="2400" dirty="0"/>
              <a:t> </a:t>
            </a:r>
            <a:r>
              <a:rPr lang="en-US" sz="2400" dirty="0" err="1"/>
              <a:t>გართულებებისა</a:t>
            </a:r>
            <a:r>
              <a:rPr lang="en-US" sz="2400" dirty="0"/>
              <a:t> </a:t>
            </a:r>
            <a:r>
              <a:rPr lang="en-US" sz="2400" dirty="0" err="1"/>
              <a:t>და</a:t>
            </a:r>
            <a:r>
              <a:rPr lang="en-US" sz="2400" dirty="0"/>
              <a:t> </a:t>
            </a:r>
            <a:r>
              <a:rPr lang="en-US" sz="2400" dirty="0" err="1"/>
              <a:t>ლეტალური</a:t>
            </a:r>
            <a:r>
              <a:rPr lang="en-US" sz="2400" dirty="0"/>
              <a:t> </a:t>
            </a:r>
            <a:r>
              <a:rPr lang="en-US" sz="2400" dirty="0" err="1"/>
              <a:t>გამოსავლის</a:t>
            </a:r>
            <a:r>
              <a:rPr lang="en-US" sz="2400" dirty="0"/>
              <a:t> </a:t>
            </a:r>
            <a:r>
              <a:rPr lang="en-US" sz="2400" dirty="0" err="1"/>
              <a:t>შემცირება</a:t>
            </a:r>
            <a:r>
              <a:rPr lang="en-US" sz="2400" dirty="0"/>
              <a:t>, </a:t>
            </a:r>
            <a:r>
              <a:rPr lang="en-US" sz="2400" dirty="0" err="1"/>
              <a:t>მოსახლეობის</a:t>
            </a:r>
            <a:r>
              <a:rPr lang="en-US" sz="2400" dirty="0"/>
              <a:t> </a:t>
            </a:r>
            <a:r>
              <a:rPr lang="en-US" sz="2400" dirty="0" err="1"/>
              <a:t>უფასო</a:t>
            </a:r>
            <a:r>
              <a:rPr lang="en-US" sz="2400" dirty="0"/>
              <a:t> </a:t>
            </a:r>
            <a:r>
              <a:rPr lang="en-US" sz="2400" dirty="0" err="1"/>
              <a:t>სასწრაფო</a:t>
            </a:r>
            <a:r>
              <a:rPr lang="en-US" sz="2400" dirty="0"/>
              <a:t> </a:t>
            </a:r>
            <a:r>
              <a:rPr lang="en-US" sz="2400" dirty="0" err="1"/>
              <a:t>სამედიცინო</a:t>
            </a:r>
            <a:r>
              <a:rPr lang="en-US" sz="2400" dirty="0"/>
              <a:t> </a:t>
            </a:r>
            <a:r>
              <a:rPr lang="en-US" sz="2400" dirty="0" err="1"/>
              <a:t>დახმარებით</a:t>
            </a:r>
            <a:r>
              <a:rPr lang="en-US" sz="2400" dirty="0"/>
              <a:t> </a:t>
            </a:r>
            <a:r>
              <a:rPr lang="en-US" sz="2400" dirty="0" err="1"/>
              <a:t>უზრუნველყოფის</a:t>
            </a:r>
            <a:r>
              <a:rPr lang="en-US" sz="2400" dirty="0"/>
              <a:t> </a:t>
            </a:r>
            <a:r>
              <a:rPr lang="en-US" sz="2400" dirty="0" err="1" smtClean="0"/>
              <a:t>გზით</a:t>
            </a:r>
            <a:endParaRPr lang="ka-GE" sz="2400" dirty="0" smtClean="0"/>
          </a:p>
          <a:p>
            <a:r>
              <a:rPr lang="ka-GE" sz="2400" b="1" dirty="0" smtClean="0"/>
              <a:t>საყოველთაო ჯანდაცვის სახელმწიფო პროგრამა</a:t>
            </a:r>
          </a:p>
          <a:p>
            <a:pPr lvl="1"/>
            <a:r>
              <a:rPr lang="en-US" sz="2400" dirty="0" err="1"/>
              <a:t>მოსახლეობის</a:t>
            </a:r>
            <a:r>
              <a:rPr lang="en-US" sz="2400" dirty="0"/>
              <a:t> </a:t>
            </a:r>
            <a:r>
              <a:rPr lang="en-US" sz="2400" dirty="0" err="1"/>
              <a:t>ჯანმრთელობის</a:t>
            </a:r>
            <a:r>
              <a:rPr lang="en-US" sz="2400" dirty="0"/>
              <a:t> </a:t>
            </a:r>
            <a:r>
              <a:rPr lang="en-US" sz="2400" dirty="0" err="1"/>
              <a:t>მდგომარეობის</a:t>
            </a:r>
            <a:r>
              <a:rPr lang="en-US" sz="2400" dirty="0"/>
              <a:t> </a:t>
            </a:r>
            <a:r>
              <a:rPr lang="en-US" sz="2400" dirty="0" err="1"/>
              <a:t>გაუმჯობესება</a:t>
            </a:r>
            <a:r>
              <a:rPr lang="en-US" sz="2400" dirty="0"/>
              <a:t> </a:t>
            </a:r>
            <a:r>
              <a:rPr lang="en-US" sz="2400" dirty="0" err="1"/>
              <a:t>გადაუდებელ</a:t>
            </a:r>
            <a:r>
              <a:rPr lang="en-US" sz="2400" dirty="0"/>
              <a:t> </a:t>
            </a:r>
            <a:r>
              <a:rPr lang="en-US" sz="2400" dirty="0" err="1"/>
              <a:t>და</a:t>
            </a:r>
            <a:r>
              <a:rPr lang="en-US" sz="2400" dirty="0"/>
              <a:t> </a:t>
            </a:r>
            <a:r>
              <a:rPr lang="en-US" sz="2400" dirty="0" err="1"/>
              <a:t>გეგმურ</a:t>
            </a:r>
            <a:r>
              <a:rPr lang="en-US" sz="2400" dirty="0"/>
              <a:t> </a:t>
            </a:r>
            <a:r>
              <a:rPr lang="en-US" sz="2400" dirty="0" err="1"/>
              <a:t>სტაციონარულ</a:t>
            </a:r>
            <a:r>
              <a:rPr lang="en-US" sz="2400" dirty="0"/>
              <a:t> </a:t>
            </a:r>
            <a:r>
              <a:rPr lang="en-US" sz="2400" dirty="0" err="1"/>
              <a:t>და</a:t>
            </a:r>
            <a:r>
              <a:rPr lang="en-US" sz="2400" dirty="0"/>
              <a:t> </a:t>
            </a:r>
            <a:r>
              <a:rPr lang="en-US" sz="2400" dirty="0" err="1"/>
              <a:t>ამბულატორიულ</a:t>
            </a:r>
            <a:r>
              <a:rPr lang="en-US" sz="2400" dirty="0"/>
              <a:t> </a:t>
            </a:r>
            <a:r>
              <a:rPr lang="en-US" sz="2400" dirty="0" err="1"/>
              <a:t>მომსახურებაზე</a:t>
            </a:r>
            <a:r>
              <a:rPr lang="en-US" sz="2400" dirty="0"/>
              <a:t> </a:t>
            </a:r>
            <a:r>
              <a:rPr lang="en-US" sz="2400" dirty="0" err="1"/>
              <a:t>ფინანსური</a:t>
            </a:r>
            <a:r>
              <a:rPr lang="en-US" sz="2400" dirty="0"/>
              <a:t> </a:t>
            </a:r>
            <a:r>
              <a:rPr lang="en-US" sz="2400" dirty="0" err="1"/>
              <a:t>ხელმისაწვდომობის</a:t>
            </a:r>
            <a:r>
              <a:rPr lang="en-US" sz="2400" dirty="0"/>
              <a:t> </a:t>
            </a:r>
            <a:r>
              <a:rPr lang="en-US" sz="2400" dirty="0" err="1"/>
              <a:t>გაზრდის</a:t>
            </a:r>
            <a:r>
              <a:rPr lang="en-US" sz="2400" dirty="0"/>
              <a:t> </a:t>
            </a:r>
            <a:r>
              <a:rPr lang="en-US" sz="2400" dirty="0" err="1" smtClean="0"/>
              <a:t>გზით</a:t>
            </a:r>
            <a:endParaRPr lang="ka-GE" sz="2400" dirty="0" smtClean="0"/>
          </a:p>
        </p:txBody>
      </p:sp>
    </p:spTree>
    <p:extLst>
      <p:ext uri="{BB962C8B-B14F-4D97-AF65-F5344CB8AC3E}">
        <p14:creationId xmlns:p14="http://schemas.microsoft.com/office/powerpoint/2010/main" val="30506928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70" y="168028"/>
            <a:ext cx="9624060" cy="1260211"/>
          </a:xfrm>
        </p:spPr>
        <p:txBody>
          <a:bodyPr/>
          <a:lstStyle/>
          <a:p>
            <a:r>
              <a:rPr lang="ka-GE" dirty="0"/>
              <a:t>ფინანსური რესურსები </a:t>
            </a:r>
            <a:r>
              <a:rPr lang="ka-GE" dirty="0" smtClean="0"/>
              <a:t>(</a:t>
            </a:r>
            <a:r>
              <a:rPr lang="en-US" dirty="0" smtClean="0"/>
              <a:t>3</a:t>
            </a:r>
            <a:r>
              <a:rPr lang="ka-GE" dirty="0" smtClean="0"/>
              <a:t>) </a:t>
            </a:r>
            <a:endParaRPr lang="en-US" dirty="0"/>
          </a:p>
        </p:txBody>
      </p:sp>
      <p:sp>
        <p:nvSpPr>
          <p:cNvPr id="3" name="Content Placeholder 2"/>
          <p:cNvSpPr>
            <a:spLocks noGrp="1"/>
          </p:cNvSpPr>
          <p:nvPr>
            <p:ph idx="1"/>
          </p:nvPr>
        </p:nvSpPr>
        <p:spPr/>
        <p:txBody>
          <a:bodyPr>
            <a:normAutofit/>
          </a:bodyPr>
          <a:lstStyle/>
          <a:p>
            <a:r>
              <a:rPr lang="ka-GE" sz="2800" dirty="0" smtClean="0"/>
              <a:t>საჭიროების შემთხვევაში:</a:t>
            </a:r>
          </a:p>
          <a:p>
            <a:pPr lvl="1"/>
            <a:r>
              <a:rPr lang="ka-GE" dirty="0" smtClean="0"/>
              <a:t>საქართველოს პრეზიდენტის სარეზერვო ფონდი</a:t>
            </a:r>
          </a:p>
          <a:p>
            <a:pPr lvl="1"/>
            <a:r>
              <a:rPr lang="ka-GE" dirty="0" smtClean="0"/>
              <a:t>საქართველოს მთავრობის სარეზერვო ფონდი</a:t>
            </a:r>
          </a:p>
          <a:p>
            <a:pPr lvl="1"/>
            <a:r>
              <a:rPr lang="ka-GE" dirty="0" smtClean="0"/>
              <a:t>ჰუმანიტარული დახმარება</a:t>
            </a:r>
            <a:endParaRPr lang="en-US" dirty="0"/>
          </a:p>
        </p:txBody>
      </p:sp>
    </p:spTree>
    <p:extLst>
      <p:ext uri="{BB962C8B-B14F-4D97-AF65-F5344CB8AC3E}">
        <p14:creationId xmlns:p14="http://schemas.microsoft.com/office/powerpoint/2010/main" val="870892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dirty="0" smtClean="0"/>
              <a:t>Financing Sources for </a:t>
            </a:r>
            <a:r>
              <a:rPr lang="en-IN" sz="3200" dirty="0"/>
              <a:t>timely response to public health emergencies</a:t>
            </a:r>
            <a:r>
              <a:rPr lang="ka-GE" sz="3200" b="1" dirty="0" smtClean="0"/>
              <a:t>, </a:t>
            </a:r>
            <a:r>
              <a:rPr lang="en-US" sz="3200" b="1" dirty="0" smtClean="0"/>
              <a:t>thousand GEL, 2019</a:t>
            </a:r>
            <a:r>
              <a:rPr lang="ka-GE" sz="3200" b="1" dirty="0" smtClean="0"/>
              <a:t/>
            </a:r>
            <a:br>
              <a:rPr lang="ka-GE" sz="3200" b="1" dirty="0" smtClean="0"/>
            </a:b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2136624"/>
              </p:ext>
            </p:extLst>
          </p:nvPr>
        </p:nvGraphicFramePr>
        <p:xfrm>
          <a:off x="178223" y="1764296"/>
          <a:ext cx="9980507" cy="49900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07315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a:t>Priority areas for action</a:t>
            </a:r>
          </a:p>
        </p:txBody>
      </p:sp>
      <p:sp>
        <p:nvSpPr>
          <p:cNvPr id="3" name="TextBox 2"/>
          <p:cNvSpPr txBox="1"/>
          <p:nvPr/>
        </p:nvSpPr>
        <p:spPr>
          <a:xfrm>
            <a:off x="208547" y="1588168"/>
            <a:ext cx="10299032" cy="2554545"/>
          </a:xfrm>
          <a:prstGeom prst="rect">
            <a:avLst/>
          </a:prstGeom>
          <a:noFill/>
        </p:spPr>
        <p:txBody>
          <a:bodyPr wrap="square" rtlCol="0">
            <a:spAutoFit/>
          </a:bodyPr>
          <a:lstStyle/>
          <a:p>
            <a:pPr marL="285750" indent="-285750" algn="l">
              <a:buFont typeface="Arial" panose="020B0604020202020204" pitchFamily="34" charset="0"/>
              <a:buChar char="•"/>
            </a:pPr>
            <a:r>
              <a:rPr lang="ka-GE" sz="2000" dirty="0">
                <a:latin typeface="Arial" panose="020B0604020202020204" pitchFamily="34" charset="0"/>
              </a:rPr>
              <a:t>კანონმდებლობის სრულყოფა საერთაშორისო ხელშეკრულებებით განსაზღვრული ვალდებულებების იმპლემენტაციის უზრუნველსაყოფად</a:t>
            </a:r>
          </a:p>
          <a:p>
            <a:pPr marL="285750" indent="-285750" algn="l">
              <a:buFont typeface="Arial" panose="020B0604020202020204" pitchFamily="34" charset="0"/>
              <a:buChar char="•"/>
            </a:pPr>
            <a:r>
              <a:rPr lang="ka-GE" sz="2000" dirty="0">
                <a:latin typeface="Arial" panose="020B0604020202020204" pitchFamily="34" charset="0"/>
              </a:rPr>
              <a:t>საკოორდინაციო მექანიზმების გაუმჯობესება (მ.შ., რეგიონულ პარტნიორებთან)</a:t>
            </a:r>
          </a:p>
          <a:p>
            <a:pPr marL="285750" indent="-285750" algn="l">
              <a:buFont typeface="Arial" panose="020B0604020202020204" pitchFamily="34" charset="0"/>
              <a:buChar char="•"/>
            </a:pPr>
            <a:r>
              <a:rPr lang="ka-GE" sz="2000" dirty="0">
                <a:latin typeface="Arial" panose="020B0604020202020204" pitchFamily="34" charset="0"/>
              </a:rPr>
              <a:t>ადამიანური რესურსის მომზადება/გადამზადება</a:t>
            </a:r>
          </a:p>
          <a:p>
            <a:pPr marL="285750" indent="-285750" algn="l">
              <a:buFont typeface="Arial" panose="020B0604020202020204" pitchFamily="34" charset="0"/>
              <a:buChar char="•"/>
            </a:pPr>
            <a:r>
              <a:rPr lang="ka-GE" sz="2000" dirty="0">
                <a:latin typeface="Arial" panose="020B0604020202020204" pitchFamily="34" charset="0"/>
              </a:rPr>
              <a:t> </a:t>
            </a:r>
            <a:r>
              <a:rPr lang="ka-GE" sz="2000" dirty="0">
                <a:solidFill>
                  <a:srgbClr val="FF0000"/>
                </a:solidFill>
                <a:latin typeface="Arial" panose="020B0604020202020204" pitchFamily="34" charset="0"/>
              </a:rPr>
              <a:t>მიზნობრივი პროგრამების დაფინანსება</a:t>
            </a:r>
          </a:p>
          <a:p>
            <a:pPr marL="285750" indent="-285750" algn="l">
              <a:buFont typeface="Arial" panose="020B0604020202020204" pitchFamily="34" charset="0"/>
              <a:buChar char="•"/>
            </a:pPr>
            <a:endParaRPr lang="en-US" sz="2000" dirty="0">
              <a:latin typeface="Arial" panose="020B0604020202020204" pitchFamily="34" charset="0"/>
            </a:endParaRPr>
          </a:p>
        </p:txBody>
      </p:sp>
    </p:spTree>
    <p:extLst>
      <p:ext uri="{BB962C8B-B14F-4D97-AF65-F5344CB8AC3E}">
        <p14:creationId xmlns:p14="http://schemas.microsoft.com/office/powerpoint/2010/main" val="1927255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en-US" dirty="0"/>
              <a:t>Health Priority Directions for 2014-2020</a:t>
            </a:r>
            <a:endParaRPr lang="en-GB" dirty="0"/>
          </a:p>
        </p:txBody>
      </p:sp>
      <p:sp>
        <p:nvSpPr>
          <p:cNvPr id="3" name="TextBox 2"/>
          <p:cNvSpPr txBox="1"/>
          <p:nvPr/>
        </p:nvSpPr>
        <p:spPr>
          <a:xfrm>
            <a:off x="208547" y="1588168"/>
            <a:ext cx="10299032" cy="3416320"/>
          </a:xfrm>
          <a:prstGeom prst="rect">
            <a:avLst/>
          </a:prstGeom>
          <a:noFill/>
        </p:spPr>
        <p:txBody>
          <a:bodyPr wrap="square" rtlCol="0">
            <a:spAutoFit/>
          </a:bodyPr>
          <a:lstStyle/>
          <a:p>
            <a:pPr marL="285750" indent="-285750" algn="l">
              <a:buFont typeface="Arial" panose="020B0604020202020204" pitchFamily="34" charset="0"/>
              <a:buChar char="•"/>
            </a:pPr>
            <a:endParaRPr lang="en-US" sz="2400" dirty="0">
              <a:latin typeface="Arial" panose="020B0604020202020204" pitchFamily="34" charset="0"/>
            </a:endParaRPr>
          </a:p>
          <a:p>
            <a:pPr marL="285750" indent="-285750" algn="l">
              <a:buFont typeface="Arial" panose="020B0604020202020204" pitchFamily="34" charset="0"/>
              <a:buChar char="•"/>
            </a:pPr>
            <a:r>
              <a:rPr lang="ka-GE" sz="2400" dirty="0">
                <a:latin typeface="Arial" panose="020B0604020202020204" pitchFamily="34" charset="0"/>
              </a:rPr>
              <a:t>ეპიდემიოლოგიური ზედამხედველობის, კონტროლის, ლაბორატორიული კვლევებისა და დაავადებებზე რეაგირების სისტემის ფუნქციონირების ეტაპობრივ სრულყოფა ევროდირექტივების შესაბამისად</a:t>
            </a:r>
          </a:p>
          <a:p>
            <a:pPr marL="285750" indent="-285750" algn="l">
              <a:buFont typeface="Arial" panose="020B0604020202020204" pitchFamily="34" charset="0"/>
              <a:buChar char="•"/>
            </a:pPr>
            <a:r>
              <a:rPr lang="ka-GE" sz="2400" dirty="0">
                <a:latin typeface="Arial" panose="020B0604020202020204" pitchFamily="34" charset="0"/>
              </a:rPr>
              <a:t>ბიოლოგიურ, ქიმიურ და რადიაციულ ინციდენტებზე რეაგირების გეგმების სრულყოფა ჯანმრთელობის საერთაშორისო წესების მიხედვით</a:t>
            </a:r>
          </a:p>
        </p:txBody>
      </p:sp>
    </p:spTree>
    <p:extLst>
      <p:ext uri="{BB962C8B-B14F-4D97-AF65-F5344CB8AC3E}">
        <p14:creationId xmlns:p14="http://schemas.microsoft.com/office/powerpoint/2010/main" val="6547908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a:t>References and supporting documentation</a:t>
            </a:r>
          </a:p>
        </p:txBody>
      </p:sp>
      <p:sp>
        <p:nvSpPr>
          <p:cNvPr id="3" name="TextBox 2"/>
          <p:cNvSpPr txBox="1"/>
          <p:nvPr/>
        </p:nvSpPr>
        <p:spPr>
          <a:xfrm>
            <a:off x="208547" y="1588168"/>
            <a:ext cx="10299032" cy="3139321"/>
          </a:xfrm>
          <a:prstGeom prst="rect">
            <a:avLst/>
          </a:prstGeom>
          <a:noFill/>
        </p:spPr>
        <p:txBody>
          <a:bodyPr wrap="square" rtlCol="0">
            <a:spAutoFit/>
          </a:bodyPr>
          <a:lstStyle/>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Law of Georgia “Civil security</a:t>
            </a:r>
            <a:r>
              <a:rPr lang="en-IN" sz="1800" dirty="0">
                <a:latin typeface="Calibri" panose="020F0502020204030204" pitchFamily="34" charset="0"/>
                <a:cs typeface="Calibri" panose="020F0502020204030204" pitchFamily="34" charset="0"/>
              </a:rPr>
              <a:t>” </a:t>
            </a:r>
            <a:r>
              <a:rPr lang="en-IN" sz="1800" u="sng" dirty="0">
                <a:latin typeface="Calibri" panose="020F0502020204030204" pitchFamily="34" charset="0"/>
                <a:cs typeface="Calibri" panose="020F0502020204030204" pitchFamily="34" charset="0"/>
                <a:hlinkClick r:id="rId3"/>
              </a:rPr>
              <a:t>https://matsne.gov.ge/ka/document/view/4243170?publication=1</a:t>
            </a:r>
            <a:endParaRPr lang="ka-GE" sz="1800" u="sng"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u="sng" dirty="0">
                <a:latin typeface="Calibri" panose="020F0502020204030204" pitchFamily="34" charset="0"/>
                <a:cs typeface="Calibri" panose="020F0502020204030204" pitchFamily="34" charset="0"/>
              </a:rPr>
              <a:t>Law of Georgia “On </a:t>
            </a:r>
            <a:r>
              <a:rPr lang="en-US" sz="1800" u="sng" dirty="0" err="1">
                <a:latin typeface="Calibri" panose="020F0502020204030204" pitchFamily="34" charset="0"/>
                <a:cs typeface="Calibri" panose="020F0502020204030204" pitchFamily="34" charset="0"/>
              </a:rPr>
              <a:t>Healt</a:t>
            </a:r>
            <a:r>
              <a:rPr lang="en-US" sz="1800" u="sng" dirty="0">
                <a:latin typeface="Calibri" panose="020F0502020204030204" pitchFamily="34" charset="0"/>
                <a:cs typeface="Calibri" panose="020F0502020204030204" pitchFamily="34" charset="0"/>
              </a:rPr>
              <a:t> Care” https://matsne.gov.ge</a:t>
            </a:r>
          </a:p>
          <a:p>
            <a:pPr marL="285750" indent="-285750" algn="l">
              <a:spcBef>
                <a:spcPts val="0"/>
              </a:spcBef>
              <a:buFont typeface="Wingdings" panose="05000000000000000000" pitchFamily="2" charset="2"/>
              <a:buChar char="ü"/>
            </a:pPr>
            <a:r>
              <a:rPr lang="en-IN" sz="1800" u="sng" dirty="0">
                <a:latin typeface="Calibri" panose="020F0502020204030204" pitchFamily="34" charset="0"/>
                <a:cs typeface="Calibri" panose="020F0502020204030204" pitchFamily="34" charset="0"/>
              </a:rPr>
              <a:t>Law of Georgia “on Public Health” https://matsne.gov.ge</a:t>
            </a: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on approval of the National Security Plan </a:t>
            </a:r>
            <a:r>
              <a:rPr lang="en-US" sz="1800" dirty="0">
                <a:latin typeface="Calibri" panose="020F0502020204030204" pitchFamily="34" charset="0"/>
                <a:cs typeface="Calibri" panose="020F0502020204030204" pitchFamily="34" charset="0"/>
                <a:hlinkClick r:id="rId4"/>
              </a:rPr>
              <a:t>https://matsne.gov.ge/ka/documn/view/2993918?publication=0</a:t>
            </a:r>
            <a:r>
              <a:rPr lang="en-US" sz="1800" dirty="0">
                <a:latin typeface="Calibri" panose="020F0502020204030204" pitchFamily="34" charset="0"/>
                <a:cs typeface="Calibri" panose="020F0502020204030204" pitchFamily="34" charset="0"/>
              </a:rPr>
              <a:t> </a:t>
            </a: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-Approving Rule of  Functioning of Integrated National System of Surveillance on Infectious Diseases, including Diseases Due to Particularly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-Approving Rule of Functioning of Integrated National Surveillance System on Infectious Diseases, including diseases caused by especially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8654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dirty="0"/>
              <a:t>საკანონმდებლო გარემო</a:t>
            </a:r>
            <a:endParaRPr lang="en-GB" dirty="0"/>
          </a:p>
        </p:txBody>
      </p:sp>
      <p:sp>
        <p:nvSpPr>
          <p:cNvPr id="3" name="TextBox 2"/>
          <p:cNvSpPr txBox="1"/>
          <p:nvPr/>
        </p:nvSpPr>
        <p:spPr>
          <a:xfrm>
            <a:off x="208547" y="1430883"/>
            <a:ext cx="10299032" cy="6240170"/>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საკანანომდებლო აქტები:</a:t>
            </a:r>
          </a:p>
          <a:p>
            <a:pPr lvl="1" algn="l">
              <a:buFont typeface="Wingdings" panose="05000000000000000000" pitchFamily="2" charset="2"/>
              <a:buChar char="ü"/>
            </a:pPr>
            <a:r>
              <a:rPr lang="ka-GE" sz="1800" dirty="0"/>
              <a:t>„ჯანმრთელობის დაცვის შესახებ“</a:t>
            </a:r>
          </a:p>
          <a:p>
            <a:pPr lvl="1" algn="l">
              <a:buFont typeface="Wingdings" panose="05000000000000000000" pitchFamily="2" charset="2"/>
              <a:buChar char="ü"/>
            </a:pPr>
            <a:r>
              <a:rPr lang="ka-GE" sz="1800" dirty="0"/>
              <a:t>„საზოგადოებრივი ჯანმრთელობის შესახებ“</a:t>
            </a:r>
          </a:p>
          <a:p>
            <a:pPr lvl="1" algn="l">
              <a:buFont typeface="Wingdings" panose="05000000000000000000" pitchFamily="2" charset="2"/>
              <a:buChar char="ü"/>
            </a:pPr>
            <a:r>
              <a:rPr lang="ka-GE" sz="1800" dirty="0"/>
              <a:t>სამოქალაქო უსაფრთხოების შესახებ</a:t>
            </a:r>
          </a:p>
          <a:p>
            <a:pPr lvl="1" algn="l">
              <a:buFont typeface="Wingdings" panose="05000000000000000000" pitchFamily="2" charset="2"/>
              <a:buChar char="ü"/>
            </a:pPr>
            <a:r>
              <a:rPr lang="ka-GE" sz="1800" dirty="0"/>
              <a:t>„საგანგებო მდგომარეობის შესახებ“</a:t>
            </a:r>
          </a:p>
          <a:p>
            <a:pPr marL="342900" indent="-342900" algn="l">
              <a:buFont typeface="Arial" panose="020B0604020202020204" pitchFamily="34" charset="0"/>
              <a:buChar char="•"/>
            </a:pPr>
            <a:r>
              <a:rPr lang="ka-GE" sz="2000" dirty="0"/>
              <a:t>კანონქვემდებარე აქტები</a:t>
            </a:r>
          </a:p>
          <a:p>
            <a:pPr lvl="1" algn="l">
              <a:buFont typeface="Wingdings" panose="05000000000000000000" pitchFamily="2" charset="2"/>
              <a:buChar char="ü"/>
            </a:pPr>
            <a:r>
              <a:rPr lang="ka-GE" sz="1800" dirty="0"/>
              <a:t>„სამოქალაქო უსაფრთხოების ეროვნული გეგმის დამტკიცების შესახებ“ საქართველოს მთავრობის დადგენილება (№508 – 24.09.2015)</a:t>
            </a:r>
          </a:p>
          <a:p>
            <a:pPr lvl="1" algn="l">
              <a:buFont typeface="Wingdings" panose="05000000000000000000" pitchFamily="2" charset="2"/>
              <a:buChar char="ü"/>
            </a:pPr>
            <a:r>
              <a:rPr lang="ka-GE" sz="1800" dirty="0"/>
              <a:t>„ინფექციურ დაავადებებზე, მათ შორის, განსაკუთრებით საშიში პათოგენებით გამოწვეულ დაავადებებზე, ეპიდზედამხედველობის ინტეგრირებული ეროვნული სისტემის ფუნქციონირების წესის დამტკიცების შესახებ“საქართველოს მთავრობის დადგენილება (№336 –09.07.2015)</a:t>
            </a:r>
            <a:endParaRPr lang="en-US" sz="1800" dirty="0"/>
          </a:p>
          <a:p>
            <a:pPr lvl="1" algn="l">
              <a:buFont typeface="Wingdings" panose="05000000000000000000" pitchFamily="2" charset="2"/>
              <a:buChar char="ü"/>
            </a:pPr>
            <a:r>
              <a:rPr lang="en-US" sz="1800" dirty="0">
                <a:latin typeface="Arial" panose="020B0604020202020204" pitchFamily="34" charset="0"/>
              </a:rPr>
              <a:t>Decree by government of Georgia, N428, on “sanitary-quarantine measures and controls on borders and customs” </a:t>
            </a:r>
          </a:p>
          <a:p>
            <a:pPr lvl="1" algn="l">
              <a:buFont typeface="Wingdings" panose="05000000000000000000" pitchFamily="2" charset="2"/>
              <a:buChar char="ü"/>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4122836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en-GB" dirty="0"/>
              <a:t>overview of capabilities</a:t>
            </a:r>
          </a:p>
        </p:txBody>
      </p:sp>
      <p:sp>
        <p:nvSpPr>
          <p:cNvPr id="3" name="TextBox 2"/>
          <p:cNvSpPr txBox="1"/>
          <p:nvPr/>
        </p:nvSpPr>
        <p:spPr>
          <a:xfrm>
            <a:off x="208547" y="1588168"/>
            <a:ext cx="10299032" cy="5447645"/>
          </a:xfrm>
          <a:prstGeom prst="rect">
            <a:avLst/>
          </a:prstGeom>
          <a:noFill/>
        </p:spPr>
        <p:txBody>
          <a:bodyPr wrap="square" rtlCol="0">
            <a:spAutoFit/>
          </a:bodyPr>
          <a:lstStyle/>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R</a:t>
            </a:r>
            <a:r>
              <a:rPr lang="ru-RU" altLang="en-US" sz="2400" dirty="0">
                <a:solidFill>
                  <a:srgbClr val="002060"/>
                </a:solidFill>
                <a:latin typeface="Calibri" panose="020F0502020204030204" pitchFamily="34" charset="0"/>
                <a:cs typeface="Calibri" panose="020F0502020204030204" pitchFamily="34" charset="0"/>
              </a:rPr>
              <a:t>egulations in compliance with the IHR</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Coordination Mechanism During Emergency</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Important pillars of IHR - Integrated surveillance system</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Good coordination mechanism during emergency</a:t>
            </a:r>
            <a:endParaRPr lang="ka-GE"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IHR Focal Point - NCDC - High-level Biomedical Research Center</a:t>
            </a: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Regional partnership</a:t>
            </a:r>
            <a:r>
              <a:rPr lang="ka-GE" sz="2400" dirty="0">
                <a:solidFill>
                  <a:srgbClr val="002060"/>
                </a:solidFill>
                <a:latin typeface="Calibri" panose="020F0502020204030204" pitchFamily="34" charset="0"/>
                <a:cs typeface="Calibri" panose="020F0502020204030204" pitchFamily="34" charset="0"/>
              </a:rPr>
              <a:t> </a:t>
            </a:r>
            <a:endParaRPr 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ru-RU"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1800" dirty="0">
              <a:solidFill>
                <a:srgbClr val="002060"/>
              </a:solidFill>
              <a:latin typeface="Calibri" panose="020F0502020204030204" pitchFamily="34" charset="0"/>
              <a:cs typeface="Calibri" panose="020F0502020204030204" pitchFamily="34" charset="0"/>
            </a:endParaRPr>
          </a:p>
          <a:p>
            <a:pPr algn="l"/>
            <a:endParaRPr lang="en-US" sz="1800" dirty="0">
              <a:latin typeface="Arial" panose="020B0604020202020204" pitchFamily="34" charset="0"/>
            </a:endParaRPr>
          </a:p>
        </p:txBody>
      </p:sp>
    </p:spTree>
    <p:extLst>
      <p:ext uri="{BB962C8B-B14F-4D97-AF65-F5344CB8AC3E}">
        <p14:creationId xmlns:p14="http://schemas.microsoft.com/office/powerpoint/2010/main" val="197005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dirty="0"/>
              <a:t/>
            </a:r>
            <a:br>
              <a:rPr lang="en-IN" dirty="0"/>
            </a:br>
            <a:r>
              <a:rPr lang="en-GB" dirty="0"/>
              <a:t>overview of stakeholders</a:t>
            </a:r>
          </a:p>
        </p:txBody>
      </p:sp>
      <p:sp>
        <p:nvSpPr>
          <p:cNvPr id="3" name="TextBox 2"/>
          <p:cNvSpPr txBox="1"/>
          <p:nvPr/>
        </p:nvSpPr>
        <p:spPr>
          <a:xfrm>
            <a:off x="208547" y="1588168"/>
            <a:ext cx="10299032" cy="4097725"/>
          </a:xfrm>
          <a:prstGeom prst="rect">
            <a:avLst/>
          </a:prstGeom>
          <a:noFill/>
        </p:spPr>
        <p:txBody>
          <a:bodyPr wrap="square" rtlCol="0">
            <a:spAutoFit/>
          </a:bodyPr>
          <a:lstStyle/>
          <a:p>
            <a:pPr marL="457200" indent="-457200" algn="l">
              <a:lnSpc>
                <a:spcPct val="150000"/>
              </a:lnSpc>
              <a:buSzPct val="150000"/>
              <a:buBlip>
                <a:blip r:embed="rId3"/>
              </a:buBlip>
            </a:pPr>
            <a:r>
              <a:rPr lang="en-US" sz="2400" dirty="0">
                <a:solidFill>
                  <a:srgbClr val="002060"/>
                </a:solidFill>
                <a:latin typeface="Calibri" panose="020F0502020204030204" pitchFamily="34" charset="0"/>
                <a:cs typeface="Calibri" panose="020F0502020204030204" pitchFamily="34" charset="0"/>
              </a:rPr>
              <a:t>Ministry of Internally Displaced People from Occupied Territories, Labor, Health and Social Affairs;</a:t>
            </a:r>
          </a:p>
          <a:p>
            <a:pPr marL="457200" indent="-457200" algn="l">
              <a:lnSpc>
                <a:spcPct val="150000"/>
              </a:lnSpc>
              <a:buSzPct val="150000"/>
              <a:buBlip>
                <a:blip r:embed="rId4"/>
              </a:buBlip>
            </a:pPr>
            <a:r>
              <a:rPr lang="en-US" sz="2400" dirty="0">
                <a:solidFill>
                  <a:srgbClr val="002060"/>
                </a:solidFill>
                <a:latin typeface="Calibri" panose="020F0502020204030204" pitchFamily="34" charset="0"/>
                <a:cs typeface="Calibri" panose="020F0502020204030204" pitchFamily="34" charset="0"/>
              </a:rPr>
              <a:t>Ministry of Environmental Protection and Agriculture;</a:t>
            </a:r>
          </a:p>
          <a:p>
            <a:pPr marL="457200" indent="-457200" algn="l">
              <a:lnSpc>
                <a:spcPct val="150000"/>
              </a:lnSpc>
              <a:buSzPct val="150000"/>
              <a:buBlip>
                <a:blip r:embed="rId5"/>
              </a:buBlip>
            </a:pPr>
            <a:r>
              <a:rPr lang="en-US" sz="2400" dirty="0">
                <a:solidFill>
                  <a:srgbClr val="002060"/>
                </a:solidFill>
                <a:latin typeface="Calibri" panose="020F0502020204030204" pitchFamily="34" charset="0"/>
                <a:cs typeface="Calibri" panose="020F0502020204030204" pitchFamily="34" charset="0"/>
              </a:rPr>
              <a:t>National Food Agency;</a:t>
            </a:r>
          </a:p>
          <a:p>
            <a:pPr marL="457200" indent="-457200" algn="l">
              <a:lnSpc>
                <a:spcPct val="150000"/>
              </a:lnSpc>
              <a:buSzPct val="150000"/>
              <a:buBlip>
                <a:blip r:embed="rId6"/>
              </a:buBlip>
            </a:pPr>
            <a:r>
              <a:rPr lang="en-US" sz="2400" dirty="0">
                <a:solidFill>
                  <a:srgbClr val="002060"/>
                </a:solidFill>
                <a:latin typeface="Calibri" panose="020F0502020204030204" pitchFamily="34" charset="0"/>
                <a:cs typeface="Calibri" panose="020F0502020204030204" pitchFamily="34" charset="0"/>
              </a:rPr>
              <a:t>Revenue Service;</a:t>
            </a:r>
          </a:p>
          <a:p>
            <a:pPr marL="457200" indent="-457200" algn="l">
              <a:lnSpc>
                <a:spcPct val="150000"/>
              </a:lnSpc>
              <a:buSzPct val="150000"/>
              <a:buBlip>
                <a:blip r:embed="rId7"/>
              </a:buBlip>
            </a:pPr>
            <a:r>
              <a:rPr lang="en-US" sz="2400" dirty="0">
                <a:solidFill>
                  <a:srgbClr val="002060"/>
                </a:solidFill>
                <a:latin typeface="Calibri" panose="020F0502020204030204" pitchFamily="34" charset="0"/>
                <a:cs typeface="Calibri" panose="020F0502020204030204" pitchFamily="34" charset="0"/>
              </a:rPr>
              <a:t>Emergency Situations Coordination and Urgent Assistance Center; </a:t>
            </a:r>
          </a:p>
        </p:txBody>
      </p:sp>
    </p:spTree>
    <p:extLst>
      <p:ext uri="{BB962C8B-B14F-4D97-AF65-F5344CB8AC3E}">
        <p14:creationId xmlns:p14="http://schemas.microsoft.com/office/powerpoint/2010/main" val="2122742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a:extLst>
              <a:ext uri="{FF2B5EF4-FFF2-40B4-BE49-F238E27FC236}">
                <a16:creationId xmlns:a16="http://schemas.microsoft.com/office/drawing/2014/main" xmlns="" id="{93D7BE37-EFF0-4C42-9C39-8B4C3BA91763}"/>
              </a:ext>
            </a:extLst>
          </p:cNvPr>
          <p:cNvSpPr>
            <a:spLocks noChangeArrowheads="1"/>
          </p:cNvSpPr>
          <p:nvPr/>
        </p:nvSpPr>
        <p:spPr bwMode="auto">
          <a:xfrm>
            <a:off x="4270786" y="1570136"/>
            <a:ext cx="2437008" cy="496261"/>
          </a:xfrm>
          <a:prstGeom prst="rect">
            <a:avLst/>
          </a:prstGeom>
          <a:solidFill>
            <a:srgbClr val="C0392B"/>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b="1" kern="0" dirty="0">
                <a:latin typeface="Calibri" panose="020F0502020204030204" pitchFamily="34" charset="0"/>
                <a:cs typeface="Calibri" panose="020F0502020204030204" pitchFamily="34" charset="0"/>
              </a:rPr>
              <a:t>Emergency Response</a:t>
            </a:r>
            <a:endParaRPr lang="en-US" sz="1800" b="1" kern="0" dirty="0">
              <a:ln w="0"/>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endParaRPr>
          </a:p>
        </p:txBody>
      </p:sp>
      <p:sp>
        <p:nvSpPr>
          <p:cNvPr id="5" name="Rectangle 21">
            <a:extLst>
              <a:ext uri="{FF2B5EF4-FFF2-40B4-BE49-F238E27FC236}">
                <a16:creationId xmlns:a16="http://schemas.microsoft.com/office/drawing/2014/main" xmlns="" id="{85C5F272-AA71-4EAC-BEC1-0FAAFD211521}"/>
              </a:ext>
            </a:extLst>
          </p:cNvPr>
          <p:cNvSpPr>
            <a:spLocks noChangeArrowheads="1"/>
          </p:cNvSpPr>
          <p:nvPr/>
        </p:nvSpPr>
        <p:spPr bwMode="auto">
          <a:xfrm>
            <a:off x="1217906" y="2844334"/>
            <a:ext cx="3707310" cy="316793"/>
          </a:xfrm>
          <a:prstGeom prst="rect">
            <a:avLst/>
          </a:prstGeom>
          <a:solidFill>
            <a:srgbClr val="2980B9">
              <a:lumMod val="60000"/>
              <a:lumOff val="40000"/>
            </a:srgbClr>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National Level</a:t>
            </a:r>
          </a:p>
        </p:txBody>
      </p:sp>
      <p:sp>
        <p:nvSpPr>
          <p:cNvPr id="6" name="Rectangle 21">
            <a:extLst>
              <a:ext uri="{FF2B5EF4-FFF2-40B4-BE49-F238E27FC236}">
                <a16:creationId xmlns:a16="http://schemas.microsoft.com/office/drawing/2014/main" xmlns="" id="{B4A17549-70C4-4D60-9CB6-1751F904DC27}"/>
              </a:ext>
            </a:extLst>
          </p:cNvPr>
          <p:cNvSpPr>
            <a:spLocks noChangeArrowheads="1"/>
          </p:cNvSpPr>
          <p:nvPr/>
        </p:nvSpPr>
        <p:spPr bwMode="auto">
          <a:xfrm>
            <a:off x="6054174" y="2839406"/>
            <a:ext cx="4198744" cy="316793"/>
          </a:xfrm>
          <a:prstGeom prst="rect">
            <a:avLst/>
          </a:prstGeom>
          <a:solidFill>
            <a:srgbClr val="F39C12"/>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Small-scale events</a:t>
            </a:r>
          </a:p>
        </p:txBody>
      </p:sp>
      <p:grpSp>
        <p:nvGrpSpPr>
          <p:cNvPr id="7" name="Group 6">
            <a:extLst>
              <a:ext uri="{FF2B5EF4-FFF2-40B4-BE49-F238E27FC236}">
                <a16:creationId xmlns:a16="http://schemas.microsoft.com/office/drawing/2014/main" xmlns="" id="{A0FDFCA5-DE60-4378-9FFB-AA7A8F093CF3}"/>
              </a:ext>
            </a:extLst>
          </p:cNvPr>
          <p:cNvGrpSpPr/>
          <p:nvPr/>
        </p:nvGrpSpPr>
        <p:grpSpPr>
          <a:xfrm>
            <a:off x="249805" y="4130746"/>
            <a:ext cx="1936201" cy="2151720"/>
            <a:chOff x="1962170" y="3608743"/>
            <a:chExt cx="1762716" cy="2058714"/>
          </a:xfrm>
        </p:grpSpPr>
        <p:sp>
          <p:nvSpPr>
            <p:cNvPr id="8" name="Rectangle 32">
              <a:extLst>
                <a:ext uri="{FF2B5EF4-FFF2-40B4-BE49-F238E27FC236}">
                  <a16:creationId xmlns:a16="http://schemas.microsoft.com/office/drawing/2014/main" xmlns="" id="{8B4BC1E8-3033-49CE-B143-DCEE6E1141BD}"/>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Strategic (political) level </a:t>
              </a:r>
            </a:p>
          </p:txBody>
        </p:sp>
        <p:sp>
          <p:nvSpPr>
            <p:cNvPr id="9" name="Rectangle 32">
              <a:extLst>
                <a:ext uri="{FF2B5EF4-FFF2-40B4-BE49-F238E27FC236}">
                  <a16:creationId xmlns:a16="http://schemas.microsoft.com/office/drawing/2014/main" xmlns="" id="{E8618F66-1521-4F12-834D-3E13E8ABD26D}"/>
                </a:ext>
              </a:extLst>
            </p:cNvPr>
            <p:cNvSpPr>
              <a:spLocks noChangeArrowheads="1"/>
            </p:cNvSpPr>
            <p:nvPr/>
          </p:nvSpPr>
          <p:spPr bwMode="auto">
            <a:xfrm>
              <a:off x="1962170" y="4327341"/>
              <a:ext cx="1762716" cy="1340116"/>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endParaRPr lang="en-US" sz="1600" kern="0" dirty="0">
                <a:solidFill>
                  <a:srgbClr val="2C3E50"/>
                </a:solidFill>
                <a:latin typeface="Calibri" panose="020F0502020204030204" pitchFamily="34" charset="0"/>
                <a:cs typeface="Calibri" panose="020F0502020204030204" pitchFamily="34" charset="0"/>
              </a:endParaRPr>
            </a:p>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Prime Minister of Georgia or his authorized person</a:t>
              </a:r>
            </a:p>
            <a:p>
              <a:pPr defTabSz="801980" fontAlgn="auto">
                <a:spcBef>
                  <a:spcPts val="0"/>
                </a:spcBef>
                <a:spcAft>
                  <a:spcPts val="0"/>
                </a:spcAft>
                <a:defRPr/>
              </a:pPr>
              <a:endParaRPr lang="en-US" sz="16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0" name="Group 9">
            <a:extLst>
              <a:ext uri="{FF2B5EF4-FFF2-40B4-BE49-F238E27FC236}">
                <a16:creationId xmlns:a16="http://schemas.microsoft.com/office/drawing/2014/main" xmlns="" id="{33F8D54B-1137-4750-9035-41563FCA8BBE}"/>
              </a:ext>
            </a:extLst>
          </p:cNvPr>
          <p:cNvGrpSpPr/>
          <p:nvPr/>
        </p:nvGrpSpPr>
        <p:grpSpPr>
          <a:xfrm>
            <a:off x="2300217" y="4130746"/>
            <a:ext cx="1771996" cy="2151720"/>
            <a:chOff x="1962170" y="3608743"/>
            <a:chExt cx="1762716" cy="2262307"/>
          </a:xfrm>
        </p:grpSpPr>
        <p:sp>
          <p:nvSpPr>
            <p:cNvPr id="11" name="Rectangle 32">
              <a:extLst>
                <a:ext uri="{FF2B5EF4-FFF2-40B4-BE49-F238E27FC236}">
                  <a16:creationId xmlns:a16="http://schemas.microsoft.com/office/drawing/2014/main" xmlns="" id="{31493682-8BF4-4C5F-9543-256A2A4E24C4}"/>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Operational level </a:t>
              </a:r>
            </a:p>
          </p:txBody>
        </p:sp>
        <p:sp>
          <p:nvSpPr>
            <p:cNvPr id="12" name="Rectangle 32">
              <a:extLst>
                <a:ext uri="{FF2B5EF4-FFF2-40B4-BE49-F238E27FC236}">
                  <a16:creationId xmlns:a16="http://schemas.microsoft.com/office/drawing/2014/main" xmlns="" id="{6C7B78E8-EBCF-4857-A3AB-8AB09BA5E670}"/>
                </a:ext>
              </a:extLst>
            </p:cNvPr>
            <p:cNvSpPr>
              <a:spLocks noChangeArrowheads="1"/>
            </p:cNvSpPr>
            <p:nvPr/>
          </p:nvSpPr>
          <p:spPr bwMode="auto">
            <a:xfrm>
              <a:off x="1962170" y="4327343"/>
              <a:ext cx="1762716" cy="154370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Inter-agency Operational Center/Ministry or the Minister's nomination</a:t>
              </a:r>
            </a:p>
            <a:p>
              <a:pPr defTabSz="801980" fontAlgn="auto">
                <a:lnSpc>
                  <a:spcPts val="1228"/>
                </a:lnSpc>
                <a:spcBef>
                  <a:spcPts val="0"/>
                </a:spcBef>
                <a:spcAft>
                  <a:spcPts val="0"/>
                </a:spcAft>
                <a:defRPr/>
              </a:pPr>
              <a:endParaRPr lang="en-US" sz="12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3" name="Group 12">
            <a:extLst>
              <a:ext uri="{FF2B5EF4-FFF2-40B4-BE49-F238E27FC236}">
                <a16:creationId xmlns:a16="http://schemas.microsoft.com/office/drawing/2014/main" xmlns="" id="{F340D04C-3884-4355-B172-CDCD336F8FBB}"/>
              </a:ext>
            </a:extLst>
          </p:cNvPr>
          <p:cNvGrpSpPr/>
          <p:nvPr/>
        </p:nvGrpSpPr>
        <p:grpSpPr>
          <a:xfrm>
            <a:off x="4218698" y="4130746"/>
            <a:ext cx="1714849" cy="2151720"/>
            <a:chOff x="1962170" y="3608743"/>
            <a:chExt cx="1762716" cy="2058717"/>
          </a:xfrm>
        </p:grpSpPr>
        <p:sp>
          <p:nvSpPr>
            <p:cNvPr id="14" name="Rectangle 32">
              <a:extLst>
                <a:ext uri="{FF2B5EF4-FFF2-40B4-BE49-F238E27FC236}">
                  <a16:creationId xmlns:a16="http://schemas.microsoft.com/office/drawing/2014/main" xmlns="" id="{41776D7C-B6CC-4F9E-8BCD-326A7D5417D8}"/>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Tactical level</a:t>
              </a:r>
            </a:p>
          </p:txBody>
        </p:sp>
        <p:sp>
          <p:nvSpPr>
            <p:cNvPr id="15" name="Rectangle 32">
              <a:extLst>
                <a:ext uri="{FF2B5EF4-FFF2-40B4-BE49-F238E27FC236}">
                  <a16:creationId xmlns:a16="http://schemas.microsoft.com/office/drawing/2014/main" xmlns="" id="{E6488577-6B20-463D-A946-9ACC74F47374}"/>
                </a:ext>
              </a:extLst>
            </p:cNvPr>
            <p:cNvSpPr>
              <a:spLocks noChangeArrowheads="1"/>
            </p:cNvSpPr>
            <p:nvPr/>
          </p:nvSpPr>
          <p:spPr bwMode="auto">
            <a:xfrm>
              <a:off x="1962170" y="4327343"/>
              <a:ext cx="1762716" cy="134011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LEPL Emergency Situations Service</a:t>
              </a:r>
              <a:r>
                <a:rPr lang="ka-GE" sz="1600" kern="0" dirty="0">
                  <a:solidFill>
                    <a:srgbClr val="2C3E50"/>
                  </a:solidFill>
                  <a:cs typeface="Calibri" panose="020F0502020204030204" pitchFamily="34" charset="0"/>
                </a:rPr>
                <a:t> </a:t>
              </a:r>
              <a:r>
                <a:rPr lang="en-US" sz="1600" kern="0" dirty="0">
                  <a:solidFill>
                    <a:srgbClr val="2C3E50"/>
                  </a:solidFill>
                  <a:latin typeface="Calibri" panose="020F0502020204030204" pitchFamily="34" charset="0"/>
                  <a:cs typeface="Calibri" panose="020F0502020204030204" pitchFamily="34" charset="0"/>
                </a:rPr>
                <a:t>creates a joint field operation center </a:t>
              </a:r>
            </a:p>
          </p:txBody>
        </p:sp>
      </p:grpSp>
      <p:grpSp>
        <p:nvGrpSpPr>
          <p:cNvPr id="16" name="Group 15">
            <a:extLst>
              <a:ext uri="{FF2B5EF4-FFF2-40B4-BE49-F238E27FC236}">
                <a16:creationId xmlns:a16="http://schemas.microsoft.com/office/drawing/2014/main" xmlns="" id="{2C28CDC3-BBA4-4B1D-AFE8-9C9E826E03E3}"/>
              </a:ext>
            </a:extLst>
          </p:cNvPr>
          <p:cNvGrpSpPr/>
          <p:nvPr/>
        </p:nvGrpSpPr>
        <p:grpSpPr>
          <a:xfrm>
            <a:off x="6054174" y="4117128"/>
            <a:ext cx="2112695" cy="2165338"/>
            <a:chOff x="1962170" y="3608743"/>
            <a:chExt cx="1762716" cy="1761781"/>
          </a:xfrm>
        </p:grpSpPr>
        <p:sp>
          <p:nvSpPr>
            <p:cNvPr id="17" name="Rectangle 32">
              <a:extLst>
                <a:ext uri="{FF2B5EF4-FFF2-40B4-BE49-F238E27FC236}">
                  <a16:creationId xmlns:a16="http://schemas.microsoft.com/office/drawing/2014/main" xmlns="" id="{E1BAE3B3-9136-486C-8F3A-21A3B223450E}"/>
                </a:ext>
              </a:extLst>
            </p:cNvPr>
            <p:cNvSpPr>
              <a:spLocks noChangeArrowheads="1"/>
            </p:cNvSpPr>
            <p:nvPr/>
          </p:nvSpPr>
          <p:spPr bwMode="auto">
            <a:xfrm>
              <a:off x="1962170" y="3608743"/>
              <a:ext cx="1762716" cy="7165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endParaRPr lang="en-US" sz="1600" b="1" kern="0" dirty="0">
                <a:solidFill>
                  <a:srgbClr val="2C3E50"/>
                </a:solidFill>
                <a:latin typeface="Calibri" panose="020F0502020204030204" pitchFamily="34" charset="0"/>
                <a:cs typeface="Calibri" panose="020F0502020204030204" pitchFamily="34" charset="0"/>
              </a:endParaRPr>
            </a:p>
            <a:p>
              <a:pPr defTabSz="801980" fontAlgn="auto">
                <a:lnSpc>
                  <a:spcPts val="1228"/>
                </a:lnSpc>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National system</a:t>
              </a:r>
              <a:r>
                <a:rPr lang="ka-GE" sz="1600" b="1" kern="0" dirty="0">
                  <a:solidFill>
                    <a:srgbClr val="2C3E50"/>
                  </a:solidFill>
                  <a:cs typeface="Calibri" panose="020F0502020204030204" pitchFamily="34" charset="0"/>
                </a:rPr>
                <a:t> </a:t>
              </a:r>
              <a:r>
                <a:rPr lang="en-US" sz="1600" b="1" kern="0" dirty="0">
                  <a:solidFill>
                    <a:srgbClr val="2C3E50"/>
                  </a:solidFill>
                  <a:latin typeface="Calibri" panose="020F0502020204030204" pitchFamily="34" charset="0"/>
                  <a:cs typeface="Calibri" panose="020F0502020204030204" pitchFamily="34" charset="0"/>
                </a:rPr>
                <a:t>relevant subject</a:t>
              </a:r>
            </a:p>
            <a:p>
              <a:pPr defTabSz="801980" fontAlgn="auto">
                <a:lnSpc>
                  <a:spcPts val="1228"/>
                </a:lnSpc>
                <a:spcBef>
                  <a:spcPts val="0"/>
                </a:spcBef>
                <a:spcAft>
                  <a:spcPts val="0"/>
                </a:spcAft>
                <a:defRPr/>
              </a:pPr>
              <a:endParaRPr lang="en-US" sz="1600" kern="0" cap="all" dirty="0">
                <a:ln w="0"/>
                <a:solidFill>
                  <a:srgbClr val="95A5A6">
                    <a:lumMod val="50000"/>
                  </a:srgbClr>
                </a:solidFill>
                <a:latin typeface="Calibri" panose="020F0502020204030204" pitchFamily="34" charset="0"/>
                <a:cs typeface="Calibri" panose="020F0502020204030204" pitchFamily="34" charset="0"/>
              </a:endParaRPr>
            </a:p>
          </p:txBody>
        </p:sp>
        <p:sp>
          <p:nvSpPr>
            <p:cNvPr id="18" name="Rectangle 32">
              <a:extLst>
                <a:ext uri="{FF2B5EF4-FFF2-40B4-BE49-F238E27FC236}">
                  <a16:creationId xmlns:a16="http://schemas.microsoft.com/office/drawing/2014/main" xmlns="" id="{5230846A-F873-4EF8-9BD3-55EE6D5595C3}"/>
                </a:ext>
              </a:extLst>
            </p:cNvPr>
            <p:cNvSpPr>
              <a:spLocks noChangeArrowheads="1"/>
            </p:cNvSpPr>
            <p:nvPr/>
          </p:nvSpPr>
          <p:spPr bwMode="auto">
            <a:xfrm>
              <a:off x="1962170" y="4327343"/>
              <a:ext cx="1762716" cy="1043181"/>
            </a:xfrm>
            <a:prstGeom prst="rect">
              <a:avLst/>
            </a:prstGeom>
            <a:solidFill>
              <a:srgbClr val="F39C12"/>
            </a:solidFill>
            <a:ln>
              <a:solidFill>
                <a:srgbClr val="F39C12"/>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The forces and means of responding to one subject of the national system are sufficient</a:t>
              </a:r>
            </a:p>
          </p:txBody>
        </p:sp>
      </p:grpSp>
      <p:sp>
        <p:nvSpPr>
          <p:cNvPr id="19" name="Rectangle 32">
            <a:extLst>
              <a:ext uri="{FF2B5EF4-FFF2-40B4-BE49-F238E27FC236}">
                <a16:creationId xmlns:a16="http://schemas.microsoft.com/office/drawing/2014/main" xmlns="" id="{C80E5012-400D-4B59-B7B6-9EE33FD73602}"/>
              </a:ext>
            </a:extLst>
          </p:cNvPr>
          <p:cNvSpPr>
            <a:spLocks noChangeArrowheads="1"/>
          </p:cNvSpPr>
          <p:nvPr/>
        </p:nvSpPr>
        <p:spPr bwMode="auto">
          <a:xfrm>
            <a:off x="8537260" y="4119796"/>
            <a:ext cx="1715658" cy="8930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Local Emergency Committee</a:t>
            </a:r>
          </a:p>
        </p:txBody>
      </p:sp>
      <p:cxnSp>
        <p:nvCxnSpPr>
          <p:cNvPr id="20" name="Connector: Elbow 9">
            <a:extLst>
              <a:ext uri="{FF2B5EF4-FFF2-40B4-BE49-F238E27FC236}">
                <a16:creationId xmlns:a16="http://schemas.microsoft.com/office/drawing/2014/main" xmlns="" id="{10242CE6-5910-4D07-8C99-E4C809F34BBB}"/>
              </a:ext>
            </a:extLst>
          </p:cNvPr>
          <p:cNvCxnSpPr>
            <a:stCxn id="5" idx="0"/>
            <a:endCxn id="4" idx="2"/>
          </p:cNvCxnSpPr>
          <p:nvPr/>
        </p:nvCxnSpPr>
        <p:spPr>
          <a:xfrm rot="5400000" flipH="1" flipV="1">
            <a:off x="3891457" y="1246502"/>
            <a:ext cx="777937" cy="2417729"/>
          </a:xfrm>
          <a:prstGeom prst="bentConnector3">
            <a:avLst/>
          </a:prstGeom>
          <a:noFill/>
          <a:ln w="3175" cap="flat" cmpd="sng" algn="ctr">
            <a:solidFill>
              <a:srgbClr val="C0392B"/>
            </a:solidFill>
            <a:prstDash val="solid"/>
          </a:ln>
          <a:effectLst/>
        </p:spPr>
      </p:cxnSp>
      <p:cxnSp>
        <p:nvCxnSpPr>
          <p:cNvPr id="21" name="Connector: Elbow 14">
            <a:extLst>
              <a:ext uri="{FF2B5EF4-FFF2-40B4-BE49-F238E27FC236}">
                <a16:creationId xmlns:a16="http://schemas.microsoft.com/office/drawing/2014/main" xmlns="" id="{88E3B0D7-9288-4D34-B22D-278AA3DE3BA9}"/>
              </a:ext>
            </a:extLst>
          </p:cNvPr>
          <p:cNvCxnSpPr>
            <a:cxnSpLocks/>
          </p:cNvCxnSpPr>
          <p:nvPr/>
        </p:nvCxnSpPr>
        <p:spPr>
          <a:xfrm rot="16200000" flipV="1">
            <a:off x="6184606" y="1516148"/>
            <a:ext cx="777937" cy="1878435"/>
          </a:xfrm>
          <a:prstGeom prst="bentConnector3">
            <a:avLst>
              <a:gd name="adj1" fmla="val 50000"/>
            </a:avLst>
          </a:prstGeom>
          <a:noFill/>
          <a:ln w="3175" cap="flat" cmpd="sng" algn="ctr">
            <a:solidFill>
              <a:srgbClr val="C0392B"/>
            </a:solidFill>
            <a:prstDash val="solid"/>
          </a:ln>
          <a:effectLst/>
        </p:spPr>
      </p:cxnSp>
      <p:cxnSp>
        <p:nvCxnSpPr>
          <p:cNvPr id="22" name="Connector: Elbow 17">
            <a:extLst>
              <a:ext uri="{FF2B5EF4-FFF2-40B4-BE49-F238E27FC236}">
                <a16:creationId xmlns:a16="http://schemas.microsoft.com/office/drawing/2014/main" xmlns="" id="{E54E1D85-1366-4022-A005-F84E8FB8684E}"/>
              </a:ext>
            </a:extLst>
          </p:cNvPr>
          <p:cNvCxnSpPr>
            <a:endCxn id="8" idx="0"/>
          </p:cNvCxnSpPr>
          <p:nvPr/>
        </p:nvCxnSpPr>
        <p:spPr>
          <a:xfrm rot="10800000" flipV="1">
            <a:off x="1217907" y="3639286"/>
            <a:ext cx="2509367" cy="491460"/>
          </a:xfrm>
          <a:prstGeom prst="bentConnector2">
            <a:avLst/>
          </a:prstGeom>
          <a:noFill/>
          <a:ln w="3175" cap="flat" cmpd="sng" algn="ctr">
            <a:solidFill>
              <a:srgbClr val="2980B9">
                <a:shade val="95000"/>
                <a:satMod val="105000"/>
              </a:srgbClr>
            </a:solidFill>
            <a:prstDash val="solid"/>
          </a:ln>
          <a:effectLst/>
        </p:spPr>
      </p:cxnSp>
      <p:cxnSp>
        <p:nvCxnSpPr>
          <p:cNvPr id="23" name="Connector: Elbow 19">
            <a:extLst>
              <a:ext uri="{FF2B5EF4-FFF2-40B4-BE49-F238E27FC236}">
                <a16:creationId xmlns:a16="http://schemas.microsoft.com/office/drawing/2014/main" xmlns="" id="{E572135F-6B01-44FA-B12B-CD604B5AA7B8}"/>
              </a:ext>
            </a:extLst>
          </p:cNvPr>
          <p:cNvCxnSpPr>
            <a:cxnSpLocks/>
          </p:cNvCxnSpPr>
          <p:nvPr/>
        </p:nvCxnSpPr>
        <p:spPr>
          <a:xfrm rot="16200000" flipH="1">
            <a:off x="2576529" y="3645400"/>
            <a:ext cx="976194" cy="7648"/>
          </a:xfrm>
          <a:prstGeom prst="bentConnector3">
            <a:avLst>
              <a:gd name="adj1" fmla="val 50000"/>
            </a:avLst>
          </a:prstGeom>
          <a:noFill/>
          <a:ln w="3175" cap="flat" cmpd="sng" algn="ctr">
            <a:solidFill>
              <a:srgbClr val="2980B9">
                <a:shade val="95000"/>
                <a:satMod val="105000"/>
              </a:srgbClr>
            </a:solidFill>
            <a:prstDash val="solid"/>
          </a:ln>
          <a:effectLst/>
        </p:spPr>
      </p:cxnSp>
      <p:cxnSp>
        <p:nvCxnSpPr>
          <p:cNvPr id="24" name="Connector: Elbow 22">
            <a:extLst>
              <a:ext uri="{FF2B5EF4-FFF2-40B4-BE49-F238E27FC236}">
                <a16:creationId xmlns:a16="http://schemas.microsoft.com/office/drawing/2014/main" xmlns="" id="{5F064983-E97C-44AB-BE72-1A65B2F6E3EE}"/>
              </a:ext>
            </a:extLst>
          </p:cNvPr>
          <p:cNvCxnSpPr/>
          <p:nvPr/>
        </p:nvCxnSpPr>
        <p:spPr>
          <a:xfrm>
            <a:off x="3716507" y="3632714"/>
            <a:ext cx="941827" cy="473656"/>
          </a:xfrm>
          <a:prstGeom prst="bentConnector2">
            <a:avLst/>
          </a:prstGeom>
          <a:noFill/>
          <a:ln w="3175" cap="flat" cmpd="sng" algn="ctr">
            <a:solidFill>
              <a:srgbClr val="2980B9">
                <a:shade val="95000"/>
                <a:satMod val="105000"/>
              </a:srgbClr>
            </a:solidFill>
            <a:prstDash val="solid"/>
          </a:ln>
          <a:effectLst/>
        </p:spPr>
      </p:cxnSp>
      <p:cxnSp>
        <p:nvCxnSpPr>
          <p:cNvPr id="25" name="Connector: Elbow 25">
            <a:extLst>
              <a:ext uri="{FF2B5EF4-FFF2-40B4-BE49-F238E27FC236}">
                <a16:creationId xmlns:a16="http://schemas.microsoft.com/office/drawing/2014/main" xmlns="" id="{0BAE3C0B-B938-49CC-A6DB-5A331CECA3A0}"/>
              </a:ext>
            </a:extLst>
          </p:cNvPr>
          <p:cNvCxnSpPr>
            <a:cxnSpLocks/>
          </p:cNvCxnSpPr>
          <p:nvPr/>
        </p:nvCxnSpPr>
        <p:spPr>
          <a:xfrm rot="5400000">
            <a:off x="7023114" y="2990213"/>
            <a:ext cx="960929" cy="1254261"/>
          </a:xfrm>
          <a:prstGeom prst="bentConnector3">
            <a:avLst>
              <a:gd name="adj1" fmla="val 50000"/>
            </a:avLst>
          </a:prstGeom>
          <a:noFill/>
          <a:ln w="3175" cap="flat" cmpd="sng" algn="ctr">
            <a:solidFill>
              <a:srgbClr val="F39C12"/>
            </a:solidFill>
            <a:prstDash val="solid"/>
          </a:ln>
          <a:effectLst/>
        </p:spPr>
      </p:cxnSp>
      <p:cxnSp>
        <p:nvCxnSpPr>
          <p:cNvPr id="26" name="Connector: Elbow 28">
            <a:extLst>
              <a:ext uri="{FF2B5EF4-FFF2-40B4-BE49-F238E27FC236}">
                <a16:creationId xmlns:a16="http://schemas.microsoft.com/office/drawing/2014/main" xmlns="" id="{9AAD5356-B00B-409D-9040-683BFE9629D2}"/>
              </a:ext>
            </a:extLst>
          </p:cNvPr>
          <p:cNvCxnSpPr>
            <a:cxnSpLocks/>
          </p:cNvCxnSpPr>
          <p:nvPr/>
        </p:nvCxnSpPr>
        <p:spPr>
          <a:xfrm rot="16200000" flipH="1">
            <a:off x="8012764" y="3297561"/>
            <a:ext cx="903252" cy="675539"/>
          </a:xfrm>
          <a:prstGeom prst="bentConnector3">
            <a:avLst>
              <a:gd name="adj1" fmla="val 50000"/>
            </a:avLst>
          </a:prstGeom>
          <a:noFill/>
          <a:ln w="3175" cap="flat" cmpd="sng" algn="ctr">
            <a:solidFill>
              <a:srgbClr val="F39C12"/>
            </a:solidFill>
            <a:prstDash val="solid"/>
          </a:ln>
          <a:effectLst/>
        </p:spPr>
      </p:cxnSp>
      <p:sp>
        <p:nvSpPr>
          <p:cNvPr id="27" name="Text Box 4"/>
          <p:cNvSpPr txBox="1">
            <a:spLocks noChangeArrowheads="1"/>
          </p:cNvSpPr>
          <p:nvPr/>
        </p:nvSpPr>
        <p:spPr bwMode="auto">
          <a:xfrm>
            <a:off x="325111" y="398033"/>
            <a:ext cx="10043177" cy="646331"/>
          </a:xfrm>
          <a:prstGeom prst="rect">
            <a:avLst/>
          </a:prstGeom>
          <a:noFill/>
          <a:ln>
            <a:noFill/>
          </a:ln>
          <a:effectLst>
            <a:prstShdw prst="shdw17" dist="17961" dir="2700000">
              <a:schemeClr val="accent1">
                <a:gamma/>
                <a:shade val="60000"/>
                <a:invGamma/>
              </a:schemeClr>
            </a:prstShdw>
          </a:effectLst>
          <a:extLst/>
        </p:spPr>
        <p:txBody>
          <a:bodyPr wrap="square">
            <a:spAutoFit/>
          </a:bodyPr>
          <a:lstStyle/>
          <a:p>
            <a:pPr algn="ctr">
              <a:defRPr/>
            </a:pPr>
            <a:r>
              <a:rPr lang="en-US" sz="3600" b="1" dirty="0">
                <a:solidFill>
                  <a:srgbClr val="002060"/>
                </a:solidFill>
                <a:latin typeface="Calibri" panose="020F0502020204030204" pitchFamily="34" charset="0"/>
                <a:cs typeface="Calibri" panose="020F0502020204030204" pitchFamily="34" charset="0"/>
              </a:rPr>
              <a:t>Coordination Mechanism During Emergency</a:t>
            </a:r>
            <a:endParaRPr lang="ru-RU" sz="3600" b="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8643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ეპიდზედამხედველობის ინტეგრირებული </a:t>
            </a:r>
            <a:r>
              <a:rPr lang="en-US" sz="3200" dirty="0"/>
              <a:t/>
            </a:r>
            <a:br>
              <a:rPr lang="en-US" sz="3200" dirty="0"/>
            </a:br>
            <a:r>
              <a:rPr lang="ka-GE" sz="3200" dirty="0"/>
              <a:t>ეროვნული სისტემა</a:t>
            </a:r>
            <a:endParaRPr lang="en-GB" sz="3200" dirty="0"/>
          </a:p>
        </p:txBody>
      </p:sp>
      <p:sp>
        <p:nvSpPr>
          <p:cNvPr id="3" name="TextBox 2"/>
          <p:cNvSpPr txBox="1"/>
          <p:nvPr/>
        </p:nvSpPr>
        <p:spPr>
          <a:xfrm>
            <a:off x="166371" y="1548871"/>
            <a:ext cx="10299032" cy="5432256"/>
          </a:xfrm>
          <a:prstGeom prst="rect">
            <a:avLst/>
          </a:prstGeom>
          <a:noFill/>
        </p:spPr>
        <p:txBody>
          <a:bodyPr wrap="square" rtlCol="0">
            <a:spAutoFit/>
          </a:bodyPr>
          <a:lstStyle/>
          <a:p>
            <a:pPr algn="l"/>
            <a:r>
              <a:rPr lang="ka-GE" dirty="0"/>
              <a:t>მონაწილე სახელმწიფო ორგანოები:</a:t>
            </a:r>
          </a:p>
          <a:p>
            <a:pPr lvl="1" algn="l">
              <a:buFont typeface="Wingdings" panose="05000000000000000000" pitchFamily="2" charset="2"/>
              <a:buChar char="ü"/>
            </a:pPr>
            <a:r>
              <a:rPr lang="ka-GE" sz="2000" dirty="0"/>
              <a:t>სსიპ – ლ.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ერთეულები </a:t>
            </a:r>
          </a:p>
          <a:p>
            <a:pPr lvl="1" algn="l">
              <a:buFont typeface="Wingdings" panose="05000000000000000000" pitchFamily="2" charset="2"/>
              <a:buChar char="ü"/>
            </a:pPr>
            <a:r>
              <a:rPr lang="ka-GE" sz="2000" dirty="0"/>
              <a:t>მუნიციპალიტეტებთან არსებული საზოგადოებრივი ჯანმრთელობის ცენტრები/სამსახურები</a:t>
            </a:r>
          </a:p>
          <a:p>
            <a:pPr lvl="1" algn="l">
              <a:buFont typeface="Wingdings" panose="05000000000000000000" pitchFamily="2" charset="2"/>
              <a:buChar char="ü"/>
            </a:pPr>
            <a:r>
              <a:rPr lang="ka-GE" sz="2000" dirty="0"/>
              <a:t>სსიპ − სურსათის ეროვნული სააგენტო და მისი ტერიტორიული ორგანოები</a:t>
            </a:r>
          </a:p>
          <a:p>
            <a:pPr lvl="1" algn="l">
              <a:buFont typeface="Wingdings" panose="05000000000000000000" pitchFamily="2" charset="2"/>
              <a:buChar char="ü"/>
            </a:pPr>
            <a:r>
              <a:rPr lang="ka-GE" sz="2000" dirty="0"/>
              <a:t>სსიპ − საქართველოს სოფლის მეურნეობის სამინისტროს ლაბორატორია და მისი ტერიტორიული ორგანოები</a:t>
            </a:r>
          </a:p>
          <a:p>
            <a:pPr lvl="1" algn="l">
              <a:buFont typeface="Wingdings" panose="05000000000000000000" pitchFamily="2" charset="2"/>
              <a:buChar char="ü"/>
            </a:pPr>
            <a:r>
              <a:rPr lang="ka-GE" sz="2000" dirty="0"/>
              <a:t>სსიპ − შემოსავლების სამსახური</a:t>
            </a:r>
          </a:p>
          <a:p>
            <a:pPr lvl="1" algn="l">
              <a:buFont typeface="Wingdings" panose="05000000000000000000" pitchFamily="2" charset="2"/>
              <a:buChar char="ü"/>
            </a:pPr>
            <a:r>
              <a:rPr lang="ka-GE" sz="2000" dirty="0"/>
              <a:t>საქართველოს გარემოს დაცვისა და სოფლის მეურნეობის სამინისტრო</a:t>
            </a:r>
          </a:p>
          <a:p>
            <a:pPr lvl="1" algn="l"/>
            <a:endParaRPr lang="ka-GE" sz="2000" dirty="0"/>
          </a:p>
          <a:p>
            <a:pPr algn="l">
              <a:buFont typeface="Wingdings" panose="05000000000000000000" pitchFamily="2" charset="2"/>
              <a:buChar char="ü"/>
            </a:pPr>
            <a:endParaRPr lang="ka-GE" sz="2000" dirty="0"/>
          </a:p>
        </p:txBody>
      </p:sp>
    </p:spTree>
    <p:extLst>
      <p:ext uri="{BB962C8B-B14F-4D97-AF65-F5344CB8AC3E}">
        <p14:creationId xmlns:p14="http://schemas.microsoft.com/office/powerpoint/2010/main" val="3758511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US" dirty="0"/>
              <a:t/>
            </a:r>
            <a:br>
              <a:rPr lang="en-US" dirty="0"/>
            </a:br>
            <a:r>
              <a:rPr lang="ka-GE" sz="3200" dirty="0"/>
              <a:t>ეპიდზედამხედველობის ინტეგრირებული </a:t>
            </a:r>
            <a:r>
              <a:rPr lang="en-US" sz="3200" dirty="0"/>
              <a:t/>
            </a:r>
            <a:br>
              <a:rPr lang="en-US" sz="3200" dirty="0"/>
            </a:br>
            <a:r>
              <a:rPr lang="ka-GE" sz="3200" dirty="0"/>
              <a:t>ეროვნული სისტემა</a:t>
            </a:r>
            <a:endParaRPr lang="en-GB" sz="3200" dirty="0"/>
          </a:p>
        </p:txBody>
      </p:sp>
      <p:sp>
        <p:nvSpPr>
          <p:cNvPr id="3" name="TextBox 2"/>
          <p:cNvSpPr txBox="1"/>
          <p:nvPr/>
        </p:nvSpPr>
        <p:spPr>
          <a:xfrm>
            <a:off x="208547" y="1681607"/>
            <a:ext cx="10299032" cy="2977738"/>
          </a:xfrm>
          <a:prstGeom prst="rect">
            <a:avLst/>
          </a:prstGeom>
          <a:noFill/>
        </p:spPr>
        <p:txBody>
          <a:bodyPr wrap="square" rtlCol="0">
            <a:spAutoFit/>
          </a:bodyPr>
          <a:lstStyle/>
          <a:p>
            <a:pPr algn="l"/>
            <a:r>
              <a:rPr lang="ka-GE" dirty="0"/>
              <a:t>მონაწილე ფიზიკური და იურიდიულ პირები:</a:t>
            </a:r>
          </a:p>
          <a:p>
            <a:pPr lvl="1" algn="l">
              <a:buFont typeface="Wingdings" panose="05000000000000000000" pitchFamily="2" charset="2"/>
              <a:buChar char="ü"/>
            </a:pPr>
            <a:r>
              <a:rPr lang="ka-GE" sz="2000" dirty="0"/>
              <a:t>სამედიცინო დაწესებულებები</a:t>
            </a:r>
          </a:p>
          <a:p>
            <a:pPr lvl="1" algn="l">
              <a:buFont typeface="Wingdings" panose="05000000000000000000" pitchFamily="2" charset="2"/>
              <a:buChar char="ü"/>
            </a:pPr>
            <a:r>
              <a:rPr lang="ka-GE" sz="2000" dirty="0"/>
              <a:t>ვეტერინარული მომსახურების მიმწოდებლები</a:t>
            </a:r>
          </a:p>
          <a:p>
            <a:pPr lvl="1" algn="l">
              <a:buFont typeface="Wingdings" panose="05000000000000000000" pitchFamily="2" charset="2"/>
              <a:buChar char="ü"/>
            </a:pPr>
            <a:r>
              <a:rPr lang="ka-GE" sz="2000" dirty="0"/>
              <a:t>სხვა დაწესებულებები, რომელთაც შეხება აქვთ და/ან მუშაობენ პათოგენებთან</a:t>
            </a:r>
          </a:p>
          <a:p>
            <a:pPr algn="l"/>
            <a:endParaRPr lang="ka-GE" sz="2000" dirty="0"/>
          </a:p>
          <a:p>
            <a:pPr algn="l">
              <a:buFont typeface="Wingdings" panose="05000000000000000000" pitchFamily="2" charset="2"/>
              <a:buChar char="ü"/>
            </a:pPr>
            <a:endParaRPr lang="ka-GE" dirty="0"/>
          </a:p>
        </p:txBody>
      </p:sp>
    </p:spTree>
    <p:extLst>
      <p:ext uri="{BB962C8B-B14F-4D97-AF65-F5344CB8AC3E}">
        <p14:creationId xmlns:p14="http://schemas.microsoft.com/office/powerpoint/2010/main" val="48274289"/>
      </p:ext>
    </p:extLst>
  </p:cSld>
  <p:clrMapOvr>
    <a:masterClrMapping/>
  </p:clrMapOvr>
</p:sld>
</file>

<file path=ppt/theme/theme1.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8084</TotalTime>
  <Words>2287</Words>
  <Application>Microsoft Office PowerPoint</Application>
  <PresentationFormat>Custom</PresentationFormat>
  <Paragraphs>310</Paragraphs>
  <Slides>30</Slides>
  <Notes>24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master</vt:lpstr>
      <vt:lpstr>PowerPoint Presentation</vt:lpstr>
      <vt:lpstr> Health Priority Directions for 2014-2020</vt:lpstr>
      <vt:lpstr> Health Priority Directions for 2014-2020</vt:lpstr>
      <vt:lpstr> საკანონმდებლო გარემო</vt:lpstr>
      <vt:lpstr> overview of capabilities</vt:lpstr>
      <vt:lpstr> overview of stakeholders</vt:lpstr>
      <vt:lpstr>PowerPoint Presentation</vt:lpstr>
      <vt:lpstr> ეპიდზედამხედველობის ინტეგრირებული  ეროვნული სისტემა</vt:lpstr>
      <vt:lpstr> ეპიდზედამხედველობის ინტეგრირებული  ეროვნული სისტემა</vt:lpstr>
      <vt:lpstr> ეპიდემიებისა და პანდემიების მართვა</vt:lpstr>
      <vt:lpstr> ზოონოზური დაავადებების კონტროლი</vt:lpstr>
      <vt:lpstr> სურსათით გამოწვეული დაავადებების კონტროლი</vt:lpstr>
      <vt:lpstr> საზოგადოების ჯანმრთელობისათვის უსაფრთხო            გარემოს უზრუნველყოფა </vt:lpstr>
      <vt:lpstr> საზოგადოების ჯანმრთელობისათვის უსაფრთხო  წყლით უზრუნველყოფა</vt:lpstr>
      <vt:lpstr> ქიმიური უსაფრთხოება</vt:lpstr>
      <vt:lpstr>P.1.1 The State has assessed, adjusted and aligned its domestic legislation, policies and administrative arrangements in all relevant sectors to enable compliance with the IHR</vt:lpstr>
      <vt:lpstr>P.1.1 The State has assessed, adjusted and aligned its domestic legislation, policies and administrative arrangements in all relevant sectors to enable compliance with the IHR</vt:lpstr>
      <vt:lpstr>Health sector expenditures</vt:lpstr>
      <vt:lpstr>P.1.2 Financing is available for the implementation of IHR capacities</vt:lpstr>
      <vt:lpstr>Financial Resources for IHR activities</vt:lpstr>
      <vt:lpstr>P.1.2 Financing is available for the implementation of IHR capacities</vt:lpstr>
      <vt:lpstr>P.1.3 A financing mechanism and funds are available for timely response to public health emergencies</vt:lpstr>
      <vt:lpstr>P.1.3 A financing mechanism and funds are available for timely response to public health emergencies</vt:lpstr>
      <vt:lpstr>P.1.3 A financing mechanism and funds are available for timely response to public health emergencies</vt:lpstr>
      <vt:lpstr>ფინანსური რესურსები (1) </vt:lpstr>
      <vt:lpstr>ფინანსური რესურსები (2) </vt:lpstr>
      <vt:lpstr>ფინანსური რესურსები (3) </vt:lpstr>
      <vt:lpstr>Financing Sources for timely response to public health emergencies, thousand GEL, 2019 </vt:lpstr>
      <vt:lpstr>Priority areas for action</vt:lpstr>
      <vt:lpstr>References and supporting documentation</vt:lpstr>
    </vt:vector>
  </TitlesOfParts>
  <Company>World Health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dc:title>
  <dc:subject>WHO template and recommendations</dc:subject>
  <dc:creator>Nirmal Kandel</dc:creator>
  <cp:keywords>Template</cp:keywords>
  <cp:lastModifiedBy>Ketevan Goginashvili</cp:lastModifiedBy>
  <cp:revision>546</cp:revision>
  <dcterms:created xsi:type="dcterms:W3CDTF">2005-03-01T08:26:43Z</dcterms:created>
  <dcterms:modified xsi:type="dcterms:W3CDTF">2019-06-07T16:09:27Z</dcterms:modified>
  <cp:category>Guidelines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