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418" r:id="rId2"/>
    <p:sldId id="848" r:id="rId3"/>
    <p:sldId id="1001" r:id="rId4"/>
    <p:sldId id="999" r:id="rId5"/>
    <p:sldId id="1004" r:id="rId6"/>
    <p:sldId id="1003" r:id="rId7"/>
    <p:sldId id="1002" r:id="rId8"/>
    <p:sldId id="1053" r:id="rId9"/>
    <p:sldId id="1010" r:id="rId10"/>
    <p:sldId id="1012" r:id="rId11"/>
    <p:sldId id="1037" r:id="rId12"/>
    <p:sldId id="1038" r:id="rId13"/>
    <p:sldId id="1039" r:id="rId14"/>
    <p:sldId id="1011" r:id="rId15"/>
    <p:sldId id="1013" r:id="rId16"/>
    <p:sldId id="1014" r:id="rId17"/>
    <p:sldId id="1015" r:id="rId18"/>
    <p:sldId id="1016" r:id="rId19"/>
    <p:sldId id="1018" r:id="rId20"/>
    <p:sldId id="1019" r:id="rId21"/>
    <p:sldId id="1020" r:id="rId22"/>
    <p:sldId id="1024" r:id="rId23"/>
    <p:sldId id="1025" r:id="rId24"/>
    <p:sldId id="1086" r:id="rId25"/>
    <p:sldId id="1087" r:id="rId26"/>
    <p:sldId id="1088" r:id="rId27"/>
    <p:sldId id="1089" r:id="rId28"/>
    <p:sldId id="1093" r:id="rId29"/>
    <p:sldId id="1090" r:id="rId30"/>
    <p:sldId id="1091" r:id="rId31"/>
    <p:sldId id="1092" r:id="rId3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CC3300"/>
    <a:srgbClr val="FFCCFF"/>
    <a:srgbClr val="008080"/>
    <a:srgbClr val="003399"/>
    <a:srgbClr val="0066CC"/>
    <a:srgbClr val="003366"/>
    <a:srgbClr val="0000FF"/>
    <a:srgbClr val="660066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525" autoAdjust="0"/>
    <p:restoredTop sz="50000" autoAdjust="0"/>
  </p:normalViewPr>
  <p:slideViewPr>
    <p:cSldViewPr>
      <p:cViewPr varScale="1">
        <p:scale>
          <a:sx n="111" d="100"/>
          <a:sy n="111" d="100"/>
        </p:scale>
        <p:origin x="1072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9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"/>
          <c:y val="2.4509803921568627E-2"/>
          <c:w val="0.94757288784847837"/>
          <c:h val="0.917148757140651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2012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6.2893081761006293E-3"/>
                  <c:y val="4.90196078431373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8B8-4CF4-A51E-84F6980FFEA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11.3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20-A848-86E3-F0742CAA120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16.7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920-A848-86E3-F0742CAA12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0557440"/>
        <c:axId val="34476032"/>
      </c:barChart>
      <c:catAx>
        <c:axId val="110557440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34476032"/>
        <c:crosses val="autoZero"/>
        <c:auto val="1"/>
        <c:lblAlgn val="ctr"/>
        <c:lblOffset val="100"/>
        <c:noMultiLvlLbl val="0"/>
      </c:catAx>
      <c:valAx>
        <c:axId val="3447603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105574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7739018471747633"/>
          <c:y val="1.170372085842211E-2"/>
          <c:w val="0.19584162828703017"/>
          <c:h val="0.2721097730430754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2.8301886792452831E-2"/>
          <c:y val="5.8823529411764705E-2"/>
          <c:w val="0.94757288784847837"/>
          <c:h val="0.917148757140651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2012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6.2893081761006293E-3"/>
                  <c:y val="1.96078431372549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793-47A6-B6DF-0C05E04B16A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57-D64F-A0BC-A2FB4338CDA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357-D64F-A0BC-A2FB4338CD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4539392"/>
        <c:axId val="34540928"/>
      </c:barChart>
      <c:catAx>
        <c:axId val="34539392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34540928"/>
        <c:crosses val="autoZero"/>
        <c:auto val="1"/>
        <c:lblAlgn val="ctr"/>
        <c:lblOffset val="100"/>
        <c:noMultiLvlLbl val="0"/>
      </c:catAx>
      <c:valAx>
        <c:axId val="3454092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45393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371386123904323"/>
          <c:y val="8.5233132623127997E-2"/>
          <c:w val="0.19584162828703017"/>
          <c:h val="0.2721097730430754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8476666425932223"/>
          <c:y val="0.18765037362554102"/>
          <c:w val="0.5621971405407673"/>
          <c:h val="0.73135859528161618"/>
        </c:manualLayout>
      </c:layout>
      <c:pieChart>
        <c:varyColors val="1"/>
        <c:ser>
          <c:idx val="0"/>
          <c:order val="0"/>
          <c:explosion val="8"/>
          <c:dPt>
            <c:idx val="6"/>
            <c:bubble3D val="0"/>
            <c:extLst>
              <c:ext xmlns:c16="http://schemas.microsoft.com/office/drawing/2014/chart" uri="{C3380CC4-5D6E-409C-BE32-E72D297353CC}">
                <c16:uniqueId val="{00000000-4F87-C14B-A8C2-C79E83582412}"/>
              </c:ext>
            </c:extLst>
          </c:dPt>
          <c:dLbls>
            <c:dLbl>
              <c:idx val="1"/>
              <c:layout>
                <c:manualLayout>
                  <c:x val="4.791535136356647E-2"/>
                  <c:y val="0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F87-C14B-A8C2-C79E83582412}"/>
                </c:ext>
              </c:extLst>
            </c:dLbl>
            <c:dLbl>
              <c:idx val="3"/>
              <c:layout>
                <c:manualLayout>
                  <c:x val="-3.4950418411991369E-2"/>
                  <c:y val="0.10055246480864657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F87-C14B-A8C2-C79E83582412}"/>
                </c:ext>
              </c:extLst>
            </c:dLbl>
            <c:dLbl>
              <c:idx val="4"/>
              <c:layout>
                <c:manualLayout>
                  <c:x val="-1.9032763912985454E-3"/>
                  <c:y val="3.6925067465158404E-2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F87-C14B-A8C2-C79E83582412}"/>
                </c:ext>
              </c:extLst>
            </c:dLbl>
            <c:dLbl>
              <c:idx val="5"/>
              <c:layout>
                <c:manualLayout>
                  <c:x val="8.854183653976079E-2"/>
                  <c:y val="-4.3384696979741823E-2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F87-C14B-A8C2-C79E83582412}"/>
                </c:ext>
              </c:extLst>
            </c:dLbl>
            <c:dLbl>
              <c:idx val="6"/>
              <c:layout>
                <c:manualLayout>
                  <c:x val="0.13721499177620083"/>
                  <c:y val="2.3475076786740163E-3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F87-C14B-A8C2-C79E83582412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bestFit"/>
            <c:showLegendKey val="1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Sheet2!$A$21:$A$27</c:f>
              <c:strCache>
                <c:ptCount val="7"/>
                <c:pt idx="0">
                  <c:v>გადაუდებელი ამბულატორია</c:v>
                </c:pt>
                <c:pt idx="1">
                  <c:v>იმუნიზაცია</c:v>
                </c:pt>
                <c:pt idx="2">
                  <c:v>გადაუდებელი სტაციონარი</c:v>
                </c:pt>
                <c:pt idx="3">
                  <c:v>გეგმიური ქირურგია</c:v>
                </c:pt>
                <c:pt idx="4">
                  <c:v>კარდიოქირურგია</c:v>
                </c:pt>
                <c:pt idx="5">
                  <c:v>მშობიარობა და საკეისრო კვეთა</c:v>
                </c:pt>
                <c:pt idx="6">
                  <c:v>ქიმიო, ჰორმონო და სხივური თერაპია</c:v>
                </c:pt>
              </c:strCache>
            </c:strRef>
          </c:cat>
          <c:val>
            <c:numRef>
              <c:f>Sheet2!$B$21:$B$27</c:f>
              <c:numCache>
                <c:formatCode>General</c:formatCode>
                <c:ptCount val="7"/>
                <c:pt idx="0">
                  <c:v>1218083</c:v>
                </c:pt>
                <c:pt idx="1">
                  <c:v>408285</c:v>
                </c:pt>
                <c:pt idx="2">
                  <c:v>552366</c:v>
                </c:pt>
                <c:pt idx="3">
                  <c:v>239401</c:v>
                </c:pt>
                <c:pt idx="4">
                  <c:v>8287</c:v>
                </c:pt>
                <c:pt idx="5">
                  <c:v>136935</c:v>
                </c:pt>
                <c:pt idx="6">
                  <c:v>100682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F87-C14B-A8C2-C79E835824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6ABD0F-03B8-4880-92A0-F81863895E15}" type="doc">
      <dgm:prSet loTypeId="urn:microsoft.com/office/officeart/2005/8/layout/hProcess9" loCatId="process" qsTypeId="urn:microsoft.com/office/officeart/2005/8/quickstyle/simple1" qsCatId="simple" csTypeId="urn:microsoft.com/office/officeart/2005/8/colors/accent2_5" csCatId="accent2"/>
      <dgm:spPr/>
      <dgm:t>
        <a:bodyPr/>
        <a:lstStyle/>
        <a:p>
          <a:endParaRPr lang="en-US"/>
        </a:p>
      </dgm:t>
    </dgm:pt>
    <dgm:pt modelId="{F8B9B391-C8C1-4610-BCCD-7349ABB17CC0}">
      <dgm:prSet custT="1"/>
      <dgm:spPr/>
      <dgm:t>
        <a:bodyPr/>
        <a:lstStyle/>
        <a:p>
          <a:pPr rtl="0"/>
          <a:r>
            <a:rPr lang="en-US" sz="1200" b="0" dirty="0" err="1"/>
            <a:t>პირის</a:t>
          </a:r>
          <a:r>
            <a:rPr lang="en-US" sz="1200" b="0" dirty="0"/>
            <a:t> </a:t>
          </a:r>
          <a:r>
            <a:rPr lang="en-US" sz="1200" b="0" dirty="0" err="1"/>
            <a:t>მოსარგებლედ</a:t>
          </a:r>
          <a:r>
            <a:rPr lang="en-US" sz="1200" b="0" dirty="0"/>
            <a:t> </a:t>
          </a:r>
          <a:r>
            <a:rPr lang="en-US" sz="1200" b="0" dirty="0" err="1"/>
            <a:t>ცნობა</a:t>
          </a:r>
          <a:r>
            <a:rPr lang="en-US" sz="1200" b="0" dirty="0"/>
            <a:t>/</a:t>
          </a:r>
          <a:r>
            <a:rPr lang="en-US" sz="1200" b="0" dirty="0" err="1"/>
            <a:t>რეგისტრაცია</a:t>
          </a:r>
          <a:r>
            <a:rPr lang="ka-GE" sz="1200" b="0" dirty="0"/>
            <a:t>, </a:t>
          </a:r>
          <a:r>
            <a:rPr lang="en-US" sz="1200" b="0" dirty="0" err="1"/>
            <a:t>შეტყობინება</a:t>
          </a:r>
          <a:r>
            <a:rPr lang="en-US" sz="1200" b="0" dirty="0"/>
            <a:t> </a:t>
          </a:r>
          <a:r>
            <a:rPr lang="en-US" sz="1200" b="0" dirty="0" err="1"/>
            <a:t>შემთხვევის</a:t>
          </a:r>
          <a:r>
            <a:rPr lang="en-US" sz="1200" b="0" dirty="0"/>
            <a:t> </a:t>
          </a:r>
          <a:r>
            <a:rPr lang="en-US" sz="1200" b="0" dirty="0" err="1"/>
            <a:t>შესახებ</a:t>
          </a:r>
          <a:r>
            <a:rPr lang="ka-GE" sz="1200" b="0" dirty="0"/>
            <a:t>, </a:t>
          </a:r>
          <a:r>
            <a:rPr lang="en-US" sz="1200" b="0" dirty="0" err="1"/>
            <a:t>შეტყობინების</a:t>
          </a:r>
          <a:r>
            <a:rPr lang="en-US" sz="1200" b="0" dirty="0"/>
            <a:t> </a:t>
          </a:r>
          <a:r>
            <a:rPr lang="en-US" sz="1200" b="0" dirty="0" err="1"/>
            <a:t>საფუძველზე</a:t>
          </a:r>
          <a:r>
            <a:rPr lang="en-US" sz="1200" b="0" dirty="0"/>
            <a:t>, </a:t>
          </a:r>
          <a:r>
            <a:rPr lang="en-US" sz="1200" b="0" dirty="0" err="1"/>
            <a:t>შერჩეული</a:t>
          </a:r>
          <a:r>
            <a:rPr lang="en-US" sz="1200" b="0" dirty="0"/>
            <a:t> </a:t>
          </a:r>
          <a:r>
            <a:rPr lang="en-US" sz="1200" b="0" dirty="0" err="1"/>
            <a:t>შემთხვევის</a:t>
          </a:r>
          <a:r>
            <a:rPr lang="en-US" sz="1200" b="0" dirty="0"/>
            <a:t> </a:t>
          </a:r>
          <a:r>
            <a:rPr lang="en-US" sz="1200" b="1" dirty="0" err="1">
              <a:solidFill>
                <a:srgbClr val="FFFF00"/>
              </a:solidFill>
            </a:rPr>
            <a:t>მონიტორინგი</a:t>
          </a:r>
          <a:r>
            <a:rPr lang="en-US" sz="1200" b="1" dirty="0"/>
            <a:t> </a:t>
          </a:r>
          <a:endParaRPr lang="en-US" sz="1200" dirty="0"/>
        </a:p>
      </dgm:t>
    </dgm:pt>
    <dgm:pt modelId="{28E4E0D1-3704-4705-853B-F61374F2DFA4}" type="parTrans" cxnId="{FA15C9E2-25E0-4D88-BA97-F7D0536B60DB}">
      <dgm:prSet/>
      <dgm:spPr/>
      <dgm:t>
        <a:bodyPr/>
        <a:lstStyle/>
        <a:p>
          <a:endParaRPr lang="en-US" sz="1200"/>
        </a:p>
      </dgm:t>
    </dgm:pt>
    <dgm:pt modelId="{17A9B212-D09C-4807-9B93-2E560E3204CF}" type="sibTrans" cxnId="{FA15C9E2-25E0-4D88-BA97-F7D0536B60DB}">
      <dgm:prSet/>
      <dgm:spPr/>
      <dgm:t>
        <a:bodyPr/>
        <a:lstStyle/>
        <a:p>
          <a:endParaRPr lang="en-US" sz="1200"/>
        </a:p>
      </dgm:t>
    </dgm:pt>
    <dgm:pt modelId="{A55D9657-2B67-4A9A-9CAC-038841E3AD69}">
      <dgm:prSet custT="1"/>
      <dgm:spPr/>
      <dgm:t>
        <a:bodyPr/>
        <a:lstStyle/>
        <a:p>
          <a:pPr rtl="0"/>
          <a:r>
            <a:rPr lang="en-US" sz="1200" b="0" dirty="0" err="1"/>
            <a:t>ანგარიშის</a:t>
          </a:r>
          <a:r>
            <a:rPr lang="en-US" sz="1200" b="0" dirty="0"/>
            <a:t> </a:t>
          </a:r>
          <a:r>
            <a:rPr lang="en-US" sz="1200" b="0" dirty="0" err="1"/>
            <a:t>წარდგენა</a:t>
          </a:r>
          <a:r>
            <a:rPr lang="ka-GE" sz="1200" b="0" dirty="0"/>
            <a:t>, </a:t>
          </a:r>
          <a:r>
            <a:rPr lang="en-US" sz="1200" b="0" dirty="0" err="1"/>
            <a:t>საანგარიშგებო</a:t>
          </a:r>
          <a:r>
            <a:rPr lang="en-US" sz="1200" b="0" dirty="0"/>
            <a:t> </a:t>
          </a:r>
          <a:r>
            <a:rPr lang="en-US" sz="1200" b="0" dirty="0" err="1"/>
            <a:t>დოკუმენტაციის</a:t>
          </a:r>
          <a:r>
            <a:rPr lang="en-US" sz="1200" b="0" dirty="0"/>
            <a:t> </a:t>
          </a:r>
          <a:r>
            <a:rPr lang="en-US" sz="1200" b="1" dirty="0" err="1">
              <a:solidFill>
                <a:srgbClr val="FFFF00"/>
              </a:solidFill>
            </a:rPr>
            <a:t>ინსპექტირება</a:t>
          </a:r>
          <a:r>
            <a:rPr lang="ka-GE" sz="1200" b="0" dirty="0"/>
            <a:t>, </a:t>
          </a:r>
          <a:r>
            <a:rPr lang="en-US" sz="1200" b="0" dirty="0" err="1"/>
            <a:t>შესრულებული</a:t>
          </a:r>
          <a:r>
            <a:rPr lang="en-US" sz="1200" b="0" dirty="0"/>
            <a:t> </a:t>
          </a:r>
          <a:r>
            <a:rPr lang="en-US" sz="1200" b="0" dirty="0" err="1"/>
            <a:t>სამუშაოს</a:t>
          </a:r>
          <a:r>
            <a:rPr lang="en-US" sz="1200" b="0" dirty="0"/>
            <a:t> </a:t>
          </a:r>
          <a:r>
            <a:rPr lang="en-US" sz="1200" b="0" dirty="0" err="1"/>
            <a:t>ანაზღაურება</a:t>
          </a:r>
          <a:r>
            <a:rPr lang="en-US" sz="1200" b="0" dirty="0"/>
            <a:t> </a:t>
          </a:r>
          <a:r>
            <a:rPr lang="en-US" sz="1200" b="0" dirty="0" err="1"/>
            <a:t>ან</a:t>
          </a:r>
          <a:r>
            <a:rPr lang="en-US" sz="1200" b="0" dirty="0"/>
            <a:t> </a:t>
          </a:r>
          <a:r>
            <a:rPr lang="en-US" sz="1200" b="0" dirty="0" err="1"/>
            <a:t>ანაზღაურებაზე</a:t>
          </a:r>
          <a:r>
            <a:rPr lang="en-US" sz="1200" b="0" dirty="0"/>
            <a:t> </a:t>
          </a:r>
          <a:r>
            <a:rPr lang="en-US" sz="1200" b="0" dirty="0" err="1"/>
            <a:t>უარი</a:t>
          </a:r>
          <a:r>
            <a:rPr lang="en-US" sz="1200" b="0" dirty="0"/>
            <a:t>;</a:t>
          </a:r>
          <a:endParaRPr lang="en-US" sz="1200" dirty="0"/>
        </a:p>
      </dgm:t>
    </dgm:pt>
    <dgm:pt modelId="{577B5CA6-D252-499A-9163-C2F1BAE0F8A0}" type="parTrans" cxnId="{70247E9E-85FD-46BC-B3EC-86B85B0B2ACF}">
      <dgm:prSet/>
      <dgm:spPr/>
      <dgm:t>
        <a:bodyPr/>
        <a:lstStyle/>
        <a:p>
          <a:endParaRPr lang="en-US" sz="1200"/>
        </a:p>
      </dgm:t>
    </dgm:pt>
    <dgm:pt modelId="{B0B9D746-AB64-4B96-89D1-7C80A52B8397}" type="sibTrans" cxnId="{70247E9E-85FD-46BC-B3EC-86B85B0B2ACF}">
      <dgm:prSet/>
      <dgm:spPr/>
      <dgm:t>
        <a:bodyPr/>
        <a:lstStyle/>
        <a:p>
          <a:endParaRPr lang="en-US" sz="1200"/>
        </a:p>
      </dgm:t>
    </dgm:pt>
    <dgm:pt modelId="{96729457-F883-4DA5-BAA4-0CF35C063965}">
      <dgm:prSet custT="1"/>
      <dgm:spPr/>
      <dgm:t>
        <a:bodyPr/>
        <a:lstStyle/>
        <a:p>
          <a:pPr rtl="0"/>
          <a:r>
            <a:rPr lang="en-US" sz="1200" b="0" dirty="0" err="1"/>
            <a:t>პროგრამით</a:t>
          </a:r>
          <a:r>
            <a:rPr lang="en-US" sz="1200" b="0" dirty="0"/>
            <a:t> </a:t>
          </a:r>
          <a:r>
            <a:rPr lang="en-US" sz="1200" b="0" dirty="0" err="1"/>
            <a:t>განსაზღვრული</a:t>
          </a:r>
          <a:r>
            <a:rPr lang="en-US" sz="1200" b="0" dirty="0"/>
            <a:t> </a:t>
          </a:r>
          <a:r>
            <a:rPr lang="en-US" sz="1200" b="0" dirty="0" err="1"/>
            <a:t>პირობების</a:t>
          </a:r>
          <a:r>
            <a:rPr lang="en-US" sz="1200" b="0" dirty="0"/>
            <a:t> </a:t>
          </a:r>
          <a:r>
            <a:rPr lang="en-US" sz="1200" b="0" dirty="0" err="1"/>
            <a:t>შესრულების</a:t>
          </a:r>
          <a:r>
            <a:rPr lang="en-US" sz="1200" b="0" dirty="0"/>
            <a:t> </a:t>
          </a:r>
          <a:r>
            <a:rPr lang="en-US" sz="1200" b="1" dirty="0" err="1">
              <a:solidFill>
                <a:srgbClr val="FFFF00"/>
              </a:solidFill>
            </a:rPr>
            <a:t>კონტროლი</a:t>
          </a:r>
          <a:r>
            <a:rPr lang="en-US" sz="1200" b="1" dirty="0"/>
            <a:t> </a:t>
          </a:r>
          <a:endParaRPr lang="en-US" sz="1200" dirty="0"/>
        </a:p>
      </dgm:t>
    </dgm:pt>
    <dgm:pt modelId="{62D80D7A-CEE7-4848-BE70-FE56948A9360}" type="parTrans" cxnId="{1D473891-4B3F-4F73-B410-F9D9CFD58D64}">
      <dgm:prSet/>
      <dgm:spPr/>
      <dgm:t>
        <a:bodyPr/>
        <a:lstStyle/>
        <a:p>
          <a:endParaRPr lang="en-US" sz="1200"/>
        </a:p>
      </dgm:t>
    </dgm:pt>
    <dgm:pt modelId="{156E3152-DC68-454B-986A-5384D51ADB94}" type="sibTrans" cxnId="{1D473891-4B3F-4F73-B410-F9D9CFD58D64}">
      <dgm:prSet/>
      <dgm:spPr/>
      <dgm:t>
        <a:bodyPr/>
        <a:lstStyle/>
        <a:p>
          <a:endParaRPr lang="en-US" sz="1200"/>
        </a:p>
      </dgm:t>
    </dgm:pt>
    <dgm:pt modelId="{180BA98B-648F-4375-9314-A75F8901C82A}">
      <dgm:prSet custT="1"/>
      <dgm:spPr/>
      <dgm:t>
        <a:bodyPr/>
        <a:lstStyle/>
        <a:p>
          <a:pPr rtl="0"/>
          <a:r>
            <a:rPr lang="ka-GE" sz="1200" b="0" dirty="0"/>
            <a:t>პროგრამით </a:t>
          </a:r>
          <a:r>
            <a:rPr lang="en-US" sz="1200" b="0" dirty="0"/>
            <a:t> </a:t>
          </a:r>
          <a:r>
            <a:rPr lang="en-US" sz="1200" b="0" dirty="0" err="1"/>
            <a:t>განსაზღვრული</a:t>
          </a:r>
          <a:r>
            <a:rPr lang="en-US" sz="1200" b="0" dirty="0"/>
            <a:t> </a:t>
          </a:r>
          <a:r>
            <a:rPr lang="ka-GE" sz="1200" b="0" dirty="0"/>
            <a:t>მიმწოდებლის ცალკეული </a:t>
          </a:r>
          <a:r>
            <a:rPr lang="en-US" sz="1200" b="0" dirty="0" err="1"/>
            <a:t>ვალდებულებების</a:t>
          </a:r>
          <a:r>
            <a:rPr lang="en-US" sz="1200" b="0" dirty="0"/>
            <a:t> </a:t>
          </a:r>
          <a:r>
            <a:rPr lang="en-US" sz="1200" b="0" dirty="0" err="1"/>
            <a:t>შესრულების</a:t>
          </a:r>
          <a:r>
            <a:rPr lang="en-US" sz="1200" b="0" dirty="0"/>
            <a:t> </a:t>
          </a:r>
          <a:r>
            <a:rPr lang="ka-GE" sz="1200" b="0" dirty="0"/>
            <a:t>კოტროლი (</a:t>
          </a:r>
          <a:r>
            <a:rPr lang="en-US" sz="1200" b="1" dirty="0" err="1">
              <a:solidFill>
                <a:srgbClr val="FFFF00"/>
              </a:solidFill>
            </a:rPr>
            <a:t>რევიზია</a:t>
          </a:r>
          <a:r>
            <a:rPr lang="en-US" sz="1200" b="0" dirty="0"/>
            <a:t>).</a:t>
          </a:r>
          <a:endParaRPr lang="en-US" sz="1200" dirty="0"/>
        </a:p>
      </dgm:t>
    </dgm:pt>
    <dgm:pt modelId="{962477AE-D674-41A7-86A9-9CB5F2B04E02}" type="parTrans" cxnId="{818A20C9-F3A3-466D-923F-B16C0B9EAB4D}">
      <dgm:prSet/>
      <dgm:spPr/>
      <dgm:t>
        <a:bodyPr/>
        <a:lstStyle/>
        <a:p>
          <a:endParaRPr lang="en-US" sz="1200"/>
        </a:p>
      </dgm:t>
    </dgm:pt>
    <dgm:pt modelId="{7D5E6DC5-6F63-4963-B805-3D79A5D0D74C}" type="sibTrans" cxnId="{818A20C9-F3A3-466D-923F-B16C0B9EAB4D}">
      <dgm:prSet/>
      <dgm:spPr/>
      <dgm:t>
        <a:bodyPr/>
        <a:lstStyle/>
        <a:p>
          <a:endParaRPr lang="en-US" sz="1200"/>
        </a:p>
      </dgm:t>
    </dgm:pt>
    <dgm:pt modelId="{9F937485-E58C-4B93-8EE9-9D6BED12240E}" type="pres">
      <dgm:prSet presAssocID="{E16ABD0F-03B8-4880-92A0-F81863895E15}" presName="CompostProcess" presStyleCnt="0">
        <dgm:presLayoutVars>
          <dgm:dir/>
          <dgm:resizeHandles val="exact"/>
        </dgm:presLayoutVars>
      </dgm:prSet>
      <dgm:spPr/>
    </dgm:pt>
    <dgm:pt modelId="{CDB14F23-95FF-4470-966F-4263EC964A80}" type="pres">
      <dgm:prSet presAssocID="{E16ABD0F-03B8-4880-92A0-F81863895E15}" presName="arrow" presStyleLbl="bgShp" presStyleIdx="0" presStyleCnt="1"/>
      <dgm:spPr/>
    </dgm:pt>
    <dgm:pt modelId="{C9013B8F-FDF2-47B6-B6BE-4FAED4591CD4}" type="pres">
      <dgm:prSet presAssocID="{E16ABD0F-03B8-4880-92A0-F81863895E15}" presName="linearProcess" presStyleCnt="0"/>
      <dgm:spPr/>
    </dgm:pt>
    <dgm:pt modelId="{A102478F-4C1A-4AEE-902C-B1C01AFC6FD9}" type="pres">
      <dgm:prSet presAssocID="{F8B9B391-C8C1-4610-BCCD-7349ABB17CC0}" presName="textNode" presStyleLbl="node1" presStyleIdx="0" presStyleCnt="4">
        <dgm:presLayoutVars>
          <dgm:bulletEnabled val="1"/>
        </dgm:presLayoutVars>
      </dgm:prSet>
      <dgm:spPr/>
    </dgm:pt>
    <dgm:pt modelId="{FEB1F5EF-B647-4217-A43A-7AC244BADA44}" type="pres">
      <dgm:prSet presAssocID="{17A9B212-D09C-4807-9B93-2E560E3204CF}" presName="sibTrans" presStyleCnt="0"/>
      <dgm:spPr/>
    </dgm:pt>
    <dgm:pt modelId="{073720DE-B866-4D2E-84D0-E1B57BE148A4}" type="pres">
      <dgm:prSet presAssocID="{A55D9657-2B67-4A9A-9CAC-038841E3AD69}" presName="textNode" presStyleLbl="node1" presStyleIdx="1" presStyleCnt="4">
        <dgm:presLayoutVars>
          <dgm:bulletEnabled val="1"/>
        </dgm:presLayoutVars>
      </dgm:prSet>
      <dgm:spPr/>
    </dgm:pt>
    <dgm:pt modelId="{D84A4D8B-8798-4EAB-B0F3-0F9F32370BDB}" type="pres">
      <dgm:prSet presAssocID="{B0B9D746-AB64-4B96-89D1-7C80A52B8397}" presName="sibTrans" presStyleCnt="0"/>
      <dgm:spPr/>
    </dgm:pt>
    <dgm:pt modelId="{C6A2CA1B-2601-4F6E-BF39-8650A5BBF629}" type="pres">
      <dgm:prSet presAssocID="{96729457-F883-4DA5-BAA4-0CF35C063965}" presName="textNode" presStyleLbl="node1" presStyleIdx="2" presStyleCnt="4" custLinFactNeighborX="-18064" custLinFactNeighborY="-234">
        <dgm:presLayoutVars>
          <dgm:bulletEnabled val="1"/>
        </dgm:presLayoutVars>
      </dgm:prSet>
      <dgm:spPr/>
    </dgm:pt>
    <dgm:pt modelId="{AF1E1E83-0E63-463D-93F9-D9DC5F13CF34}" type="pres">
      <dgm:prSet presAssocID="{156E3152-DC68-454B-986A-5384D51ADB94}" presName="sibTrans" presStyleCnt="0"/>
      <dgm:spPr/>
    </dgm:pt>
    <dgm:pt modelId="{E86BE6CF-1E8D-4E7D-8964-BECD48557C0A}" type="pres">
      <dgm:prSet presAssocID="{180BA98B-648F-4375-9314-A75F8901C82A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EDF08E2A-5568-4F8E-A5E5-2334B8B7C2BA}" type="presOf" srcId="{F8B9B391-C8C1-4610-BCCD-7349ABB17CC0}" destId="{A102478F-4C1A-4AEE-902C-B1C01AFC6FD9}" srcOrd="0" destOrd="0" presId="urn:microsoft.com/office/officeart/2005/8/layout/hProcess9"/>
    <dgm:cxn modelId="{746F4045-67B8-456A-95B7-20D3EF535CE3}" type="presOf" srcId="{180BA98B-648F-4375-9314-A75F8901C82A}" destId="{E86BE6CF-1E8D-4E7D-8964-BECD48557C0A}" srcOrd="0" destOrd="0" presId="urn:microsoft.com/office/officeart/2005/8/layout/hProcess9"/>
    <dgm:cxn modelId="{1D473891-4B3F-4F73-B410-F9D9CFD58D64}" srcId="{E16ABD0F-03B8-4880-92A0-F81863895E15}" destId="{96729457-F883-4DA5-BAA4-0CF35C063965}" srcOrd="2" destOrd="0" parTransId="{62D80D7A-CEE7-4848-BE70-FE56948A9360}" sibTransId="{156E3152-DC68-454B-986A-5384D51ADB94}"/>
    <dgm:cxn modelId="{2073BE9C-6DE0-4B54-8768-1735E681048E}" type="presOf" srcId="{A55D9657-2B67-4A9A-9CAC-038841E3AD69}" destId="{073720DE-B866-4D2E-84D0-E1B57BE148A4}" srcOrd="0" destOrd="0" presId="urn:microsoft.com/office/officeart/2005/8/layout/hProcess9"/>
    <dgm:cxn modelId="{70247E9E-85FD-46BC-B3EC-86B85B0B2ACF}" srcId="{E16ABD0F-03B8-4880-92A0-F81863895E15}" destId="{A55D9657-2B67-4A9A-9CAC-038841E3AD69}" srcOrd="1" destOrd="0" parTransId="{577B5CA6-D252-499A-9163-C2F1BAE0F8A0}" sibTransId="{B0B9D746-AB64-4B96-89D1-7C80A52B8397}"/>
    <dgm:cxn modelId="{818A20C9-F3A3-466D-923F-B16C0B9EAB4D}" srcId="{E16ABD0F-03B8-4880-92A0-F81863895E15}" destId="{180BA98B-648F-4375-9314-A75F8901C82A}" srcOrd="3" destOrd="0" parTransId="{962477AE-D674-41A7-86A9-9CB5F2B04E02}" sibTransId="{7D5E6DC5-6F63-4963-B805-3D79A5D0D74C}"/>
    <dgm:cxn modelId="{FA15C9E2-25E0-4D88-BA97-F7D0536B60DB}" srcId="{E16ABD0F-03B8-4880-92A0-F81863895E15}" destId="{F8B9B391-C8C1-4610-BCCD-7349ABB17CC0}" srcOrd="0" destOrd="0" parTransId="{28E4E0D1-3704-4705-853B-F61374F2DFA4}" sibTransId="{17A9B212-D09C-4807-9B93-2E560E3204CF}"/>
    <dgm:cxn modelId="{1A8AEEF4-CD51-45BC-9DAD-3750CD7B123B}" type="presOf" srcId="{E16ABD0F-03B8-4880-92A0-F81863895E15}" destId="{9F937485-E58C-4B93-8EE9-9D6BED12240E}" srcOrd="0" destOrd="0" presId="urn:microsoft.com/office/officeart/2005/8/layout/hProcess9"/>
    <dgm:cxn modelId="{5DB796FF-A445-4E5F-8F8E-160069BAF6CF}" type="presOf" srcId="{96729457-F883-4DA5-BAA4-0CF35C063965}" destId="{C6A2CA1B-2601-4F6E-BF39-8650A5BBF629}" srcOrd="0" destOrd="0" presId="urn:microsoft.com/office/officeart/2005/8/layout/hProcess9"/>
    <dgm:cxn modelId="{69AC062C-3DDB-4C06-9689-8CBA51E8376F}" type="presParOf" srcId="{9F937485-E58C-4B93-8EE9-9D6BED12240E}" destId="{CDB14F23-95FF-4470-966F-4263EC964A80}" srcOrd="0" destOrd="0" presId="urn:microsoft.com/office/officeart/2005/8/layout/hProcess9"/>
    <dgm:cxn modelId="{F37AB664-88D7-44E3-BCD1-85068103FC04}" type="presParOf" srcId="{9F937485-E58C-4B93-8EE9-9D6BED12240E}" destId="{C9013B8F-FDF2-47B6-B6BE-4FAED4591CD4}" srcOrd="1" destOrd="0" presId="urn:microsoft.com/office/officeart/2005/8/layout/hProcess9"/>
    <dgm:cxn modelId="{DA135593-24F7-4E94-9DD3-49DFB5311C04}" type="presParOf" srcId="{C9013B8F-FDF2-47B6-B6BE-4FAED4591CD4}" destId="{A102478F-4C1A-4AEE-902C-B1C01AFC6FD9}" srcOrd="0" destOrd="0" presId="urn:microsoft.com/office/officeart/2005/8/layout/hProcess9"/>
    <dgm:cxn modelId="{BC314A32-2B58-47A9-8725-E524A7AEF701}" type="presParOf" srcId="{C9013B8F-FDF2-47B6-B6BE-4FAED4591CD4}" destId="{FEB1F5EF-B647-4217-A43A-7AC244BADA44}" srcOrd="1" destOrd="0" presId="urn:microsoft.com/office/officeart/2005/8/layout/hProcess9"/>
    <dgm:cxn modelId="{75CC30EB-C9DA-4241-9F81-D3323D7F02AA}" type="presParOf" srcId="{C9013B8F-FDF2-47B6-B6BE-4FAED4591CD4}" destId="{073720DE-B866-4D2E-84D0-E1B57BE148A4}" srcOrd="2" destOrd="0" presId="urn:microsoft.com/office/officeart/2005/8/layout/hProcess9"/>
    <dgm:cxn modelId="{8E05E2B1-B4D8-4CB1-BF6E-D54C1D0CE7E1}" type="presParOf" srcId="{C9013B8F-FDF2-47B6-B6BE-4FAED4591CD4}" destId="{D84A4D8B-8798-4EAB-B0F3-0F9F32370BDB}" srcOrd="3" destOrd="0" presId="urn:microsoft.com/office/officeart/2005/8/layout/hProcess9"/>
    <dgm:cxn modelId="{E6F0B27A-AE86-4CEF-A726-993841B53D25}" type="presParOf" srcId="{C9013B8F-FDF2-47B6-B6BE-4FAED4591CD4}" destId="{C6A2CA1B-2601-4F6E-BF39-8650A5BBF629}" srcOrd="4" destOrd="0" presId="urn:microsoft.com/office/officeart/2005/8/layout/hProcess9"/>
    <dgm:cxn modelId="{B97037D4-65BD-4B2B-9272-3A0717DCE841}" type="presParOf" srcId="{C9013B8F-FDF2-47B6-B6BE-4FAED4591CD4}" destId="{AF1E1E83-0E63-463D-93F9-D9DC5F13CF34}" srcOrd="5" destOrd="0" presId="urn:microsoft.com/office/officeart/2005/8/layout/hProcess9"/>
    <dgm:cxn modelId="{C22088C7-EAED-4035-AFB2-7B4FA3F5F1E5}" type="presParOf" srcId="{C9013B8F-FDF2-47B6-B6BE-4FAED4591CD4}" destId="{E86BE6CF-1E8D-4E7D-8964-BECD48557C0A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B14F23-95FF-4470-966F-4263EC964A80}">
      <dsp:nvSpPr>
        <dsp:cNvPr id="0" name=""/>
        <dsp:cNvSpPr/>
      </dsp:nvSpPr>
      <dsp:spPr>
        <a:xfrm>
          <a:off x="680084" y="0"/>
          <a:ext cx="7707630" cy="3962400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02478F-4C1A-4AEE-902C-B1C01AFC6FD9}">
      <dsp:nvSpPr>
        <dsp:cNvPr id="0" name=""/>
        <dsp:cNvSpPr/>
      </dsp:nvSpPr>
      <dsp:spPr>
        <a:xfrm>
          <a:off x="3099" y="1188719"/>
          <a:ext cx="2013689" cy="1584960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 err="1"/>
            <a:t>პირის</a:t>
          </a:r>
          <a:r>
            <a:rPr lang="en-US" sz="1200" b="0" kern="1200" dirty="0"/>
            <a:t> </a:t>
          </a:r>
          <a:r>
            <a:rPr lang="en-US" sz="1200" b="0" kern="1200" dirty="0" err="1"/>
            <a:t>მოსარგებლედ</a:t>
          </a:r>
          <a:r>
            <a:rPr lang="en-US" sz="1200" b="0" kern="1200" dirty="0"/>
            <a:t> </a:t>
          </a:r>
          <a:r>
            <a:rPr lang="en-US" sz="1200" b="0" kern="1200" dirty="0" err="1"/>
            <a:t>ცნობა</a:t>
          </a:r>
          <a:r>
            <a:rPr lang="en-US" sz="1200" b="0" kern="1200" dirty="0"/>
            <a:t>/</a:t>
          </a:r>
          <a:r>
            <a:rPr lang="en-US" sz="1200" b="0" kern="1200" dirty="0" err="1"/>
            <a:t>რეგისტრაცია</a:t>
          </a:r>
          <a:r>
            <a:rPr lang="ka-GE" sz="1200" b="0" kern="1200" dirty="0"/>
            <a:t>, </a:t>
          </a:r>
          <a:r>
            <a:rPr lang="en-US" sz="1200" b="0" kern="1200" dirty="0" err="1"/>
            <a:t>შეტყობინება</a:t>
          </a:r>
          <a:r>
            <a:rPr lang="en-US" sz="1200" b="0" kern="1200" dirty="0"/>
            <a:t> </a:t>
          </a:r>
          <a:r>
            <a:rPr lang="en-US" sz="1200" b="0" kern="1200" dirty="0" err="1"/>
            <a:t>შემთხვევის</a:t>
          </a:r>
          <a:r>
            <a:rPr lang="en-US" sz="1200" b="0" kern="1200" dirty="0"/>
            <a:t> </a:t>
          </a:r>
          <a:r>
            <a:rPr lang="en-US" sz="1200" b="0" kern="1200" dirty="0" err="1"/>
            <a:t>შესახებ</a:t>
          </a:r>
          <a:r>
            <a:rPr lang="ka-GE" sz="1200" b="0" kern="1200" dirty="0"/>
            <a:t>, </a:t>
          </a:r>
          <a:r>
            <a:rPr lang="en-US" sz="1200" b="0" kern="1200" dirty="0" err="1"/>
            <a:t>შეტყობინების</a:t>
          </a:r>
          <a:r>
            <a:rPr lang="en-US" sz="1200" b="0" kern="1200" dirty="0"/>
            <a:t> </a:t>
          </a:r>
          <a:r>
            <a:rPr lang="en-US" sz="1200" b="0" kern="1200" dirty="0" err="1"/>
            <a:t>საფუძველზე</a:t>
          </a:r>
          <a:r>
            <a:rPr lang="en-US" sz="1200" b="0" kern="1200" dirty="0"/>
            <a:t>, </a:t>
          </a:r>
          <a:r>
            <a:rPr lang="en-US" sz="1200" b="0" kern="1200" dirty="0" err="1"/>
            <a:t>შერჩეული</a:t>
          </a:r>
          <a:r>
            <a:rPr lang="en-US" sz="1200" b="0" kern="1200" dirty="0"/>
            <a:t> </a:t>
          </a:r>
          <a:r>
            <a:rPr lang="en-US" sz="1200" b="0" kern="1200" dirty="0" err="1"/>
            <a:t>შემთხვევის</a:t>
          </a:r>
          <a:r>
            <a:rPr lang="en-US" sz="1200" b="0" kern="1200" dirty="0"/>
            <a:t> </a:t>
          </a:r>
          <a:r>
            <a:rPr lang="en-US" sz="1200" b="1" kern="1200" dirty="0" err="1">
              <a:solidFill>
                <a:srgbClr val="FFFF00"/>
              </a:solidFill>
            </a:rPr>
            <a:t>მონიტორინგი</a:t>
          </a:r>
          <a:r>
            <a:rPr lang="en-US" sz="1200" b="1" kern="1200" dirty="0"/>
            <a:t> </a:t>
          </a:r>
          <a:endParaRPr lang="en-US" sz="1200" kern="1200" dirty="0"/>
        </a:p>
      </dsp:txBody>
      <dsp:txXfrm>
        <a:off x="80470" y="1266090"/>
        <a:ext cx="1858947" cy="1430218"/>
      </dsp:txXfrm>
    </dsp:sp>
    <dsp:sp modelId="{073720DE-B866-4D2E-84D0-E1B57BE148A4}">
      <dsp:nvSpPr>
        <dsp:cNvPr id="0" name=""/>
        <dsp:cNvSpPr/>
      </dsp:nvSpPr>
      <dsp:spPr>
        <a:xfrm>
          <a:off x="2352403" y="1188719"/>
          <a:ext cx="2013689" cy="1584960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13333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 err="1"/>
            <a:t>ანგარიშის</a:t>
          </a:r>
          <a:r>
            <a:rPr lang="en-US" sz="1200" b="0" kern="1200" dirty="0"/>
            <a:t> </a:t>
          </a:r>
          <a:r>
            <a:rPr lang="en-US" sz="1200" b="0" kern="1200" dirty="0" err="1"/>
            <a:t>წარდგენა</a:t>
          </a:r>
          <a:r>
            <a:rPr lang="ka-GE" sz="1200" b="0" kern="1200" dirty="0"/>
            <a:t>, </a:t>
          </a:r>
          <a:r>
            <a:rPr lang="en-US" sz="1200" b="0" kern="1200" dirty="0" err="1"/>
            <a:t>საანგარიშგებო</a:t>
          </a:r>
          <a:r>
            <a:rPr lang="en-US" sz="1200" b="0" kern="1200" dirty="0"/>
            <a:t> </a:t>
          </a:r>
          <a:r>
            <a:rPr lang="en-US" sz="1200" b="0" kern="1200" dirty="0" err="1"/>
            <a:t>დოკუმენტაციის</a:t>
          </a:r>
          <a:r>
            <a:rPr lang="en-US" sz="1200" b="0" kern="1200" dirty="0"/>
            <a:t> </a:t>
          </a:r>
          <a:r>
            <a:rPr lang="en-US" sz="1200" b="1" kern="1200" dirty="0" err="1">
              <a:solidFill>
                <a:srgbClr val="FFFF00"/>
              </a:solidFill>
            </a:rPr>
            <a:t>ინსპექტირება</a:t>
          </a:r>
          <a:r>
            <a:rPr lang="ka-GE" sz="1200" b="0" kern="1200" dirty="0"/>
            <a:t>, </a:t>
          </a:r>
          <a:r>
            <a:rPr lang="en-US" sz="1200" b="0" kern="1200" dirty="0" err="1"/>
            <a:t>შესრულებული</a:t>
          </a:r>
          <a:r>
            <a:rPr lang="en-US" sz="1200" b="0" kern="1200" dirty="0"/>
            <a:t> </a:t>
          </a:r>
          <a:r>
            <a:rPr lang="en-US" sz="1200" b="0" kern="1200" dirty="0" err="1"/>
            <a:t>სამუშაოს</a:t>
          </a:r>
          <a:r>
            <a:rPr lang="en-US" sz="1200" b="0" kern="1200" dirty="0"/>
            <a:t> </a:t>
          </a:r>
          <a:r>
            <a:rPr lang="en-US" sz="1200" b="0" kern="1200" dirty="0" err="1"/>
            <a:t>ანაზღაურება</a:t>
          </a:r>
          <a:r>
            <a:rPr lang="en-US" sz="1200" b="0" kern="1200" dirty="0"/>
            <a:t> </a:t>
          </a:r>
          <a:r>
            <a:rPr lang="en-US" sz="1200" b="0" kern="1200" dirty="0" err="1"/>
            <a:t>ან</a:t>
          </a:r>
          <a:r>
            <a:rPr lang="en-US" sz="1200" b="0" kern="1200" dirty="0"/>
            <a:t> </a:t>
          </a:r>
          <a:r>
            <a:rPr lang="en-US" sz="1200" b="0" kern="1200" dirty="0" err="1"/>
            <a:t>ანაზღაურებაზე</a:t>
          </a:r>
          <a:r>
            <a:rPr lang="en-US" sz="1200" b="0" kern="1200" dirty="0"/>
            <a:t> </a:t>
          </a:r>
          <a:r>
            <a:rPr lang="en-US" sz="1200" b="0" kern="1200" dirty="0" err="1"/>
            <a:t>უარი</a:t>
          </a:r>
          <a:r>
            <a:rPr lang="en-US" sz="1200" b="0" kern="1200" dirty="0"/>
            <a:t>;</a:t>
          </a:r>
          <a:endParaRPr lang="en-US" sz="1200" kern="1200" dirty="0"/>
        </a:p>
      </dsp:txBody>
      <dsp:txXfrm>
        <a:off x="2429774" y="1266090"/>
        <a:ext cx="1858947" cy="1430218"/>
      </dsp:txXfrm>
    </dsp:sp>
    <dsp:sp modelId="{C6A2CA1B-2601-4F6E-BF39-8650A5BBF629}">
      <dsp:nvSpPr>
        <dsp:cNvPr id="0" name=""/>
        <dsp:cNvSpPr/>
      </dsp:nvSpPr>
      <dsp:spPr>
        <a:xfrm>
          <a:off x="4641081" y="1185011"/>
          <a:ext cx="2013689" cy="1584960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26667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 err="1"/>
            <a:t>პროგრამით</a:t>
          </a:r>
          <a:r>
            <a:rPr lang="en-US" sz="1200" b="0" kern="1200" dirty="0"/>
            <a:t> </a:t>
          </a:r>
          <a:r>
            <a:rPr lang="en-US" sz="1200" b="0" kern="1200" dirty="0" err="1"/>
            <a:t>განსაზღვრული</a:t>
          </a:r>
          <a:r>
            <a:rPr lang="en-US" sz="1200" b="0" kern="1200" dirty="0"/>
            <a:t> </a:t>
          </a:r>
          <a:r>
            <a:rPr lang="en-US" sz="1200" b="0" kern="1200" dirty="0" err="1"/>
            <a:t>პირობების</a:t>
          </a:r>
          <a:r>
            <a:rPr lang="en-US" sz="1200" b="0" kern="1200" dirty="0"/>
            <a:t> </a:t>
          </a:r>
          <a:r>
            <a:rPr lang="en-US" sz="1200" b="0" kern="1200" dirty="0" err="1"/>
            <a:t>შესრულების</a:t>
          </a:r>
          <a:r>
            <a:rPr lang="en-US" sz="1200" b="0" kern="1200" dirty="0"/>
            <a:t> </a:t>
          </a:r>
          <a:r>
            <a:rPr lang="en-US" sz="1200" b="1" kern="1200" dirty="0" err="1">
              <a:solidFill>
                <a:srgbClr val="FFFF00"/>
              </a:solidFill>
            </a:rPr>
            <a:t>კონტროლი</a:t>
          </a:r>
          <a:r>
            <a:rPr lang="en-US" sz="1200" b="1" kern="1200" dirty="0"/>
            <a:t> </a:t>
          </a:r>
          <a:endParaRPr lang="en-US" sz="1200" kern="1200" dirty="0"/>
        </a:p>
      </dsp:txBody>
      <dsp:txXfrm>
        <a:off x="4718452" y="1262382"/>
        <a:ext cx="1858947" cy="1430218"/>
      </dsp:txXfrm>
    </dsp:sp>
    <dsp:sp modelId="{E86BE6CF-1E8D-4E7D-8964-BECD48557C0A}">
      <dsp:nvSpPr>
        <dsp:cNvPr id="0" name=""/>
        <dsp:cNvSpPr/>
      </dsp:nvSpPr>
      <dsp:spPr>
        <a:xfrm>
          <a:off x="7051011" y="1188719"/>
          <a:ext cx="2013689" cy="1584960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1200" b="0" kern="1200" dirty="0"/>
            <a:t>პროგრამით </a:t>
          </a:r>
          <a:r>
            <a:rPr lang="en-US" sz="1200" b="0" kern="1200" dirty="0"/>
            <a:t> </a:t>
          </a:r>
          <a:r>
            <a:rPr lang="en-US" sz="1200" b="0" kern="1200" dirty="0" err="1"/>
            <a:t>განსაზღვრული</a:t>
          </a:r>
          <a:r>
            <a:rPr lang="en-US" sz="1200" b="0" kern="1200" dirty="0"/>
            <a:t> </a:t>
          </a:r>
          <a:r>
            <a:rPr lang="ka-GE" sz="1200" b="0" kern="1200" dirty="0"/>
            <a:t>მიმწოდებლის ცალკეული </a:t>
          </a:r>
          <a:r>
            <a:rPr lang="en-US" sz="1200" b="0" kern="1200" dirty="0" err="1"/>
            <a:t>ვალდებულებების</a:t>
          </a:r>
          <a:r>
            <a:rPr lang="en-US" sz="1200" b="0" kern="1200" dirty="0"/>
            <a:t> </a:t>
          </a:r>
          <a:r>
            <a:rPr lang="en-US" sz="1200" b="0" kern="1200" dirty="0" err="1"/>
            <a:t>შესრულების</a:t>
          </a:r>
          <a:r>
            <a:rPr lang="en-US" sz="1200" b="0" kern="1200" dirty="0"/>
            <a:t> </a:t>
          </a:r>
          <a:r>
            <a:rPr lang="ka-GE" sz="1200" b="0" kern="1200" dirty="0"/>
            <a:t>კოტროლი (</a:t>
          </a:r>
          <a:r>
            <a:rPr lang="en-US" sz="1200" b="1" kern="1200" dirty="0" err="1">
              <a:solidFill>
                <a:srgbClr val="FFFF00"/>
              </a:solidFill>
            </a:rPr>
            <a:t>რევიზია</a:t>
          </a:r>
          <a:r>
            <a:rPr lang="en-US" sz="1200" b="0" kern="1200" dirty="0"/>
            <a:t>).</a:t>
          </a:r>
          <a:endParaRPr lang="en-US" sz="1200" kern="1200" dirty="0"/>
        </a:p>
      </dsp:txBody>
      <dsp:txXfrm>
        <a:off x="7128382" y="1266090"/>
        <a:ext cx="1858947" cy="14302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Click to edit Master text styles</a:t>
            </a:r>
          </a:p>
          <a:p>
            <a:pPr lvl="1"/>
            <a:r>
              <a:rPr lang="ru-RU" noProof="0"/>
              <a:t>Second level</a:t>
            </a:r>
          </a:p>
          <a:p>
            <a:pPr lvl="2"/>
            <a:r>
              <a:rPr lang="ru-RU" noProof="0"/>
              <a:t>Third level</a:t>
            </a:r>
          </a:p>
          <a:p>
            <a:pPr lvl="3"/>
            <a:r>
              <a:rPr lang="ru-RU" noProof="0"/>
              <a:t>Fourth level</a:t>
            </a:r>
          </a:p>
          <a:p>
            <a:pPr lvl="4"/>
            <a:r>
              <a:rPr lang="ru-RU" noProof="0"/>
              <a:t>Fifth level</a:t>
            </a:r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70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59F392FD-565A-4981-BF3C-F492447CB4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3300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Sylfaen" panose="010A050205030603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latin typeface="Sylfaen" panose="010A0502050306030303" pitchFamily="18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2F0CD0-16CE-46DD-8B14-D3CFABA357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B63A8B-5842-40B6-9C3E-C0967726BC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3E8BC7-B26E-4F35-9A7F-D25D27284F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899749-B038-4B0B-925D-D744F97F93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A52549-F0A6-4B65-B9DF-428802A403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B53693-1B1A-4641-99C4-84B9E354AA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ylfaen" panose="010A050205030603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Sylfaen" panose="010A0502050306030303" pitchFamily="18" charset="0"/>
              </a:defRPr>
            </a:lvl1pPr>
            <a:lvl2pPr>
              <a:defRPr>
                <a:latin typeface="Sylfaen" panose="010A0502050306030303" pitchFamily="18" charset="0"/>
              </a:defRPr>
            </a:lvl2pPr>
            <a:lvl3pPr>
              <a:defRPr>
                <a:latin typeface="Sylfaen" panose="010A0502050306030303" pitchFamily="18" charset="0"/>
              </a:defRPr>
            </a:lvl3pPr>
            <a:lvl4pPr>
              <a:defRPr>
                <a:latin typeface="Sylfaen" panose="010A0502050306030303" pitchFamily="18" charset="0"/>
              </a:defRPr>
            </a:lvl4pPr>
            <a:lvl5pPr>
              <a:defRPr>
                <a:latin typeface="Sylfaen" panose="010A0502050306030303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900C0-E271-4B9B-B470-AB414AA8F9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65653-F3BA-4B3A-88DA-2B10B1F155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4D1156-27E1-421B-9BCF-3672DAA9FA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847A35-3D51-41FA-A081-2ED26C0A8F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7C7FC5-4165-409E-A861-100DC90FBF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B1798-0B7E-4E03-8435-5CD0CE4021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898E11-3528-42D0-A6A2-34140FAC91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25195B-8E9A-4745-8007-8E51A0F345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10" descr="5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/>
              <a:t>Click to edit Master text styles</a:t>
            </a:r>
          </a:p>
          <a:p>
            <a:pPr lvl="1"/>
            <a:r>
              <a:rPr lang="ru-RU" dirty="0"/>
              <a:t>Second level</a:t>
            </a:r>
          </a:p>
          <a:p>
            <a:pPr lvl="2"/>
            <a:r>
              <a:rPr lang="ru-RU" dirty="0"/>
              <a:t>Third level</a:t>
            </a:r>
          </a:p>
          <a:p>
            <a:pPr lvl="3"/>
            <a:r>
              <a:rPr lang="ru-RU" dirty="0"/>
              <a:t>Fourth level</a:t>
            </a:r>
          </a:p>
          <a:p>
            <a:pPr lvl="4"/>
            <a:r>
              <a:rPr lang="ru-RU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>
              <a:defRPr/>
            </a:pPr>
            <a:fld id="{B98B40A3-3C87-4317-84A7-D02BA78246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1" r:id="rId3"/>
    <p:sldLayoutId id="2147483660" r:id="rId4"/>
    <p:sldLayoutId id="2147483659" r:id="rId5"/>
    <p:sldLayoutId id="2147483658" r:id="rId6"/>
    <p:sldLayoutId id="2147483657" r:id="rId7"/>
    <p:sldLayoutId id="2147483656" r:id="rId8"/>
    <p:sldLayoutId id="2147483655" r:id="rId9"/>
    <p:sldLayoutId id="2147483654" r:id="rId10"/>
    <p:sldLayoutId id="2147483653" r:id="rId11"/>
    <p:sldLayoutId id="2147483652" r:id="rId12"/>
    <p:sldLayoutId id="2147483651" r:id="rId13"/>
    <p:sldLayoutId id="2147483650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993300"/>
          </a:solidFill>
          <a:effectLst>
            <a:outerShdw blurRad="38100" dist="38100" dir="2700000" algn="tl">
              <a:srgbClr val="C0C0C0"/>
            </a:outerShdw>
          </a:effectLst>
          <a:latin typeface="Sylfaen" panose="010A0502050306030303" pitchFamily="18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993300"/>
          </a:solidFill>
          <a:effectLst>
            <a:outerShdw blurRad="38100" dist="38100" dir="2700000" algn="tl">
              <a:srgbClr val="C0C0C0"/>
            </a:outerShdw>
          </a:effectLst>
          <a:latin typeface="LitMtavrPS" pitchFamily="2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993300"/>
          </a:solidFill>
          <a:effectLst>
            <a:outerShdw blurRad="38100" dist="38100" dir="2700000" algn="tl">
              <a:srgbClr val="C0C0C0"/>
            </a:outerShdw>
          </a:effectLst>
          <a:latin typeface="LitMtavrPS" pitchFamily="2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993300"/>
          </a:solidFill>
          <a:effectLst>
            <a:outerShdw blurRad="38100" dist="38100" dir="2700000" algn="tl">
              <a:srgbClr val="C0C0C0"/>
            </a:outerShdw>
          </a:effectLst>
          <a:latin typeface="LitMtavrPS" pitchFamily="2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993300"/>
          </a:solidFill>
          <a:effectLst>
            <a:outerShdw blurRad="38100" dist="38100" dir="2700000" algn="tl">
              <a:srgbClr val="C0C0C0"/>
            </a:outerShdw>
          </a:effectLst>
          <a:latin typeface="LitMtavrPS" pitchFamily="2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9933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9933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9933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9933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993300"/>
        </a:buClr>
        <a:buFont typeface="Wingdings" pitchFamily="2" charset="2"/>
        <a:buChar char="§"/>
        <a:defRPr sz="32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Sylfaen" panose="010A0502050306030303" pitchFamily="18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993300"/>
        </a:buClr>
        <a:buFont typeface="Arial" charset="0"/>
        <a:buChar char="–"/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Sylfaen" panose="010A0502050306030303" pitchFamily="18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Sylfaen" panose="010A0502050306030303" pitchFamily="18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Sylfaen" panose="010A0502050306030303" pitchFamily="18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Sylfaen" panose="010A0502050306030303" pitchFamily="18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196975"/>
            <a:ext cx="7772400" cy="1920875"/>
          </a:xfrm>
        </p:spPr>
        <p:txBody>
          <a:bodyPr/>
          <a:lstStyle/>
          <a:p>
            <a:pPr eaLnBrk="1" hangingPunct="1">
              <a:defRPr/>
            </a:pPr>
            <a:r>
              <a:rPr lang="ka-GE" sz="6000" dirty="0"/>
              <a:t>ჯანმრთელობის დაცვის სახელმწიფო პროგრამები</a:t>
            </a:r>
            <a:endParaRPr lang="ru-RU" sz="6000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371600" y="4221088"/>
            <a:ext cx="6400800" cy="1417712"/>
          </a:xfrm>
        </p:spPr>
        <p:txBody>
          <a:bodyPr/>
          <a:lstStyle/>
          <a:p>
            <a:r>
              <a:rPr lang="ka-GE" dirty="0"/>
              <a:t>ქეთი გოგინაშვილი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44624"/>
            <a:ext cx="8382000" cy="533400"/>
          </a:xfrm>
        </p:spPr>
        <p:txBody>
          <a:bodyPr>
            <a:noAutofit/>
          </a:bodyPr>
          <a:lstStyle/>
          <a:p>
            <a:r>
              <a:rPr lang="ka-GE" sz="2000" dirty="0"/>
              <a:t>მიმწოდებლების მიერ სამედიცინო მომსახურების განფასება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692696"/>
            <a:ext cx="8424936" cy="5715000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ka-GE" sz="2000" b="0" dirty="0"/>
              <a:t>სამედიცინო დაწესებულება წარადგენს </a:t>
            </a:r>
            <a:r>
              <a:rPr lang="en-US" sz="2000" b="0" dirty="0" err="1"/>
              <a:t>მომსახურების</a:t>
            </a:r>
            <a:r>
              <a:rPr lang="en-US" sz="2000" b="0" dirty="0"/>
              <a:t> </a:t>
            </a:r>
            <a:r>
              <a:rPr lang="ka-GE" sz="2000" b="0" dirty="0"/>
              <a:t>სათანადო </a:t>
            </a:r>
            <a:r>
              <a:rPr lang="en-US" sz="2000" b="0" dirty="0" err="1"/>
              <a:t>ღირებულებებ</a:t>
            </a:r>
            <a:r>
              <a:rPr lang="ka-GE" sz="2000" b="0" dirty="0"/>
              <a:t>ს</a:t>
            </a:r>
            <a:r>
              <a:rPr lang="en-US" sz="2000" b="0" dirty="0"/>
              <a:t> </a:t>
            </a:r>
            <a:r>
              <a:rPr lang="en-US" sz="2000" b="0" dirty="0" err="1"/>
              <a:t>ელექტრონული</a:t>
            </a:r>
            <a:r>
              <a:rPr lang="en-US" sz="2000" b="0" dirty="0"/>
              <a:t> </a:t>
            </a:r>
            <a:r>
              <a:rPr lang="ka-GE" sz="2000" b="0" dirty="0"/>
              <a:t>და დოკუმენტური </a:t>
            </a:r>
            <a:r>
              <a:rPr lang="en-US" sz="2000" b="0" dirty="0" err="1"/>
              <a:t>ფორმატით</a:t>
            </a:r>
            <a:r>
              <a:rPr lang="ka-GE" sz="2000" b="0" dirty="0"/>
              <a:t>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en-US" sz="2000" b="0" dirty="0" err="1"/>
              <a:t>ღირებულებები</a:t>
            </a:r>
            <a:r>
              <a:rPr lang="en-US" sz="2000" b="0" dirty="0"/>
              <a:t> </a:t>
            </a:r>
            <a:r>
              <a:rPr lang="en-US" sz="2000" b="0" dirty="0" err="1"/>
              <a:t>არ</a:t>
            </a:r>
            <a:r>
              <a:rPr lang="en-US" sz="2000" b="0" dirty="0"/>
              <a:t> </a:t>
            </a:r>
            <a:r>
              <a:rPr lang="en-US" sz="2000" b="0" dirty="0" err="1"/>
              <a:t>უნდა</a:t>
            </a:r>
            <a:r>
              <a:rPr lang="en-US" sz="2000" b="0" dirty="0"/>
              <a:t> </a:t>
            </a:r>
            <a:r>
              <a:rPr lang="en-US" sz="2000" b="0" dirty="0" err="1"/>
              <a:t>აღემატებოდეს</a:t>
            </a:r>
            <a:r>
              <a:rPr lang="en-US" sz="2000" b="0" dirty="0"/>
              <a:t> </a:t>
            </a:r>
            <a:r>
              <a:rPr lang="ka-GE" sz="2000" b="0" dirty="0"/>
              <a:t>სახელმწიფო სადაზღვევო პროგრამების ფარგლებში </a:t>
            </a:r>
            <a:r>
              <a:rPr lang="en-US" sz="2000" b="0" dirty="0" err="1"/>
              <a:t>ბოლო</a:t>
            </a:r>
            <a:r>
              <a:rPr lang="en-US" sz="2000" b="0" dirty="0"/>
              <a:t> 1 </a:t>
            </a:r>
            <a:r>
              <a:rPr lang="en-US" sz="2000" b="0" dirty="0" err="1"/>
              <a:t>წლის</a:t>
            </a:r>
            <a:r>
              <a:rPr lang="en-US" sz="2000" b="0" dirty="0"/>
              <a:t> </a:t>
            </a:r>
            <a:r>
              <a:rPr lang="en-US" sz="2000" b="0" dirty="0" err="1"/>
              <a:t>განმავლობაში</a:t>
            </a:r>
            <a:r>
              <a:rPr lang="en-US" sz="2000" b="0" dirty="0"/>
              <a:t> </a:t>
            </a:r>
            <a:r>
              <a:rPr lang="en-US" sz="2000" b="0" dirty="0" err="1"/>
              <a:t>დაფიქსირებულ</a:t>
            </a:r>
            <a:r>
              <a:rPr lang="en-US" sz="2000" b="0" dirty="0"/>
              <a:t> </a:t>
            </a:r>
            <a:r>
              <a:rPr lang="en-US" sz="2000" b="0" dirty="0" err="1"/>
              <a:t>ისტორიულ</a:t>
            </a:r>
            <a:r>
              <a:rPr lang="en-US" sz="2000" b="0" dirty="0"/>
              <a:t> </a:t>
            </a:r>
            <a:r>
              <a:rPr lang="en-US" sz="2000" b="0" dirty="0" err="1"/>
              <a:t>მინიმალურ</a:t>
            </a:r>
            <a:r>
              <a:rPr lang="en-US" sz="2000" b="0" dirty="0"/>
              <a:t> </a:t>
            </a:r>
            <a:r>
              <a:rPr lang="en-US" sz="2000" b="0" dirty="0" err="1"/>
              <a:t>ღირებულებას</a:t>
            </a:r>
            <a:r>
              <a:rPr lang="en-US" sz="2000" b="0" dirty="0"/>
              <a:t> </a:t>
            </a:r>
            <a:r>
              <a:rPr lang="ka-GE" sz="2000" b="0" dirty="0"/>
              <a:t>(</a:t>
            </a:r>
            <a:r>
              <a:rPr lang="ka-GE" sz="2000" b="0" u="sng" dirty="0"/>
              <a:t>+</a:t>
            </a:r>
            <a:r>
              <a:rPr lang="en-US" sz="2000" b="0" dirty="0"/>
              <a:t>10 </a:t>
            </a:r>
            <a:r>
              <a:rPr lang="ka-GE" sz="2000" b="0" dirty="0"/>
              <a:t>%), ახალი მიმწოდებელის ფასი არ უნდა აღემატებოდეს ბაზაში დაფიქსირებულ მაქსიმალურ ღირებულებას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ka-GE" sz="2000" b="0" dirty="0"/>
              <a:t>გადაუდებელი მდგომარეობების ანაზღაურება ხდება სმ სააგენტოს მიერ დადგენილი ტარიფით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ka-GE" sz="2000" b="0" dirty="0"/>
              <a:t>გეგმური მომსახურების ხარჯების ანაზღაურება - ტარიფის არეალის მიხედვით (ფასთა გადანაწილების ქვედა მეოთხედი - მაქსიმალურ ფასს გამოკლებული მინიმალური ფასი, გაყოფილი 4-ზე დამატებული მინიმალური ფასი)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en-US" sz="2000" b="0" dirty="0" err="1"/>
              <a:t>გეგმური</a:t>
            </a:r>
            <a:r>
              <a:rPr lang="en-US" sz="2000" b="0" dirty="0"/>
              <a:t> </a:t>
            </a:r>
            <a:r>
              <a:rPr lang="en-US" sz="2000" b="0" dirty="0" err="1"/>
              <a:t>ამბულატორიული</a:t>
            </a:r>
            <a:r>
              <a:rPr lang="en-US" sz="2000" b="0" dirty="0"/>
              <a:t> </a:t>
            </a:r>
            <a:r>
              <a:rPr lang="en-US" sz="2000" b="0" dirty="0" err="1"/>
              <a:t>მომსახურებ</a:t>
            </a:r>
            <a:r>
              <a:rPr lang="ka-GE" sz="2000" b="0" dirty="0"/>
              <a:t>ის </a:t>
            </a:r>
            <a:r>
              <a:rPr lang="en-US" sz="2000" b="0" dirty="0" err="1"/>
              <a:t>დაფინანსება</a:t>
            </a:r>
            <a:r>
              <a:rPr lang="en-US" sz="2000" b="0" dirty="0"/>
              <a:t> </a:t>
            </a:r>
            <a:r>
              <a:rPr lang="ka-GE" sz="2000" b="0" dirty="0"/>
              <a:t>-</a:t>
            </a:r>
            <a:r>
              <a:rPr lang="en-US" sz="2000" b="0" dirty="0"/>
              <a:t> </a:t>
            </a:r>
            <a:r>
              <a:rPr lang="en-US" sz="2000" b="0" dirty="0" err="1"/>
              <a:t>კაპიტაციური</a:t>
            </a:r>
            <a:r>
              <a:rPr lang="en-US" sz="2000" b="0" dirty="0"/>
              <a:t> </a:t>
            </a:r>
            <a:r>
              <a:rPr lang="en-US" sz="2000" b="0" dirty="0" err="1"/>
              <a:t>მეთოდით</a:t>
            </a:r>
            <a:r>
              <a:rPr lang="ka-GE" sz="2000" b="0" dirty="0"/>
              <a:t> (დაწესებულებაში დარეგისტრირებული პირები)</a:t>
            </a:r>
            <a:endParaRPr lang="en-US" sz="2000" b="0" dirty="0"/>
          </a:p>
        </p:txBody>
      </p:sp>
    </p:spTree>
    <p:extLst>
      <p:ext uri="{BB962C8B-B14F-4D97-AF65-F5344CB8AC3E}">
        <p14:creationId xmlns:p14="http://schemas.microsoft.com/office/powerpoint/2010/main" val="19324181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ანგარიშგება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b="0" dirty="0">
                <a:effectLst/>
              </a:rPr>
              <a:t>საანგარიშგებო დოკუმენტაციის წარდგენა </a:t>
            </a:r>
            <a:r>
              <a:rPr lang="en-US" b="0" dirty="0" err="1">
                <a:effectLst/>
              </a:rPr>
              <a:t>არა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უგვიანეს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შესრულებული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სამუ­შაოს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თვის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მომდევნო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თვის</a:t>
            </a:r>
            <a:r>
              <a:rPr lang="en-US" b="0" dirty="0">
                <a:effectLst/>
              </a:rPr>
              <a:t> 15 </a:t>
            </a:r>
            <a:r>
              <a:rPr lang="en-US" b="0" dirty="0" err="1">
                <a:effectLst/>
              </a:rPr>
              <a:t>რიცხ­ვი­სა</a:t>
            </a:r>
            <a:r>
              <a:rPr lang="ka-GE" b="0" dirty="0">
                <a:effectLst/>
              </a:rPr>
              <a:t> (მაქს ვადა 3 თვე)</a:t>
            </a:r>
          </a:p>
          <a:p>
            <a:endParaRPr lang="ka-GE" b="0" dirty="0">
              <a:effectLst/>
            </a:endParaRPr>
          </a:p>
          <a:p>
            <a:endParaRPr lang="en-US" b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048042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ზედამხედველობა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>
                <a:effectLst/>
              </a:rPr>
              <a:t>პირის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მოსარგებლედ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ცნობა</a:t>
            </a:r>
            <a:r>
              <a:rPr lang="en-US" sz="2400" dirty="0">
                <a:effectLst/>
              </a:rPr>
              <a:t>/</a:t>
            </a:r>
            <a:r>
              <a:rPr lang="en-US" sz="2400" dirty="0" err="1">
                <a:effectLst/>
              </a:rPr>
              <a:t>რეგისტრაცია</a:t>
            </a:r>
            <a:r>
              <a:rPr lang="en-US" sz="2400" dirty="0">
                <a:effectLst/>
              </a:rPr>
              <a:t>;</a:t>
            </a:r>
          </a:p>
          <a:p>
            <a:r>
              <a:rPr lang="en-US" sz="2400" dirty="0" err="1">
                <a:effectLst/>
              </a:rPr>
              <a:t>შეტყობინება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შემთხვევის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შესახებ</a:t>
            </a:r>
            <a:r>
              <a:rPr lang="en-US" sz="2400" dirty="0">
                <a:effectLst/>
              </a:rPr>
              <a:t>;</a:t>
            </a:r>
          </a:p>
          <a:p>
            <a:r>
              <a:rPr lang="en-US" sz="2400" dirty="0" err="1">
                <a:effectLst/>
              </a:rPr>
              <a:t>შეტყობინების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საფუძველზე</a:t>
            </a:r>
            <a:r>
              <a:rPr lang="en-US" sz="2400" dirty="0">
                <a:effectLst/>
              </a:rPr>
              <a:t>, </a:t>
            </a:r>
            <a:r>
              <a:rPr lang="en-US" sz="2400" dirty="0" err="1">
                <a:effectLst/>
              </a:rPr>
              <a:t>შერჩეული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შემთხვევის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მონიტორინგი</a:t>
            </a:r>
            <a:r>
              <a:rPr lang="en-US" sz="2400" dirty="0">
                <a:effectLst/>
              </a:rPr>
              <a:t>;</a:t>
            </a:r>
          </a:p>
          <a:p>
            <a:r>
              <a:rPr lang="en-US" sz="2400" dirty="0" err="1">
                <a:effectLst/>
              </a:rPr>
              <a:t>ანგარიშის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წარდგენა</a:t>
            </a:r>
            <a:r>
              <a:rPr lang="en-US" sz="2400" dirty="0">
                <a:effectLst/>
              </a:rPr>
              <a:t>;</a:t>
            </a:r>
          </a:p>
          <a:p>
            <a:r>
              <a:rPr lang="en-US" sz="2400" dirty="0" err="1">
                <a:effectLst/>
              </a:rPr>
              <a:t>საანგარიშგებო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დოკუმენტაციის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ინსპექტირება</a:t>
            </a:r>
            <a:r>
              <a:rPr lang="en-US" sz="2400" dirty="0">
                <a:effectLst/>
              </a:rPr>
              <a:t>;</a:t>
            </a:r>
          </a:p>
          <a:p>
            <a:r>
              <a:rPr lang="en-US" sz="2400" dirty="0" err="1">
                <a:effectLst/>
              </a:rPr>
              <a:t>შესრულებული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სამუშაოს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ანაზღაურება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ან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ანაზღაურებაზე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უარი</a:t>
            </a:r>
            <a:r>
              <a:rPr lang="en-US" sz="2400" dirty="0">
                <a:effectLst/>
              </a:rPr>
              <a:t>;</a:t>
            </a:r>
          </a:p>
          <a:p>
            <a:r>
              <a:rPr lang="en-US" sz="2400" dirty="0" err="1">
                <a:effectLst/>
              </a:rPr>
              <a:t>პროგრამით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განსაზღვრული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პირობების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შესრულების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კონტროლი</a:t>
            </a:r>
            <a:endParaRPr lang="en-US" sz="2400" dirty="0">
              <a:effectLst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003627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-99392"/>
            <a:ext cx="8229600" cy="1143000"/>
          </a:xfrm>
        </p:spPr>
        <p:txBody>
          <a:bodyPr/>
          <a:lstStyle/>
          <a:p>
            <a:r>
              <a:rPr lang="en-US" dirty="0" err="1">
                <a:effectLst/>
              </a:rPr>
              <a:t>შეტყობინება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შემთხვევის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შესახებ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/>
          <a:lstStyle/>
          <a:p>
            <a:r>
              <a:rPr lang="en-US" sz="2000" dirty="0" err="1">
                <a:effectLst/>
              </a:rPr>
              <a:t>მოსარგებლის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სახელი</a:t>
            </a:r>
            <a:r>
              <a:rPr lang="en-US" sz="2000" dirty="0">
                <a:effectLst/>
              </a:rPr>
              <a:t>, </a:t>
            </a:r>
            <a:r>
              <a:rPr lang="en-US" sz="2000" dirty="0" err="1">
                <a:effectLst/>
              </a:rPr>
              <a:t>გვარი</a:t>
            </a:r>
            <a:r>
              <a:rPr lang="en-US" sz="2000" dirty="0">
                <a:effectLst/>
              </a:rPr>
              <a:t>, </a:t>
            </a:r>
            <a:r>
              <a:rPr lang="en-US" sz="2000" dirty="0" err="1">
                <a:effectLst/>
              </a:rPr>
              <a:t>პირადი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ნომერი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და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დაბადების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თარიღი</a:t>
            </a:r>
            <a:r>
              <a:rPr lang="en-US" sz="2000" dirty="0">
                <a:effectLst/>
              </a:rPr>
              <a:t>;</a:t>
            </a:r>
          </a:p>
          <a:p>
            <a:r>
              <a:rPr lang="en-US" sz="2000" dirty="0" err="1">
                <a:effectLst/>
              </a:rPr>
              <a:t>წინასწარი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დიაგნოზი</a:t>
            </a:r>
            <a:r>
              <a:rPr lang="en-US" sz="2000" dirty="0">
                <a:effectLst/>
              </a:rPr>
              <a:t> </a:t>
            </a:r>
            <a:endParaRPr lang="ka-GE" sz="2000" dirty="0">
              <a:effectLst/>
            </a:endParaRPr>
          </a:p>
          <a:p>
            <a:r>
              <a:rPr lang="en-US" sz="2000" dirty="0" err="1">
                <a:effectLst/>
              </a:rPr>
              <a:t>შემთხვევის</a:t>
            </a:r>
            <a:r>
              <a:rPr lang="en-US" sz="2000" dirty="0">
                <a:effectLst/>
              </a:rPr>
              <a:t> (</a:t>
            </a:r>
            <a:r>
              <a:rPr lang="en-US" sz="2000" dirty="0" err="1">
                <a:effectLst/>
              </a:rPr>
              <a:t>ერთი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მკურნალობის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ეპიზოდის</a:t>
            </a:r>
            <a:r>
              <a:rPr lang="en-US" sz="2000" dirty="0">
                <a:effectLst/>
              </a:rPr>
              <a:t>/</a:t>
            </a:r>
            <a:r>
              <a:rPr lang="en-US" sz="2000" dirty="0" err="1">
                <a:effectLst/>
              </a:rPr>
              <a:t>შემთხვევის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ფარგლებში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პრო­გრა­მული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შემთხვევების</a:t>
            </a:r>
            <a:r>
              <a:rPr lang="en-US" sz="2000" dirty="0">
                <a:effectLst/>
              </a:rPr>
              <a:t>) </a:t>
            </a:r>
            <a:r>
              <a:rPr lang="en-US" sz="2000" dirty="0" err="1">
                <a:effectLst/>
              </a:rPr>
              <a:t>დაწყებისა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და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დასრულების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ზუსტი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დრო</a:t>
            </a:r>
            <a:endParaRPr lang="en-US" sz="2000" dirty="0">
              <a:effectLst/>
            </a:endParaRPr>
          </a:p>
          <a:p>
            <a:r>
              <a:rPr lang="en-US" sz="2000" dirty="0" err="1">
                <a:effectLst/>
              </a:rPr>
              <a:t>მოსარგებლის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დაწესე­ბუ­­­­ლებაში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მიმართვის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ფო­­რმა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და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დასრულების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სტატუსი</a:t>
            </a:r>
            <a:r>
              <a:rPr lang="en-US" sz="2000" dirty="0">
                <a:effectLst/>
              </a:rPr>
              <a:t>, </a:t>
            </a:r>
            <a:r>
              <a:rPr lang="en-US" sz="2000" dirty="0" err="1">
                <a:effectLst/>
              </a:rPr>
              <a:t>მათ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შორის</a:t>
            </a:r>
            <a:r>
              <a:rPr lang="en-US" sz="2000" dirty="0">
                <a:effectLst/>
              </a:rPr>
              <a:t>, </a:t>
            </a:r>
            <a:r>
              <a:rPr lang="en-US" sz="2000" dirty="0" err="1">
                <a:effectLst/>
              </a:rPr>
              <a:t>სხვა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სა­მე­დიცინო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დაწესებულებაში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გადაყვანის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შემ­თხ­ვევაში</a:t>
            </a:r>
            <a:r>
              <a:rPr lang="en-US" sz="2000" dirty="0">
                <a:effectLst/>
              </a:rPr>
              <a:t> - </a:t>
            </a:r>
            <a:r>
              <a:rPr lang="en-US" sz="2000" dirty="0" err="1">
                <a:effectLst/>
              </a:rPr>
              <a:t>გადაყვანის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მიზეზი</a:t>
            </a:r>
            <a:r>
              <a:rPr lang="en-US" sz="2000" dirty="0">
                <a:effectLst/>
              </a:rPr>
              <a:t>;</a:t>
            </a:r>
          </a:p>
          <a:p>
            <a:r>
              <a:rPr lang="en-US" sz="2000" dirty="0" err="1">
                <a:effectLst/>
              </a:rPr>
              <a:t>პაციენტის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ერთი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დაწესებულებიდან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სხვა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დაწესებულებაში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გადაყ­ვანის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შემთხვევაში</a:t>
            </a:r>
            <a:r>
              <a:rPr lang="ka-GE" sz="2000" dirty="0">
                <a:effectLst/>
              </a:rPr>
              <a:t> - </a:t>
            </a:r>
            <a:r>
              <a:rPr lang="en-US" sz="2000" dirty="0" err="1">
                <a:effectLst/>
              </a:rPr>
              <a:t>პაციენტზე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გაწეული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მომსა­ხურეობის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ფაქტიური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დანახარჯი</a:t>
            </a:r>
            <a:r>
              <a:rPr lang="ka-GE" sz="2000" dirty="0">
                <a:effectLst/>
              </a:rPr>
              <a:t>ს დაფიქსირება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გადა­ყვა­ნი­დან</a:t>
            </a:r>
            <a:r>
              <a:rPr lang="en-US" sz="2000" dirty="0">
                <a:effectLst/>
              </a:rPr>
              <a:t> 72 </a:t>
            </a:r>
            <a:r>
              <a:rPr lang="en-US" sz="2000" dirty="0" err="1">
                <a:effectLst/>
              </a:rPr>
              <a:t>საათისა</a:t>
            </a:r>
            <a:r>
              <a:rPr lang="en-US" sz="2000" dirty="0">
                <a:effectLst/>
              </a:rPr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656330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975" y="188640"/>
            <a:ext cx="8839200" cy="609600"/>
          </a:xfrm>
        </p:spPr>
        <p:txBody>
          <a:bodyPr>
            <a:normAutofit/>
          </a:bodyPr>
          <a:lstStyle/>
          <a:p>
            <a:r>
              <a:rPr lang="ka-GE" sz="2000" dirty="0"/>
              <a:t>პროგრამის ზედამხედველობის ეტაპები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37212"/>
              </p:ext>
            </p:extLst>
          </p:nvPr>
        </p:nvGraphicFramePr>
        <p:xfrm>
          <a:off x="76200" y="838200"/>
          <a:ext cx="9067800" cy="396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Straight Connector 5"/>
          <p:cNvCxnSpPr/>
          <p:nvPr/>
        </p:nvCxnSpPr>
        <p:spPr bwMode="auto">
          <a:xfrm>
            <a:off x="683568" y="3645024"/>
            <a:ext cx="1080120" cy="64807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 flipH="1">
            <a:off x="2411760" y="3645024"/>
            <a:ext cx="1080120" cy="64807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5724128" y="3645024"/>
            <a:ext cx="0" cy="64807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>
            <a:off x="8244408" y="3573016"/>
            <a:ext cx="0" cy="64807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827585" y="4365104"/>
            <a:ext cx="29523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600" dirty="0"/>
              <a:t>სმს / საყოველთაო ჯანმრთელობის დაცვის მართვის დეპარტამენტი</a:t>
            </a:r>
            <a:endParaRPr 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4139952" y="4365103"/>
            <a:ext cx="29523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600" dirty="0"/>
              <a:t>სსიპ - სამედიცინო საქმიანობის სახელმწიფო რეგულირების სააგენტო</a:t>
            </a:r>
            <a:endParaRPr lang="en-US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7119413" y="4365104"/>
            <a:ext cx="20162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600" dirty="0"/>
              <a:t>სსიპ - სამედიცინო საქმიანობის სახელმწიფო რეგულირების სააგენტო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6934762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381000"/>
          </a:xfrm>
        </p:spPr>
        <p:txBody>
          <a:bodyPr>
            <a:noAutofit/>
          </a:bodyPr>
          <a:lstStyle/>
          <a:p>
            <a:r>
              <a:rPr lang="en-US" sz="2400" dirty="0" err="1"/>
              <a:t>მონიტორინგი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764704"/>
            <a:ext cx="8303840" cy="5211763"/>
          </a:xfrm>
        </p:spPr>
        <p:txBody>
          <a:bodyPr>
            <a:noAutofit/>
          </a:bodyPr>
          <a:lstStyle/>
          <a:p>
            <a:pPr algn="just"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sz="1800" i="1" dirty="0" err="1"/>
              <a:t>მონიტორინგი</a:t>
            </a:r>
            <a:r>
              <a:rPr lang="en-US" sz="1800" b="0" dirty="0"/>
              <a:t> </a:t>
            </a:r>
            <a:r>
              <a:rPr lang="ka-GE" sz="1800" b="0" dirty="0"/>
              <a:t> - </a:t>
            </a:r>
            <a:r>
              <a:rPr lang="en-US" sz="1800" b="0" dirty="0" err="1"/>
              <a:t>ხდება</a:t>
            </a:r>
            <a:r>
              <a:rPr lang="en-US" sz="1800" b="0" dirty="0"/>
              <a:t> </a:t>
            </a:r>
            <a:r>
              <a:rPr lang="en-US" sz="1800" b="0" dirty="0" err="1"/>
              <a:t>მიმწოდებელთან</a:t>
            </a:r>
            <a:r>
              <a:rPr lang="en-US" sz="1800" b="0" dirty="0"/>
              <a:t>  </a:t>
            </a:r>
            <a:r>
              <a:rPr lang="en-US" sz="1800" b="0" dirty="0" err="1"/>
              <a:t>უფლებამოსილი</a:t>
            </a:r>
            <a:r>
              <a:rPr lang="en-US" sz="1800" b="0" dirty="0"/>
              <a:t>  </a:t>
            </a:r>
            <a:r>
              <a:rPr lang="en-US" sz="1800" b="0" dirty="0" err="1"/>
              <a:t>პირის</a:t>
            </a:r>
            <a:r>
              <a:rPr lang="en-US" sz="1800" b="0" dirty="0"/>
              <a:t> </a:t>
            </a:r>
            <a:r>
              <a:rPr lang="ka-GE" sz="1800" b="0" dirty="0"/>
              <a:t> </a:t>
            </a:r>
            <a:r>
              <a:rPr lang="en-US" sz="1800" b="0" dirty="0" err="1"/>
              <a:t>ვიზიტი</a:t>
            </a:r>
            <a:r>
              <a:rPr lang="en-US" sz="1800" b="0" dirty="0"/>
              <a:t>  </a:t>
            </a:r>
            <a:r>
              <a:rPr lang="en-US" sz="1800" b="0" dirty="0" err="1"/>
              <a:t>და</a:t>
            </a:r>
            <a:r>
              <a:rPr lang="en-US" sz="1800" b="0" dirty="0"/>
              <a:t> </a:t>
            </a:r>
            <a:r>
              <a:rPr lang="en-US" sz="1800" b="0" dirty="0" err="1"/>
              <a:t>შეტყობინებისას</a:t>
            </a:r>
            <a:r>
              <a:rPr lang="en-US" sz="1800" b="0" dirty="0"/>
              <a:t>  </a:t>
            </a:r>
            <a:r>
              <a:rPr lang="en-US" sz="1800" b="0" dirty="0" err="1"/>
              <a:t>მიწოდებული</a:t>
            </a:r>
            <a:r>
              <a:rPr lang="en-US" sz="1800" b="0" dirty="0"/>
              <a:t> </a:t>
            </a:r>
            <a:r>
              <a:rPr lang="en-US" sz="1800" b="0" dirty="0" err="1"/>
              <a:t>ინფორმაციის</a:t>
            </a:r>
            <a:r>
              <a:rPr lang="en-US" sz="1800" b="0" dirty="0"/>
              <a:t> </a:t>
            </a:r>
            <a:r>
              <a:rPr lang="en-US" sz="1800" b="0" dirty="0" err="1"/>
              <a:t>გადამოწმება</a:t>
            </a:r>
            <a:r>
              <a:rPr lang="en-US" sz="1800" b="0" dirty="0"/>
              <a:t>, </a:t>
            </a:r>
            <a:r>
              <a:rPr lang="en-US" sz="1800" b="0" dirty="0" err="1"/>
              <a:t>მომსახურებასთან</a:t>
            </a:r>
            <a:r>
              <a:rPr lang="en-US" sz="1800" b="0" dirty="0"/>
              <a:t> </a:t>
            </a:r>
            <a:r>
              <a:rPr lang="en-US" sz="1800" b="0" dirty="0" err="1"/>
              <a:t>დაკავშირებული</a:t>
            </a:r>
            <a:r>
              <a:rPr lang="en-US" sz="1800" b="0" dirty="0"/>
              <a:t>  </a:t>
            </a:r>
            <a:r>
              <a:rPr lang="en-US" sz="1800" b="0" dirty="0" err="1"/>
              <a:t>ინფორმაციისა</a:t>
            </a:r>
            <a:r>
              <a:rPr lang="en-US" sz="1800" b="0" dirty="0"/>
              <a:t> </a:t>
            </a:r>
            <a:r>
              <a:rPr lang="en-US" sz="1800" b="0" dirty="0" err="1"/>
              <a:t>და</a:t>
            </a:r>
            <a:r>
              <a:rPr lang="en-US" sz="1800" b="0" dirty="0"/>
              <a:t> </a:t>
            </a:r>
            <a:r>
              <a:rPr lang="en-US" sz="1800" b="0" dirty="0" err="1"/>
              <a:t>დოკუმენტაციის</a:t>
            </a:r>
            <a:r>
              <a:rPr lang="en-US" sz="1800" b="0" dirty="0"/>
              <a:t>  </a:t>
            </a:r>
            <a:r>
              <a:rPr lang="en-US" sz="1800" b="0" dirty="0" err="1"/>
              <a:t>მოთხოვნა</a:t>
            </a:r>
            <a:r>
              <a:rPr lang="en-US" sz="1800" b="0" dirty="0"/>
              <a:t>, </a:t>
            </a:r>
            <a:r>
              <a:rPr lang="en-US" sz="1800" b="0" dirty="0" err="1"/>
              <a:t>საჭიროებისამებრ</a:t>
            </a:r>
            <a:r>
              <a:rPr lang="en-US" sz="1800" b="0" dirty="0"/>
              <a:t>, </a:t>
            </a:r>
            <a:r>
              <a:rPr lang="en-US" sz="1800" b="0" dirty="0" err="1"/>
              <a:t>პაციენტთან</a:t>
            </a:r>
            <a:r>
              <a:rPr lang="en-US" sz="1800" b="0" dirty="0"/>
              <a:t>, </a:t>
            </a:r>
            <a:r>
              <a:rPr lang="en-US" sz="1800" b="0" dirty="0" err="1"/>
              <a:t>მისი</a:t>
            </a:r>
            <a:r>
              <a:rPr lang="en-US" sz="1800" b="0" dirty="0"/>
              <a:t> </a:t>
            </a:r>
            <a:r>
              <a:rPr lang="en-US" sz="1800" b="0" dirty="0" err="1"/>
              <a:t>ოჯახის</a:t>
            </a:r>
            <a:r>
              <a:rPr lang="en-US" sz="1800" b="0" dirty="0"/>
              <a:t> </a:t>
            </a:r>
            <a:r>
              <a:rPr lang="en-US" sz="1800" b="0" dirty="0" err="1"/>
              <a:t>წევრებთან</a:t>
            </a:r>
            <a:r>
              <a:rPr lang="en-US" sz="1800" b="0" dirty="0"/>
              <a:t> </a:t>
            </a:r>
            <a:r>
              <a:rPr lang="en-US" sz="1800" b="0" dirty="0" err="1"/>
              <a:t>და</a:t>
            </a:r>
            <a:r>
              <a:rPr lang="en-US" sz="1800" b="0" dirty="0"/>
              <a:t> </a:t>
            </a:r>
            <a:r>
              <a:rPr lang="en-US" sz="1800" b="0" dirty="0" err="1"/>
              <a:t>შემთხვევასთან</a:t>
            </a:r>
            <a:r>
              <a:rPr lang="en-US" sz="1800" b="0" dirty="0"/>
              <a:t> </a:t>
            </a:r>
            <a:r>
              <a:rPr lang="en-US" sz="1800" b="0" dirty="0" err="1"/>
              <a:t>დაკავშირებულ</a:t>
            </a:r>
            <a:r>
              <a:rPr lang="en-US" sz="1800" b="0" dirty="0"/>
              <a:t> </a:t>
            </a:r>
            <a:r>
              <a:rPr lang="en-US" sz="1800" b="0" dirty="0" err="1"/>
              <a:t>სხვა</a:t>
            </a:r>
            <a:r>
              <a:rPr lang="en-US" sz="1800" b="0" dirty="0"/>
              <a:t> </a:t>
            </a:r>
            <a:r>
              <a:rPr lang="en-US" sz="1800" b="0" dirty="0" err="1"/>
              <a:t>პირებთან</a:t>
            </a:r>
            <a:r>
              <a:rPr lang="en-US" sz="1800" b="0" dirty="0"/>
              <a:t> </a:t>
            </a:r>
            <a:r>
              <a:rPr lang="en-US" sz="1800" b="0" dirty="0" err="1"/>
              <a:t>გასაუბრება</a:t>
            </a:r>
            <a:r>
              <a:rPr lang="en-US" sz="1800" b="0" dirty="0"/>
              <a:t>. </a:t>
            </a:r>
            <a:endParaRPr lang="ka-GE" sz="1800" b="0" dirty="0"/>
          </a:p>
          <a:p>
            <a:r>
              <a:rPr lang="en-US" sz="1800" b="0" dirty="0"/>
              <a:t>მ</a:t>
            </a:r>
            <a:r>
              <a:rPr lang="ka-GE" sz="1800" b="0" dirty="0"/>
              <a:t>ონიტორინგის ეტაპზე მოწმდება:</a:t>
            </a:r>
          </a:p>
          <a:p>
            <a:pPr lvl="1">
              <a:buFont typeface="Wingdings" pitchFamily="2" charset="2"/>
              <a:buChar char="§"/>
            </a:pPr>
            <a:r>
              <a:rPr lang="ka-GE" sz="1800" b="0" dirty="0"/>
              <a:t>პაციენტის საიდენტიფიკაციო მონაცემები</a:t>
            </a:r>
            <a:endParaRPr lang="en-US" sz="1800" b="0" dirty="0"/>
          </a:p>
          <a:p>
            <a:pPr lvl="1">
              <a:buFont typeface="Wingdings" pitchFamily="2" charset="2"/>
              <a:buChar char="§"/>
            </a:pPr>
            <a:r>
              <a:rPr lang="en-US" sz="1800" b="0" dirty="0" err="1"/>
              <a:t>მოსარგებლის</a:t>
            </a:r>
            <a:r>
              <a:rPr lang="en-US" sz="1800" b="0" dirty="0"/>
              <a:t> </a:t>
            </a:r>
            <a:r>
              <a:rPr lang="en-US" sz="1800" b="0" dirty="0" err="1"/>
              <a:t>მიმწოდებელთან</a:t>
            </a:r>
            <a:r>
              <a:rPr lang="en-US" sz="1800" b="0" dirty="0"/>
              <a:t> </a:t>
            </a:r>
            <a:r>
              <a:rPr lang="en-US" sz="1800" b="0" dirty="0" err="1"/>
              <a:t>შესვლის</a:t>
            </a:r>
            <a:r>
              <a:rPr lang="en-US" sz="1800" b="0" dirty="0"/>
              <a:t> </a:t>
            </a:r>
            <a:r>
              <a:rPr lang="en-US" sz="1800" b="0" dirty="0" err="1"/>
              <a:t>ფორმა</a:t>
            </a:r>
            <a:endParaRPr lang="en-US" sz="1800" b="0" dirty="0"/>
          </a:p>
          <a:p>
            <a:pPr lvl="1">
              <a:buFont typeface="Wingdings" pitchFamily="2" charset="2"/>
              <a:buChar char="§"/>
            </a:pPr>
            <a:r>
              <a:rPr lang="en-US" sz="1800" b="0" dirty="0" err="1"/>
              <a:t>მოსარგებლის</a:t>
            </a:r>
            <a:r>
              <a:rPr lang="en-US" sz="1800" b="0" dirty="0"/>
              <a:t> </a:t>
            </a:r>
            <a:r>
              <a:rPr lang="en-US" sz="1800" b="0" dirty="0" err="1"/>
              <a:t>სამედიცინო</a:t>
            </a:r>
            <a:r>
              <a:rPr lang="en-US" sz="1800" b="0" dirty="0"/>
              <a:t> </a:t>
            </a:r>
            <a:r>
              <a:rPr lang="en-US" sz="1800" b="0" dirty="0" err="1"/>
              <a:t>დაწესებულებაში</a:t>
            </a:r>
            <a:r>
              <a:rPr lang="en-US" sz="1800" b="0" dirty="0"/>
              <a:t> </a:t>
            </a:r>
            <a:r>
              <a:rPr lang="en-US" sz="1800" b="0" dirty="0" err="1"/>
              <a:t>შესვლის</a:t>
            </a:r>
            <a:r>
              <a:rPr lang="en-US" sz="1800" b="0" dirty="0"/>
              <a:t> (</a:t>
            </a:r>
            <a:r>
              <a:rPr lang="en-US" sz="1800" b="0" dirty="0" err="1"/>
              <a:t>შემთხვევის</a:t>
            </a:r>
            <a:r>
              <a:rPr lang="en-US" sz="1800" b="0" dirty="0"/>
              <a:t> </a:t>
            </a:r>
            <a:r>
              <a:rPr lang="en-US" sz="1800" b="0" dirty="0" err="1"/>
              <a:t>დაწყების</a:t>
            </a:r>
            <a:r>
              <a:rPr lang="en-US" sz="1800" b="0" dirty="0"/>
              <a:t>) </a:t>
            </a:r>
            <a:r>
              <a:rPr lang="en-US" sz="1800" b="0" dirty="0" err="1"/>
              <a:t>და</a:t>
            </a:r>
            <a:r>
              <a:rPr lang="en-US" sz="1800" b="0" dirty="0"/>
              <a:t> </a:t>
            </a:r>
            <a:r>
              <a:rPr lang="en-US" sz="1800" b="0" dirty="0" err="1"/>
              <a:t>შემთხვევის</a:t>
            </a:r>
            <a:r>
              <a:rPr lang="en-US" sz="1800" b="0" dirty="0"/>
              <a:t> </a:t>
            </a:r>
            <a:r>
              <a:rPr lang="en-US" sz="1800" b="0" dirty="0" err="1"/>
              <a:t>დასრულების</a:t>
            </a:r>
            <a:r>
              <a:rPr lang="en-US" sz="1800" b="0" dirty="0"/>
              <a:t> (</a:t>
            </a:r>
            <a:r>
              <a:rPr lang="en-US" sz="1800" b="0" dirty="0" err="1"/>
              <a:t>ასეთის</a:t>
            </a:r>
            <a:r>
              <a:rPr lang="en-US" sz="1800" b="0" dirty="0"/>
              <a:t> </a:t>
            </a:r>
            <a:r>
              <a:rPr lang="en-US" sz="1800" b="0" dirty="0" err="1"/>
              <a:t>არსებობის</a:t>
            </a:r>
            <a:r>
              <a:rPr lang="en-US" sz="1800" b="0" dirty="0"/>
              <a:t> </a:t>
            </a:r>
            <a:r>
              <a:rPr lang="en-US" sz="1800" b="0" dirty="0" err="1"/>
              <a:t>შემთხვევაში</a:t>
            </a:r>
            <a:r>
              <a:rPr lang="en-US" sz="1800" b="0" dirty="0"/>
              <a:t>) </a:t>
            </a:r>
            <a:r>
              <a:rPr lang="en-US" sz="1800" b="0" dirty="0" err="1"/>
              <a:t>თარიღ</a:t>
            </a:r>
            <a:r>
              <a:rPr lang="ka-GE" sz="1800" b="0" dirty="0"/>
              <a:t>ი</a:t>
            </a:r>
            <a:r>
              <a:rPr lang="en-US" sz="1800" b="0" dirty="0"/>
              <a:t> </a:t>
            </a:r>
            <a:r>
              <a:rPr lang="en-US" sz="1800" b="0" dirty="0" err="1"/>
              <a:t>და</a:t>
            </a:r>
            <a:r>
              <a:rPr lang="en-US" sz="1800" b="0" dirty="0"/>
              <a:t> </a:t>
            </a:r>
            <a:r>
              <a:rPr lang="en-US" sz="1800" b="0" dirty="0" err="1"/>
              <a:t>დრო</a:t>
            </a:r>
            <a:r>
              <a:rPr lang="en-US" sz="1800" b="0" dirty="0"/>
              <a:t>;</a:t>
            </a:r>
          </a:p>
          <a:p>
            <a:pPr lvl="1">
              <a:buFont typeface="Wingdings" pitchFamily="2" charset="2"/>
              <a:buChar char="§"/>
            </a:pPr>
            <a:r>
              <a:rPr lang="en-US" sz="1800" b="0" dirty="0" err="1"/>
              <a:t>შეტყობინების</a:t>
            </a:r>
            <a:r>
              <a:rPr lang="en-US" sz="1800" b="0" dirty="0"/>
              <a:t> </a:t>
            </a:r>
            <a:r>
              <a:rPr lang="en-US" sz="1800" b="0" dirty="0" err="1"/>
              <a:t>სისტემაში</a:t>
            </a:r>
            <a:r>
              <a:rPr lang="en-US" sz="1800" b="0" dirty="0"/>
              <a:t> </a:t>
            </a:r>
            <a:r>
              <a:rPr lang="en-US" sz="1800" b="0" dirty="0" err="1"/>
              <a:t>დაფიქსირებულ</a:t>
            </a:r>
            <a:r>
              <a:rPr lang="en-US" sz="1800" b="0" dirty="0"/>
              <a:t> </a:t>
            </a:r>
            <a:r>
              <a:rPr lang="ka-GE" sz="1800" b="0" dirty="0"/>
              <a:t>ინფორმაციას</a:t>
            </a:r>
            <a:r>
              <a:rPr lang="en-US" sz="1800" b="0" dirty="0"/>
              <a:t> - </a:t>
            </a:r>
            <a:r>
              <a:rPr lang="ka-GE" sz="1800" b="0" dirty="0"/>
              <a:t>პროგრამული შემთხვევის </a:t>
            </a:r>
            <a:r>
              <a:rPr lang="en-US" sz="1800" b="0" dirty="0"/>
              <a:t>ICD-10, NCSP, </a:t>
            </a:r>
            <a:r>
              <a:rPr lang="ka-GE" sz="1800" b="0" dirty="0"/>
              <a:t>დაზუსტებას (ასეთის არსებობის შემთხვევაში), კრიტიკული </a:t>
            </a:r>
            <a:r>
              <a:rPr lang="en-US" sz="1800" b="0" dirty="0" err="1"/>
              <a:t>მდგომარეობები</a:t>
            </a:r>
            <a:r>
              <a:rPr lang="en-US" sz="1800" b="0" dirty="0"/>
              <a:t>/</a:t>
            </a:r>
            <a:r>
              <a:rPr lang="en-US" sz="1800" b="0" dirty="0" err="1"/>
              <a:t>ინტენსიური</a:t>
            </a:r>
            <a:r>
              <a:rPr lang="en-US" sz="1800" b="0" dirty="0"/>
              <a:t> </a:t>
            </a:r>
            <a:r>
              <a:rPr lang="en-US" sz="1800" b="0" dirty="0" err="1"/>
              <a:t>თერაპიის</a:t>
            </a:r>
            <a:r>
              <a:rPr lang="en-US" sz="1800" b="0" dirty="0"/>
              <a:t> </a:t>
            </a:r>
            <a:r>
              <a:rPr lang="ka-GE" sz="1800" b="0" dirty="0"/>
              <a:t>პროგრამული შემთხვევების დროს -  დადგენილებით განსაზღვრულ </a:t>
            </a:r>
            <a:r>
              <a:rPr lang="en-US" sz="1800" b="0" dirty="0" err="1"/>
              <a:t>მონაცემებს</a:t>
            </a:r>
            <a:r>
              <a:rPr lang="en-US" sz="1800" b="0" dirty="0"/>
              <a:t>. 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ka-GE" sz="1800" b="0" dirty="0"/>
              <a:t>მონიტორინგი </a:t>
            </a:r>
            <a:r>
              <a:rPr lang="en-US" sz="1800" b="0" dirty="0" err="1"/>
              <a:t>ხორციელდება</a:t>
            </a:r>
            <a:r>
              <a:rPr lang="en-US" sz="1800" b="0" dirty="0"/>
              <a:t> </a:t>
            </a:r>
            <a:r>
              <a:rPr lang="en-US" sz="1800" b="0" dirty="0" err="1"/>
              <a:t>შეტყობინების</a:t>
            </a:r>
            <a:r>
              <a:rPr lang="en-US" sz="1800" b="0" dirty="0"/>
              <a:t> </a:t>
            </a:r>
            <a:r>
              <a:rPr lang="en-US" sz="1800" b="0" dirty="0" err="1"/>
              <a:t>მიღებიდან</a:t>
            </a:r>
            <a:r>
              <a:rPr lang="en-US" sz="1800" b="0" dirty="0"/>
              <a:t> </a:t>
            </a:r>
            <a:r>
              <a:rPr lang="en-US" sz="1800" b="0" dirty="0" err="1"/>
              <a:t>მომდევნო</a:t>
            </a:r>
            <a:r>
              <a:rPr lang="en-US" sz="1800" b="0" dirty="0"/>
              <a:t> </a:t>
            </a:r>
            <a:r>
              <a:rPr lang="ka-GE" sz="1800" b="0" dirty="0"/>
              <a:t>5 (ხუთი) </a:t>
            </a:r>
            <a:r>
              <a:rPr lang="en-US" sz="1800" b="0" dirty="0" err="1"/>
              <a:t>სამუშაო</a:t>
            </a:r>
            <a:r>
              <a:rPr lang="ka-GE" sz="1800" b="0" dirty="0"/>
              <a:t> </a:t>
            </a:r>
            <a:r>
              <a:rPr lang="en-US" sz="1800" b="0" dirty="0" err="1"/>
              <a:t>დღეში</a:t>
            </a:r>
            <a:r>
              <a:rPr lang="ka-GE" sz="1800" b="0" dirty="0"/>
              <a:t> (</a:t>
            </a:r>
            <a:r>
              <a:rPr lang="en-US" sz="1800" b="0" dirty="0" err="1"/>
              <a:t>შესაძლ</a:t>
            </a:r>
            <a:r>
              <a:rPr lang="ka-GE" sz="1800" b="0" dirty="0"/>
              <a:t>ო</a:t>
            </a:r>
            <a:r>
              <a:rPr lang="en-US" sz="1800" b="0" dirty="0"/>
              <a:t>a</a:t>
            </a:r>
            <a:r>
              <a:rPr lang="ka-GE" sz="1800" b="0" dirty="0"/>
              <a:t> </a:t>
            </a:r>
            <a:r>
              <a:rPr lang="en-US" sz="1800" b="0" dirty="0" err="1"/>
              <a:t>უქმე</a:t>
            </a:r>
            <a:r>
              <a:rPr lang="en-US" sz="1800" b="0" dirty="0"/>
              <a:t> </a:t>
            </a:r>
            <a:r>
              <a:rPr lang="en-US" sz="1800" b="0" dirty="0" err="1"/>
              <a:t>დღეებშიც</a:t>
            </a:r>
            <a:r>
              <a:rPr lang="ka-GE" sz="1800" b="0" dirty="0"/>
              <a:t> ან </a:t>
            </a:r>
            <a:r>
              <a:rPr lang="en-US" sz="1800" b="0" dirty="0"/>
              <a:t>5</a:t>
            </a:r>
            <a:r>
              <a:rPr lang="ka-GE" sz="1800" b="0" dirty="0"/>
              <a:t>-ზე</a:t>
            </a:r>
            <a:r>
              <a:rPr lang="en-US" sz="1800" b="0" dirty="0"/>
              <a:t> </a:t>
            </a:r>
            <a:r>
              <a:rPr lang="en-US" sz="1800" b="0" dirty="0" err="1"/>
              <a:t>მეტ</a:t>
            </a:r>
            <a:r>
              <a:rPr lang="en-US" sz="1800" b="0" dirty="0"/>
              <a:t> </a:t>
            </a:r>
            <a:r>
              <a:rPr lang="en-US" sz="1800" b="0" dirty="0" err="1"/>
              <a:t>სამუშაო</a:t>
            </a:r>
            <a:r>
              <a:rPr lang="en-US" sz="1800" b="0" dirty="0"/>
              <a:t> </a:t>
            </a:r>
            <a:r>
              <a:rPr lang="en-US" sz="1800" b="0" dirty="0" err="1"/>
              <a:t>დღე</a:t>
            </a:r>
            <a:r>
              <a:rPr lang="ka-GE" sz="1800" b="0" dirty="0"/>
              <a:t>ზეც</a:t>
            </a:r>
            <a:r>
              <a:rPr lang="en-US" sz="1800" b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939525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8229600" cy="609600"/>
          </a:xfrm>
        </p:spPr>
        <p:txBody>
          <a:bodyPr/>
          <a:lstStyle/>
          <a:p>
            <a:r>
              <a:rPr lang="ka-GE" dirty="0"/>
              <a:t>მონიტორინგი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458200" cy="4983163"/>
          </a:xfrm>
        </p:spPr>
        <p:txBody>
          <a:bodyPr>
            <a:noAutofit/>
          </a:bodyPr>
          <a:lstStyle/>
          <a:p>
            <a:pPr lvl="0" algn="just">
              <a:spcBef>
                <a:spcPts val="1200"/>
              </a:spcBef>
              <a:spcAft>
                <a:spcPts val="600"/>
              </a:spcAft>
            </a:pPr>
            <a:r>
              <a:rPr lang="ka-GE" sz="2000" b="0" dirty="0"/>
              <a:t>მონიტორიგნგის პრიორიტეტები: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ka-GE" sz="2000" b="0" dirty="0"/>
              <a:t>გადაუდებელი სტაციონარული მომსახურება 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ka-GE" sz="2000" b="0" dirty="0"/>
              <a:t>გადაუდებელი ამბულატორიული მომსახურება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ka-GE" sz="2000" b="0" dirty="0"/>
              <a:t>კონსერვატიული მკურნალობის დროს სტაციონარში გახანგრძლივებული დაყოვნება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ka-GE" sz="2000" b="0" dirty="0"/>
              <a:t>აპრატულ მხარდაჭერაზე მყოფი პაციენტების მრავაჯერადი მონიტორინგი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ka-GE" sz="2000" b="0" dirty="0"/>
              <a:t>ერთი და იგივე დიაგნოზით  და/ან  მისი გართულებით მრავალჯერადი ჰოსპიტალიზაცია სხვადასხვა კლინიკაში (რეჰოსპიტალიზაცია)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ka-GE" sz="2000" b="0" dirty="0"/>
              <a:t>პაციენტების გაწერა დასვენების დღეებში, ღამის საათებში, ორშაბათ დილის საათებში</a:t>
            </a:r>
          </a:p>
          <a:p>
            <a:pPr marL="0" indent="0">
              <a:buNone/>
            </a:pPr>
            <a:endParaRPr lang="en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405804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90600"/>
            <a:ext cx="8435280" cy="5135563"/>
          </a:xfrm>
        </p:spPr>
        <p:txBody>
          <a:bodyPr>
            <a:normAutofit/>
          </a:bodyPr>
          <a:lstStyle/>
          <a:p>
            <a:pPr marL="925830" indent="-285750" algn="just">
              <a:spcBef>
                <a:spcPts val="1200"/>
              </a:spcBef>
              <a:spcAft>
                <a:spcPts val="600"/>
              </a:spcAft>
            </a:pPr>
            <a:r>
              <a:rPr lang="en-US" sz="2000" b="0" dirty="0" err="1"/>
              <a:t>საანგარიშგებო</a:t>
            </a:r>
            <a:r>
              <a:rPr lang="en-US" sz="2000" b="0" dirty="0"/>
              <a:t> </a:t>
            </a:r>
            <a:r>
              <a:rPr lang="en-US" sz="2000" b="0" dirty="0" err="1"/>
              <a:t>დოკუმენტაციის</a:t>
            </a:r>
            <a:r>
              <a:rPr lang="en-US" sz="2000" b="0" dirty="0"/>
              <a:t> </a:t>
            </a:r>
            <a:r>
              <a:rPr lang="en-US" sz="2000" b="0" i="1" dirty="0" err="1"/>
              <a:t>ინსპექტირებისას</a:t>
            </a:r>
            <a:r>
              <a:rPr lang="en-US" sz="2000" b="0" dirty="0"/>
              <a:t> </a:t>
            </a:r>
            <a:r>
              <a:rPr lang="en-US" sz="2000" b="0" dirty="0" err="1"/>
              <a:t>ხდება</a:t>
            </a:r>
            <a:r>
              <a:rPr lang="en-US" sz="2000" b="0" dirty="0"/>
              <a:t>: </a:t>
            </a:r>
            <a:r>
              <a:rPr lang="en-US" sz="2000" b="0" dirty="0" err="1"/>
              <a:t>წარდგენილი</a:t>
            </a:r>
            <a:r>
              <a:rPr lang="ka-GE" sz="2000" b="0" dirty="0"/>
              <a:t> სამედიცინო და ფინანსური </a:t>
            </a:r>
            <a:r>
              <a:rPr lang="en-US" sz="2000" b="0" dirty="0" err="1"/>
              <a:t>დოკუმენტაციის</a:t>
            </a:r>
            <a:r>
              <a:rPr lang="en-US" sz="2000" b="0" dirty="0"/>
              <a:t>  </a:t>
            </a:r>
            <a:r>
              <a:rPr lang="en-US" sz="2000" b="0" dirty="0" err="1"/>
              <a:t>შედარება</a:t>
            </a:r>
            <a:r>
              <a:rPr lang="en-US" sz="2000" b="0" dirty="0"/>
              <a:t>  </a:t>
            </a:r>
            <a:r>
              <a:rPr lang="en-US" sz="2000" b="0" dirty="0" err="1"/>
              <a:t>მიმწოდებლის</a:t>
            </a:r>
            <a:r>
              <a:rPr lang="en-US" sz="2000" b="0" dirty="0"/>
              <a:t>  </a:t>
            </a:r>
            <a:r>
              <a:rPr lang="en-US" sz="2000" b="0" dirty="0" err="1"/>
              <a:t>მიერ</a:t>
            </a:r>
            <a:r>
              <a:rPr lang="en-US" sz="2000" b="0" dirty="0"/>
              <a:t>  </a:t>
            </a:r>
            <a:r>
              <a:rPr lang="en-US" sz="2000" b="0" dirty="0" err="1"/>
              <a:t>შეტყობინებისას</a:t>
            </a:r>
            <a:r>
              <a:rPr lang="ka-GE" sz="2000" b="0" dirty="0"/>
              <a:t> და ანგარიშგებისას  </a:t>
            </a:r>
            <a:r>
              <a:rPr lang="en-US" sz="2000" b="0" dirty="0" err="1"/>
              <a:t>დაფიქსირებულ</a:t>
            </a:r>
            <a:r>
              <a:rPr lang="en-US" sz="2000" b="0" dirty="0"/>
              <a:t> </a:t>
            </a:r>
            <a:r>
              <a:rPr lang="en-US" sz="2000" b="0" dirty="0" err="1"/>
              <a:t>მონაცემებთან</a:t>
            </a:r>
            <a:r>
              <a:rPr lang="en-US" sz="2000" b="0" dirty="0"/>
              <a:t> </a:t>
            </a:r>
            <a:r>
              <a:rPr lang="en-US" sz="2000" b="0" dirty="0" err="1"/>
              <a:t>და</a:t>
            </a:r>
            <a:r>
              <a:rPr lang="en-US" sz="2000" b="0" dirty="0"/>
              <a:t> </a:t>
            </a:r>
            <a:r>
              <a:rPr lang="en-US" sz="2000" b="0" dirty="0" err="1"/>
              <a:t>მონიტორინგის</a:t>
            </a:r>
            <a:r>
              <a:rPr lang="en-US" sz="2000" b="0" dirty="0"/>
              <a:t> </a:t>
            </a:r>
            <a:r>
              <a:rPr lang="en-US" sz="2000" b="0" dirty="0" err="1"/>
              <a:t>შედეგებთან</a:t>
            </a:r>
            <a:r>
              <a:rPr lang="en-US" sz="2000" b="0" dirty="0"/>
              <a:t> (</a:t>
            </a:r>
            <a:r>
              <a:rPr lang="en-US" sz="2000" b="0" dirty="0" err="1"/>
              <a:t>ასეთის</a:t>
            </a:r>
            <a:r>
              <a:rPr lang="en-US" sz="2000" b="0" dirty="0"/>
              <a:t> </a:t>
            </a:r>
            <a:r>
              <a:rPr lang="en-US" sz="2000" b="0" dirty="0" err="1"/>
              <a:t>არსებობის</a:t>
            </a:r>
            <a:r>
              <a:rPr lang="en-US" sz="2000" b="0" dirty="0"/>
              <a:t> </a:t>
            </a:r>
            <a:r>
              <a:rPr lang="en-US" sz="2000" b="0" dirty="0" err="1"/>
              <a:t>შემთხვევაში</a:t>
            </a:r>
            <a:r>
              <a:rPr lang="en-US" sz="2000" b="0" dirty="0"/>
              <a:t>). </a:t>
            </a:r>
            <a:endParaRPr lang="ka-GE" sz="2000" b="0" dirty="0"/>
          </a:p>
          <a:p>
            <a:pPr marL="925830" indent="-285750" algn="just">
              <a:spcBef>
                <a:spcPts val="1200"/>
              </a:spcBef>
              <a:spcAft>
                <a:spcPts val="600"/>
              </a:spcAft>
            </a:pPr>
            <a:r>
              <a:rPr lang="ka-GE" sz="2000" b="0" dirty="0"/>
              <a:t>დოკუმენტაციის ინსპექტირებისას ფიქსირდება შემთხვევის/მკურნალობის ეპიზოდის ცალეკული პროგრამული შემთხვევის ანაზღაურების სტატუსი.</a:t>
            </a:r>
          </a:p>
          <a:p>
            <a:pPr marL="925830" indent="-285750" algn="just">
              <a:spcBef>
                <a:spcPts val="1200"/>
              </a:spcBef>
              <a:spcAft>
                <a:spcPts val="600"/>
              </a:spcAft>
            </a:pPr>
            <a:r>
              <a:rPr lang="en-US" sz="2000" b="0" dirty="0" err="1">
                <a:effectLst/>
              </a:rPr>
              <a:t>საანგარიშგებო</a:t>
            </a:r>
            <a:r>
              <a:rPr lang="en-US" sz="2000" b="0" dirty="0">
                <a:effectLst/>
              </a:rPr>
              <a:t> </a:t>
            </a:r>
            <a:r>
              <a:rPr lang="en-US" sz="2000" b="0" dirty="0" err="1">
                <a:effectLst/>
              </a:rPr>
              <a:t>დოკუმენტაციის</a:t>
            </a:r>
            <a:r>
              <a:rPr lang="en-US" sz="2000" b="0" dirty="0">
                <a:effectLst/>
              </a:rPr>
              <a:t> </a:t>
            </a:r>
            <a:r>
              <a:rPr lang="en-US" sz="2000" b="0" dirty="0" err="1">
                <a:effectLst/>
              </a:rPr>
              <a:t>ინსპექტირების</a:t>
            </a:r>
            <a:r>
              <a:rPr lang="en-US" sz="2000" b="0" dirty="0">
                <a:effectLst/>
              </a:rPr>
              <a:t> </a:t>
            </a:r>
            <a:r>
              <a:rPr lang="en-US" sz="2000" b="0" dirty="0" err="1">
                <a:effectLst/>
              </a:rPr>
              <a:t>ვადაა</a:t>
            </a:r>
            <a:r>
              <a:rPr lang="en-US" sz="2000" b="0" dirty="0">
                <a:effectLst/>
              </a:rPr>
              <a:t> </a:t>
            </a:r>
            <a:r>
              <a:rPr lang="en-US" sz="2000" b="0" dirty="0" err="1">
                <a:effectLst/>
              </a:rPr>
              <a:t>საანგარიშგებო</a:t>
            </a:r>
            <a:r>
              <a:rPr lang="en-US" sz="2000" b="0" dirty="0">
                <a:effectLst/>
              </a:rPr>
              <a:t> </a:t>
            </a:r>
            <a:r>
              <a:rPr lang="en-US" sz="2000" b="0" dirty="0" err="1">
                <a:effectLst/>
              </a:rPr>
              <a:t>დოკუმენტაციის</a:t>
            </a:r>
            <a:r>
              <a:rPr lang="en-US" sz="2000" b="0" dirty="0">
                <a:effectLst/>
              </a:rPr>
              <a:t> </a:t>
            </a:r>
            <a:r>
              <a:rPr lang="en-US" sz="2000" b="0" dirty="0" err="1">
                <a:effectLst/>
              </a:rPr>
              <a:t>ჩაბარებიდან</a:t>
            </a:r>
            <a:r>
              <a:rPr lang="en-US" sz="2000" b="0" dirty="0">
                <a:effectLst/>
              </a:rPr>
              <a:t> </a:t>
            </a:r>
            <a:r>
              <a:rPr lang="en-US" sz="2000" b="0" dirty="0" err="1">
                <a:effectLst/>
              </a:rPr>
              <a:t>არაუმეტეს</a:t>
            </a:r>
            <a:r>
              <a:rPr lang="en-US" sz="2000" b="0" dirty="0">
                <a:effectLst/>
              </a:rPr>
              <a:t> 60 </a:t>
            </a:r>
            <a:r>
              <a:rPr lang="en-US" sz="2000" b="0" dirty="0" err="1">
                <a:effectLst/>
              </a:rPr>
              <a:t>სამუშაო</a:t>
            </a:r>
            <a:r>
              <a:rPr lang="en-US" sz="2000" b="0" dirty="0">
                <a:effectLst/>
              </a:rPr>
              <a:t> </a:t>
            </a:r>
            <a:r>
              <a:rPr lang="en-US" sz="2000" b="0" dirty="0" err="1">
                <a:effectLst/>
              </a:rPr>
              <a:t>დღისა</a:t>
            </a:r>
            <a:r>
              <a:rPr lang="ka-GE" sz="2000" b="0" dirty="0"/>
              <a:t>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381000"/>
          </a:xfrm>
        </p:spPr>
        <p:txBody>
          <a:bodyPr>
            <a:normAutofit fontScale="90000"/>
          </a:bodyPr>
          <a:lstStyle/>
          <a:p>
            <a:r>
              <a:rPr lang="ka-GE" sz="2000" dirty="0">
                <a:effectLst/>
              </a:rPr>
              <a:t>ინპექტირება (შესრულებული სამუშაოს დამუშავება)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285992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457200"/>
            <a:ext cx="7620000" cy="533400"/>
          </a:xfrm>
        </p:spPr>
        <p:txBody>
          <a:bodyPr>
            <a:normAutofit fontScale="90000"/>
          </a:bodyPr>
          <a:lstStyle/>
          <a:p>
            <a:r>
              <a:rPr lang="ka-GE" dirty="0"/>
              <a:t>კონტროლი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 marL="400050" indent="-285750" algn="just">
              <a:spcBef>
                <a:spcPts val="1200"/>
              </a:spcBef>
              <a:spcAft>
                <a:spcPts val="600"/>
              </a:spcAft>
            </a:pPr>
            <a:r>
              <a:rPr lang="ka-GE" sz="2000" b="0" dirty="0"/>
              <a:t>კონტროლი - </a:t>
            </a:r>
            <a:r>
              <a:rPr lang="en-US" sz="2000" b="0" dirty="0" err="1"/>
              <a:t>გაწეული</a:t>
            </a:r>
            <a:r>
              <a:rPr lang="en-US" sz="2000" b="0" dirty="0"/>
              <a:t>  </a:t>
            </a:r>
            <a:r>
              <a:rPr lang="en-US" sz="2000" b="0" dirty="0" err="1"/>
              <a:t>სამედიცინო</a:t>
            </a:r>
            <a:r>
              <a:rPr lang="en-US" sz="2000" b="0" dirty="0"/>
              <a:t>  </a:t>
            </a:r>
            <a:r>
              <a:rPr lang="en-US" sz="2000" b="0" dirty="0" err="1"/>
              <a:t>მომსახურების</a:t>
            </a:r>
            <a:r>
              <a:rPr lang="en-US" sz="2000" b="0" dirty="0"/>
              <a:t> </a:t>
            </a:r>
            <a:r>
              <a:rPr lang="en-US" sz="2000" b="0" dirty="0" err="1"/>
              <a:t>შესაბამისობის</a:t>
            </a:r>
            <a:r>
              <a:rPr lang="en-US" sz="2000" b="0" dirty="0"/>
              <a:t> </a:t>
            </a:r>
            <a:r>
              <a:rPr lang="ka-GE" sz="2000" b="0" dirty="0"/>
              <a:t>დადგენა პროგრამით </a:t>
            </a:r>
            <a:r>
              <a:rPr lang="en-US" sz="2000" b="0" dirty="0" err="1"/>
              <a:t>განსაზღვრულ</a:t>
            </a:r>
            <a:r>
              <a:rPr lang="en-US" sz="2000" b="0" dirty="0"/>
              <a:t> </a:t>
            </a:r>
            <a:r>
              <a:rPr lang="en-US" sz="2000" b="0" dirty="0" err="1"/>
              <a:t>მომსახურების</a:t>
            </a:r>
            <a:r>
              <a:rPr lang="en-US" sz="2000" b="0" dirty="0"/>
              <a:t> </a:t>
            </a:r>
            <a:r>
              <a:rPr lang="en-US" sz="2000" b="0" dirty="0" err="1"/>
              <a:t>მოცულობასთან</a:t>
            </a:r>
            <a:endParaRPr lang="ka-GE" sz="2000" b="0" dirty="0"/>
          </a:p>
          <a:p>
            <a:pPr marL="400050" indent="-285750" algn="just">
              <a:spcBef>
                <a:spcPts val="1200"/>
              </a:spcBef>
              <a:spcAft>
                <a:spcPts val="600"/>
              </a:spcAft>
            </a:pPr>
            <a:r>
              <a:rPr lang="ka-GE" sz="2000" b="0" dirty="0"/>
              <a:t>გ</a:t>
            </a:r>
            <a:r>
              <a:rPr lang="en-US" sz="2000" b="0" dirty="0" err="1"/>
              <a:t>აწეული</a:t>
            </a:r>
            <a:r>
              <a:rPr lang="en-US" sz="2000" b="0" dirty="0"/>
              <a:t>  </a:t>
            </a:r>
            <a:r>
              <a:rPr lang="en-US" sz="2000" b="0" dirty="0" err="1"/>
              <a:t>სამედიცინო</a:t>
            </a:r>
            <a:r>
              <a:rPr lang="en-US" sz="2000" b="0" dirty="0"/>
              <a:t> </a:t>
            </a:r>
            <a:r>
              <a:rPr lang="en-US" sz="2000" b="0" dirty="0" err="1"/>
              <a:t>მოსახურების</a:t>
            </a:r>
            <a:r>
              <a:rPr lang="en-US" sz="2000" b="0" dirty="0"/>
              <a:t> </a:t>
            </a:r>
            <a:r>
              <a:rPr lang="en-US" sz="2000" b="0" dirty="0" err="1"/>
              <a:t>თაობაზე</a:t>
            </a:r>
            <a:r>
              <a:rPr lang="en-US" sz="2000" b="0" dirty="0"/>
              <a:t> </a:t>
            </a:r>
            <a:r>
              <a:rPr lang="ka-GE" sz="2000" b="0" dirty="0"/>
              <a:t>სააგენტოს </a:t>
            </a:r>
            <a:r>
              <a:rPr lang="en-US" sz="2000" b="0" dirty="0" err="1"/>
              <a:t>მიერ</a:t>
            </a:r>
            <a:r>
              <a:rPr lang="en-US" sz="2000" b="0" dirty="0"/>
              <a:t> </a:t>
            </a:r>
            <a:r>
              <a:rPr lang="en-US" sz="2000" b="0" dirty="0" err="1"/>
              <a:t>მიღებული</a:t>
            </a:r>
            <a:r>
              <a:rPr lang="en-US" sz="2000" b="0" dirty="0"/>
              <a:t> </a:t>
            </a:r>
            <a:r>
              <a:rPr lang="en-US" sz="2000" b="0" dirty="0" err="1"/>
              <a:t>ელექტრონული</a:t>
            </a:r>
            <a:r>
              <a:rPr lang="en-US" sz="2000" b="0" dirty="0"/>
              <a:t> </a:t>
            </a:r>
            <a:r>
              <a:rPr lang="en-US" sz="2000" b="0" dirty="0" err="1"/>
              <a:t>და</a:t>
            </a:r>
            <a:r>
              <a:rPr lang="en-US" sz="2000" b="0" dirty="0"/>
              <a:t>/</a:t>
            </a:r>
            <a:r>
              <a:rPr lang="en-US" sz="2000" b="0" dirty="0" err="1"/>
              <a:t>ან</a:t>
            </a:r>
            <a:r>
              <a:rPr lang="en-US" sz="2000" b="0" dirty="0"/>
              <a:t> </a:t>
            </a:r>
            <a:r>
              <a:rPr lang="en-US" sz="2000" b="0" dirty="0" err="1"/>
              <a:t>მატერიალური</a:t>
            </a:r>
            <a:r>
              <a:rPr lang="en-US" sz="2000" b="0" dirty="0"/>
              <a:t> </a:t>
            </a:r>
            <a:r>
              <a:rPr lang="en-US" sz="2000" b="0" dirty="0" err="1"/>
              <a:t>ინფორმაციის</a:t>
            </a:r>
            <a:r>
              <a:rPr lang="en-US" sz="2000" b="0" dirty="0"/>
              <a:t> </a:t>
            </a:r>
            <a:r>
              <a:rPr lang="en-US" sz="2000" b="0" dirty="0" err="1"/>
              <a:t>შედარება</a:t>
            </a:r>
            <a:r>
              <a:rPr lang="en-US" sz="2000" b="0" dirty="0"/>
              <a:t>  </a:t>
            </a:r>
            <a:r>
              <a:rPr lang="en-US" sz="2000" b="0" dirty="0" err="1"/>
              <a:t>მიმწოდებელთან</a:t>
            </a:r>
            <a:r>
              <a:rPr lang="en-US" sz="2000" b="0" dirty="0"/>
              <a:t> </a:t>
            </a:r>
            <a:r>
              <a:rPr lang="en-US" sz="2000" b="0" dirty="0" err="1"/>
              <a:t>არსებულ</a:t>
            </a:r>
            <a:r>
              <a:rPr lang="en-US" sz="2000" b="0" dirty="0"/>
              <a:t> </a:t>
            </a:r>
            <a:r>
              <a:rPr lang="en-US" sz="2000" b="0" dirty="0" err="1"/>
              <a:t>დოკუმენტაციასთან</a:t>
            </a:r>
            <a:r>
              <a:rPr lang="en-US" sz="2000" b="0" dirty="0"/>
              <a:t> </a:t>
            </a:r>
            <a:r>
              <a:rPr lang="ka-GE" sz="2000" b="0" dirty="0"/>
              <a:t>შესაბამისი უფლებამოსილების ფარგლებში</a:t>
            </a:r>
          </a:p>
        </p:txBody>
      </p:sp>
    </p:spTree>
    <p:extLst>
      <p:ext uri="{BB962C8B-B14F-4D97-AF65-F5344CB8AC3E}">
        <p14:creationId xmlns:p14="http://schemas.microsoft.com/office/powerpoint/2010/main" val="27930568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838200"/>
          </a:xfrm>
        </p:spPr>
        <p:txBody>
          <a:bodyPr>
            <a:normAutofit/>
          </a:bodyPr>
          <a:lstStyle/>
          <a:p>
            <a:r>
              <a:rPr lang="ka-GE" sz="2000" dirty="0"/>
              <a:t>რევიზია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340768"/>
            <a:ext cx="8305800" cy="3840163"/>
          </a:xfrm>
        </p:spPr>
        <p:txBody>
          <a:bodyPr>
            <a:normAutofit/>
          </a:bodyPr>
          <a:lstStyle/>
          <a:p>
            <a:pPr algn="just">
              <a:spcBef>
                <a:spcPts val="1200"/>
              </a:spcBef>
            </a:pPr>
            <a:r>
              <a:rPr lang="en-US" sz="2000" b="0" i="1" dirty="0" err="1"/>
              <a:t>რევიზია</a:t>
            </a:r>
            <a:r>
              <a:rPr lang="en-US" sz="2000" b="0" dirty="0"/>
              <a:t>  </a:t>
            </a:r>
            <a:r>
              <a:rPr lang="en-US" sz="2000" b="0" dirty="0" err="1"/>
              <a:t>ითვალისწინებს</a:t>
            </a:r>
            <a:r>
              <a:rPr lang="en-US" sz="2000" b="0" dirty="0"/>
              <a:t>  </a:t>
            </a:r>
            <a:r>
              <a:rPr lang="en-US" sz="2000" b="0" dirty="0" err="1"/>
              <a:t>მიმწოდებელ</a:t>
            </a:r>
            <a:r>
              <a:rPr lang="en-US" sz="2000" b="0" dirty="0"/>
              <a:t>  </a:t>
            </a:r>
            <a:r>
              <a:rPr lang="en-US" sz="2000" b="0" dirty="0" err="1"/>
              <a:t>დაწესებულებაში</a:t>
            </a:r>
            <a:r>
              <a:rPr lang="en-US" sz="2000" b="0" dirty="0"/>
              <a:t>  </a:t>
            </a:r>
            <a:r>
              <a:rPr lang="en-US" sz="2000" b="0" dirty="0" err="1"/>
              <a:t>პროგრამული</a:t>
            </a:r>
            <a:r>
              <a:rPr lang="en-US" sz="2000" b="0" dirty="0"/>
              <a:t>  </a:t>
            </a:r>
            <a:r>
              <a:rPr lang="en-US" sz="2000" b="0" dirty="0" err="1"/>
              <a:t>შემთხვევის</a:t>
            </a:r>
            <a:r>
              <a:rPr lang="en-US" sz="2000" b="0" dirty="0"/>
              <a:t>  </a:t>
            </a:r>
            <a:r>
              <a:rPr lang="en-US" sz="2000" b="0" dirty="0" err="1"/>
              <a:t>სამედიცინო</a:t>
            </a:r>
            <a:r>
              <a:rPr lang="en-US" sz="2000" b="0" dirty="0"/>
              <a:t> </a:t>
            </a:r>
            <a:r>
              <a:rPr lang="en-US" sz="2000" b="0" dirty="0" err="1"/>
              <a:t>დოკუმენტაციის</a:t>
            </a:r>
            <a:r>
              <a:rPr lang="en-US" sz="2000" b="0" dirty="0"/>
              <a:t>  </a:t>
            </a:r>
            <a:r>
              <a:rPr lang="en-US" sz="2000" b="0" dirty="0" err="1"/>
              <a:t>შემოწმებას</a:t>
            </a:r>
            <a:r>
              <a:rPr lang="en-US" sz="2000" b="0" dirty="0"/>
              <a:t>.  </a:t>
            </a:r>
            <a:endParaRPr lang="ka-GE" sz="2000" b="0" dirty="0"/>
          </a:p>
          <a:p>
            <a:pPr algn="just">
              <a:spcBef>
                <a:spcPts val="1200"/>
              </a:spcBef>
            </a:pPr>
            <a:r>
              <a:rPr lang="en-US" sz="2000" b="0" dirty="0" err="1"/>
              <a:t>რევიზია</a:t>
            </a:r>
            <a:r>
              <a:rPr lang="en-US" sz="2000" b="0" dirty="0"/>
              <a:t>  </a:t>
            </a:r>
            <a:r>
              <a:rPr lang="en-US" sz="2000" b="0" dirty="0" err="1"/>
              <a:t>წარმოებს</a:t>
            </a:r>
            <a:r>
              <a:rPr lang="en-US" sz="2000" b="0" dirty="0"/>
              <a:t>  </a:t>
            </a:r>
            <a:r>
              <a:rPr lang="en-US" sz="2000" b="0" dirty="0" err="1"/>
              <a:t>შერჩევითად</a:t>
            </a:r>
            <a:r>
              <a:rPr lang="en-US" sz="2000" b="0" dirty="0"/>
              <a:t>  </a:t>
            </a:r>
            <a:r>
              <a:rPr lang="en-US" sz="2000" b="0" dirty="0" err="1"/>
              <a:t>ან</a:t>
            </a:r>
            <a:r>
              <a:rPr lang="en-US" sz="2000" b="0" dirty="0"/>
              <a:t>/</a:t>
            </a:r>
            <a:r>
              <a:rPr lang="en-US" sz="2000" b="0" dirty="0" err="1"/>
              <a:t>და</a:t>
            </a:r>
            <a:r>
              <a:rPr lang="en-US" sz="2000" b="0" dirty="0"/>
              <a:t>  </a:t>
            </a:r>
            <a:r>
              <a:rPr lang="en-US" sz="2000" b="0" dirty="0" err="1"/>
              <a:t>საჭიროებისამებრ</a:t>
            </a:r>
            <a:endParaRPr lang="ka-GE" sz="2000" b="0" dirty="0"/>
          </a:p>
          <a:p>
            <a:pPr algn="just">
              <a:spcBef>
                <a:spcPts val="1200"/>
              </a:spcBef>
            </a:pPr>
            <a:r>
              <a:rPr lang="en-US" sz="2000" b="0" dirty="0" err="1"/>
              <a:t>სარევიზიო</a:t>
            </a:r>
            <a:r>
              <a:rPr lang="en-US" sz="2000" b="0" dirty="0"/>
              <a:t>   </a:t>
            </a:r>
            <a:r>
              <a:rPr lang="en-US" sz="2000" b="0" dirty="0" err="1"/>
              <a:t>ჯგუფი</a:t>
            </a:r>
            <a:r>
              <a:rPr lang="en-US" sz="2000" b="0" dirty="0"/>
              <a:t>   </a:t>
            </a:r>
            <a:r>
              <a:rPr lang="en-US" sz="2000" b="0" dirty="0" err="1"/>
              <a:t>მიმწოდებლისგან</a:t>
            </a:r>
            <a:r>
              <a:rPr lang="en-US" sz="2000" b="0" dirty="0"/>
              <a:t>   </a:t>
            </a:r>
            <a:r>
              <a:rPr lang="en-US" sz="2000" b="0" dirty="0" err="1"/>
              <a:t>ითხოვს</a:t>
            </a:r>
            <a:r>
              <a:rPr lang="en-US" sz="2000" b="0" dirty="0"/>
              <a:t>   </a:t>
            </a:r>
            <a:r>
              <a:rPr lang="en-US" sz="2000" b="0" dirty="0" err="1"/>
              <a:t>საჭირო</a:t>
            </a:r>
            <a:r>
              <a:rPr lang="en-US" sz="2000" b="0" dirty="0"/>
              <a:t>   </a:t>
            </a:r>
            <a:r>
              <a:rPr lang="en-US" sz="2000" b="0" dirty="0" err="1"/>
              <a:t>დოკუმენტაციას</a:t>
            </a:r>
            <a:r>
              <a:rPr lang="en-US" sz="2000" b="0" dirty="0"/>
              <a:t>   </a:t>
            </a:r>
            <a:r>
              <a:rPr lang="en-US" sz="2000" b="0" dirty="0" err="1"/>
              <a:t>და</a:t>
            </a:r>
            <a:r>
              <a:rPr lang="en-US" sz="2000" b="0" dirty="0"/>
              <a:t>   </a:t>
            </a:r>
            <a:r>
              <a:rPr lang="en-US" sz="2000" b="0" dirty="0" err="1"/>
              <a:t>ახორციელებს</a:t>
            </a:r>
            <a:r>
              <a:rPr lang="en-US" sz="2000" b="0" dirty="0"/>
              <a:t>   </a:t>
            </a:r>
            <a:r>
              <a:rPr lang="en-US" sz="2000" b="0" dirty="0" err="1"/>
              <a:t>მის</a:t>
            </a:r>
            <a:r>
              <a:rPr lang="en-US" sz="2000" b="0" dirty="0"/>
              <a:t> </a:t>
            </a:r>
            <a:r>
              <a:rPr lang="en-US" sz="2000" b="0" dirty="0" err="1"/>
              <a:t>დეტალურ</a:t>
            </a:r>
            <a:r>
              <a:rPr lang="en-US" sz="2000" b="0" dirty="0"/>
              <a:t>     </a:t>
            </a:r>
            <a:r>
              <a:rPr lang="en-US" sz="2000" b="0" dirty="0" err="1"/>
              <a:t>შემოწმებას</a:t>
            </a:r>
            <a:endParaRPr lang="ka-GE" sz="2000" b="0" dirty="0"/>
          </a:p>
          <a:p>
            <a:pPr algn="just">
              <a:spcBef>
                <a:spcPts val="1200"/>
              </a:spcBef>
            </a:pPr>
            <a:r>
              <a:rPr lang="en-US" sz="2000" b="0" dirty="0" err="1"/>
              <a:t>რევიზიისას</a:t>
            </a:r>
            <a:r>
              <a:rPr lang="en-US" sz="2000" b="0" dirty="0"/>
              <a:t>  </a:t>
            </a:r>
            <a:r>
              <a:rPr lang="en-US" sz="2000" b="0" dirty="0" err="1"/>
              <a:t>შესაძლებელია</a:t>
            </a:r>
            <a:r>
              <a:rPr lang="en-US" sz="2000" b="0" dirty="0"/>
              <a:t>,  </a:t>
            </a:r>
            <a:r>
              <a:rPr lang="en-US" sz="2000" b="0" dirty="0" err="1"/>
              <a:t>გამოყენებული</a:t>
            </a:r>
            <a:r>
              <a:rPr lang="en-US" sz="2000" b="0" dirty="0"/>
              <a:t>  </a:t>
            </a:r>
            <a:r>
              <a:rPr lang="en-US" sz="2000" b="0" dirty="0" err="1"/>
              <a:t>იქნეს</a:t>
            </a:r>
            <a:r>
              <a:rPr lang="en-US" sz="2000" b="0" dirty="0"/>
              <a:t>  </a:t>
            </a:r>
            <a:r>
              <a:rPr lang="en-US" sz="2000" b="0" dirty="0" err="1"/>
              <a:t>გაიდლაინები</a:t>
            </a:r>
            <a:r>
              <a:rPr lang="ka-GE" sz="2000" b="0" dirty="0"/>
              <a:t>,</a:t>
            </a:r>
            <a:r>
              <a:rPr lang="en-US" sz="2000" b="0" dirty="0"/>
              <a:t>  </a:t>
            </a:r>
            <a:r>
              <a:rPr lang="en-US" sz="2000" b="0" dirty="0" err="1"/>
              <a:t>და</a:t>
            </a:r>
            <a:r>
              <a:rPr lang="en-US" sz="2000" b="0" dirty="0"/>
              <a:t> </a:t>
            </a:r>
            <a:r>
              <a:rPr lang="en-US" sz="2000" b="0" dirty="0" err="1"/>
              <a:t>პროტოკოლები</a:t>
            </a:r>
            <a:r>
              <a:rPr lang="en-US" sz="2000" b="0" dirty="0"/>
              <a:t> (</a:t>
            </a:r>
            <a:r>
              <a:rPr lang="en-US" sz="2000" b="0" dirty="0" err="1"/>
              <a:t>ასეთის</a:t>
            </a:r>
            <a:r>
              <a:rPr lang="en-US" sz="2000" b="0" dirty="0"/>
              <a:t> </a:t>
            </a:r>
            <a:r>
              <a:rPr lang="en-US" sz="2000" b="0" dirty="0" err="1"/>
              <a:t>არსებობის</a:t>
            </a:r>
            <a:r>
              <a:rPr lang="en-US" sz="2000" b="0" dirty="0"/>
              <a:t> </a:t>
            </a:r>
            <a:r>
              <a:rPr lang="en-US" sz="2000" b="0" dirty="0" err="1"/>
              <a:t>შემთხვევაში</a:t>
            </a:r>
            <a:r>
              <a:rPr lang="en-US" sz="2000" b="0" dirty="0"/>
              <a:t>) </a:t>
            </a:r>
            <a:r>
              <a:rPr lang="en-US" sz="2000" b="0" dirty="0" err="1"/>
              <a:t>და</a:t>
            </a:r>
            <a:r>
              <a:rPr lang="en-US" sz="2000" b="0" dirty="0"/>
              <a:t> </a:t>
            </a:r>
            <a:r>
              <a:rPr lang="en-US" sz="2000" b="0" dirty="0" err="1"/>
              <a:t>რეცენზენტთა</a:t>
            </a:r>
            <a:r>
              <a:rPr lang="en-US" sz="2000" b="0" dirty="0"/>
              <a:t> </a:t>
            </a:r>
            <a:r>
              <a:rPr lang="en-US" sz="2000" b="0" dirty="0" err="1"/>
              <a:t>დასკვნები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69064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-6052"/>
            <a:ext cx="8229600" cy="1143000"/>
          </a:xfrm>
        </p:spPr>
        <p:txBody>
          <a:bodyPr/>
          <a:lstStyle/>
          <a:p>
            <a:r>
              <a:rPr lang="ka-GE" sz="3200" dirty="0"/>
              <a:t>საყოველთაო ჯანდაცვის პროგრამა</a:t>
            </a:r>
            <a:r>
              <a:rPr lang="en-US" sz="3200" dirty="0"/>
              <a:t> - </a:t>
            </a:r>
            <a:r>
              <a:rPr lang="ka-GE" sz="3200" dirty="0"/>
              <a:t>მიზანი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08720"/>
            <a:ext cx="8445624" cy="4525963"/>
          </a:xfrm>
        </p:spPr>
        <p:txBody>
          <a:bodyPr/>
          <a:lstStyle/>
          <a:p>
            <a:r>
              <a:rPr lang="en-US" sz="2400" dirty="0" err="1">
                <a:effectLst/>
              </a:rPr>
              <a:t>საქართველოს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მოსახლეობისათვის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შექმნას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ფინანსური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უზრუნველყოფა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სამედიცინო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მომსახურების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ხელმისაწვდომობისათვის</a:t>
            </a:r>
            <a:endParaRPr lang="en-US" sz="2400" dirty="0">
              <a:effectLst/>
            </a:endParaRPr>
          </a:p>
          <a:p>
            <a:pPr lvl="1"/>
            <a:r>
              <a:rPr lang="en-US" sz="2400" dirty="0" err="1">
                <a:effectLst/>
              </a:rPr>
              <a:t>პირველადი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ჯანდაცვის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მომსახურებაზე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მოსახლეობის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გეოგრაფიული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და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ფინანსური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ხელმისაწვდომობის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გაზრდა</a:t>
            </a:r>
            <a:r>
              <a:rPr lang="en-US" sz="2400" dirty="0">
                <a:effectLst/>
              </a:rPr>
              <a:t>; </a:t>
            </a:r>
          </a:p>
          <a:p>
            <a:pPr lvl="1"/>
            <a:r>
              <a:rPr lang="en-US" sz="2400" dirty="0" err="1">
                <a:effectLst/>
              </a:rPr>
              <a:t>ამბულატორიული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მომსახურების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მოხმარების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გაზრდა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ძვირადღირებული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და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მაღალტექნოლოგიური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ჰოსპიტალური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მომსახურების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მოხმარების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რაციონალიზაციის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მიზნით</a:t>
            </a:r>
            <a:r>
              <a:rPr lang="en-US" sz="2400" dirty="0">
                <a:effectLst/>
              </a:rPr>
              <a:t>; </a:t>
            </a:r>
          </a:p>
          <a:p>
            <a:pPr lvl="1"/>
            <a:r>
              <a:rPr lang="en-US" sz="2400" dirty="0" err="1">
                <a:effectLst/>
              </a:rPr>
              <a:t>მოსახლეობის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ჯანმრთელობის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მდგომარეობის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გაუმჯობესება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გადაუდებელ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და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გეგმურ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სტაციონარულ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და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ამბულატორიულ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მომსახურებაზე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ფინანსური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ხელმისაწვდომობის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გაზრდის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გზით</a:t>
            </a:r>
            <a:r>
              <a:rPr lang="en-US" sz="2400" dirty="0">
                <a:effectLst/>
              </a:rPr>
              <a:t>;</a:t>
            </a:r>
          </a:p>
          <a:p>
            <a:endParaRPr lang="en-US" sz="2400" dirty="0">
              <a:effectLst/>
            </a:endParaRPr>
          </a:p>
          <a:p>
            <a:r>
              <a:rPr lang="ka-GE" sz="2400" dirty="0">
                <a:latin typeface="Kozuka Mincho Pro H" pitchFamily="18" charset="-128"/>
                <a:ea typeface="Kozuka Mincho Pro H" pitchFamily="18" charset="-128"/>
              </a:rPr>
              <a:t> </a:t>
            </a:r>
            <a:endParaRPr lang="ka-GE" sz="2400" dirty="0"/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995430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14500" y="274638"/>
            <a:ext cx="5679076" cy="715962"/>
          </a:xfrm>
          <a:prstGeom prst="roundRect">
            <a:avLst/>
          </a:prstGeom>
          <a:solidFill>
            <a:srgbClr val="009999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800" b="1" dirty="0">
                <a:solidFill>
                  <a:schemeClr val="bg1"/>
                </a:solidFill>
              </a:rPr>
              <a:t>რევიზია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838200" y="1249134"/>
            <a:ext cx="3657600" cy="1733552"/>
          </a:xfrm>
          <a:prstGeom prst="roundRect">
            <a:avLst/>
          </a:prstGeom>
          <a:solidFill>
            <a:srgbClr val="009999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a-GE" sz="1600" b="1" i="1" dirty="0">
              <a:solidFill>
                <a:schemeClr val="tx1"/>
              </a:solidFill>
            </a:endParaRPr>
          </a:p>
          <a:p>
            <a:pPr algn="ctr"/>
            <a:r>
              <a:rPr lang="ka-GE" sz="2000" b="1" dirty="0">
                <a:solidFill>
                  <a:schemeClr val="bg1"/>
                </a:solidFill>
              </a:rPr>
              <a:t>გ</a:t>
            </a:r>
            <a:r>
              <a:rPr lang="en-US" sz="2000" b="1" dirty="0" err="1">
                <a:solidFill>
                  <a:schemeClr val="bg1"/>
                </a:solidFill>
              </a:rPr>
              <a:t>ეგმურ</a:t>
            </a:r>
            <a:r>
              <a:rPr lang="ka-GE" sz="2000" b="1" dirty="0">
                <a:solidFill>
                  <a:schemeClr val="bg1"/>
                </a:solidFill>
              </a:rPr>
              <a:t>ი </a:t>
            </a:r>
          </a:p>
          <a:p>
            <a:pPr algn="ctr"/>
            <a:r>
              <a:rPr lang="ka-GE" sz="1600" b="1" dirty="0">
                <a:solidFill>
                  <a:schemeClr val="tx1"/>
                </a:solidFill>
              </a:rPr>
              <a:t>(</a:t>
            </a:r>
            <a:r>
              <a:rPr lang="en-US" sz="1600" b="1" dirty="0" err="1">
                <a:solidFill>
                  <a:schemeClr val="tx1"/>
                </a:solidFill>
              </a:rPr>
              <a:t>ანაზღაურებული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ka-GE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შემთხვევების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ka-GE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დასრულებიდან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ka-GE" sz="1600" b="1" dirty="0">
                <a:solidFill>
                  <a:schemeClr val="tx1"/>
                </a:solidFill>
              </a:rPr>
              <a:t>  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</a:rPr>
              <a:t>5 </a:t>
            </a:r>
            <a:r>
              <a:rPr lang="en-US" sz="1600" b="1" dirty="0" err="1">
                <a:solidFill>
                  <a:schemeClr val="tx1"/>
                </a:solidFill>
              </a:rPr>
              <a:t>წლის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განმავლობაში</a:t>
            </a:r>
            <a:r>
              <a:rPr lang="ka-GE" sz="1600" b="1" dirty="0">
                <a:solidFill>
                  <a:schemeClr val="tx1"/>
                </a:solidFill>
              </a:rPr>
              <a:t>, </a:t>
            </a:r>
            <a:r>
              <a:rPr lang="en-US" sz="1600" b="1" dirty="0" err="1">
                <a:solidFill>
                  <a:schemeClr val="tx1"/>
                </a:solidFill>
              </a:rPr>
              <a:t>შერჩევითი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პრინციპით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ka-GE" sz="1600" b="1" dirty="0">
                <a:solidFill>
                  <a:schemeClr val="tx1"/>
                </a:solidFill>
              </a:rPr>
              <a:t>,</a:t>
            </a:r>
            <a:r>
              <a:rPr lang="en-US" sz="1600" b="1" dirty="0">
                <a:solidFill>
                  <a:schemeClr val="tx1"/>
                </a:solidFill>
              </a:rPr>
              <a:t> წ</a:t>
            </a:r>
            <a:r>
              <a:rPr lang="ka-GE" sz="1600" b="1" dirty="0">
                <a:solidFill>
                  <a:schemeClr val="tx1"/>
                </a:solidFill>
              </a:rPr>
              <a:t>ინასწარ დადგენილი </a:t>
            </a:r>
            <a:r>
              <a:rPr lang="en-US" sz="1600" b="1" dirty="0" err="1">
                <a:solidFill>
                  <a:schemeClr val="tx1"/>
                </a:solidFill>
              </a:rPr>
              <a:t>გეგმა-გრაფიკი</a:t>
            </a:r>
            <a:r>
              <a:rPr lang="ka-GE" sz="1600" b="1" dirty="0">
                <a:solidFill>
                  <a:schemeClr val="tx1"/>
                </a:solidFill>
              </a:rPr>
              <a:t>ს მიხედვით)</a:t>
            </a:r>
            <a:endParaRPr lang="en-US" sz="1600" dirty="0"/>
          </a:p>
          <a:p>
            <a:pPr algn="ctr"/>
            <a:endParaRPr lang="en-US" sz="1200" b="1" dirty="0"/>
          </a:p>
        </p:txBody>
      </p:sp>
      <p:sp>
        <p:nvSpPr>
          <p:cNvPr id="10" name="Rounded Rectangle 9"/>
          <p:cNvSpPr/>
          <p:nvPr/>
        </p:nvSpPr>
        <p:spPr>
          <a:xfrm>
            <a:off x="5105400" y="1260020"/>
            <a:ext cx="3352799" cy="1700893"/>
          </a:xfrm>
          <a:prstGeom prst="roundRect">
            <a:avLst/>
          </a:prstGeom>
          <a:solidFill>
            <a:srgbClr val="009999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000" b="1" dirty="0">
                <a:solidFill>
                  <a:schemeClr val="bg1"/>
                </a:solidFill>
              </a:rPr>
              <a:t>არაგეგმური</a:t>
            </a:r>
          </a:p>
          <a:p>
            <a:pPr algn="ctr"/>
            <a:r>
              <a:rPr lang="ka-GE" sz="1600" b="1" dirty="0">
                <a:solidFill>
                  <a:schemeClr val="tx1"/>
                </a:solidFill>
              </a:rPr>
              <a:t> (</a:t>
            </a:r>
            <a:r>
              <a:rPr lang="en-US" sz="1600" b="1" dirty="0" err="1">
                <a:solidFill>
                  <a:schemeClr val="tx1"/>
                </a:solidFill>
              </a:rPr>
              <a:t>პროგრამის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ka-GE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განმახორციელებლის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ka-GE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ან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endParaRPr lang="ka-GE" sz="1600" b="1" dirty="0">
              <a:solidFill>
                <a:schemeClr val="tx1"/>
              </a:solidFill>
            </a:endParaRPr>
          </a:p>
          <a:p>
            <a:pPr algn="ctr"/>
            <a:r>
              <a:rPr lang="ka-GE" sz="1600" b="1" dirty="0">
                <a:solidFill>
                  <a:schemeClr val="tx1"/>
                </a:solidFill>
              </a:rPr>
              <a:t>სხვა  უფლებამოსილი  </a:t>
            </a:r>
            <a:r>
              <a:rPr lang="en-US" sz="1600" b="1" dirty="0" err="1">
                <a:solidFill>
                  <a:schemeClr val="tx1"/>
                </a:solidFill>
              </a:rPr>
              <a:t>პირის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მოთხოვნის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ka-GE" sz="1600" b="1" dirty="0">
                <a:solidFill>
                  <a:schemeClr val="tx1"/>
                </a:solidFill>
              </a:rPr>
              <a:t>  </a:t>
            </a:r>
            <a:r>
              <a:rPr lang="en-US" sz="1600" b="1" dirty="0" err="1">
                <a:solidFill>
                  <a:schemeClr val="tx1"/>
                </a:solidFill>
              </a:rPr>
              <a:t>შესაბამისად</a:t>
            </a:r>
            <a:r>
              <a:rPr lang="ka-GE" sz="1600" b="1" dirty="0">
                <a:solidFill>
                  <a:schemeClr val="tx1"/>
                </a:solidFill>
              </a:rPr>
              <a:t>)</a:t>
            </a:r>
            <a:endParaRPr lang="en-US" sz="1600" b="1" dirty="0"/>
          </a:p>
        </p:txBody>
      </p:sp>
      <p:sp>
        <p:nvSpPr>
          <p:cNvPr id="13" name="Rectangle 12"/>
          <p:cNvSpPr/>
          <p:nvPr/>
        </p:nvSpPr>
        <p:spPr>
          <a:xfrm>
            <a:off x="1162050" y="3434444"/>
            <a:ext cx="2759529" cy="762000"/>
          </a:xfrm>
          <a:prstGeom prst="rect">
            <a:avLst/>
          </a:prstGeom>
          <a:solidFill>
            <a:srgbClr val="009999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a-GE" sz="1400" b="1" dirty="0">
              <a:solidFill>
                <a:schemeClr val="tx1"/>
              </a:solidFill>
            </a:endParaRPr>
          </a:p>
          <a:p>
            <a:pPr algn="ctr"/>
            <a:r>
              <a:rPr lang="ka-GE" sz="1400" b="1" dirty="0">
                <a:solidFill>
                  <a:schemeClr val="tx1"/>
                </a:solidFill>
              </a:rPr>
              <a:t>დაწესებულებების შერჩევის პრინციპი </a:t>
            </a:r>
            <a:endParaRPr lang="en-US" dirty="0"/>
          </a:p>
        </p:txBody>
      </p:sp>
      <p:cxnSp>
        <p:nvCxnSpPr>
          <p:cNvPr id="35" name="Straight Arrow Connector 34"/>
          <p:cNvCxnSpPr/>
          <p:nvPr/>
        </p:nvCxnSpPr>
        <p:spPr>
          <a:xfrm flipH="1">
            <a:off x="1482374" y="4209109"/>
            <a:ext cx="972792" cy="524867"/>
          </a:xfrm>
          <a:prstGeom prst="straightConnector1">
            <a:avLst/>
          </a:prstGeom>
          <a:ln w="28575"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2475754" y="4221901"/>
            <a:ext cx="856679" cy="519794"/>
          </a:xfrm>
          <a:prstGeom prst="straightConnector1">
            <a:avLst/>
          </a:prstGeom>
          <a:ln w="28575"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endCxn id="9" idx="0"/>
          </p:cNvCxnSpPr>
          <p:nvPr/>
        </p:nvCxnSpPr>
        <p:spPr>
          <a:xfrm flipH="1">
            <a:off x="2437040" y="4211420"/>
            <a:ext cx="38715" cy="1519763"/>
          </a:xfrm>
          <a:prstGeom prst="straightConnector1">
            <a:avLst/>
          </a:prstGeom>
          <a:ln w="28575"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H="1">
            <a:off x="5673583" y="2960433"/>
            <a:ext cx="1041896" cy="618443"/>
          </a:xfrm>
          <a:prstGeom prst="straightConnector1">
            <a:avLst/>
          </a:prstGeom>
          <a:ln w="28575"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6715939" y="2956832"/>
            <a:ext cx="1175524" cy="640901"/>
          </a:xfrm>
          <a:prstGeom prst="straightConnector1">
            <a:avLst/>
          </a:prstGeom>
          <a:ln w="28575"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Rounded Rectangle 5"/>
          <p:cNvSpPr/>
          <p:nvPr/>
        </p:nvSpPr>
        <p:spPr>
          <a:xfrm>
            <a:off x="443590" y="4769690"/>
            <a:ext cx="1647579" cy="653034"/>
          </a:xfrm>
          <a:prstGeom prst="roundRect">
            <a:avLst/>
          </a:prstGeom>
          <a:solidFill>
            <a:srgbClr val="009999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a-GE" sz="1400" b="1" dirty="0">
                <a:solidFill>
                  <a:schemeClr val="tx1"/>
                </a:solidFill>
              </a:rPr>
              <a:t>10 000-ზე მეტი შემთხვევა</a:t>
            </a:r>
            <a:endParaRPr lang="en-US" sz="1400" dirty="0"/>
          </a:p>
        </p:txBody>
      </p:sp>
      <p:sp>
        <p:nvSpPr>
          <p:cNvPr id="8" name="Rounded Rectangle 7"/>
          <p:cNvSpPr/>
          <p:nvPr/>
        </p:nvSpPr>
        <p:spPr>
          <a:xfrm>
            <a:off x="2763123" y="4767153"/>
            <a:ext cx="2105119" cy="622637"/>
          </a:xfrm>
          <a:prstGeom prst="roundRect">
            <a:avLst/>
          </a:prstGeom>
          <a:solidFill>
            <a:srgbClr val="009999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400" b="1" dirty="0">
                <a:solidFill>
                  <a:schemeClr val="tx1"/>
                </a:solidFill>
              </a:rPr>
              <a:t>1 000-დან  10 000 -მდე </a:t>
            </a:r>
          </a:p>
          <a:p>
            <a:pPr algn="ctr"/>
            <a:r>
              <a:rPr lang="ka-GE" sz="1400" b="1" dirty="0">
                <a:solidFill>
                  <a:schemeClr val="tx1"/>
                </a:solidFill>
              </a:rPr>
              <a:t>შემთხვევა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338399" y="5731183"/>
            <a:ext cx="2197281" cy="570709"/>
          </a:xfrm>
          <a:prstGeom prst="roundRect">
            <a:avLst/>
          </a:prstGeom>
          <a:solidFill>
            <a:srgbClr val="009999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400" b="1" dirty="0">
                <a:solidFill>
                  <a:schemeClr val="tx1"/>
                </a:solidFill>
              </a:rPr>
              <a:t>1 000-მდე შემთხვევა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474029" y="3597733"/>
            <a:ext cx="1991406" cy="688748"/>
          </a:xfrm>
          <a:prstGeom prst="roundRect">
            <a:avLst/>
          </a:prstGeom>
          <a:solidFill>
            <a:srgbClr val="009999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400" b="1" dirty="0">
                <a:solidFill>
                  <a:schemeClr val="tx1"/>
                </a:solidFill>
              </a:rPr>
              <a:t>„სადავო“ შემთხვევები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6902997" y="3632259"/>
            <a:ext cx="2017842" cy="654221"/>
          </a:xfrm>
          <a:prstGeom prst="roundRect">
            <a:avLst/>
          </a:prstGeom>
          <a:solidFill>
            <a:srgbClr val="009999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400" b="1" dirty="0">
                <a:solidFill>
                  <a:schemeClr val="tx1"/>
                </a:solidFill>
              </a:rPr>
              <a:t>მოქალაქეთა განცხადებები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5968974" y="5389790"/>
            <a:ext cx="1512435" cy="914400"/>
          </a:xfrm>
          <a:prstGeom prst="roundRect">
            <a:avLst/>
          </a:prstGeom>
          <a:solidFill>
            <a:srgbClr val="009999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400" b="1">
                <a:solidFill>
                  <a:schemeClr val="tx1"/>
                </a:solidFill>
              </a:rPr>
              <a:t>სხვა</a:t>
            </a:r>
            <a:endParaRPr lang="en-US" sz="1400" b="1" dirty="0">
              <a:solidFill>
                <a:schemeClr val="tx1"/>
              </a:solidFill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 flipH="1">
            <a:off x="6698653" y="2971800"/>
            <a:ext cx="31047" cy="2380276"/>
          </a:xfrm>
          <a:prstGeom prst="straightConnector1">
            <a:avLst/>
          </a:prstGeom>
          <a:ln w="28575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2552700" y="2982686"/>
            <a:ext cx="0" cy="451758"/>
          </a:xfrm>
          <a:prstGeom prst="straightConnector1">
            <a:avLst/>
          </a:prstGeom>
          <a:ln w="28575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17572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5791200" cy="762000"/>
          </a:xfrm>
          <a:noFill/>
        </p:spPr>
        <p:style>
          <a:lnRef idx="0">
            <a:schemeClr val="accent5"/>
          </a:lnRef>
          <a:fillRef idx="1002">
            <a:schemeClr val="lt1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l"/>
            <a:br>
              <a:rPr lang="ka-GE" sz="2800" dirty="0">
                <a:solidFill>
                  <a:schemeClr val="tx1"/>
                </a:solidFill>
              </a:rPr>
            </a:br>
            <a:r>
              <a:rPr lang="ka-GE" sz="2800" b="1" dirty="0">
                <a:solidFill>
                  <a:schemeClr val="tx1"/>
                </a:solidFill>
              </a:rPr>
              <a:t>რევიზიისას  მოწმდება:</a:t>
            </a:r>
            <a:br>
              <a:rPr lang="ka-GE" sz="2800" b="1" dirty="0">
                <a:solidFill>
                  <a:schemeClr val="tx1"/>
                </a:solidFill>
              </a:rPr>
            </a:b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80728"/>
            <a:ext cx="8305800" cy="5105400"/>
          </a:xfrm>
          <a:noFill/>
        </p:spPr>
        <p:style>
          <a:lnRef idx="0">
            <a:schemeClr val="accent5"/>
          </a:lnRef>
          <a:fillRef idx="1002">
            <a:schemeClr val="lt1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ka-GE" sz="2000" b="0" dirty="0">
                <a:solidFill>
                  <a:schemeClr val="tx1"/>
                </a:solidFill>
                <a:effectLst/>
              </a:rPr>
              <a:t>საქმიანობის უფლება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000" b="0" dirty="0">
                <a:solidFill>
                  <a:schemeClr val="tx1"/>
                </a:solidFill>
                <a:effectLst/>
              </a:rPr>
              <a:t>ს</a:t>
            </a:r>
            <a:r>
              <a:rPr lang="ka-GE" sz="2000" b="0" dirty="0">
                <a:solidFill>
                  <a:schemeClr val="tx1"/>
                </a:solidFill>
                <a:effectLst/>
              </a:rPr>
              <a:t>ამედიცინო  დოკუმენტაციის  წარმოების  წესი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ka-GE" sz="2000" b="0" dirty="0">
                <a:solidFill>
                  <a:schemeClr val="tx1"/>
                </a:solidFill>
                <a:effectLst/>
              </a:rPr>
              <a:t>სახელმწიფო პროგრამით გათვალისწინებული  მოთხოვნები (მათ შორის, </a:t>
            </a:r>
            <a:r>
              <a:rPr lang="en-US" sz="2000" b="0" dirty="0" err="1">
                <a:solidFill>
                  <a:schemeClr val="tx1"/>
                </a:solidFill>
                <a:effectLst/>
              </a:rPr>
              <a:t>პროგრამულ</a:t>
            </a:r>
            <a:r>
              <a:rPr lang="ka-GE" sz="2000" b="0" dirty="0">
                <a:solidFill>
                  <a:schemeClr val="tx1"/>
                </a:solidFill>
                <a:effectLst/>
              </a:rPr>
              <a:t> </a:t>
            </a:r>
            <a:r>
              <a:rPr lang="en-US" sz="2000" b="0" dirty="0">
                <a:solidFill>
                  <a:schemeClr val="tx1"/>
                </a:solidFill>
                <a:effectLst/>
              </a:rPr>
              <a:t> </a:t>
            </a:r>
            <a:r>
              <a:rPr lang="ka-GE" sz="2000" b="0" dirty="0">
                <a:solidFill>
                  <a:schemeClr val="tx1"/>
                </a:solidFill>
                <a:effectLst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effectLst/>
              </a:rPr>
              <a:t>ანაზღაურებას</a:t>
            </a:r>
            <a:r>
              <a:rPr lang="en-US" sz="2000" b="0" dirty="0">
                <a:solidFill>
                  <a:schemeClr val="tx1"/>
                </a:solidFill>
                <a:effectLst/>
              </a:rPr>
              <a:t> </a:t>
            </a:r>
            <a:r>
              <a:rPr lang="ka-GE" sz="2000" b="0" dirty="0">
                <a:solidFill>
                  <a:schemeClr val="tx1"/>
                </a:solidFill>
                <a:effectLst/>
              </a:rPr>
              <a:t>  </a:t>
            </a:r>
            <a:r>
              <a:rPr lang="en-US" sz="2000" b="0" dirty="0" err="1">
                <a:solidFill>
                  <a:schemeClr val="tx1"/>
                </a:solidFill>
                <a:effectLst/>
              </a:rPr>
              <a:t>დაქვემდებარებული</a:t>
            </a:r>
            <a:r>
              <a:rPr lang="ka-GE" sz="2000" b="0" dirty="0">
                <a:solidFill>
                  <a:schemeClr val="tx1"/>
                </a:solidFill>
                <a:effectLst/>
              </a:rPr>
              <a:t> </a:t>
            </a:r>
            <a:r>
              <a:rPr lang="en-US" sz="2000" b="0" dirty="0">
                <a:solidFill>
                  <a:schemeClr val="tx1"/>
                </a:solidFill>
                <a:effectLst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effectLst/>
              </a:rPr>
              <a:t>დიაგნოზი</a:t>
            </a:r>
            <a:r>
              <a:rPr lang="ka-GE" sz="2000" b="0" dirty="0">
                <a:solidFill>
                  <a:schemeClr val="tx1"/>
                </a:solidFill>
                <a:effectLst/>
              </a:rPr>
              <a:t>, ჩარევა)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ka-GE" sz="2000" b="0" dirty="0">
                <a:solidFill>
                  <a:schemeClr val="tx1"/>
                </a:solidFill>
                <a:effectLst/>
              </a:rPr>
              <a:t> გაწეული სამედიცინო დახმარების  ხარისხი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ka-GE" sz="2000" b="0" dirty="0">
                <a:solidFill>
                  <a:schemeClr val="tx1"/>
                </a:solidFill>
                <a:effectLst/>
              </a:rPr>
              <a:t>გაწეული სამედიცინო მომსახურების ანაზღაურების მართლზომიერება</a:t>
            </a:r>
          </a:p>
          <a:p>
            <a:endParaRPr lang="en-US" sz="20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33614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2438400"/>
          </a:xfrm>
        </p:spPr>
        <p:txBody>
          <a:bodyPr>
            <a:normAutofit/>
          </a:bodyPr>
          <a:lstStyle/>
          <a:p>
            <a:pPr lvl="1" algn="just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1700" dirty="0" err="1"/>
              <a:t>შემთხვევის</a:t>
            </a:r>
            <a:r>
              <a:rPr lang="en-US" sz="1700" dirty="0"/>
              <a:t> </a:t>
            </a:r>
            <a:r>
              <a:rPr lang="en-US" sz="1700" dirty="0" err="1"/>
              <a:t>სრულ</a:t>
            </a:r>
            <a:r>
              <a:rPr lang="en-US" sz="1700" dirty="0"/>
              <a:t> </a:t>
            </a:r>
            <a:r>
              <a:rPr lang="en-US" sz="1700" dirty="0" err="1"/>
              <a:t>ანაზღაურებაზე</a:t>
            </a:r>
            <a:r>
              <a:rPr lang="en-US" sz="1700" dirty="0"/>
              <a:t> </a:t>
            </a:r>
            <a:r>
              <a:rPr lang="en-US" sz="1700" dirty="0" err="1"/>
              <a:t>უარი</a:t>
            </a:r>
            <a:r>
              <a:rPr lang="en-US" sz="1700" dirty="0"/>
              <a:t>, </a:t>
            </a:r>
            <a:r>
              <a:rPr lang="ka-GE" sz="1700" dirty="0"/>
              <a:t>რაც ხორციელდება ინსპექტირების ეტაპზე შესაბამისი მარეგულირებელი აქტების საფუძველზე</a:t>
            </a:r>
            <a:endParaRPr lang="en-US" sz="1700" dirty="0"/>
          </a:p>
          <a:p>
            <a:pPr lvl="1" algn="just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1700" dirty="0" err="1"/>
              <a:t>უკვე</a:t>
            </a:r>
            <a:r>
              <a:rPr lang="en-US" sz="1700" dirty="0"/>
              <a:t> </a:t>
            </a:r>
            <a:r>
              <a:rPr lang="en-US" sz="1700" dirty="0" err="1"/>
              <a:t>ანაზღაურებული</a:t>
            </a:r>
            <a:r>
              <a:rPr lang="en-US" sz="1700" dirty="0"/>
              <a:t> </a:t>
            </a:r>
            <a:r>
              <a:rPr lang="en-US" sz="1700" dirty="0" err="1"/>
              <a:t>შემთხვევისას</a:t>
            </a:r>
            <a:r>
              <a:rPr lang="en-US" sz="1700" dirty="0"/>
              <a:t> </a:t>
            </a:r>
            <a:r>
              <a:rPr lang="en-US" sz="1700" dirty="0" err="1"/>
              <a:t>თანხის</a:t>
            </a:r>
            <a:r>
              <a:rPr lang="en-US" sz="1700" dirty="0"/>
              <a:t> </a:t>
            </a:r>
            <a:r>
              <a:rPr lang="en-US" sz="1700" dirty="0" err="1"/>
              <a:t>უკან</a:t>
            </a:r>
            <a:r>
              <a:rPr lang="en-US" sz="1700" dirty="0"/>
              <a:t> </a:t>
            </a:r>
            <a:r>
              <a:rPr lang="en-US" sz="1700" dirty="0" err="1"/>
              <a:t>დაბრუნება</a:t>
            </a:r>
            <a:r>
              <a:rPr lang="en-US" sz="1700" dirty="0"/>
              <a:t> (</a:t>
            </a:r>
            <a:r>
              <a:rPr lang="ka-GE" sz="1700" dirty="0"/>
              <a:t>ძირითადად კონტროლისა და რევიზიის დროს)</a:t>
            </a:r>
            <a:endParaRPr lang="en-US" sz="1700" dirty="0"/>
          </a:p>
          <a:p>
            <a:pPr lvl="1" algn="just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1700" dirty="0" err="1"/>
              <a:t>დამატებითი</a:t>
            </a:r>
            <a:r>
              <a:rPr lang="en-US" sz="1700" dirty="0"/>
              <a:t> </a:t>
            </a:r>
            <a:r>
              <a:rPr lang="en-US" sz="1700" dirty="0" err="1"/>
              <a:t>ფინანსური</a:t>
            </a:r>
            <a:r>
              <a:rPr lang="en-US" sz="1700" dirty="0"/>
              <a:t> </a:t>
            </a:r>
            <a:r>
              <a:rPr lang="en-US" sz="1700" dirty="0" err="1"/>
              <a:t>ჯარიმა</a:t>
            </a:r>
            <a:r>
              <a:rPr lang="ka-GE" sz="1700" dirty="0"/>
              <a:t> (ძირითადად კონტროლისა და რევიზიის დროს)</a:t>
            </a:r>
            <a:endParaRPr lang="en-US" sz="1700" dirty="0"/>
          </a:p>
          <a:p>
            <a:endParaRPr lang="en-US" sz="1700" dirty="0"/>
          </a:p>
        </p:txBody>
      </p:sp>
      <p:sp>
        <p:nvSpPr>
          <p:cNvPr id="4" name="Rectangle 3"/>
          <p:cNvSpPr/>
          <p:nvPr/>
        </p:nvSpPr>
        <p:spPr>
          <a:xfrm>
            <a:off x="683568" y="496687"/>
            <a:ext cx="7200800" cy="698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latin typeface="Sylfaen" panose="010A0502050306030303" pitchFamily="18" charset="0"/>
                <a:ea typeface="Calibri" panose="020F0502020204030204" pitchFamily="34" charset="0"/>
                <a:cs typeface="Sylfaen" panose="010A0502050306030303" pitchFamily="18" charset="0"/>
              </a:rPr>
              <a:t>ს</a:t>
            </a:r>
            <a:r>
              <a:rPr lang="ka-GE" sz="3600" b="1" dirty="0">
                <a:latin typeface="Sylfaen" panose="010A0502050306030303" pitchFamily="18" charset="0"/>
                <a:ea typeface="Calibri" panose="020F0502020204030204" pitchFamily="34" charset="0"/>
                <a:cs typeface="Sylfaen" panose="010A0502050306030303" pitchFamily="18" charset="0"/>
              </a:rPr>
              <a:t>აჯარიმო სანქციები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63204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0"/>
            <a:ext cx="8071048" cy="838200"/>
          </a:xfrm>
        </p:spPr>
        <p:txBody>
          <a:bodyPr>
            <a:noAutofit/>
          </a:bodyPr>
          <a:lstStyle/>
          <a:p>
            <a:pPr lvl="0" algn="l"/>
            <a:r>
              <a:rPr lang="en-US" sz="2000" dirty="0" err="1">
                <a:effectLst/>
              </a:rPr>
              <a:t>ანაზღაურებული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თანხის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სრულად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უკან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დაბრუნების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საფუძვლები</a:t>
            </a:r>
            <a:r>
              <a:rPr lang="en-US" sz="2000" dirty="0">
                <a:effectLst/>
              </a:rPr>
              <a:t> 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9209" y="764704"/>
            <a:ext cx="8991600" cy="4906963"/>
          </a:xfrm>
        </p:spPr>
        <p:txBody>
          <a:bodyPr>
            <a:noAutofit/>
          </a:bodyPr>
          <a:lstStyle/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000" b="0" dirty="0" err="1"/>
              <a:t>თუ</a:t>
            </a:r>
            <a:r>
              <a:rPr lang="en-US" sz="2000" b="0" dirty="0"/>
              <a:t> </a:t>
            </a:r>
            <a:r>
              <a:rPr lang="en-US" sz="2000" b="0" dirty="0" err="1"/>
              <a:t>ძირითადი</a:t>
            </a:r>
            <a:r>
              <a:rPr lang="en-US" sz="2000" b="0" dirty="0"/>
              <a:t> </a:t>
            </a:r>
            <a:r>
              <a:rPr lang="en-US" sz="2000" b="0" dirty="0" err="1"/>
              <a:t>დიაგნოზი</a:t>
            </a:r>
            <a:r>
              <a:rPr lang="en-US" sz="2000" b="0" dirty="0"/>
              <a:t> </a:t>
            </a:r>
            <a:r>
              <a:rPr lang="en-US" sz="2000" b="0" dirty="0" err="1"/>
              <a:t>არ</a:t>
            </a:r>
            <a:r>
              <a:rPr lang="en-US" sz="2000" b="0" dirty="0"/>
              <a:t> </a:t>
            </a:r>
            <a:r>
              <a:rPr lang="en-US" sz="2000" b="0" dirty="0" err="1"/>
              <a:t>დასტურდება</a:t>
            </a:r>
            <a:r>
              <a:rPr lang="en-US" sz="2000" b="0" dirty="0"/>
              <a:t> </a:t>
            </a:r>
            <a:r>
              <a:rPr lang="en-US" sz="2000" b="0" dirty="0" err="1"/>
              <a:t>პაციენტის</a:t>
            </a:r>
            <a:r>
              <a:rPr lang="en-US" sz="2000" b="0" dirty="0"/>
              <a:t> </a:t>
            </a:r>
            <a:r>
              <a:rPr lang="en-US" sz="2000" b="0" dirty="0" err="1"/>
              <a:t>სამედიცინო</a:t>
            </a:r>
            <a:r>
              <a:rPr lang="en-US" sz="2000" b="0" dirty="0"/>
              <a:t> </a:t>
            </a:r>
            <a:r>
              <a:rPr lang="en-US" sz="2000" b="0" dirty="0" err="1"/>
              <a:t>დოკუმენტაციაში</a:t>
            </a:r>
            <a:r>
              <a:rPr lang="en-US" sz="2000" b="0" dirty="0"/>
              <a:t> </a:t>
            </a:r>
            <a:r>
              <a:rPr lang="en-US" sz="2000" b="0" dirty="0" err="1"/>
              <a:t>არსებული</a:t>
            </a:r>
            <a:r>
              <a:rPr lang="en-US" sz="2000" b="0" dirty="0"/>
              <a:t> </a:t>
            </a:r>
            <a:r>
              <a:rPr lang="en-US" sz="2000" b="0" dirty="0" err="1"/>
              <a:t>მონაცემებით</a:t>
            </a:r>
            <a:r>
              <a:rPr lang="en-US" sz="2000" b="0" dirty="0"/>
              <a:t> </a:t>
            </a:r>
            <a:r>
              <a:rPr lang="en-US" sz="2000" b="0" dirty="0" err="1"/>
              <a:t>ან</a:t>
            </a:r>
            <a:r>
              <a:rPr lang="en-US" sz="2000" b="0" dirty="0"/>
              <a:t> </a:t>
            </a:r>
            <a:r>
              <a:rPr lang="en-US" sz="2000" b="0" dirty="0" err="1"/>
              <a:t>დამძიმებულია</a:t>
            </a:r>
            <a:r>
              <a:rPr lang="en-US" sz="2000" b="0" dirty="0"/>
              <a:t>, </a:t>
            </a:r>
            <a:r>
              <a:rPr lang="en-US" sz="2000" b="0" dirty="0" err="1"/>
              <a:t>ან</a:t>
            </a:r>
            <a:r>
              <a:rPr lang="en-US" sz="2000" b="0" dirty="0"/>
              <a:t> </a:t>
            </a:r>
            <a:r>
              <a:rPr lang="en-US" sz="2000" b="0" dirty="0" err="1"/>
              <a:t>წარდგენილია</a:t>
            </a:r>
            <a:r>
              <a:rPr lang="en-US" sz="2000" b="0" dirty="0"/>
              <a:t> </a:t>
            </a:r>
            <a:r>
              <a:rPr lang="en-US" sz="2000" b="0" dirty="0" err="1"/>
              <a:t>თანმხლები</a:t>
            </a:r>
            <a:r>
              <a:rPr lang="en-US" sz="2000" b="0" dirty="0"/>
              <a:t> </a:t>
            </a:r>
            <a:r>
              <a:rPr lang="en-US" sz="2000" b="0" dirty="0" err="1"/>
              <a:t>დიაგნოზის</a:t>
            </a:r>
            <a:r>
              <a:rPr lang="en-US" sz="2000" b="0" dirty="0"/>
              <a:t> </a:t>
            </a:r>
            <a:r>
              <a:rPr lang="en-US" sz="2000" b="0" dirty="0" err="1"/>
              <a:t>სახით</a:t>
            </a:r>
            <a:r>
              <a:rPr lang="en-US" sz="2000" b="0" dirty="0"/>
              <a:t>; 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000" b="0" dirty="0" err="1"/>
              <a:t>თუ</a:t>
            </a:r>
            <a:r>
              <a:rPr lang="en-US" sz="2000" b="0" dirty="0"/>
              <a:t> </a:t>
            </a:r>
            <a:r>
              <a:rPr lang="en-US" sz="2000" b="0" dirty="0" err="1"/>
              <a:t>სრულად</a:t>
            </a:r>
            <a:r>
              <a:rPr lang="en-US" sz="2000" b="0" dirty="0"/>
              <a:t> </a:t>
            </a:r>
            <a:r>
              <a:rPr lang="en-US" sz="2000" b="0" dirty="0" err="1"/>
              <a:t>არ</a:t>
            </a:r>
            <a:r>
              <a:rPr lang="en-US" sz="2000" b="0" dirty="0"/>
              <a:t> </a:t>
            </a:r>
            <a:r>
              <a:rPr lang="en-US" sz="2000" b="0" dirty="0" err="1"/>
              <a:t>ჩატარებულა</a:t>
            </a:r>
            <a:r>
              <a:rPr lang="en-US" sz="2000" b="0" dirty="0"/>
              <a:t> </a:t>
            </a:r>
            <a:r>
              <a:rPr lang="en-US" sz="2000" b="0" dirty="0" err="1"/>
              <a:t>სახელმწიფო</a:t>
            </a:r>
            <a:r>
              <a:rPr lang="en-US" sz="2000" b="0" dirty="0"/>
              <a:t> </a:t>
            </a:r>
            <a:r>
              <a:rPr lang="en-US" sz="2000" b="0" dirty="0" err="1"/>
              <a:t>პროგრამით</a:t>
            </a:r>
            <a:r>
              <a:rPr lang="en-US" sz="2000" b="0" dirty="0"/>
              <a:t> </a:t>
            </a:r>
            <a:r>
              <a:rPr lang="en-US" sz="2000" b="0" dirty="0" err="1"/>
              <a:t>გათვალისწინებული</a:t>
            </a:r>
            <a:r>
              <a:rPr lang="en-US" sz="2000" b="0" dirty="0"/>
              <a:t> </a:t>
            </a:r>
            <a:r>
              <a:rPr lang="en-US" sz="2000" b="0" dirty="0" err="1"/>
              <a:t>მომსახურება</a:t>
            </a:r>
            <a:r>
              <a:rPr lang="en-US" sz="2000" b="0" dirty="0"/>
              <a:t>; 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000" b="0" dirty="0" err="1"/>
              <a:t>თუ</a:t>
            </a:r>
            <a:r>
              <a:rPr lang="en-US" sz="2000" b="0" dirty="0"/>
              <a:t> </a:t>
            </a:r>
            <a:r>
              <a:rPr lang="en-US" sz="2000" b="0" dirty="0" err="1"/>
              <a:t>აღნიშნული</a:t>
            </a:r>
            <a:r>
              <a:rPr lang="en-US" sz="2000" b="0" dirty="0"/>
              <a:t> </a:t>
            </a:r>
            <a:r>
              <a:rPr lang="en-US" sz="2000" b="0" dirty="0" err="1"/>
              <a:t>შემთხვევა</a:t>
            </a:r>
            <a:r>
              <a:rPr lang="en-US" sz="2000" b="0" dirty="0"/>
              <a:t> </a:t>
            </a:r>
            <a:r>
              <a:rPr lang="en-US" sz="2000" b="0" dirty="0" err="1"/>
              <a:t>არ</a:t>
            </a:r>
            <a:r>
              <a:rPr lang="en-US" sz="2000" b="0" dirty="0"/>
              <a:t> </a:t>
            </a:r>
            <a:r>
              <a:rPr lang="en-US" sz="2000" b="0" dirty="0" err="1"/>
              <a:t>წარმოადგენს</a:t>
            </a:r>
            <a:r>
              <a:rPr lang="en-US" sz="2000" b="0" dirty="0"/>
              <a:t> </a:t>
            </a:r>
            <a:r>
              <a:rPr lang="en-US" sz="2000" b="0" dirty="0" err="1"/>
              <a:t>პროგრამით</a:t>
            </a:r>
            <a:r>
              <a:rPr lang="en-US" sz="2000" b="0" dirty="0"/>
              <a:t> </a:t>
            </a:r>
            <a:r>
              <a:rPr lang="en-US" sz="2000" b="0" dirty="0" err="1"/>
              <a:t>გათვალისწინებულ</a:t>
            </a:r>
            <a:r>
              <a:rPr lang="en-US" sz="2000" b="0" dirty="0"/>
              <a:t> </a:t>
            </a:r>
            <a:r>
              <a:rPr lang="en-US" sz="2000" b="0" dirty="0" err="1"/>
              <a:t>მომსახურებას</a:t>
            </a:r>
            <a:r>
              <a:rPr lang="ka-GE" sz="2000" b="0" dirty="0"/>
              <a:t> 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000" b="0" dirty="0" err="1"/>
              <a:t>თუ</a:t>
            </a:r>
            <a:r>
              <a:rPr lang="en-US" sz="2000" b="0" dirty="0"/>
              <a:t> </a:t>
            </a:r>
            <a:r>
              <a:rPr lang="en-US" sz="2000" b="0" dirty="0" err="1"/>
              <a:t>მიმწოდებელი</a:t>
            </a:r>
            <a:r>
              <a:rPr lang="en-US" sz="2000" b="0" dirty="0"/>
              <a:t> </a:t>
            </a:r>
            <a:r>
              <a:rPr lang="en-US" sz="2000" b="0" dirty="0" err="1"/>
              <a:t>არ</a:t>
            </a:r>
            <a:r>
              <a:rPr lang="en-US" sz="2000" b="0" dirty="0"/>
              <a:t> </a:t>
            </a:r>
            <a:r>
              <a:rPr lang="en-US" sz="2000" b="0" dirty="0" err="1"/>
              <a:t>ფლობს</a:t>
            </a:r>
            <a:r>
              <a:rPr lang="en-US" sz="2000" b="0" dirty="0"/>
              <a:t> </a:t>
            </a:r>
            <a:r>
              <a:rPr lang="ka-GE" sz="2000" b="0" dirty="0"/>
              <a:t>საქმიანობის უფლებას</a:t>
            </a:r>
            <a:r>
              <a:rPr lang="en-US" sz="2000" b="0" dirty="0"/>
              <a:t>; 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000" b="0" dirty="0" err="1"/>
              <a:t>თუ</a:t>
            </a:r>
            <a:r>
              <a:rPr lang="en-US" sz="2000" b="0" dirty="0"/>
              <a:t> </a:t>
            </a:r>
            <a:r>
              <a:rPr lang="en-US" sz="2000" b="0" dirty="0" err="1"/>
              <a:t>ექიმი</a:t>
            </a:r>
            <a:r>
              <a:rPr lang="en-US" sz="2000" b="0" dirty="0"/>
              <a:t> </a:t>
            </a:r>
            <a:r>
              <a:rPr lang="en-US" sz="2000" b="0" dirty="0" err="1"/>
              <a:t>არ</a:t>
            </a:r>
            <a:r>
              <a:rPr lang="en-US" sz="2000" b="0" dirty="0"/>
              <a:t> </a:t>
            </a:r>
            <a:r>
              <a:rPr lang="en-US" sz="2000" b="0" dirty="0" err="1"/>
              <a:t>ფლობს</a:t>
            </a:r>
            <a:r>
              <a:rPr lang="en-US" sz="2000" b="0" dirty="0"/>
              <a:t> </a:t>
            </a:r>
            <a:r>
              <a:rPr lang="ka-GE" sz="2000" b="0" dirty="0"/>
              <a:t>დამოუკიდებელი საქმიანობის უფლებას; 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000" b="0" dirty="0" err="1"/>
              <a:t>თუ</a:t>
            </a:r>
            <a:r>
              <a:rPr lang="en-US" sz="2000" b="0" dirty="0"/>
              <a:t> </a:t>
            </a:r>
            <a:r>
              <a:rPr lang="en-US" sz="2000" b="0" dirty="0" err="1"/>
              <a:t>შემთხვევის</a:t>
            </a:r>
            <a:r>
              <a:rPr lang="en-US" sz="2000" b="0" dirty="0"/>
              <a:t> </a:t>
            </a:r>
            <a:r>
              <a:rPr lang="en-US" sz="2000" b="0" dirty="0" err="1"/>
              <a:t>შესახებ</a:t>
            </a:r>
            <a:r>
              <a:rPr lang="en-US" sz="2000" b="0" dirty="0"/>
              <a:t> </a:t>
            </a:r>
            <a:r>
              <a:rPr lang="en-US" sz="2000" b="0" dirty="0" err="1"/>
              <a:t>მონაცემები</a:t>
            </a:r>
            <a:r>
              <a:rPr lang="en-US" sz="2000" b="0" dirty="0"/>
              <a:t> </a:t>
            </a:r>
            <a:r>
              <a:rPr lang="en-US" sz="2000" b="0" dirty="0" err="1"/>
              <a:t>ან</a:t>
            </a:r>
            <a:r>
              <a:rPr lang="en-US" sz="2000" b="0" dirty="0"/>
              <a:t>/</a:t>
            </a:r>
            <a:r>
              <a:rPr lang="en-US" sz="2000" b="0" dirty="0" err="1"/>
              <a:t>და</a:t>
            </a:r>
            <a:r>
              <a:rPr lang="en-US" sz="2000" b="0" dirty="0"/>
              <a:t> </a:t>
            </a:r>
            <a:r>
              <a:rPr lang="en-US" sz="2000" b="0" dirty="0" err="1"/>
              <a:t>დოკუმენტაცია</a:t>
            </a:r>
            <a:r>
              <a:rPr lang="en-US" sz="2000" b="0" dirty="0"/>
              <a:t> </a:t>
            </a:r>
            <a:r>
              <a:rPr lang="en-US" sz="2000" b="0" dirty="0" err="1"/>
              <a:t>არ</a:t>
            </a:r>
            <a:r>
              <a:rPr lang="en-US" sz="2000" b="0" dirty="0"/>
              <a:t> </a:t>
            </a:r>
            <a:r>
              <a:rPr lang="en-US" sz="2000" b="0" dirty="0" err="1"/>
              <a:t>ასახავს</a:t>
            </a:r>
            <a:r>
              <a:rPr lang="en-US" sz="2000" b="0" dirty="0"/>
              <a:t> </a:t>
            </a:r>
            <a:r>
              <a:rPr lang="en-US" sz="2000" b="0" dirty="0" err="1"/>
              <a:t>სინამდვილეს</a:t>
            </a:r>
            <a:r>
              <a:rPr lang="en-US" sz="2000" b="0" dirty="0"/>
              <a:t>; 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000" b="0" dirty="0" err="1"/>
              <a:t>თუ</a:t>
            </a:r>
            <a:r>
              <a:rPr lang="en-US" sz="2000" b="0" dirty="0"/>
              <a:t> </a:t>
            </a:r>
            <a:r>
              <a:rPr lang="en-US" sz="2000" b="0" dirty="0" err="1"/>
              <a:t>კონტროლის</a:t>
            </a:r>
            <a:r>
              <a:rPr lang="en-US" sz="2000" b="0" dirty="0"/>
              <a:t> </a:t>
            </a:r>
            <a:r>
              <a:rPr lang="en-US" sz="2000" b="0" dirty="0" err="1"/>
              <a:t>ან</a:t>
            </a:r>
            <a:r>
              <a:rPr lang="en-US" sz="2000" b="0" dirty="0"/>
              <a:t> </a:t>
            </a:r>
            <a:r>
              <a:rPr lang="en-US" sz="2000" b="0" dirty="0" err="1"/>
              <a:t>რევიზიის</a:t>
            </a:r>
            <a:r>
              <a:rPr lang="en-US" sz="2000" b="0" dirty="0"/>
              <a:t> </a:t>
            </a:r>
            <a:r>
              <a:rPr lang="en-US" sz="2000" b="0" dirty="0" err="1"/>
              <a:t>დროს</a:t>
            </a:r>
            <a:r>
              <a:rPr lang="en-US" sz="2000" b="0" dirty="0"/>
              <a:t> </a:t>
            </a:r>
            <a:r>
              <a:rPr lang="en-US" sz="2000" b="0" dirty="0" err="1"/>
              <a:t>ვერ</a:t>
            </a:r>
            <a:r>
              <a:rPr lang="en-US" sz="2000" b="0" dirty="0"/>
              <a:t> </a:t>
            </a:r>
            <a:r>
              <a:rPr lang="en-US" sz="2000" b="0" dirty="0" err="1"/>
              <a:t>იქნა</a:t>
            </a:r>
            <a:r>
              <a:rPr lang="en-US" sz="2000" b="0" dirty="0"/>
              <a:t> </a:t>
            </a:r>
            <a:r>
              <a:rPr lang="en-US" sz="2000" b="0" dirty="0" err="1"/>
              <a:t>წარმოდგენილი</a:t>
            </a:r>
            <a:r>
              <a:rPr lang="en-US" sz="2000" b="0" dirty="0"/>
              <a:t> </a:t>
            </a:r>
            <a:r>
              <a:rPr lang="en-US" sz="2000" b="0" dirty="0" err="1"/>
              <a:t>შემთხვევის</a:t>
            </a:r>
            <a:r>
              <a:rPr lang="en-US" sz="2000" b="0" dirty="0"/>
              <a:t> </a:t>
            </a:r>
            <a:r>
              <a:rPr lang="en-US" sz="2000" b="0" dirty="0" err="1"/>
              <a:t>ამსახველი</a:t>
            </a:r>
            <a:r>
              <a:rPr lang="en-US" sz="2000" b="0" dirty="0"/>
              <a:t> </a:t>
            </a:r>
            <a:r>
              <a:rPr lang="en-US" sz="2000" b="0" dirty="0" err="1"/>
              <a:t>პირველადი</a:t>
            </a:r>
            <a:r>
              <a:rPr lang="en-US" sz="2000" b="0" dirty="0"/>
              <a:t> </a:t>
            </a:r>
            <a:r>
              <a:rPr lang="en-US" sz="2000" b="0" dirty="0" err="1"/>
              <a:t>სამედიცინო</a:t>
            </a:r>
            <a:r>
              <a:rPr lang="en-US" sz="2000" b="0" dirty="0"/>
              <a:t> </a:t>
            </a:r>
            <a:r>
              <a:rPr lang="en-US" sz="2000" b="0" dirty="0" err="1"/>
              <a:t>დოკუმენტაცია</a:t>
            </a:r>
            <a:r>
              <a:rPr lang="en-US" sz="2000" b="0" dirty="0"/>
              <a:t>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153505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r>
              <a:rPr lang="ka-GE" dirty="0"/>
              <a:t>სელექტიური კონტრაქტირება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28" y="908720"/>
            <a:ext cx="8952160" cy="4525963"/>
          </a:xfrm>
        </p:spPr>
        <p:txBody>
          <a:bodyPr/>
          <a:lstStyle/>
          <a:p>
            <a:r>
              <a:rPr lang="ka-GE" sz="2000" dirty="0"/>
              <a:t>თბილისი, ბათუმი, ქუთაისი </a:t>
            </a:r>
          </a:p>
          <a:p>
            <a:pPr lvl="1"/>
            <a:r>
              <a:rPr lang="x-none" sz="2000">
                <a:effectLst/>
              </a:rPr>
              <a:t>სამეანო-ნეონატალური სერვისი (2017-2018) </a:t>
            </a:r>
          </a:p>
          <a:p>
            <a:pPr lvl="2"/>
            <a:r>
              <a:rPr lang="x-none" sz="2000">
                <a:effectLst/>
              </a:rPr>
              <a:t>პერინატალური მოვლის სპეციალიზებული (II) დონე ან სუბსპეციალიზებული (III) დონე / სამეანო მოვლის  II დონე და III დონის ნეონატალური მოვლის სერვისები</a:t>
            </a:r>
          </a:p>
          <a:p>
            <a:pPr lvl="2"/>
            <a:r>
              <a:rPr lang="x-none" sz="2000">
                <a:effectLst/>
              </a:rPr>
              <a:t>გასული 12 თვის განმავლობაში საკეისრო კვეთა &lt;750 </a:t>
            </a:r>
          </a:p>
          <a:p>
            <a:pPr lvl="2"/>
            <a:r>
              <a:rPr lang="x-none" sz="2000">
                <a:effectLst/>
              </a:rPr>
              <a:t>დიპლომამდელი და დიპლომისშემდგომი სამედიცინო განათლება და სამეცნიერო კვლევა</a:t>
            </a:r>
          </a:p>
          <a:p>
            <a:pPr lvl="1"/>
            <a:r>
              <a:rPr lang="x-none" sz="2000">
                <a:effectLst/>
              </a:rPr>
              <a:t>გადაუდებელი სტაციონარული მომსახურება </a:t>
            </a:r>
          </a:p>
          <a:p>
            <a:pPr lvl="2"/>
            <a:r>
              <a:rPr lang="x-none" sz="2000">
                <a:effectLst/>
              </a:rPr>
              <a:t>სანებართვო დანართებს საქმიანობებში: „რეანიმაციული მომსახურება“ და „გადაუდებელი სამედიცინო დახმარება (2018)</a:t>
            </a:r>
          </a:p>
          <a:p>
            <a:pPr lvl="1"/>
            <a:r>
              <a:rPr lang="x-none" sz="2000">
                <a:effectLst/>
              </a:rPr>
              <a:t>II-III დონის ინტენსიური მკურნალობა/მოვლა </a:t>
            </a:r>
          </a:p>
          <a:p>
            <a:pPr lvl="2"/>
            <a:r>
              <a:rPr lang="x-none" sz="2000">
                <a:effectLst/>
              </a:rPr>
              <a:t>„რეანიმაციული“ სერვისი -  რეანიმაციული საწოლების რაოდენობა  საერთო საწოლების  1/3-ზე მეტი</a:t>
            </a:r>
          </a:p>
          <a:p>
            <a:pPr lvl="2"/>
            <a:r>
              <a:rPr lang="x-none" sz="2000">
                <a:effectLst/>
              </a:rPr>
              <a:t>პროფილური საწოლების დატვირთვა &lt;30%</a:t>
            </a:r>
          </a:p>
          <a:p>
            <a:pPr lvl="1"/>
            <a:r>
              <a:rPr lang="x-none" sz="2000">
                <a:effectLst/>
              </a:rPr>
              <a:t>ინფექციების კონტროლი, ელ. რეცეპტი (თბილისი)</a:t>
            </a:r>
          </a:p>
          <a:p>
            <a:pPr lvl="2"/>
            <a:endParaRPr lang="en-US" sz="2000" dirty="0">
              <a:effectLst/>
            </a:endParaRPr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328648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პირველადი ჯანდაცვა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412776"/>
            <a:ext cx="7931224" cy="4525963"/>
          </a:xfrm>
        </p:spPr>
        <p:txBody>
          <a:bodyPr/>
          <a:lstStyle/>
          <a:p>
            <a:r>
              <a:rPr lang="ka-GE" sz="2400" dirty="0"/>
              <a:t>სოფლის ექიმი</a:t>
            </a:r>
          </a:p>
          <a:p>
            <a:pPr lvl="1"/>
            <a:r>
              <a:rPr lang="ka-GE" sz="2400" dirty="0"/>
              <a:t>სოფლიე ექიმი - 650 ლარი, ექთანი 455 ლარი</a:t>
            </a:r>
          </a:p>
          <a:p>
            <a:r>
              <a:rPr lang="ka-GE" sz="2400" dirty="0"/>
              <a:t>საყოველთაო ჯანდაცვის გეგმიური ამბულატორია</a:t>
            </a:r>
          </a:p>
          <a:p>
            <a:pPr lvl="1"/>
            <a:r>
              <a:rPr lang="ka-GE" sz="2400" dirty="0"/>
              <a:t>კაპიტაცია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560522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ოჯახის ექიმის/ სოფლის ექიმის მოსმახურება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x-none" sz="2000">
                <a:effectLst/>
              </a:rPr>
              <a:t>ვაქცინაციით უზრუნველყოფა </a:t>
            </a:r>
          </a:p>
          <a:p>
            <a:r>
              <a:rPr lang="x-none" sz="2000">
                <a:effectLst/>
              </a:rPr>
              <a:t>ჯანმრთელობის მდგომარეობისა და რისკ-ფაქტორების შეფასება, პრევე­ნციული ღონისძიებები; </a:t>
            </a:r>
            <a:endParaRPr lang="en-US" sz="2000" dirty="0">
              <a:effectLst/>
            </a:endParaRPr>
          </a:p>
          <a:p>
            <a:r>
              <a:rPr lang="x-none" sz="2000">
                <a:effectLst/>
              </a:rPr>
              <a:t>დაავადებათა დიაგნოსტიკა, მართვა და რეფერალი საჭიროების შესა­­ბამისად; </a:t>
            </a:r>
            <a:endParaRPr lang="en-US" sz="2000" dirty="0">
              <a:effectLst/>
            </a:endParaRPr>
          </a:p>
          <a:p>
            <a:r>
              <a:rPr lang="x-none" sz="2000">
                <a:effectLst/>
              </a:rPr>
              <a:t>ლაბორატორიული გამოკვლევები ექსპრეს დიაგნოსტიკური მე­თო­­დით: შარდის ანალიზი, გლუკოზა პერიფერიულ სისხლში; </a:t>
            </a:r>
            <a:endParaRPr lang="en-US" sz="2000" dirty="0">
              <a:effectLst/>
            </a:endParaRPr>
          </a:p>
          <a:p>
            <a:r>
              <a:rPr lang="x-none" sz="2000">
                <a:effectLst/>
              </a:rPr>
              <a:t>ფტიზიატრიული, ფსიქიატრიული და ენდოკრინული პაცი­ენტე­ბის გამოვლენა და რეფერალი სპეციალიზებულ დაწესებულებაში; </a:t>
            </a:r>
            <a:endParaRPr lang="en-US" sz="2000" dirty="0">
              <a:effectLst/>
            </a:endParaRPr>
          </a:p>
          <a:p>
            <a:r>
              <a:rPr lang="x-none" sz="2000">
                <a:effectLst/>
              </a:rPr>
              <a:t>ინკურაბელური და შაქრიანი დიაბეტით დაავადებულთა მეთ­ვა­ლ­ყუ­რეობა; </a:t>
            </a:r>
            <a:endParaRPr lang="ka-GE" sz="2000" dirty="0">
              <a:effectLst/>
            </a:endParaRPr>
          </a:p>
          <a:p>
            <a:r>
              <a:rPr lang="x-none" sz="2000">
                <a:effectLst/>
              </a:rPr>
              <a:t>სამედი­ცი­ნო ცნობებისა და რეცეპტების გაცემა </a:t>
            </a:r>
          </a:p>
          <a:p>
            <a:r>
              <a:rPr lang="x-none" sz="2000">
                <a:effectLst/>
              </a:rPr>
              <a:t>სამედიცინო საჭიროებიდან გამომდინარე, მომსახურება ბინაზე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2282116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ka-GE" dirty="0"/>
              <a:t>ინსტრუმენტული კვლევა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525963"/>
          </a:xfrm>
        </p:spPr>
        <p:txBody>
          <a:bodyPr/>
          <a:lstStyle/>
          <a:p>
            <a:r>
              <a:rPr lang="x-none" sz="1800">
                <a:effectLst/>
              </a:rPr>
              <a:t>სპეციალისტები: </a:t>
            </a:r>
          </a:p>
          <a:p>
            <a:pPr lvl="1"/>
            <a:r>
              <a:rPr lang="x-none" sz="1800">
                <a:effectLst/>
              </a:rPr>
              <a:t>ენდოკრინოლოგი, ოფთალმოლოგი, კარდიოლოგი, ნევროლოგი,  ოტორინოლარინგოლოგი, გინეკოლოგი, უროლოგი, ქირურგი </a:t>
            </a:r>
          </a:p>
          <a:p>
            <a:r>
              <a:rPr lang="x-none" sz="1800">
                <a:effectLst/>
              </a:rPr>
              <a:t>ინსტრუმენტული კვლევები</a:t>
            </a:r>
          </a:p>
          <a:p>
            <a:pPr lvl="1"/>
            <a:r>
              <a:rPr lang="x-none" sz="1800">
                <a:effectLst/>
              </a:rPr>
              <a:t>ელექტროკარდიოგრაფია, </a:t>
            </a:r>
          </a:p>
          <a:p>
            <a:pPr lvl="1"/>
            <a:r>
              <a:rPr lang="x-none" sz="1800">
                <a:effectLst/>
              </a:rPr>
              <a:t>საჭმლის მომნელებელი სისტემის, შარდსასქესო სისტემისა და მცირე მენჯის ღრუს ორგანოების ექოსკოპია (სისტემების მიხედვით, ტრანსაბდომინურად), </a:t>
            </a:r>
          </a:p>
          <a:p>
            <a:pPr lvl="1"/>
            <a:r>
              <a:rPr lang="x-none" sz="1800">
                <a:effectLst/>
              </a:rPr>
              <a:t>გულმკერდის რენტგენოსკოპია/რენტგენოგრაფია და ძვლების რენტგენოგრაფია  </a:t>
            </a:r>
          </a:p>
          <a:p>
            <a:r>
              <a:rPr lang="x-none" sz="1800">
                <a:effectLst/>
              </a:rPr>
              <a:t>ლაბ კვლევები</a:t>
            </a:r>
          </a:p>
          <a:p>
            <a:pPr lvl="1"/>
            <a:r>
              <a:rPr lang="x-none" sz="1800">
                <a:effectLst/>
              </a:rPr>
              <a:t>სისხლის საერთო ანალიზი, შარდის საერთო ანალიზი, გლუკოზა პერიფერიულ სისხლში, კრეატინინი, ჰემოგლობინი, ქოლესტერინი სისხლში, შრატში ლიპიდების განსაზღვრა, განავლის ანალიზი ფარულ სისხლდენაზე, პროთრომბინის დრო (INR), ღვიძლის ფუნქციური სინჯები: ALT, AST, ფარისებრი ჯირკვლის ფუნქციური სინჯი</a:t>
            </a:r>
          </a:p>
        </p:txBody>
      </p:sp>
    </p:spTree>
    <p:extLst>
      <p:ext uri="{BB962C8B-B14F-4D97-AF65-F5344CB8AC3E}">
        <p14:creationId xmlns:p14="http://schemas.microsoft.com/office/powerpoint/2010/main" val="26750348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a-GE" dirty="0"/>
          </a:p>
          <a:p>
            <a:endParaRPr lang="ka-GE" dirty="0"/>
          </a:p>
          <a:p>
            <a:r>
              <a:rPr lang="ka-GE" dirty="0"/>
              <a:t>ქრონიკული მედიკამენტები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08061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a-GE" sz="2800" dirty="0">
                <a:effectLst/>
              </a:rPr>
              <a:t>ქრონიკული დაავადებების სამკურნალო მედიკამენტებით უზრუნველყოფის პროგრამა</a:t>
            </a:r>
            <a:endParaRPr lang="en-US" sz="28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sz="2000" dirty="0"/>
              <a:t>დაწყება - 2017 წლის 1 ივლისი</a:t>
            </a:r>
          </a:p>
          <a:p>
            <a:r>
              <a:rPr lang="ka-GE" sz="2000" dirty="0"/>
              <a:t>მოსარგებლეები: </a:t>
            </a:r>
          </a:p>
          <a:p>
            <a:pPr lvl="1"/>
            <a:r>
              <a:rPr lang="ka-GE" sz="2000" dirty="0">
                <a:effectLst/>
              </a:rPr>
              <a:t>„სოციალურად დაუცველი ოჯახების“ მონაცემთა ერთიან ბაზაში რეგისტრირებული პირები, რომელთა სარეიტინგო ქულა  არ აღემატება 100 000-ს</a:t>
            </a:r>
          </a:p>
          <a:p>
            <a:pPr lvl="1"/>
            <a:r>
              <a:rPr lang="ka-GE" sz="2000" dirty="0">
                <a:effectLst/>
              </a:rPr>
              <a:t>საპენსიო ასაკის მოსახლეობა</a:t>
            </a:r>
          </a:p>
          <a:p>
            <a:pPr lvl="1"/>
            <a:r>
              <a:rPr lang="en-US" sz="2000" dirty="0" err="1">
                <a:effectLst/>
              </a:rPr>
              <a:t>შეზღუდული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შესაძლებლობის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სტატუსის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მქონე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ბავშვი</a:t>
            </a:r>
            <a:r>
              <a:rPr lang="en-US" sz="2000" dirty="0">
                <a:effectLst/>
              </a:rPr>
              <a:t>, </a:t>
            </a:r>
            <a:r>
              <a:rPr lang="en-US" sz="2000" dirty="0" err="1">
                <a:effectLst/>
              </a:rPr>
              <a:t>აგრეთვე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მკვეთრად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ან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მნიშვნელოვნად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გამოხატული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შეზღუდული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შესაძლებლობის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სტატუსის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მქონე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პირი</a:t>
            </a:r>
            <a:endParaRPr lang="ka-GE" sz="2000" dirty="0">
              <a:effectLst/>
            </a:endParaRPr>
          </a:p>
          <a:p>
            <a:pPr lvl="1"/>
            <a:r>
              <a:rPr lang="en-US" sz="2000" dirty="0" err="1">
                <a:effectLst/>
              </a:rPr>
              <a:t>პარკინსონით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დაავადებული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საქართველოს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მოქალაქეები</a:t>
            </a:r>
            <a:endParaRPr lang="en-US" sz="2000" dirty="0">
              <a:effectLst/>
            </a:endParaRPr>
          </a:p>
          <a:p>
            <a:pPr lvl="1"/>
            <a:r>
              <a:rPr lang="en-US" sz="2000" dirty="0" err="1">
                <a:effectLst/>
              </a:rPr>
              <a:t>ეპილეფსიით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დაავადებული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საქართველოს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მოქალაქეები</a:t>
            </a:r>
            <a:r>
              <a:rPr lang="en-US" sz="2000" dirty="0">
                <a:effectLst/>
              </a:rPr>
              <a:t>. </a:t>
            </a:r>
          </a:p>
          <a:p>
            <a:endParaRPr lang="ka-GE" sz="20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50582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980728"/>
            <a:ext cx="8435280" cy="4900000"/>
          </a:xfrm>
        </p:spPr>
        <p:txBody>
          <a:bodyPr>
            <a:noAutofit/>
          </a:bodyPr>
          <a:lstStyle/>
          <a:p>
            <a:pPr marL="109728" indent="0" algn="just">
              <a:lnSpc>
                <a:spcPct val="114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400" b="0" dirty="0" err="1"/>
              <a:t>ნებისმიერ</a:t>
            </a:r>
            <a:r>
              <a:rPr lang="en-US" sz="2400" b="0" dirty="0"/>
              <a:t> </a:t>
            </a:r>
            <a:r>
              <a:rPr lang="en-US" sz="2400" b="0" dirty="0" err="1"/>
              <a:t>სამედიცინო</a:t>
            </a:r>
            <a:r>
              <a:rPr lang="en-US" sz="2400" b="0" dirty="0"/>
              <a:t> </a:t>
            </a:r>
            <a:r>
              <a:rPr lang="en-US" sz="2400" b="0" dirty="0" err="1"/>
              <a:t>დაწესებულება</a:t>
            </a:r>
            <a:r>
              <a:rPr lang="en-US" sz="2400" b="0" dirty="0"/>
              <a:t>, </a:t>
            </a:r>
            <a:r>
              <a:rPr lang="en-US" sz="2400" b="0" dirty="0" err="1"/>
              <a:t>რომელიც</a:t>
            </a:r>
            <a:endParaRPr lang="ka-GE" sz="2400" b="0" dirty="0"/>
          </a:p>
          <a:p>
            <a:pPr marL="452628" algn="just">
              <a:lnSpc>
                <a:spcPct val="114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sz="2400" b="0" dirty="0" err="1"/>
              <a:t>აკმაყოფილებს</a:t>
            </a:r>
            <a:r>
              <a:rPr lang="en-US" sz="2400" b="0" dirty="0"/>
              <a:t> </a:t>
            </a:r>
            <a:r>
              <a:rPr lang="en-US" sz="2400" b="0" dirty="0" err="1"/>
              <a:t>ამ</a:t>
            </a:r>
            <a:r>
              <a:rPr lang="en-US" sz="2400" b="0" dirty="0"/>
              <a:t> </a:t>
            </a:r>
            <a:r>
              <a:rPr lang="en-US" sz="2400" b="0" dirty="0" err="1"/>
              <a:t>საქმიანობისთვის</a:t>
            </a:r>
            <a:r>
              <a:rPr lang="en-US" sz="2400" b="0" dirty="0"/>
              <a:t> </a:t>
            </a:r>
            <a:r>
              <a:rPr lang="en-US" sz="2400" b="0" dirty="0" err="1"/>
              <a:t>კანონმდებლობით</a:t>
            </a:r>
            <a:r>
              <a:rPr lang="en-US" sz="2400" b="0" dirty="0"/>
              <a:t> </a:t>
            </a:r>
            <a:r>
              <a:rPr lang="en-US" sz="2400" b="0" dirty="0" err="1"/>
              <a:t>დადგენილ</a:t>
            </a:r>
            <a:r>
              <a:rPr lang="en-US" sz="2400" b="0" dirty="0"/>
              <a:t> </a:t>
            </a:r>
            <a:r>
              <a:rPr lang="en-US" sz="2400" b="0" dirty="0" err="1"/>
              <a:t>მოთხოვნებს</a:t>
            </a:r>
            <a:endParaRPr lang="ka-GE" sz="2400" b="0" dirty="0"/>
          </a:p>
          <a:p>
            <a:pPr marL="452628" algn="just">
              <a:lnSpc>
                <a:spcPct val="114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sz="2400" b="0" dirty="0" err="1"/>
              <a:t>გამოთქვამს</a:t>
            </a:r>
            <a:r>
              <a:rPr lang="en-US" sz="2400" b="0" dirty="0"/>
              <a:t> </a:t>
            </a:r>
            <a:r>
              <a:rPr lang="en-US" sz="2400" b="0" dirty="0" err="1"/>
              <a:t>პროგრამაში</a:t>
            </a:r>
            <a:r>
              <a:rPr lang="en-US" sz="2400" b="0" dirty="0"/>
              <a:t> </a:t>
            </a:r>
            <a:r>
              <a:rPr lang="en-US" sz="2400" b="0" dirty="0" err="1"/>
              <a:t>მონაწილეობის</a:t>
            </a:r>
            <a:r>
              <a:rPr lang="en-US" sz="2400" b="0" dirty="0"/>
              <a:t> </a:t>
            </a:r>
            <a:r>
              <a:rPr lang="en-US" sz="2400" b="0" dirty="0" err="1"/>
              <a:t>სურვილს</a:t>
            </a:r>
            <a:endParaRPr lang="ka-GE" sz="2400" b="0" dirty="0"/>
          </a:p>
          <a:p>
            <a:pPr marL="452628" algn="just">
              <a:lnSpc>
                <a:spcPct val="114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sz="2400" b="0" dirty="0" err="1"/>
              <a:t>ეთანხმება</a:t>
            </a:r>
            <a:r>
              <a:rPr lang="en-US" sz="2400" b="0" dirty="0"/>
              <a:t> </a:t>
            </a:r>
            <a:r>
              <a:rPr lang="en-US" sz="2400" b="0" dirty="0" err="1"/>
              <a:t>პროგრამის</a:t>
            </a:r>
            <a:r>
              <a:rPr lang="en-US" sz="2400" b="0" dirty="0"/>
              <a:t> </a:t>
            </a:r>
            <a:r>
              <a:rPr lang="en-US" sz="2400" b="0" dirty="0" err="1"/>
              <a:t>პირობებს</a:t>
            </a:r>
            <a:r>
              <a:rPr lang="en-US" sz="2400" b="0" dirty="0"/>
              <a:t> </a:t>
            </a:r>
            <a:endParaRPr lang="ka-GE" sz="2400" b="0" dirty="0"/>
          </a:p>
          <a:p>
            <a:pPr marL="452628" algn="just">
              <a:lnSpc>
                <a:spcPct val="114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sz="2400" b="0" dirty="0" err="1"/>
              <a:t>დადგენილი</a:t>
            </a:r>
            <a:r>
              <a:rPr lang="en-US" sz="2400" b="0" dirty="0"/>
              <a:t> </a:t>
            </a:r>
            <a:r>
              <a:rPr lang="en-US" sz="2400" b="0" dirty="0" err="1"/>
              <a:t>წესით</a:t>
            </a:r>
            <a:r>
              <a:rPr lang="en-US" sz="2400" b="0" dirty="0"/>
              <a:t>, </a:t>
            </a:r>
            <a:r>
              <a:rPr lang="en-US" sz="2400" b="0" dirty="0" err="1"/>
              <a:t>წერილობით</a:t>
            </a:r>
            <a:r>
              <a:rPr lang="en-US" sz="2400" b="0" dirty="0"/>
              <a:t> </a:t>
            </a:r>
            <a:r>
              <a:rPr lang="en-US" sz="2400" b="0" dirty="0" err="1"/>
              <a:t>დაუდასტურებს</a:t>
            </a:r>
            <a:r>
              <a:rPr lang="en-US" sz="2400" b="0" dirty="0"/>
              <a:t> </a:t>
            </a:r>
            <a:r>
              <a:rPr lang="en-US" sz="2400" b="0" dirty="0" err="1"/>
              <a:t>პროგრამაში</a:t>
            </a:r>
            <a:r>
              <a:rPr lang="en-US" sz="2400" b="0" dirty="0"/>
              <a:t> </a:t>
            </a:r>
            <a:r>
              <a:rPr lang="en-US" sz="2400" b="0" dirty="0" err="1"/>
              <a:t>მონაწილეობის</a:t>
            </a:r>
            <a:r>
              <a:rPr lang="en-US" sz="2400" b="0" dirty="0"/>
              <a:t> </a:t>
            </a:r>
            <a:r>
              <a:rPr lang="en-US" sz="2400" b="0" dirty="0" err="1"/>
              <a:t>სურვილს</a:t>
            </a:r>
            <a:r>
              <a:rPr lang="ka-GE" sz="2400" b="0" dirty="0"/>
              <a:t> </a:t>
            </a:r>
          </a:p>
          <a:p>
            <a:pPr marL="109728" indent="0" algn="just">
              <a:lnSpc>
                <a:spcPct val="114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ka-GE" sz="2400" b="0" dirty="0"/>
          </a:p>
          <a:p>
            <a:pPr marL="109728" indent="0" algn="just">
              <a:lnSpc>
                <a:spcPct val="114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ka-GE" sz="2400" b="0" dirty="0"/>
              <a:t>პროგრამაში ჩართულია 250-ზე მეტი სტაციონარული და 300-მდე ამბულატორიული დაწესებულება</a:t>
            </a:r>
            <a:endParaRPr lang="en-US" sz="2400" b="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27584" y="32172"/>
            <a:ext cx="7696200" cy="457200"/>
          </a:xfrm>
        </p:spPr>
        <p:txBody>
          <a:bodyPr>
            <a:normAutofit/>
          </a:bodyPr>
          <a:lstStyle/>
          <a:p>
            <a:r>
              <a:rPr lang="ka-GE" sz="2400" dirty="0"/>
              <a:t>სამედიცინო მომსახურების მიმწოდებლები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962409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a-GE" sz="2800" dirty="0">
                <a:effectLst/>
              </a:rPr>
              <a:t>ქრონიკული დაავადებების სამკურნალო მედიკამენტებით უზრუნველყოფის პროგრამა</a:t>
            </a:r>
            <a:endParaRPr lang="en-US" sz="28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sz="2400" dirty="0">
                <a:effectLst/>
              </a:rPr>
              <a:t>დაავადებები: </a:t>
            </a:r>
          </a:p>
          <a:p>
            <a:pPr lvl="1"/>
            <a:r>
              <a:rPr lang="ka-GE" sz="2000" dirty="0">
                <a:effectLst/>
              </a:rPr>
              <a:t>გულ-სისხლძარღვთა </a:t>
            </a:r>
          </a:p>
          <a:p>
            <a:pPr lvl="1"/>
            <a:r>
              <a:rPr lang="ka-GE" sz="2000" dirty="0">
                <a:effectLst/>
              </a:rPr>
              <a:t>ფილტვის ქრ, დაავადებები, </a:t>
            </a:r>
          </a:p>
          <a:p>
            <a:pPr lvl="1"/>
            <a:r>
              <a:rPr lang="ka-GE" sz="2000" dirty="0">
                <a:effectLst/>
              </a:rPr>
              <a:t>დიაბეტის (ტიპი 2) </a:t>
            </a:r>
          </a:p>
          <a:p>
            <a:pPr lvl="1"/>
            <a:r>
              <a:rPr lang="ka-GE" sz="2000" dirty="0">
                <a:effectLst/>
              </a:rPr>
              <a:t>ფარისებრი ჯირკვლის დაავადებებები </a:t>
            </a:r>
          </a:p>
          <a:p>
            <a:pPr lvl="1"/>
            <a:r>
              <a:rPr lang="ka-GE" sz="2000" dirty="0">
                <a:effectLst/>
              </a:rPr>
              <a:t>პარკინსონი</a:t>
            </a:r>
          </a:p>
          <a:p>
            <a:pPr lvl="1"/>
            <a:r>
              <a:rPr lang="ka-GE" sz="2000" dirty="0">
                <a:effectLst/>
              </a:rPr>
              <a:t>ეპილეფსია</a:t>
            </a:r>
          </a:p>
          <a:p>
            <a:endParaRPr lang="ka-GE" sz="2400" dirty="0">
              <a:effectLst/>
            </a:endParaRPr>
          </a:p>
          <a:p>
            <a:pPr marL="0" indent="0">
              <a:buNone/>
            </a:pPr>
            <a:endParaRPr lang="ka-GE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6655956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დაფინანსება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/>
          <a:lstStyle/>
          <a:p>
            <a:r>
              <a:rPr lang="ka-GE" sz="2000" dirty="0">
                <a:effectLst/>
              </a:rPr>
              <a:t>უმწეო მოსახლეობა და საპენსიო ასაკის მოსახლეობა - </a:t>
            </a:r>
            <a:r>
              <a:rPr lang="en-US" sz="2000" dirty="0" err="1">
                <a:effectLst/>
              </a:rPr>
              <a:t>მომსახურების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ღირებულების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გადახდა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მედიკამენტის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თითოეული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გატანისას</a:t>
            </a:r>
            <a:r>
              <a:rPr lang="en-US" sz="2000" dirty="0">
                <a:effectLst/>
              </a:rPr>
              <a:t>, </a:t>
            </a:r>
            <a:r>
              <a:rPr lang="en-US" sz="2000" dirty="0" err="1">
                <a:effectLst/>
              </a:rPr>
              <a:t>გატანილი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მედიკამენტ</a:t>
            </a:r>
            <a:r>
              <a:rPr lang="en-US" sz="2000" dirty="0">
                <a:effectLst/>
              </a:rPr>
              <a:t>(</a:t>
            </a:r>
            <a:r>
              <a:rPr lang="en-US" sz="2000" dirty="0" err="1">
                <a:effectLst/>
              </a:rPr>
              <a:t>ებ</a:t>
            </a:r>
            <a:r>
              <a:rPr lang="en-US" sz="2000" dirty="0">
                <a:effectLst/>
              </a:rPr>
              <a:t>)</a:t>
            </a:r>
            <a:r>
              <a:rPr lang="en-US" sz="2000" dirty="0" err="1">
                <a:effectLst/>
              </a:rPr>
              <a:t>ის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ღირებულების</a:t>
            </a:r>
            <a:r>
              <a:rPr lang="en-US" sz="2000" dirty="0">
                <a:effectLst/>
              </a:rPr>
              <a:t> 10%-</a:t>
            </a:r>
            <a:r>
              <a:rPr lang="en-US" sz="2000" dirty="0" err="1">
                <a:effectLst/>
              </a:rPr>
              <a:t>ის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ოდენობით</a:t>
            </a:r>
            <a:r>
              <a:rPr lang="en-US" sz="2000" dirty="0">
                <a:effectLst/>
              </a:rPr>
              <a:t>, </a:t>
            </a:r>
            <a:r>
              <a:rPr lang="en-US" sz="2000" dirty="0" err="1">
                <a:effectLst/>
              </a:rPr>
              <a:t>მაგრამ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არანაკლებ</a:t>
            </a:r>
            <a:r>
              <a:rPr lang="en-US" sz="2000" dirty="0">
                <a:effectLst/>
              </a:rPr>
              <a:t> 0,05 (5 </a:t>
            </a:r>
            <a:r>
              <a:rPr lang="en-US" sz="2000" dirty="0" err="1">
                <a:effectLst/>
              </a:rPr>
              <a:t>თეთრი</a:t>
            </a:r>
            <a:r>
              <a:rPr lang="en-US" sz="2000" dirty="0">
                <a:effectLst/>
              </a:rPr>
              <a:t>) </a:t>
            </a:r>
            <a:r>
              <a:rPr lang="en-US" sz="2000" dirty="0" err="1">
                <a:effectLst/>
              </a:rPr>
              <a:t>ლარისა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და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არაუმეტეს</a:t>
            </a:r>
            <a:r>
              <a:rPr lang="en-US" sz="2000" dirty="0">
                <a:effectLst/>
              </a:rPr>
              <a:t> 1 (</a:t>
            </a:r>
            <a:r>
              <a:rPr lang="en-US" sz="2000" dirty="0" err="1">
                <a:effectLst/>
              </a:rPr>
              <a:t>ერთი</a:t>
            </a:r>
            <a:r>
              <a:rPr lang="en-US" sz="2000" dirty="0">
                <a:effectLst/>
              </a:rPr>
              <a:t>) </a:t>
            </a:r>
            <a:r>
              <a:rPr lang="en-US" sz="2000" dirty="0" err="1">
                <a:effectLst/>
              </a:rPr>
              <a:t>ლარისა</a:t>
            </a:r>
            <a:r>
              <a:rPr lang="ka-GE" sz="2000" dirty="0">
                <a:effectLst/>
              </a:rPr>
              <a:t> </a:t>
            </a:r>
          </a:p>
          <a:p>
            <a:r>
              <a:rPr lang="ka-GE" sz="2000" dirty="0">
                <a:effectLst/>
              </a:rPr>
              <a:t>პენსიონერი, შშმ - </a:t>
            </a:r>
            <a:r>
              <a:rPr lang="en-US" sz="2000" dirty="0" err="1">
                <a:effectLst/>
              </a:rPr>
              <a:t>თანაგადახდა</a:t>
            </a:r>
            <a:r>
              <a:rPr lang="en-US" sz="2000" dirty="0">
                <a:effectLst/>
              </a:rPr>
              <a:t>, </a:t>
            </a:r>
            <a:r>
              <a:rPr lang="en-US" sz="2000" dirty="0" err="1">
                <a:effectLst/>
              </a:rPr>
              <a:t>რომელიც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არ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უნდა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აღემატებოდეს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მედიკამენტის</a:t>
            </a:r>
            <a:r>
              <a:rPr lang="en-US" sz="2000" dirty="0">
                <a:effectLst/>
              </a:rPr>
              <a:t>  </a:t>
            </a:r>
            <a:r>
              <a:rPr lang="en-US" sz="2000" dirty="0" err="1">
                <a:effectLst/>
              </a:rPr>
              <a:t>საბაზრო</a:t>
            </a:r>
            <a:r>
              <a:rPr lang="en-US" sz="2000" dirty="0">
                <a:effectLst/>
              </a:rPr>
              <a:t>  </a:t>
            </a:r>
            <a:r>
              <a:rPr lang="en-US" sz="2000" dirty="0" err="1">
                <a:effectLst/>
              </a:rPr>
              <a:t>ღირებულების</a:t>
            </a:r>
            <a:r>
              <a:rPr lang="en-US" sz="2000" dirty="0">
                <a:effectLst/>
              </a:rPr>
              <a:t>  50%-ს</a:t>
            </a:r>
            <a:r>
              <a:rPr lang="ka-GE" sz="2000" dirty="0">
                <a:effectLst/>
              </a:rPr>
              <a:t>  (</a:t>
            </a:r>
            <a:r>
              <a:rPr lang="en-US" sz="2000" dirty="0">
                <a:effectLst/>
              </a:rPr>
              <a:t>2018 </a:t>
            </a:r>
            <a:r>
              <a:rPr lang="en-US" sz="2000" dirty="0" err="1">
                <a:effectLst/>
              </a:rPr>
              <a:t>წლის</a:t>
            </a:r>
            <a:r>
              <a:rPr lang="en-US" sz="2000" dirty="0">
                <a:effectLst/>
              </a:rPr>
              <a:t> 1 </a:t>
            </a:r>
            <a:r>
              <a:rPr lang="en-US" sz="2000" dirty="0" err="1">
                <a:effectLst/>
              </a:rPr>
              <a:t>აგვისტოს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მდგომარეობით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საქართველოს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ბაზარზე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დაფიქსირებული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საცალო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ფასი</a:t>
            </a:r>
            <a:r>
              <a:rPr lang="ka-GE" sz="2000" dirty="0">
                <a:effectLst/>
              </a:rPr>
              <a:t>)</a:t>
            </a:r>
          </a:p>
          <a:p>
            <a:r>
              <a:rPr lang="ka-GE" sz="2000" dirty="0">
                <a:effectLst/>
              </a:rPr>
              <a:t>პარკინსონით და ეპილეფსიით  დაავადებულთათვის - </a:t>
            </a:r>
            <a:r>
              <a:rPr lang="en-US" sz="2000" dirty="0">
                <a:effectLst/>
              </a:rPr>
              <a:t>2018 </a:t>
            </a:r>
            <a:r>
              <a:rPr lang="en-US" sz="2000" dirty="0" err="1">
                <a:effectLst/>
              </a:rPr>
              <a:t>წლის</a:t>
            </a:r>
            <a:r>
              <a:rPr lang="en-US" sz="2000" dirty="0">
                <a:effectLst/>
              </a:rPr>
              <a:t> 1 </a:t>
            </a:r>
            <a:r>
              <a:rPr lang="en-US" sz="2000" dirty="0" err="1">
                <a:effectLst/>
              </a:rPr>
              <a:t>აგვისტოს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მდგომარეობით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საქართველოს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ბაზარზე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დაფიქსირებული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საცალო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ფასი</a:t>
            </a:r>
            <a:r>
              <a:rPr lang="ka-GE" sz="2000" dirty="0">
                <a:effectLst/>
              </a:rPr>
              <a:t>ს 25%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57068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საყოველთაო ჯანდაცვის პროგრამა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/>
          <a:lstStyle/>
          <a:p>
            <a:r>
              <a:rPr lang="en-US" sz="2000" dirty="0">
                <a:latin typeface="Kozuka Mincho Pro H" pitchFamily="18" charset="-128"/>
                <a:ea typeface="Kozuka Mincho Pro H" pitchFamily="18" charset="-128"/>
              </a:rPr>
              <a:t>I</a:t>
            </a:r>
            <a:r>
              <a:rPr lang="en-US" sz="2000" dirty="0"/>
              <a:t> </a:t>
            </a:r>
            <a:r>
              <a:rPr lang="ka-GE" sz="2000" dirty="0"/>
              <a:t>ფაზა - 2013 წლის 28 თებერვლი (მინიმალური პაკეტი)</a:t>
            </a:r>
          </a:p>
          <a:p>
            <a:pPr lvl="1"/>
            <a:r>
              <a:rPr lang="ka-GE" sz="2000" dirty="0"/>
              <a:t>გეგმიური ამბულატორია</a:t>
            </a:r>
          </a:p>
          <a:p>
            <a:pPr lvl="1"/>
            <a:r>
              <a:rPr lang="ka-GE" sz="2000" dirty="0"/>
              <a:t>გადაუდებელი ამბულატორია და სტაციონარი</a:t>
            </a:r>
          </a:p>
          <a:p>
            <a:r>
              <a:rPr lang="en-US" sz="2000" dirty="0">
                <a:latin typeface="Kozuka Mincho Pro H" pitchFamily="18" charset="-128"/>
                <a:ea typeface="Kozuka Mincho Pro H" pitchFamily="18" charset="-128"/>
              </a:rPr>
              <a:t>II</a:t>
            </a:r>
            <a:r>
              <a:rPr lang="en-US" sz="2000" dirty="0"/>
              <a:t> </a:t>
            </a:r>
            <a:r>
              <a:rPr lang="ka-GE" sz="2000" dirty="0"/>
              <a:t>ფაზა - 2013 წლის 1 ივლისი (საბაზისო პაკეტი)</a:t>
            </a:r>
          </a:p>
          <a:p>
            <a:pPr lvl="1"/>
            <a:r>
              <a:rPr lang="ka-GE" sz="2000" dirty="0"/>
              <a:t>გეგმიური ამბულატორია</a:t>
            </a:r>
          </a:p>
          <a:p>
            <a:pPr lvl="1"/>
            <a:r>
              <a:rPr lang="ka-GE" sz="2000" dirty="0"/>
              <a:t>ლაბორატორიული და დიაგნისტიკური სერვისები</a:t>
            </a:r>
          </a:p>
          <a:p>
            <a:pPr lvl="1"/>
            <a:r>
              <a:rPr lang="ka-GE" sz="2000" dirty="0"/>
              <a:t>გადაუდებელი ამბულატორია და სტაციონარი</a:t>
            </a:r>
          </a:p>
          <a:p>
            <a:pPr lvl="1"/>
            <a:r>
              <a:rPr lang="ka-GE" sz="2000" dirty="0"/>
              <a:t>გეგმიური ქირურგია</a:t>
            </a:r>
          </a:p>
          <a:p>
            <a:pPr lvl="1"/>
            <a:r>
              <a:rPr lang="ka-GE" sz="2000" dirty="0"/>
              <a:t>ქიმიო, ჰორმონო და სხივური თერაპია</a:t>
            </a:r>
          </a:p>
          <a:p>
            <a:pPr lvl="1"/>
            <a:r>
              <a:rPr lang="ka-GE" sz="2000" dirty="0"/>
              <a:t>მშობიარობა და საკეისრო კვეთა</a:t>
            </a:r>
            <a:r>
              <a:rPr lang="en-US" sz="2000" dirty="0"/>
              <a:t> (</a:t>
            </a:r>
            <a:r>
              <a:rPr lang="ka-GE" sz="2000" dirty="0"/>
              <a:t>ყველასთვის)</a:t>
            </a:r>
          </a:p>
          <a:p>
            <a:r>
              <a:rPr lang="en-US" sz="2000" dirty="0"/>
              <a:t>III </a:t>
            </a:r>
            <a:r>
              <a:rPr lang="ka-GE" sz="2000" dirty="0"/>
              <a:t>ფაზა - 2017 წლის 1 მაისი - მომსახურების სტრატიფიცირება შემოსავლების ჯგუფების მიხედვით</a:t>
            </a:r>
            <a:endParaRPr lang="en-US" sz="2000" dirty="0"/>
          </a:p>
          <a:p>
            <a:pPr lvl="1"/>
            <a:r>
              <a:rPr lang="ka-GE" sz="2000" dirty="0"/>
              <a:t>გართულებული ორსულობა (2018)</a:t>
            </a:r>
          </a:p>
          <a:p>
            <a:pPr lvl="1"/>
            <a:r>
              <a:rPr lang="ka-GE" sz="2000" dirty="0"/>
              <a:t>ინფექციური დაავადებები (2018)</a:t>
            </a:r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72912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124744"/>
            <a:ext cx="8382001" cy="4538472"/>
          </a:xfrm>
        </p:spPr>
        <p:txBody>
          <a:bodyPr>
            <a:noAutofit/>
          </a:bodyPr>
          <a:lstStyle/>
          <a:p>
            <a:pPr lvl="0" algn="just">
              <a:lnSpc>
                <a:spcPct val="114000"/>
              </a:lnSpc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20000"/>
              <a:buFont typeface="Wingdings" panose="05000000000000000000" pitchFamily="2" charset="2"/>
              <a:buChar char="Ø"/>
            </a:pPr>
            <a:r>
              <a:rPr lang="en-US" sz="2000" b="0" dirty="0" err="1"/>
              <a:t>გეგმური</a:t>
            </a:r>
            <a:r>
              <a:rPr lang="en-US" sz="2000" b="0" dirty="0"/>
              <a:t> </a:t>
            </a:r>
            <a:r>
              <a:rPr lang="en-US" sz="2000" b="0" dirty="0" err="1"/>
              <a:t>ამბულატორიული</a:t>
            </a:r>
            <a:r>
              <a:rPr lang="en-US" sz="2000" b="0" dirty="0"/>
              <a:t> </a:t>
            </a:r>
            <a:r>
              <a:rPr lang="en-US" sz="2000" b="0" dirty="0" err="1"/>
              <a:t>მომსახურე</a:t>
            </a:r>
            <a:r>
              <a:rPr lang="ka-GE" sz="2000" b="0" dirty="0"/>
              <a:t>ბა - რეგისტრაცია </a:t>
            </a:r>
            <a:r>
              <a:rPr lang="en-US" sz="2000" b="0" dirty="0" err="1"/>
              <a:t>სურვილისამებრ</a:t>
            </a:r>
            <a:r>
              <a:rPr lang="en-US" sz="2000" b="0" dirty="0"/>
              <a:t>  </a:t>
            </a:r>
            <a:r>
              <a:rPr lang="en-US" sz="2000" b="0" dirty="0" err="1"/>
              <a:t>შერჩეულ</a:t>
            </a:r>
            <a:r>
              <a:rPr lang="en-US" sz="2000" b="0" dirty="0"/>
              <a:t> </a:t>
            </a:r>
            <a:r>
              <a:rPr lang="ka-GE" sz="2000" b="0" dirty="0"/>
              <a:t>დაწესებულებაში </a:t>
            </a:r>
          </a:p>
          <a:p>
            <a:pPr lvl="1" algn="just">
              <a:lnSpc>
                <a:spcPct val="114000"/>
              </a:lnSpc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20000"/>
              <a:buFont typeface="Wingdings" panose="05000000000000000000" pitchFamily="2" charset="2"/>
              <a:buChar char="Ø"/>
            </a:pPr>
            <a:r>
              <a:rPr lang="en-US" sz="2000" b="0" dirty="0" err="1"/>
              <a:t>რეგისტრაციის</a:t>
            </a:r>
            <a:r>
              <a:rPr lang="en-US" sz="2000" b="0" dirty="0"/>
              <a:t> </a:t>
            </a:r>
            <a:r>
              <a:rPr lang="en-US" sz="2000" b="0" dirty="0" err="1"/>
              <a:t>შეცვლა</a:t>
            </a:r>
            <a:r>
              <a:rPr lang="en-US" sz="2000" b="0" dirty="0"/>
              <a:t> </a:t>
            </a:r>
            <a:r>
              <a:rPr lang="en-US" sz="2000" b="0" dirty="0" err="1"/>
              <a:t>შესაძლებელია</a:t>
            </a:r>
            <a:r>
              <a:rPr lang="en-US" sz="2000" b="0" dirty="0"/>
              <a:t> 2 </a:t>
            </a:r>
            <a:r>
              <a:rPr lang="en-US" sz="2000" b="0" dirty="0" err="1"/>
              <a:t>თვეში</a:t>
            </a:r>
            <a:r>
              <a:rPr lang="en-US" sz="2000" b="0" dirty="0"/>
              <a:t> </a:t>
            </a:r>
            <a:r>
              <a:rPr lang="en-US" sz="2000" b="0" dirty="0" err="1"/>
              <a:t>ერთხელ</a:t>
            </a:r>
            <a:r>
              <a:rPr lang="ka-GE" sz="2000" b="0" dirty="0"/>
              <a:t>, მხოლოდ ერთ დაწესებულებაში</a:t>
            </a:r>
          </a:p>
          <a:p>
            <a:pPr algn="just">
              <a:lnSpc>
                <a:spcPct val="114000"/>
              </a:lnSpc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20000"/>
              <a:buFont typeface="Wingdings" panose="05000000000000000000" pitchFamily="2" charset="2"/>
              <a:buChar char="Ø"/>
            </a:pPr>
            <a:r>
              <a:rPr lang="en-US" sz="2000" b="0" dirty="0" err="1"/>
              <a:t>გადაუდებელი</a:t>
            </a:r>
            <a:r>
              <a:rPr lang="en-US" sz="2000" b="0" dirty="0"/>
              <a:t> </a:t>
            </a:r>
            <a:r>
              <a:rPr lang="en-US" sz="2000" b="0" dirty="0" err="1"/>
              <a:t>ამბულატორიული</a:t>
            </a:r>
            <a:r>
              <a:rPr lang="en-US" sz="2000" b="0" dirty="0"/>
              <a:t> </a:t>
            </a:r>
            <a:r>
              <a:rPr lang="en-US" sz="2000" b="0" dirty="0" err="1"/>
              <a:t>და</a:t>
            </a:r>
            <a:r>
              <a:rPr lang="en-US" sz="2000" b="0" dirty="0"/>
              <a:t> </a:t>
            </a:r>
            <a:r>
              <a:rPr lang="en-US" sz="2000" b="0" dirty="0" err="1"/>
              <a:t>სტაციონარული</a:t>
            </a:r>
            <a:r>
              <a:rPr lang="en-US" sz="2000" b="0" dirty="0"/>
              <a:t> </a:t>
            </a:r>
            <a:r>
              <a:rPr lang="en-US" sz="2000" b="0" dirty="0" err="1"/>
              <a:t>მომსახურებ</a:t>
            </a:r>
            <a:r>
              <a:rPr lang="ka-GE" sz="2000" b="0" dirty="0"/>
              <a:t>ა </a:t>
            </a:r>
            <a:r>
              <a:rPr lang="en-US" sz="2000" b="0" dirty="0" err="1"/>
              <a:t>არ</a:t>
            </a:r>
            <a:r>
              <a:rPr lang="en-US" sz="2000" b="0" dirty="0"/>
              <a:t> </a:t>
            </a:r>
            <a:r>
              <a:rPr lang="en-US" sz="2000" b="0" dirty="0" err="1"/>
              <a:t>არსებობს</a:t>
            </a:r>
            <a:r>
              <a:rPr lang="en-US" sz="2000" b="0" dirty="0"/>
              <a:t> </a:t>
            </a:r>
            <a:r>
              <a:rPr lang="en-US" sz="2000" b="0" dirty="0" err="1"/>
              <a:t>რაიმე</a:t>
            </a:r>
            <a:r>
              <a:rPr lang="en-US" sz="2000" b="0" dirty="0"/>
              <a:t> </a:t>
            </a:r>
            <a:r>
              <a:rPr lang="en-US" sz="2000" b="0" dirty="0" err="1"/>
              <a:t>შეზღუდვა</a:t>
            </a:r>
            <a:r>
              <a:rPr lang="en-US" sz="2000" b="0" dirty="0"/>
              <a:t> </a:t>
            </a:r>
            <a:r>
              <a:rPr lang="en-US" sz="2000" b="0" dirty="0" err="1"/>
              <a:t>სამედიცინო</a:t>
            </a:r>
            <a:r>
              <a:rPr lang="en-US" sz="2000" b="0" dirty="0"/>
              <a:t> </a:t>
            </a:r>
            <a:r>
              <a:rPr lang="en-US" sz="2000" b="0" dirty="0" err="1"/>
              <a:t>დაწესებულების</a:t>
            </a:r>
            <a:r>
              <a:rPr lang="en-US" sz="2000" b="0" dirty="0"/>
              <a:t> </a:t>
            </a:r>
            <a:r>
              <a:rPr lang="en-US" sz="2000" b="0" dirty="0" err="1"/>
              <a:t>არჩევისას</a:t>
            </a:r>
            <a:r>
              <a:rPr lang="ka-GE" sz="2000" b="0" dirty="0"/>
              <a:t> (მხოლოდ პროგრამაში მონაწილე დაწესებულება)</a:t>
            </a:r>
            <a:endParaRPr lang="en-US" sz="2000" b="0" dirty="0"/>
          </a:p>
          <a:p>
            <a:pPr lvl="0" algn="just">
              <a:lnSpc>
                <a:spcPct val="114000"/>
              </a:lnSpc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20000"/>
              <a:buFont typeface="Wingdings" panose="05000000000000000000" pitchFamily="2" charset="2"/>
              <a:buChar char="Ø"/>
            </a:pPr>
            <a:r>
              <a:rPr lang="en-US" sz="2000" b="0" dirty="0" err="1"/>
              <a:t>გეგმური</a:t>
            </a:r>
            <a:r>
              <a:rPr lang="en-US" sz="2000" b="0" dirty="0"/>
              <a:t> </a:t>
            </a:r>
            <a:r>
              <a:rPr lang="en-US" sz="2000" b="0" dirty="0" err="1"/>
              <a:t>ქირურგიული</a:t>
            </a:r>
            <a:r>
              <a:rPr lang="en-US" sz="2000" b="0" dirty="0"/>
              <a:t> </a:t>
            </a:r>
            <a:r>
              <a:rPr lang="en-US" sz="2000" b="0" dirty="0" err="1"/>
              <a:t>და</a:t>
            </a:r>
            <a:r>
              <a:rPr lang="en-US" sz="2000" b="0" dirty="0"/>
              <a:t> </a:t>
            </a:r>
            <a:r>
              <a:rPr lang="en-US" sz="2000" b="0" dirty="0" err="1"/>
              <a:t>ონკოლოგიური</a:t>
            </a:r>
            <a:r>
              <a:rPr lang="en-US" sz="2000" b="0" dirty="0"/>
              <a:t> </a:t>
            </a:r>
            <a:r>
              <a:rPr lang="en-US" sz="2000" b="0" dirty="0" err="1"/>
              <a:t>მომსახურებ</a:t>
            </a:r>
            <a:r>
              <a:rPr lang="ka-GE" sz="2000" b="0" dirty="0"/>
              <a:t>ა - </a:t>
            </a:r>
            <a:r>
              <a:rPr lang="en-US" sz="2000" b="0" dirty="0" err="1"/>
              <a:t>სსიპ</a:t>
            </a:r>
            <a:r>
              <a:rPr lang="en-US" sz="2000" b="0" dirty="0"/>
              <a:t> </a:t>
            </a:r>
            <a:r>
              <a:rPr lang="en-US" sz="2000" b="0" dirty="0" err="1"/>
              <a:t>სოციალური</a:t>
            </a:r>
            <a:r>
              <a:rPr lang="en-US" sz="2000" b="0" dirty="0"/>
              <a:t> </a:t>
            </a:r>
            <a:r>
              <a:rPr lang="en-US" sz="2000" b="0" dirty="0" err="1"/>
              <a:t>მომსახურების</a:t>
            </a:r>
            <a:r>
              <a:rPr lang="en-US" sz="2000" b="0" dirty="0"/>
              <a:t> </a:t>
            </a:r>
            <a:r>
              <a:rPr lang="en-US" sz="2000" b="0" dirty="0" err="1"/>
              <a:t>სააგენტო</a:t>
            </a:r>
            <a:r>
              <a:rPr lang="ka-GE" sz="2000" b="0" dirty="0"/>
              <a:t>დან საგარანტიო წერილი (</a:t>
            </a:r>
            <a:r>
              <a:rPr lang="en-US" sz="2000" b="0" dirty="0" err="1"/>
              <a:t>მატერიალიზებული</a:t>
            </a:r>
            <a:r>
              <a:rPr lang="en-US" sz="2000" b="0" dirty="0"/>
              <a:t> </a:t>
            </a:r>
            <a:r>
              <a:rPr lang="en-US" sz="2000" b="0" dirty="0" err="1"/>
              <a:t>ვაუჩერი</a:t>
            </a:r>
            <a:r>
              <a:rPr lang="ka-GE" sz="2000" b="0" dirty="0"/>
              <a:t>) </a:t>
            </a:r>
            <a:endParaRPr lang="en-US" sz="2000" b="0" dirty="0"/>
          </a:p>
          <a:p>
            <a:pPr>
              <a:lnSpc>
                <a:spcPct val="114000"/>
              </a:lnSpc>
              <a:spcBef>
                <a:spcPts val="0"/>
              </a:spcBef>
              <a:spcAft>
                <a:spcPts val="1200"/>
              </a:spcAft>
            </a:pP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1560" y="116632"/>
            <a:ext cx="8229600" cy="838200"/>
          </a:xfrm>
        </p:spPr>
        <p:txBody>
          <a:bodyPr>
            <a:normAutofit/>
          </a:bodyPr>
          <a:lstStyle/>
          <a:p>
            <a:r>
              <a:rPr lang="ka-GE" sz="2400" dirty="0"/>
              <a:t>პროცედურა მომსახურების მისაღებად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98113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მოსარგებლეები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4525963"/>
          </a:xfrm>
        </p:spPr>
        <p:txBody>
          <a:bodyPr/>
          <a:lstStyle/>
          <a:p>
            <a:r>
              <a:rPr lang="en-US" sz="2400" dirty="0" err="1">
                <a:effectLst/>
              </a:rPr>
              <a:t>საქართველოს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მოქალაქეობის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დამადასტურებელი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დოკუმენტის</a:t>
            </a:r>
            <a:r>
              <a:rPr lang="en-US" sz="2400" dirty="0">
                <a:effectLst/>
              </a:rPr>
              <a:t>, </a:t>
            </a:r>
            <a:r>
              <a:rPr lang="en-US" sz="2400" dirty="0" err="1">
                <a:effectLst/>
              </a:rPr>
              <a:t>პირადობის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ნეიტრალური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მოწმობის</a:t>
            </a:r>
            <a:r>
              <a:rPr lang="en-US" sz="2400" dirty="0">
                <a:effectLst/>
              </a:rPr>
              <a:t>, </a:t>
            </a:r>
            <a:r>
              <a:rPr lang="en-US" sz="2400" dirty="0" err="1">
                <a:effectLst/>
              </a:rPr>
              <a:t>ნეიტრალური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სამგზავრო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დოკუმენტის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მქონე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პირები</a:t>
            </a:r>
            <a:endParaRPr lang="en-US" sz="2400" dirty="0">
              <a:effectLst/>
            </a:endParaRPr>
          </a:p>
          <a:p>
            <a:r>
              <a:rPr lang="en-US" sz="2400" dirty="0" err="1">
                <a:effectLst/>
              </a:rPr>
              <a:t>საქართველოში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სტატუსის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მქონე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მოქალაქეობის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არმქონე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პირები</a:t>
            </a:r>
            <a:endParaRPr lang="en-US" sz="2400" dirty="0">
              <a:effectLst/>
            </a:endParaRPr>
          </a:p>
          <a:p>
            <a:r>
              <a:rPr lang="en-US" sz="2400" dirty="0" err="1">
                <a:effectLst/>
              </a:rPr>
              <a:t>საქართველოში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თავშესაფრის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მაძიებელი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პირები</a:t>
            </a:r>
            <a:endParaRPr lang="en-US" sz="2400" dirty="0">
              <a:effectLst/>
            </a:endParaRPr>
          </a:p>
          <a:p>
            <a:r>
              <a:rPr lang="en-US" sz="2400" dirty="0" err="1">
                <a:effectLst/>
              </a:rPr>
              <a:t>ლტოლვილის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ან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ჰუმანიტარული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სტატუსის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მქონე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პირები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806348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548680"/>
            <a:ext cx="8712968" cy="4900000"/>
          </a:xfrm>
        </p:spPr>
        <p:txBody>
          <a:bodyPr>
            <a:noAutofit/>
          </a:bodyPr>
          <a:lstStyle/>
          <a:p>
            <a:pPr marL="514350" indent="-514350"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50000"/>
                </a:schemeClr>
              </a:buClr>
              <a:buSzPct val="120000"/>
              <a:buFont typeface="+mj-lt"/>
              <a:buAutoNum type="romanUcPeriod"/>
            </a:pPr>
            <a:r>
              <a:rPr lang="ka-GE" sz="2000" b="0" dirty="0">
                <a:effectLst/>
              </a:rPr>
              <a:t>ღარიბები, პედაგოგები, სახალხო არტისები, მინდობით აღზდაში მყოფი ბავშვები, კომპაქტურად ჩასახლებული დევნილები (მიზნობრივი ჯგუფი)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50000"/>
                </a:schemeClr>
              </a:buClr>
              <a:buSzPct val="120000"/>
              <a:buFont typeface="+mj-lt"/>
              <a:buAutoNum type="romanUcPeriod"/>
            </a:pPr>
            <a:r>
              <a:rPr lang="ka-GE" sz="2000" b="0" dirty="0">
                <a:effectLst/>
              </a:rPr>
              <a:t>საპენსიო ასაკის მოსახლეობა, 0-5 წ.წ. ბავშვენი, სტუდენტები, შშმ პირები (ასაკობრივი ჯგუფი)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50000"/>
                </a:schemeClr>
              </a:buClr>
              <a:buSzPct val="120000"/>
              <a:buFont typeface="+mj-lt"/>
              <a:buAutoNum type="romanUcPeriod"/>
            </a:pPr>
            <a:r>
              <a:rPr lang="ka-GE" sz="2000" b="0" dirty="0">
                <a:effectLst/>
              </a:rPr>
              <a:t>დაუზღვეველი ვეტერანები - (ვეტერანები)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50000"/>
                </a:schemeClr>
              </a:buClr>
              <a:buSzPct val="120000"/>
              <a:buFont typeface="+mj-lt"/>
              <a:buAutoNum type="romanUcPeriod"/>
            </a:pPr>
            <a:r>
              <a:rPr lang="ka-GE" sz="2000" b="0" dirty="0">
                <a:effectLst/>
              </a:rPr>
              <a:t>დანარჩენი (36 დადგენილება)</a:t>
            </a:r>
            <a:endParaRPr lang="en-US" sz="2000" b="0" dirty="0">
              <a:effectLst/>
            </a:endParaRPr>
          </a:p>
          <a:p>
            <a:pPr marL="914400" lvl="1" indent="-514350"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50000"/>
                </a:schemeClr>
              </a:buClr>
              <a:buSzPct val="120000"/>
              <a:buFont typeface="Wingdings" panose="05000000000000000000" pitchFamily="2" charset="2"/>
              <a:buChar char="ü"/>
            </a:pPr>
            <a:r>
              <a:rPr lang="en-US" sz="2000" b="0" dirty="0">
                <a:effectLst/>
              </a:rPr>
              <a:t>70,000-100,000 </a:t>
            </a:r>
            <a:r>
              <a:rPr lang="en-US" sz="2000" b="0" dirty="0" err="1">
                <a:effectLst/>
              </a:rPr>
              <a:t>ქულის</a:t>
            </a:r>
            <a:r>
              <a:rPr lang="en-US" sz="2000" b="0" dirty="0">
                <a:effectLst/>
              </a:rPr>
              <a:t> </a:t>
            </a:r>
            <a:r>
              <a:rPr lang="en-US" sz="2000" b="0" dirty="0" err="1">
                <a:effectLst/>
              </a:rPr>
              <a:t>მქონე</a:t>
            </a:r>
            <a:r>
              <a:rPr lang="en-US" sz="2000" b="0" dirty="0">
                <a:effectLst/>
              </a:rPr>
              <a:t> </a:t>
            </a:r>
            <a:r>
              <a:rPr lang="en-US" sz="2000" b="0" dirty="0" err="1">
                <a:effectLst/>
              </a:rPr>
              <a:t>პირი</a:t>
            </a:r>
            <a:endParaRPr lang="en-US" sz="2000" b="0" dirty="0">
              <a:effectLst/>
            </a:endParaRPr>
          </a:p>
          <a:p>
            <a:pPr marL="914400" lvl="1" indent="-514350"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50000"/>
                </a:schemeClr>
              </a:buClr>
              <a:buSzPct val="120000"/>
              <a:buFont typeface="Wingdings" panose="05000000000000000000" pitchFamily="2" charset="2"/>
              <a:buChar char="ü"/>
            </a:pPr>
            <a:r>
              <a:rPr lang="en-US" sz="2000" b="0" dirty="0" err="1">
                <a:effectLst/>
              </a:rPr>
              <a:t>შემოსავალი</a:t>
            </a:r>
            <a:r>
              <a:rPr lang="en-US" sz="2000" b="0" dirty="0">
                <a:effectLst/>
              </a:rPr>
              <a:t> </a:t>
            </a:r>
            <a:r>
              <a:rPr lang="en-US" sz="2000" b="0" dirty="0" err="1">
                <a:effectLst/>
              </a:rPr>
              <a:t>წელიწადში</a:t>
            </a:r>
            <a:r>
              <a:rPr lang="en-US" sz="2000" b="0" dirty="0">
                <a:effectLst/>
              </a:rPr>
              <a:t> &gt;40,000 </a:t>
            </a:r>
            <a:r>
              <a:rPr lang="en-US" sz="2000" b="0" dirty="0" err="1">
                <a:effectLst/>
              </a:rPr>
              <a:t>ლარზე</a:t>
            </a:r>
            <a:r>
              <a:rPr lang="en-US" sz="2000" b="0" dirty="0">
                <a:effectLst/>
              </a:rPr>
              <a:t> (</a:t>
            </a:r>
            <a:r>
              <a:rPr lang="en-US" sz="2000" b="0" dirty="0" err="1">
                <a:effectLst/>
              </a:rPr>
              <a:t>გარდა</a:t>
            </a:r>
            <a:r>
              <a:rPr lang="en-US" sz="2000" b="0" dirty="0">
                <a:effectLst/>
              </a:rPr>
              <a:t> </a:t>
            </a:r>
            <a:r>
              <a:rPr lang="en-US" sz="2000" b="0" dirty="0" err="1">
                <a:effectLst/>
              </a:rPr>
              <a:t>საპენსიო</a:t>
            </a:r>
            <a:r>
              <a:rPr lang="en-US" sz="2000" b="0" dirty="0">
                <a:effectLst/>
              </a:rPr>
              <a:t> </a:t>
            </a:r>
            <a:r>
              <a:rPr lang="en-US" sz="2000" b="0" dirty="0" err="1">
                <a:effectLst/>
              </a:rPr>
              <a:t>ასაკისა</a:t>
            </a:r>
            <a:r>
              <a:rPr lang="en-US" sz="2000" b="0" dirty="0">
                <a:effectLst/>
              </a:rPr>
              <a:t>)</a:t>
            </a:r>
          </a:p>
          <a:p>
            <a:pPr marL="914400" lvl="1" indent="-514350"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50000"/>
                </a:schemeClr>
              </a:buClr>
              <a:buSzPct val="120000"/>
              <a:buFont typeface="Wingdings" panose="05000000000000000000" pitchFamily="2" charset="2"/>
              <a:buChar char="ü"/>
            </a:pPr>
            <a:r>
              <a:rPr lang="en-US" sz="2000" b="0" dirty="0">
                <a:effectLst/>
              </a:rPr>
              <a:t>6-18 წ. </a:t>
            </a:r>
            <a:r>
              <a:rPr lang="en-US" sz="2000" b="0" dirty="0" err="1">
                <a:effectLst/>
              </a:rPr>
              <a:t>მოზარდ</a:t>
            </a:r>
            <a:r>
              <a:rPr lang="ka-GE" sz="2000" b="0" dirty="0">
                <a:effectLst/>
              </a:rPr>
              <a:t>ები</a:t>
            </a:r>
            <a:endParaRPr lang="en-US" sz="2000" b="0" dirty="0">
              <a:effectLst/>
            </a:endParaRPr>
          </a:p>
          <a:p>
            <a:pPr marL="914400" lvl="1" indent="-514350"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50000"/>
                </a:schemeClr>
              </a:buClr>
              <a:buSzPct val="120000"/>
              <a:buFont typeface="Wingdings" panose="05000000000000000000" pitchFamily="2" charset="2"/>
              <a:buChar char="ü"/>
            </a:pPr>
            <a:r>
              <a:rPr lang="en-US" sz="2000" b="0" dirty="0" err="1">
                <a:effectLst/>
              </a:rPr>
              <a:t>შემოსავალი</a:t>
            </a:r>
            <a:r>
              <a:rPr lang="en-US" sz="2000" b="0" dirty="0">
                <a:effectLst/>
              </a:rPr>
              <a:t> </a:t>
            </a:r>
            <a:r>
              <a:rPr lang="en-US" sz="2000" b="0" dirty="0" err="1">
                <a:effectLst/>
              </a:rPr>
              <a:t>წელიწადში</a:t>
            </a:r>
            <a:r>
              <a:rPr lang="en-US" sz="2000" b="0" dirty="0">
                <a:effectLst/>
              </a:rPr>
              <a:t> &lt;40,000 </a:t>
            </a:r>
            <a:r>
              <a:rPr lang="en-US" sz="2000" b="0" dirty="0" err="1">
                <a:effectLst/>
              </a:rPr>
              <a:t>ლარზე</a:t>
            </a:r>
            <a:r>
              <a:rPr lang="en-US" sz="2000" b="0" dirty="0">
                <a:effectLst/>
              </a:rPr>
              <a:t> </a:t>
            </a:r>
            <a:r>
              <a:rPr lang="en-US" sz="2000" b="0" dirty="0" err="1">
                <a:effectLst/>
              </a:rPr>
              <a:t>და</a:t>
            </a:r>
            <a:r>
              <a:rPr lang="en-US" sz="2000" b="0" dirty="0">
                <a:effectLst/>
              </a:rPr>
              <a:t> </a:t>
            </a:r>
            <a:r>
              <a:rPr lang="en-US" sz="2000" b="0" dirty="0" err="1">
                <a:effectLst/>
              </a:rPr>
              <a:t>თვიური</a:t>
            </a:r>
            <a:r>
              <a:rPr lang="en-US" sz="2000" b="0" dirty="0">
                <a:effectLst/>
              </a:rPr>
              <a:t> </a:t>
            </a:r>
            <a:r>
              <a:rPr lang="en-US" sz="2000" b="0" dirty="0" err="1">
                <a:effectLst/>
              </a:rPr>
              <a:t>დარიცხული</a:t>
            </a:r>
            <a:r>
              <a:rPr lang="en-US" sz="2000" b="0" dirty="0">
                <a:effectLst/>
              </a:rPr>
              <a:t> </a:t>
            </a:r>
            <a:r>
              <a:rPr lang="en-US" sz="2000" b="0" dirty="0" err="1">
                <a:effectLst/>
              </a:rPr>
              <a:t>ხელფასი</a:t>
            </a:r>
            <a:r>
              <a:rPr lang="en-US" sz="2000" b="0" dirty="0">
                <a:effectLst/>
              </a:rPr>
              <a:t> ≥ </a:t>
            </a:r>
            <a:r>
              <a:rPr lang="en-US" sz="2000" b="0" dirty="0" err="1">
                <a:effectLst/>
              </a:rPr>
              <a:t>საშუალო</a:t>
            </a:r>
            <a:r>
              <a:rPr lang="en-US" sz="2000" b="0" dirty="0">
                <a:effectLst/>
              </a:rPr>
              <a:t> </a:t>
            </a:r>
            <a:r>
              <a:rPr lang="en-US" sz="2000" b="0" dirty="0" err="1">
                <a:effectLst/>
              </a:rPr>
              <a:t>ხელფასზე</a:t>
            </a:r>
            <a:r>
              <a:rPr lang="en-US" sz="2000" b="0" dirty="0">
                <a:effectLst/>
              </a:rPr>
              <a:t> (1000 </a:t>
            </a:r>
            <a:r>
              <a:rPr lang="en-US" sz="2000" b="0" dirty="0" err="1">
                <a:effectLst/>
              </a:rPr>
              <a:t>ლარი</a:t>
            </a:r>
            <a:r>
              <a:rPr lang="en-US" sz="2000" b="0" dirty="0">
                <a:effectLst/>
              </a:rPr>
              <a:t> </a:t>
            </a:r>
            <a:r>
              <a:rPr lang="en-US" sz="2000" b="0" dirty="0" err="1">
                <a:effectLst/>
              </a:rPr>
              <a:t>თვეში</a:t>
            </a:r>
            <a:r>
              <a:rPr lang="en-US" sz="2000" b="0" dirty="0">
                <a:effectLst/>
              </a:rPr>
              <a:t>)</a:t>
            </a:r>
          </a:p>
          <a:p>
            <a:pPr marL="914400" lvl="1" indent="-514350"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50000"/>
                </a:schemeClr>
              </a:buClr>
              <a:buSzPct val="120000"/>
              <a:buFont typeface="Wingdings" panose="05000000000000000000" pitchFamily="2" charset="2"/>
              <a:buChar char="ü"/>
            </a:pPr>
            <a:r>
              <a:rPr lang="en-US" sz="2000" b="0" dirty="0" err="1">
                <a:effectLst/>
              </a:rPr>
              <a:t>თვიური</a:t>
            </a:r>
            <a:r>
              <a:rPr lang="en-US" sz="2000" b="0" dirty="0">
                <a:effectLst/>
              </a:rPr>
              <a:t> </a:t>
            </a:r>
            <a:r>
              <a:rPr lang="en-US" sz="2000" b="0" dirty="0" err="1">
                <a:effectLst/>
              </a:rPr>
              <a:t>დარიცხული</a:t>
            </a:r>
            <a:r>
              <a:rPr lang="en-US" sz="2000" b="0" dirty="0">
                <a:effectLst/>
              </a:rPr>
              <a:t> </a:t>
            </a:r>
            <a:r>
              <a:rPr lang="en-US" sz="2000" b="0" dirty="0" err="1">
                <a:effectLst/>
              </a:rPr>
              <a:t>ხელფასი</a:t>
            </a:r>
            <a:r>
              <a:rPr lang="en-US" sz="2000" b="0" dirty="0">
                <a:effectLst/>
              </a:rPr>
              <a:t> &lt; </a:t>
            </a:r>
            <a:r>
              <a:rPr lang="en-US" sz="2000" b="0" dirty="0" err="1">
                <a:effectLst/>
              </a:rPr>
              <a:t>საშუალო</a:t>
            </a:r>
            <a:r>
              <a:rPr lang="en-US" sz="2000" b="0" dirty="0">
                <a:effectLst/>
              </a:rPr>
              <a:t> </a:t>
            </a:r>
            <a:r>
              <a:rPr lang="en-US" sz="2000" b="0" dirty="0" err="1">
                <a:effectLst/>
              </a:rPr>
              <a:t>ხელფასზე</a:t>
            </a:r>
            <a:r>
              <a:rPr lang="en-US" sz="2000" b="0" dirty="0">
                <a:effectLst/>
              </a:rPr>
              <a:t> (1000 </a:t>
            </a:r>
            <a:r>
              <a:rPr lang="en-US" sz="2000" b="0" dirty="0" err="1">
                <a:effectLst/>
              </a:rPr>
              <a:t>ლარი</a:t>
            </a:r>
            <a:r>
              <a:rPr lang="en-US" sz="2000" b="0" dirty="0">
                <a:effectLst/>
              </a:rPr>
              <a:t> </a:t>
            </a:r>
            <a:r>
              <a:rPr lang="en-US" sz="2000" b="0" dirty="0" err="1">
                <a:effectLst/>
              </a:rPr>
              <a:t>თვეში</a:t>
            </a:r>
            <a:r>
              <a:rPr lang="en-US" sz="2000" b="0" dirty="0">
                <a:effectLst/>
              </a:rPr>
              <a:t>)  </a:t>
            </a:r>
            <a:r>
              <a:rPr lang="en-US" sz="2000" b="0" dirty="0" err="1">
                <a:effectLst/>
              </a:rPr>
              <a:t>ან</a:t>
            </a:r>
            <a:r>
              <a:rPr lang="en-US" sz="2000" b="0" dirty="0">
                <a:effectLst/>
              </a:rPr>
              <a:t> </a:t>
            </a:r>
            <a:r>
              <a:rPr lang="en-US" sz="2000" b="0" dirty="0" err="1">
                <a:effectLst/>
              </a:rPr>
              <a:t>არარეგულარული</a:t>
            </a:r>
            <a:r>
              <a:rPr lang="en-US" sz="2000" b="0" dirty="0">
                <a:effectLst/>
              </a:rPr>
              <a:t> </a:t>
            </a:r>
            <a:r>
              <a:rPr lang="en-US" sz="2000" b="0" dirty="0" err="1">
                <a:effectLst/>
              </a:rPr>
              <a:t>შემოსავლის</a:t>
            </a:r>
            <a:r>
              <a:rPr lang="en-US" sz="2000" b="0" dirty="0">
                <a:effectLst/>
              </a:rPr>
              <a:t> </a:t>
            </a:r>
            <a:r>
              <a:rPr lang="en-US" sz="2000" b="0" dirty="0" err="1">
                <a:effectLst/>
              </a:rPr>
              <a:t>მქონე</a:t>
            </a:r>
            <a:r>
              <a:rPr lang="en-US" sz="2000" b="0" dirty="0">
                <a:effectLst/>
              </a:rPr>
              <a:t> </a:t>
            </a:r>
            <a:r>
              <a:rPr lang="en-US" sz="2000" b="0" dirty="0" err="1">
                <a:effectLst/>
              </a:rPr>
              <a:t>პირი</a:t>
            </a:r>
            <a:r>
              <a:rPr lang="en-US" sz="2000" b="0" dirty="0">
                <a:effectLst/>
              </a:rPr>
              <a:t> </a:t>
            </a:r>
            <a:r>
              <a:rPr lang="en-US" sz="2000" b="0" dirty="0" err="1">
                <a:effectLst/>
              </a:rPr>
              <a:t>ან</a:t>
            </a:r>
            <a:r>
              <a:rPr lang="en-US" sz="2000" b="0" dirty="0">
                <a:effectLst/>
              </a:rPr>
              <a:t> </a:t>
            </a:r>
            <a:r>
              <a:rPr lang="en-US" sz="2000" b="0" dirty="0" err="1">
                <a:effectLst/>
              </a:rPr>
              <a:t>თვითდასაქმებული</a:t>
            </a:r>
            <a:r>
              <a:rPr lang="en-US" sz="2000" b="0" dirty="0">
                <a:effectLst/>
              </a:rPr>
              <a:t> </a:t>
            </a:r>
            <a:r>
              <a:rPr lang="en-US" sz="2000" b="0" dirty="0" err="1">
                <a:effectLst/>
              </a:rPr>
              <a:t>ან</a:t>
            </a:r>
            <a:r>
              <a:rPr lang="en-US" sz="2000" b="0" dirty="0">
                <a:effectLst/>
              </a:rPr>
              <a:t> </a:t>
            </a:r>
            <a:r>
              <a:rPr lang="en-US" sz="2000" b="0" dirty="0" err="1">
                <a:effectLst/>
              </a:rPr>
              <a:t>სხვა</a:t>
            </a:r>
            <a:endParaRPr lang="ka-GE" sz="2000" b="0" dirty="0">
              <a:effectLst/>
            </a:endParaRPr>
          </a:p>
          <a:p>
            <a:pPr marL="914400" lvl="1" indent="-514350"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50000"/>
                </a:schemeClr>
              </a:buClr>
              <a:buSzPct val="120000"/>
              <a:buFont typeface="Wingdings" panose="05000000000000000000" pitchFamily="2" charset="2"/>
              <a:buChar char="ü"/>
            </a:pPr>
            <a:endParaRPr lang="en-US" sz="2000" b="0" dirty="0">
              <a:effectLst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27584" y="0"/>
            <a:ext cx="7696200" cy="457200"/>
          </a:xfrm>
        </p:spPr>
        <p:txBody>
          <a:bodyPr>
            <a:normAutofit/>
          </a:bodyPr>
          <a:lstStyle/>
          <a:p>
            <a:r>
              <a:rPr lang="ka-GE" sz="2400" dirty="0"/>
              <a:t>მოსარგებლეები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4997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1095"/>
            <a:ext cx="5943600" cy="808038"/>
          </a:xfrm>
        </p:spPr>
        <p:txBody>
          <a:bodyPr/>
          <a:lstStyle/>
          <a:p>
            <a:r>
              <a:rPr lang="ka-GE" sz="3200" dirty="0">
                <a:solidFill>
                  <a:schemeClr val="tx1"/>
                </a:solidFill>
                <a:effectLst/>
              </a:rPr>
              <a:t>სერვისების უტილიზაცია</a:t>
            </a:r>
            <a:endParaRPr lang="en-US" sz="3200" dirty="0"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8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6768426"/>
              </p:ext>
            </p:extLst>
          </p:nvPr>
        </p:nvGraphicFramePr>
        <p:xfrm>
          <a:off x="-396552" y="881640"/>
          <a:ext cx="4038600" cy="259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3800278"/>
              </p:ext>
            </p:extLst>
          </p:nvPr>
        </p:nvGraphicFramePr>
        <p:xfrm>
          <a:off x="-277834" y="3789040"/>
          <a:ext cx="4038600" cy="259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-36512" y="3284984"/>
            <a:ext cx="3796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dirty="0"/>
              <a:t>ჰოსპიტალიზაცია 100 მოსახლეზე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6202920"/>
            <a:ext cx="373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/>
              <a:t>გეგმური ამბულატორიული ვიზიტები ერთ სულზე</a:t>
            </a:r>
            <a:endParaRPr lang="en-US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64021425"/>
              </p:ext>
            </p:extLst>
          </p:nvPr>
        </p:nvGraphicFramePr>
        <p:xfrm>
          <a:off x="2267744" y="1569901"/>
          <a:ext cx="7848872" cy="5279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Rectangle 2"/>
          <p:cNvSpPr/>
          <p:nvPr/>
        </p:nvSpPr>
        <p:spPr>
          <a:xfrm>
            <a:off x="4283968" y="910461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ka-GE" dirty="0"/>
              <a:t>შემთხვევების რაოდენობა </a:t>
            </a:r>
            <a:r>
              <a:rPr lang="en-US" dirty="0"/>
              <a:t> - &gt; 6 </a:t>
            </a:r>
            <a:r>
              <a:rPr lang="ka-GE" dirty="0"/>
              <a:t>მლნ</a:t>
            </a:r>
            <a:endParaRPr lang="en-US" dirty="0"/>
          </a:p>
          <a:p>
            <a:pPr algn="ctr"/>
            <a:r>
              <a:rPr lang="ka-GE" dirty="0"/>
              <a:t>(2013-201</a:t>
            </a:r>
            <a:r>
              <a:rPr lang="en-US" dirty="0"/>
              <a:t>8</a:t>
            </a:r>
            <a:r>
              <a:rPr lang="ka-GE" dirty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684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19" y="848409"/>
            <a:ext cx="8706047" cy="5257800"/>
          </a:xfrm>
        </p:spPr>
        <p:txBody>
          <a:bodyPr>
            <a:noAutofit/>
          </a:bodyPr>
          <a:lstStyle/>
          <a:p>
            <a:pPr lvl="0" algn="just">
              <a:lnSpc>
                <a:spcPct val="114000"/>
              </a:lnSpc>
              <a:spcBef>
                <a:spcPts val="300"/>
              </a:spcBef>
              <a:spcAft>
                <a:spcPts val="1800"/>
              </a:spcAft>
              <a:buClr>
                <a:schemeClr val="accent1">
                  <a:lumMod val="50000"/>
                </a:schemeClr>
              </a:buClr>
              <a:buSzPct val="135000"/>
              <a:buFont typeface="Wingdings 2" panose="05020102010507070707" pitchFamily="18" charset="2"/>
              <a:buChar char="P"/>
            </a:pPr>
            <a:r>
              <a:rPr lang="ka-GE" sz="2400" b="0" dirty="0">
                <a:effectLst/>
              </a:rPr>
              <a:t>საქართველოს მთავრობამ თითოეული მოქალაქისათვის შექმნა ჯანდაცვის უფლებით უნივერსალური სარგებლობის ფუნდამენტი </a:t>
            </a:r>
          </a:p>
          <a:p>
            <a:pPr lvl="0" algn="just">
              <a:lnSpc>
                <a:spcPct val="114000"/>
              </a:lnSpc>
              <a:spcBef>
                <a:spcPts val="300"/>
              </a:spcBef>
              <a:spcAft>
                <a:spcPts val="1800"/>
              </a:spcAft>
              <a:buClr>
                <a:schemeClr val="accent1">
                  <a:lumMod val="50000"/>
                </a:schemeClr>
              </a:buClr>
              <a:buSzPct val="135000"/>
              <a:buFont typeface="Wingdings 2" panose="05020102010507070707" pitchFamily="18" charset="2"/>
              <a:buChar char="P"/>
            </a:pPr>
            <a:r>
              <a:rPr lang="ka-GE" sz="2400" b="0" dirty="0">
                <a:effectLst/>
              </a:rPr>
              <a:t>საქართველოს ყველა მოქალაქე უზრუნველყოფილია საბაზისო სამედიცინო მომსახურებით, 515 ათასამდე პირს აქვს კერძო ან კორპორატიული დაზღვევა; </a:t>
            </a:r>
            <a:endParaRPr lang="en-US" sz="2400" b="0" dirty="0">
              <a:effectLst/>
            </a:endParaRPr>
          </a:p>
          <a:p>
            <a:pPr algn="just">
              <a:lnSpc>
                <a:spcPct val="114000"/>
              </a:lnSpc>
              <a:spcBef>
                <a:spcPts val="300"/>
              </a:spcBef>
              <a:spcAft>
                <a:spcPts val="1800"/>
              </a:spcAft>
              <a:buClr>
                <a:schemeClr val="accent1">
                  <a:lumMod val="50000"/>
                </a:schemeClr>
              </a:buClr>
              <a:buSzPct val="135000"/>
              <a:buFont typeface="Wingdings 2" panose="05020102010507070707" pitchFamily="18" charset="2"/>
              <a:buChar char="P"/>
            </a:pPr>
            <a:r>
              <a:rPr lang="ka-GE" sz="2400" b="0" dirty="0">
                <a:effectLst/>
              </a:rPr>
              <a:t>საყოველთაო ჯანდაცვის მოსარგებლეების აბსოლუტური უმრავლესობა (96.4%) კმაყოფილი ან ძალიან კმაყოფილია ჰოსპიტალური და/ან ამბულატორიული მომსახურებით, </a:t>
            </a:r>
            <a:endParaRPr lang="en-US" sz="2400" b="0" dirty="0">
              <a:effectLst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3568" y="188640"/>
            <a:ext cx="8229600" cy="492968"/>
          </a:xfrm>
        </p:spPr>
        <p:txBody>
          <a:bodyPr>
            <a:normAutofit/>
          </a:bodyPr>
          <a:lstStyle/>
          <a:p>
            <a:r>
              <a:rPr lang="ka-GE" sz="2400" dirty="0"/>
              <a:t>პროგრამის შეფასება (</a:t>
            </a:r>
            <a:r>
              <a:rPr lang="en-US" sz="2400" dirty="0"/>
              <a:t>WB</a:t>
            </a:r>
            <a:r>
              <a:rPr lang="ka-GE" sz="2400" dirty="0"/>
              <a:t>, </a:t>
            </a:r>
            <a:r>
              <a:rPr lang="en-US" sz="2400" dirty="0"/>
              <a:t>WHO </a:t>
            </a:r>
            <a:r>
              <a:rPr lang="ka-GE" sz="2400" dirty="0"/>
              <a:t>და </a:t>
            </a:r>
            <a:r>
              <a:rPr lang="en-US" sz="2400" dirty="0"/>
              <a:t>USAID</a:t>
            </a:r>
            <a:r>
              <a:rPr lang="ka-GE" sz="2400" dirty="0"/>
              <a:t>)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28575" y="6336220"/>
            <a:ext cx="2286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WB</a:t>
            </a:r>
            <a:r>
              <a:rPr lang="ka-GE" sz="1200" b="1" dirty="0"/>
              <a:t>, </a:t>
            </a:r>
            <a:r>
              <a:rPr lang="en-US" sz="1200" b="1" dirty="0"/>
              <a:t>WHO </a:t>
            </a:r>
            <a:r>
              <a:rPr lang="ka-GE" sz="1200" b="1" dirty="0"/>
              <a:t>და </a:t>
            </a:r>
            <a:r>
              <a:rPr lang="en-US" sz="1200" b="1" dirty="0"/>
              <a:t>USAID</a:t>
            </a:r>
          </a:p>
        </p:txBody>
      </p:sp>
    </p:spTree>
    <p:extLst>
      <p:ext uri="{BB962C8B-B14F-4D97-AF65-F5344CB8AC3E}">
        <p14:creationId xmlns:p14="http://schemas.microsoft.com/office/powerpoint/2010/main" val="11259061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7550</TotalTime>
  <Words>1784</Words>
  <Application>Microsoft Macintosh PowerPoint</Application>
  <PresentationFormat>On-screen Show (4:3)</PresentationFormat>
  <Paragraphs>219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9" baseType="lpstr">
      <vt:lpstr>Arial</vt:lpstr>
      <vt:lpstr>Calibri</vt:lpstr>
      <vt:lpstr>Kozuka Mincho Pro H</vt:lpstr>
      <vt:lpstr>LitMtavrPS</vt:lpstr>
      <vt:lpstr>Sylfaen</vt:lpstr>
      <vt:lpstr>Wingdings</vt:lpstr>
      <vt:lpstr>Wingdings 2</vt:lpstr>
      <vt:lpstr>Default Design</vt:lpstr>
      <vt:lpstr>ჯანმრთელობის დაცვის სახელმწიფო პროგრამები</vt:lpstr>
      <vt:lpstr>საყოველთაო ჯანდაცვის პროგრამა - მიზანი</vt:lpstr>
      <vt:lpstr>სამედიცინო მომსახურების მიმწოდებლები</vt:lpstr>
      <vt:lpstr>საყოველთაო ჯანდაცვის პროგრამა</vt:lpstr>
      <vt:lpstr>პროცედურა მომსახურების მისაღებად</vt:lpstr>
      <vt:lpstr>მოსარგებლეები</vt:lpstr>
      <vt:lpstr>მოსარგებლეები</vt:lpstr>
      <vt:lpstr>სერვისების უტილიზაცია</vt:lpstr>
      <vt:lpstr>პროგრამის შეფასება (WB, WHO და USAID)</vt:lpstr>
      <vt:lpstr>მიმწოდებლების მიერ სამედიცინო მომსახურების განფასება</vt:lpstr>
      <vt:lpstr>ანგარიშგება</vt:lpstr>
      <vt:lpstr>ზედამხედველობა</vt:lpstr>
      <vt:lpstr>შეტყობინება შემთხვევის შესახებ</vt:lpstr>
      <vt:lpstr>პროგრამის ზედამხედველობის ეტაპები</vt:lpstr>
      <vt:lpstr>მონიტორინგი</vt:lpstr>
      <vt:lpstr>მონიტორინგი</vt:lpstr>
      <vt:lpstr>ინპექტირება (შესრულებული სამუშაოს დამუშავება)</vt:lpstr>
      <vt:lpstr>კონტროლი</vt:lpstr>
      <vt:lpstr>რევიზია</vt:lpstr>
      <vt:lpstr>რევიზია</vt:lpstr>
      <vt:lpstr> რევიზიისას  მოწმდება: </vt:lpstr>
      <vt:lpstr>PowerPoint Presentation</vt:lpstr>
      <vt:lpstr>ანაზღაურებული თანხის სრულად უკან დაბრუნების საფუძვლები </vt:lpstr>
      <vt:lpstr>სელექტიური კონტრაქტირება</vt:lpstr>
      <vt:lpstr>პირველადი ჯანდაცვა</vt:lpstr>
      <vt:lpstr>ოჯახის ექიმის/ სოფლის ექიმის მოსმახურება</vt:lpstr>
      <vt:lpstr>ინსტრუმენტული კვლევა</vt:lpstr>
      <vt:lpstr>PowerPoint Presentation</vt:lpstr>
      <vt:lpstr>ქრონიკული დაავადებების სამკურნალო მედიკამენტებით უზრუნველყოფის პროგრამა</vt:lpstr>
      <vt:lpstr>ქრონიკული დაავადებების სამკურნალო მედიკამენტებით უზრუნველყოფის პროგრამა</vt:lpstr>
      <vt:lpstr>დაფინანსება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Microsoft Office User</cp:lastModifiedBy>
  <cp:revision>705</cp:revision>
  <dcterms:created xsi:type="dcterms:W3CDTF">2006-03-27T05:55:52Z</dcterms:created>
  <dcterms:modified xsi:type="dcterms:W3CDTF">2020-05-31T17:48:54Z</dcterms:modified>
</cp:coreProperties>
</file>