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0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44" r:id="rId20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F6F9FC"/>
    <a:srgbClr val="FFFFFF"/>
    <a:srgbClr val="006666"/>
    <a:srgbClr val="FFFFCC"/>
    <a:srgbClr val="127D0D"/>
    <a:srgbClr val="79E395"/>
    <a:srgbClr val="6CB484"/>
    <a:srgbClr val="5CC475"/>
    <a:srgbClr val="D2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5" autoAdjust="0"/>
    <p:restoredTop sz="66757" autoAdjust="0"/>
  </p:normalViewPr>
  <p:slideViewPr>
    <p:cSldViewPr>
      <p:cViewPr varScale="1">
        <p:scale>
          <a:sx n="88" d="100"/>
          <a:sy n="88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73488084284035E-2"/>
          <c:y val="3.1466278781473365E-2"/>
          <c:w val="0.94705538392889321"/>
          <c:h val="0.75156430935510454"/>
        </c:manualLayout>
      </c:layout>
      <c:lineChart>
        <c:grouping val="standard"/>
        <c:varyColors val="0"/>
        <c:ser>
          <c:idx val="0"/>
          <c:order val="0"/>
          <c:tx>
            <c:strRef>
              <c:f>[Cancer_analysis_2018.xlsx]Sheet1!$C$34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[Cancer_analysis_2018.xlsx]Sheet1!$C$35:$C$52</c:f>
              <c:numCache>
                <c:formatCode>General</c:formatCode>
                <c:ptCount val="18"/>
                <c:pt idx="0">
                  <c:v>97</c:v>
                </c:pt>
                <c:pt idx="1">
                  <c:v>113</c:v>
                </c:pt>
                <c:pt idx="2">
                  <c:v>122</c:v>
                </c:pt>
                <c:pt idx="3">
                  <c:v>121</c:v>
                </c:pt>
                <c:pt idx="4">
                  <c:v>133</c:v>
                </c:pt>
                <c:pt idx="5">
                  <c:v>139</c:v>
                </c:pt>
                <c:pt idx="6">
                  <c:v>141</c:v>
                </c:pt>
                <c:pt idx="7">
                  <c:v>115</c:v>
                </c:pt>
                <c:pt idx="8">
                  <c:v>129</c:v>
                </c:pt>
                <c:pt idx="9">
                  <c:v>128</c:v>
                </c:pt>
                <c:pt idx="10">
                  <c:v>126</c:v>
                </c:pt>
                <c:pt idx="11">
                  <c:v>95</c:v>
                </c:pt>
                <c:pt idx="12">
                  <c:v>94</c:v>
                </c:pt>
                <c:pt idx="13">
                  <c:v>110</c:v>
                </c:pt>
                <c:pt idx="14">
                  <c:v>130</c:v>
                </c:pt>
                <c:pt idx="15">
                  <c:v>264</c:v>
                </c:pt>
                <c:pt idx="16">
                  <c:v>254</c:v>
                </c:pt>
                <c:pt idx="17">
                  <c:v>218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EE-4043-8956-72F6AABEEBB4}"/>
            </c:ext>
          </c:extLst>
        </c:ser>
        <c:ser>
          <c:idx val="1"/>
          <c:order val="1"/>
          <c:tx>
            <c:strRef>
              <c:f>[Cancer_analysis_2018.xlsx]Sheet1!$D$34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[Cancer_analysis_2018.xlsx]Sheet1!$D$35:$D$52</c:f>
              <c:numCache>
                <c:formatCode>General</c:formatCode>
                <c:ptCount val="18"/>
                <c:pt idx="0">
                  <c:v>347</c:v>
                </c:pt>
                <c:pt idx="1">
                  <c:v>355</c:v>
                </c:pt>
                <c:pt idx="2">
                  <c:v>361</c:v>
                </c:pt>
                <c:pt idx="3">
                  <c:v>366</c:v>
                </c:pt>
                <c:pt idx="4">
                  <c:v>375</c:v>
                </c:pt>
                <c:pt idx="5">
                  <c:v>380</c:v>
                </c:pt>
                <c:pt idx="6">
                  <c:v>388</c:v>
                </c:pt>
                <c:pt idx="7">
                  <c:v>396</c:v>
                </c:pt>
                <c:pt idx="8">
                  <c:v>406</c:v>
                </c:pt>
                <c:pt idx="9">
                  <c:v>413</c:v>
                </c:pt>
                <c:pt idx="10">
                  <c:v>416</c:v>
                </c:pt>
                <c:pt idx="11">
                  <c:v>423</c:v>
                </c:pt>
                <c:pt idx="12">
                  <c:v>427</c:v>
                </c:pt>
                <c:pt idx="13">
                  <c:v>433</c:v>
                </c:pt>
                <c:pt idx="14">
                  <c:v>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EE-4043-8956-72F6AABEEBB4}"/>
            </c:ext>
          </c:extLst>
        </c:ser>
        <c:ser>
          <c:idx val="2"/>
          <c:order val="2"/>
          <c:tx>
            <c:strRef>
              <c:f>[Cancer_analysis_2018.xlsx]Sheet1!$E$34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[Cancer_analysis_2018.xlsx]Sheet1!$E$35:$E$52</c:f>
              <c:numCache>
                <c:formatCode>General</c:formatCode>
                <c:ptCount val="18"/>
                <c:pt idx="0">
                  <c:v>449</c:v>
                </c:pt>
                <c:pt idx="1">
                  <c:v>460</c:v>
                </c:pt>
                <c:pt idx="2">
                  <c:v>468</c:v>
                </c:pt>
                <c:pt idx="3">
                  <c:v>478</c:v>
                </c:pt>
                <c:pt idx="4">
                  <c:v>490</c:v>
                </c:pt>
                <c:pt idx="5">
                  <c:v>497</c:v>
                </c:pt>
                <c:pt idx="6">
                  <c:v>506</c:v>
                </c:pt>
                <c:pt idx="7">
                  <c:v>515</c:v>
                </c:pt>
                <c:pt idx="8">
                  <c:v>529</c:v>
                </c:pt>
                <c:pt idx="9">
                  <c:v>537</c:v>
                </c:pt>
                <c:pt idx="10">
                  <c:v>542</c:v>
                </c:pt>
                <c:pt idx="11">
                  <c:v>552</c:v>
                </c:pt>
                <c:pt idx="12">
                  <c:v>554</c:v>
                </c:pt>
                <c:pt idx="13">
                  <c:v>559</c:v>
                </c:pt>
                <c:pt idx="14">
                  <c:v>569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EE-4043-8956-72F6AABEEBB4}"/>
            </c:ext>
          </c:extLst>
        </c:ser>
        <c:ser>
          <c:idx val="3"/>
          <c:order val="3"/>
          <c:tx>
            <c:strRef>
              <c:f>[Cancer_analysis_2018.xlsx]Sheet1!$F$34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[Cancer_analysis_2018.xlsx]Sheet1!$F$35:$F$52</c:f>
              <c:numCache>
                <c:formatCode>General</c:formatCode>
                <c:ptCount val="18"/>
                <c:pt idx="0">
                  <c:v>260</c:v>
                </c:pt>
                <c:pt idx="1">
                  <c:v>261</c:v>
                </c:pt>
                <c:pt idx="2">
                  <c:v>263</c:v>
                </c:pt>
                <c:pt idx="3">
                  <c:v>264</c:v>
                </c:pt>
                <c:pt idx="4">
                  <c:v>269</c:v>
                </c:pt>
                <c:pt idx="5">
                  <c:v>270</c:v>
                </c:pt>
                <c:pt idx="6">
                  <c:v>272</c:v>
                </c:pt>
                <c:pt idx="7">
                  <c:v>277</c:v>
                </c:pt>
                <c:pt idx="8">
                  <c:v>278</c:v>
                </c:pt>
                <c:pt idx="9">
                  <c:v>284</c:v>
                </c:pt>
                <c:pt idx="10">
                  <c:v>288</c:v>
                </c:pt>
                <c:pt idx="11">
                  <c:v>290</c:v>
                </c:pt>
                <c:pt idx="12">
                  <c:v>294</c:v>
                </c:pt>
                <c:pt idx="13">
                  <c:v>298</c:v>
                </c:pt>
                <c:pt idx="14">
                  <c:v>300</c:v>
                </c:pt>
                <c:pt idx="15">
                  <c:v>309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EE-4043-8956-72F6AABEE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85312"/>
        <c:axId val="87886848"/>
      </c:lineChart>
      <c:catAx>
        <c:axId val="878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86848"/>
        <c:crosses val="autoZero"/>
        <c:auto val="1"/>
        <c:lblAlgn val="ctr"/>
        <c:lblOffset val="100"/>
        <c:noMultiLvlLbl val="0"/>
      </c:catAx>
      <c:valAx>
        <c:axId val="8788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84864391951"/>
          <c:y val="4.4002950964555969E-2"/>
          <c:w val="0.87501075386410032"/>
          <c:h val="0.85288461778517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0.193</c:v>
                </c:pt>
                <c:pt idx="1">
                  <c:v>0.193</c:v>
                </c:pt>
                <c:pt idx="2">
                  <c:v>0.23200000000000001</c:v>
                </c:pt>
                <c:pt idx="3">
                  <c:v>0.28699999999999998</c:v>
                </c:pt>
                <c:pt idx="4">
                  <c:v>9.5000000000000001E-2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2F-43E2-BF9F-ADB4F8BE55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0.224</c:v>
                </c:pt>
                <c:pt idx="1">
                  <c:v>0.17599999999999999</c:v>
                </c:pt>
                <c:pt idx="2">
                  <c:v>0.216</c:v>
                </c:pt>
                <c:pt idx="3">
                  <c:v>0.27200000000000002</c:v>
                </c:pt>
                <c:pt idx="4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2F-43E2-BF9F-ADB4F8BE55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0.22700000000000001</c:v>
                </c:pt>
                <c:pt idx="1">
                  <c:v>0.17499999999999999</c:v>
                </c:pt>
                <c:pt idx="2">
                  <c:v>0.20599999999999999</c:v>
                </c:pt>
                <c:pt idx="3">
                  <c:v>0.25800000000000001</c:v>
                </c:pt>
                <c:pt idx="4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2F-43E2-BF9F-ADB4F8BE5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0"/>
        <c:axId val="146637952"/>
        <c:axId val="146639488"/>
      </c:barChart>
      <c:catAx>
        <c:axId val="14663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6639488"/>
        <c:crosses val="autoZero"/>
        <c:auto val="1"/>
        <c:lblAlgn val="ctr"/>
        <c:lblOffset val="100"/>
        <c:noMultiLvlLbl val="0"/>
      </c:catAx>
      <c:valAx>
        <c:axId val="14663948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14663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43827995809249"/>
          <c:y val="3.9495140841224796E-2"/>
          <c:w val="0.13799556737475796"/>
          <c:h val="0.2150056672500355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სხივური თერაპია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3005</c:v>
                </c:pt>
                <c:pt idx="1">
                  <c:v>3203</c:v>
                </c:pt>
                <c:pt idx="2">
                  <c:v>3455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B-1347-8081-979C0E059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ქიმიოთერაპია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52662</c:v>
                </c:pt>
                <c:pt idx="1">
                  <c:v>47770</c:v>
                </c:pt>
                <c:pt idx="2">
                  <c:v>41368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4B-1347-8081-979C0E059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სულ ონკოლოგია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61693</c:v>
                </c:pt>
                <c:pt idx="1">
                  <c:v>68847</c:v>
                </c:pt>
                <c:pt idx="2">
                  <c:v>72478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4B-1347-8081-979C0E05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92256"/>
        <c:axId val="146932480"/>
      </c:barChart>
      <c:catAx>
        <c:axId val="1353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32480"/>
        <c:crosses val="autoZero"/>
        <c:auto val="1"/>
        <c:lblAlgn val="ctr"/>
        <c:lblOffset val="100"/>
        <c:noMultiLvlLbl val="0"/>
      </c:catAx>
      <c:valAx>
        <c:axId val="14693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9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75919409376628E-2"/>
          <c:y val="2.7591459091319812E-2"/>
          <c:w val="0.9329241096361478"/>
          <c:h val="0.44744962101826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20899</c:v>
                </c:pt>
                <c:pt idx="1">
                  <c:v>24280</c:v>
                </c:pt>
                <c:pt idx="2">
                  <c:v>6352</c:v>
                </c:pt>
                <c:pt idx="3">
                  <c:v>9059</c:v>
                </c:pt>
                <c:pt idx="4">
                  <c:v>1199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37-344D-8260-92EF5B130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23423</c:v>
                </c:pt>
                <c:pt idx="1">
                  <c:v>25691</c:v>
                </c:pt>
                <c:pt idx="2">
                  <c:v>4830</c:v>
                </c:pt>
                <c:pt idx="3">
                  <c:v>8440</c:v>
                </c:pt>
                <c:pt idx="4">
                  <c:v>1122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37-344D-8260-92EF5B1306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22440</c:v>
                </c:pt>
                <c:pt idx="1">
                  <c:v>21788</c:v>
                </c:pt>
                <c:pt idx="2">
                  <c:v>6021</c:v>
                </c:pt>
                <c:pt idx="3">
                  <c:v>6552</c:v>
                </c:pt>
                <c:pt idx="4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37-344D-8260-92EF5B130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20160"/>
        <c:axId val="135426048"/>
      </c:barChart>
      <c:catAx>
        <c:axId val="13542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26048"/>
        <c:crosses val="autoZero"/>
        <c:auto val="1"/>
        <c:lblAlgn val="ctr"/>
        <c:lblOffset val="100"/>
        <c:noMultiLvlLbl val="0"/>
      </c:catAx>
      <c:valAx>
        <c:axId val="13542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20160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7.1272875993240586E-2"/>
          <c:y val="0.80752110196989813"/>
          <c:w val="0.23124105634056016"/>
          <c:h val="7.746846274240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კიბოზე კონტროლის გაუმჯობესების, ეპიდემიოლოგიური კვლევებისა და საზოგადოებრივი ჯანდაცვითი პროგრამების დაგეგმვის, პრევენციული და მკურნალობის მეთოდების შეფასების საშუალებას იძლევა.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719E74-E9AD-4633-B6B8-1DE24CD3A281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96913"/>
            <a:ext cx="4656138" cy="3492500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938734" y="8842382"/>
            <a:ext cx="3014471" cy="4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64D1F2-A6FD-4ED9-B888-38E3F64A3716}" type="slidenum">
              <a:rPr lang="en-US" altLang="en-US" sz="1200">
                <a:ea typeface="MS PGothic" pitchFamily="34" charset="-128"/>
              </a:rPr>
              <a:pPr algn="r" eaLnBrk="1" hangingPunct="1"/>
              <a:t>15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15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48000" cy="575434"/>
          </a:xfrm>
          <a:prstGeom prst="rect">
            <a:avLst/>
          </a:prstGeom>
          <a:solidFill>
            <a:srgbClr val="F9FBFD"/>
          </a:solidFill>
        </p:spPr>
      </p:pic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4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302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302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0"/>
            <a:ext cx="3228975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ka-GE" sz="4800" b="1" dirty="0" smtClean="0">
                <a:solidFill>
                  <a:srgbClr val="006666"/>
                </a:solidFill>
              </a:rPr>
              <a:t>ონკოლოგიური </a:t>
            </a:r>
            <a:r>
              <a:rPr lang="ka-GE" sz="4800" b="1" dirty="0">
                <a:solidFill>
                  <a:srgbClr val="006666"/>
                </a:solidFill>
              </a:rPr>
              <a:t>დაავადებების მართვა საქართველოში</a:t>
            </a: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086600" cy="1752600"/>
          </a:xfrm>
        </p:spPr>
        <p:txBody>
          <a:bodyPr/>
          <a:lstStyle/>
          <a:p>
            <a:r>
              <a:rPr lang="ka-GE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</a:r>
          </a:p>
          <a:p>
            <a:r>
              <a:rPr lang="ka-GE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ka-GE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თებერვალი, 2019</a:t>
            </a:r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DD3B1-7DD0-B24E-B8B3-E550233F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r>
              <a:rPr lang="ka-GE" dirty="0"/>
              <a:t>დაავადების ადრეული გამოვლენა და სკრინინგი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B63D5-67FA-824A-A29A-F391DFEC1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40163"/>
          </a:xfrm>
        </p:spPr>
        <p:txBody>
          <a:bodyPr>
            <a:normAutofit lnSpcReduction="10000"/>
          </a:bodyPr>
          <a:lstStyle/>
          <a:p>
            <a:r>
              <a:rPr lang="ka-GE" sz="2400" dirty="0"/>
              <a:t>2011 წ. კიბოს სკრინინგ-პროგრამა</a:t>
            </a:r>
          </a:p>
          <a:p>
            <a:r>
              <a:rPr lang="ka-GE" sz="2400" dirty="0"/>
              <a:t>მიზნობრივი პოპულაცია:</a:t>
            </a:r>
          </a:p>
          <a:p>
            <a:pPr lvl="1"/>
            <a:r>
              <a:rPr lang="ka-GE" sz="2400" dirty="0"/>
              <a:t>ძუძუს კიბოს სკრინინგი 40-70 წლის ქალებისთვის</a:t>
            </a:r>
          </a:p>
          <a:p>
            <a:pPr lvl="1"/>
            <a:r>
              <a:rPr lang="ka-GE" sz="2400" dirty="0"/>
              <a:t>საშვილოსნოს ყელის კიბოს სკრინინგი 25-60 წლის ქალებისთვის </a:t>
            </a:r>
          </a:p>
          <a:p>
            <a:pPr lvl="1"/>
            <a:r>
              <a:rPr lang="ka-GE" sz="2400" dirty="0"/>
              <a:t>პროსტატის კიბოს სკრინინგი 50-70 წლის კაცებისთვის</a:t>
            </a:r>
          </a:p>
          <a:p>
            <a:pPr lvl="1"/>
            <a:r>
              <a:rPr lang="ka-GE" sz="2400" dirty="0"/>
              <a:t>კოლორექტული კიბოს სკრინინგი 50-70 წლის მოსახლეობისთვის</a:t>
            </a:r>
          </a:p>
          <a:p>
            <a:pPr lvl="1"/>
            <a:r>
              <a:rPr lang="ka-GE" sz="2400" dirty="0"/>
              <a:t>საშვილოსნოს კიბოს ორგანიზებული სკრინინგი</a:t>
            </a:r>
            <a:endParaRPr lang="ka-GE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98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06992-BD51-5C42-93FD-3ADFAAF0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r>
              <a:rPr lang="ka-GE" dirty="0"/>
              <a:t>კიბოს სკრინინგის მაჩვენებლები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45FBAC2-63E5-AC45-9538-B94533F58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632057"/>
              </p:ext>
            </p:extLst>
          </p:nvPr>
        </p:nvGraphicFramePr>
        <p:xfrm>
          <a:off x="457200" y="1665549"/>
          <a:ext cx="8343900" cy="454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10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69BCA-AA41-7D43-8ADD-E9F1D6F3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ka-GE" dirty="0"/>
              <a:t>პრევენცია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E3F5F-09A8-DC4B-B51C-D64205F6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039636" cy="4525963"/>
          </a:xfrm>
        </p:spPr>
        <p:txBody>
          <a:bodyPr>
            <a:noAutofit/>
          </a:bodyPr>
          <a:lstStyle/>
          <a:p>
            <a:r>
              <a:rPr lang="ka-GE" sz="2000" dirty="0"/>
              <a:t>იმუნიზაცია - 2017 წლის 1 დეკემბრიდან - ადამიანის პაპილომა ვირუსის საწინააღმდეგო ვაქცინაცია</a:t>
            </a:r>
          </a:p>
          <a:p>
            <a:r>
              <a:rPr lang="ka-GE" sz="2000" dirty="0"/>
              <a:t>ჯანმრთელობის ხელშეწყობა</a:t>
            </a:r>
          </a:p>
          <a:p>
            <a:pPr lvl="1"/>
            <a:r>
              <a:rPr lang="en-US" sz="2000" dirty="0" err="1"/>
              <a:t>თამბაქოს</a:t>
            </a:r>
            <a:r>
              <a:rPr lang="en-US" sz="2000" dirty="0"/>
              <a:t> </a:t>
            </a:r>
            <a:r>
              <a:rPr lang="en-US" sz="2000" dirty="0" err="1"/>
              <a:t>მოხმარების</a:t>
            </a:r>
            <a:r>
              <a:rPr lang="en-US" sz="2000" dirty="0"/>
              <a:t> </a:t>
            </a:r>
            <a:r>
              <a:rPr lang="en-US" sz="2000" dirty="0" err="1"/>
              <a:t>კონტროლის</a:t>
            </a:r>
            <a:r>
              <a:rPr lang="en-US" sz="2000" dirty="0"/>
              <a:t> </a:t>
            </a:r>
            <a:r>
              <a:rPr lang="en-US" sz="2000" dirty="0" err="1"/>
              <a:t>გაძლიერება</a:t>
            </a:r>
            <a:r>
              <a:rPr lang="en-US" sz="2000" dirty="0"/>
              <a:t>; </a:t>
            </a:r>
          </a:p>
          <a:p>
            <a:pPr lvl="1"/>
            <a:r>
              <a:rPr lang="en-US" sz="2000" dirty="0" err="1"/>
              <a:t>ჯანსაღი</a:t>
            </a:r>
            <a:r>
              <a:rPr lang="en-US" sz="2000" dirty="0"/>
              <a:t> </a:t>
            </a:r>
            <a:r>
              <a:rPr lang="en-US" sz="2000" dirty="0" err="1"/>
              <a:t>კვების</a:t>
            </a:r>
            <a:r>
              <a:rPr lang="en-US" sz="2000" dirty="0"/>
              <a:t> </a:t>
            </a:r>
            <a:r>
              <a:rPr lang="en-US" sz="2000" dirty="0" err="1"/>
              <a:t>შესახებ</a:t>
            </a:r>
            <a:r>
              <a:rPr lang="en-US" sz="2000" dirty="0"/>
              <a:t> </a:t>
            </a:r>
            <a:r>
              <a:rPr lang="en-US" sz="2000" dirty="0" err="1"/>
              <a:t>განათლება</a:t>
            </a:r>
            <a:r>
              <a:rPr lang="en-US" sz="2000" dirty="0"/>
              <a:t>; </a:t>
            </a:r>
          </a:p>
          <a:p>
            <a:pPr lvl="1"/>
            <a:r>
              <a:rPr lang="en-US" sz="2000" dirty="0" err="1"/>
              <a:t>ალკოჰოლის</a:t>
            </a:r>
            <a:r>
              <a:rPr lang="en-US" sz="2000" dirty="0"/>
              <a:t> </a:t>
            </a:r>
            <a:r>
              <a:rPr lang="en-US" sz="2000" dirty="0" err="1"/>
              <a:t>ჭარბი</a:t>
            </a:r>
            <a:r>
              <a:rPr lang="en-US" sz="2000" dirty="0"/>
              <a:t> </a:t>
            </a:r>
            <a:r>
              <a:rPr lang="en-US" sz="2000" dirty="0" err="1"/>
              <a:t>მოხმარების</a:t>
            </a:r>
            <a:r>
              <a:rPr lang="en-US" sz="2000" dirty="0"/>
              <a:t> </a:t>
            </a:r>
            <a:r>
              <a:rPr lang="en-US" sz="2000" dirty="0" err="1"/>
              <a:t>შესახებ</a:t>
            </a:r>
            <a:r>
              <a:rPr lang="en-US" sz="2000" dirty="0"/>
              <a:t> </a:t>
            </a:r>
            <a:r>
              <a:rPr lang="en-US" sz="2000" dirty="0" err="1"/>
              <a:t>ცნობიერების</a:t>
            </a:r>
            <a:r>
              <a:rPr lang="en-US" sz="2000" dirty="0"/>
              <a:t> </a:t>
            </a:r>
            <a:r>
              <a:rPr lang="en-US" sz="2000" dirty="0" err="1"/>
              <a:t>ამაღლება</a:t>
            </a:r>
            <a:r>
              <a:rPr lang="en-US" sz="2000" dirty="0"/>
              <a:t>; </a:t>
            </a:r>
          </a:p>
          <a:p>
            <a:pPr lvl="1"/>
            <a:r>
              <a:rPr lang="en-US" sz="2000" dirty="0" err="1"/>
              <a:t>ფიზიკური</a:t>
            </a:r>
            <a:r>
              <a:rPr lang="en-US" sz="2000" dirty="0"/>
              <a:t> </a:t>
            </a:r>
            <a:r>
              <a:rPr lang="en-US" sz="2000" dirty="0" err="1"/>
              <a:t>აქტივობის</a:t>
            </a:r>
            <a:r>
              <a:rPr lang="en-US" sz="2000" dirty="0"/>
              <a:t> </a:t>
            </a:r>
            <a:r>
              <a:rPr lang="en-US" sz="2000" dirty="0" err="1"/>
              <a:t>ხელშეწყობა</a:t>
            </a:r>
            <a:endParaRPr lang="ka-GE" sz="2000" dirty="0"/>
          </a:p>
          <a:p>
            <a:pPr lvl="1"/>
            <a:r>
              <a:rPr lang="en-US" sz="2000" dirty="0" err="1"/>
              <a:t>ჰეპატიტის</a:t>
            </a:r>
            <a:r>
              <a:rPr lang="en-US" sz="2000" dirty="0"/>
              <a:t> </a:t>
            </a:r>
            <a:r>
              <a:rPr lang="en-US" sz="2000" dirty="0" err="1"/>
              <a:t>პრევენცია</a:t>
            </a:r>
            <a:r>
              <a:rPr lang="en-US" sz="2000" dirty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/>
              <a:t>მოსახლეობის</a:t>
            </a:r>
            <a:r>
              <a:rPr lang="en-US" sz="2000" dirty="0"/>
              <a:t> </a:t>
            </a:r>
            <a:r>
              <a:rPr lang="en-US" sz="2000" dirty="0" err="1"/>
              <a:t>განათლების</a:t>
            </a:r>
            <a:r>
              <a:rPr lang="en-US" sz="2000" dirty="0"/>
              <a:t> </a:t>
            </a:r>
            <a:r>
              <a:rPr lang="en-US" sz="2000" dirty="0" err="1"/>
              <a:t>ხელშეწყობა</a:t>
            </a:r>
            <a:r>
              <a:rPr lang="en-US" sz="2000" dirty="0"/>
              <a:t>; </a:t>
            </a:r>
            <a:endParaRPr lang="ka-GE" sz="2000" dirty="0"/>
          </a:p>
          <a:p>
            <a:pPr lvl="1"/>
            <a:r>
              <a:rPr lang="en-US" sz="2000" dirty="0" err="1"/>
              <a:t>ჯანმრთელობის</a:t>
            </a:r>
            <a:r>
              <a:rPr lang="en-US" sz="2000" dirty="0"/>
              <a:t> </a:t>
            </a:r>
            <a:r>
              <a:rPr lang="en-US" sz="2000" dirty="0" err="1"/>
              <a:t>ხელშეწყობის</a:t>
            </a:r>
            <a:r>
              <a:rPr lang="en-US" sz="2000" dirty="0"/>
              <a:t> </a:t>
            </a:r>
            <a:r>
              <a:rPr lang="en-US" sz="2000" dirty="0" err="1"/>
              <a:t>პოპულარიზაცია</a:t>
            </a:r>
            <a:r>
              <a:rPr lang="en-US" sz="2000" dirty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/>
              <a:t>გაძლიერება</a:t>
            </a:r>
            <a:endParaRPr lang="ka-GE" sz="2000" dirty="0"/>
          </a:p>
          <a:p>
            <a:r>
              <a:rPr lang="en-US" sz="2000" dirty="0"/>
              <a:t>C </a:t>
            </a:r>
            <a:r>
              <a:rPr lang="ka-GE" sz="2000" dirty="0"/>
              <a:t>ჰეპატიტის, ტუბერკულოზის, დიაბეტის მართვა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45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8CFC8-5A78-1C4B-8F04-DA319B1E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ka-GE" sz="2800" dirty="0"/>
              <a:t>არაგადამდები დაავადებების არაგადამდები დაავადებების პრევენციისა და კონტროლის 2017-2020 წლების ეროვნული სტრატეგია 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61E5D6-0E7A-3947-9780-6D6648A0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808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სამიზნეები</a:t>
            </a:r>
            <a:r>
              <a:rPr lang="en-US" sz="2400" dirty="0"/>
              <a:t> 2020 </a:t>
            </a:r>
            <a:r>
              <a:rPr lang="en-US" sz="2400" dirty="0" err="1"/>
              <a:t>წლისთვის</a:t>
            </a:r>
            <a:r>
              <a:rPr lang="en-US" sz="2400" dirty="0"/>
              <a:t> (</a:t>
            </a:r>
            <a:r>
              <a:rPr lang="en-US" sz="2400" dirty="0" err="1"/>
              <a:t>საბაზისო</a:t>
            </a:r>
            <a:r>
              <a:rPr lang="en-US" sz="2400" dirty="0"/>
              <a:t> - 2015 </a:t>
            </a:r>
            <a:r>
              <a:rPr lang="en-US" sz="2400" dirty="0" err="1"/>
              <a:t>წელი</a:t>
            </a:r>
            <a:r>
              <a:rPr lang="en-US" sz="2400" dirty="0"/>
              <a:t>)</a:t>
            </a:r>
            <a:endParaRPr lang="ka-GE" sz="2400" dirty="0"/>
          </a:p>
          <a:p>
            <a:pPr lvl="1"/>
            <a:r>
              <a:rPr lang="en-US" sz="2400" dirty="0" err="1"/>
              <a:t>ონკოლოგიური</a:t>
            </a:r>
            <a:r>
              <a:rPr lang="en-US" sz="2400" dirty="0"/>
              <a:t> </a:t>
            </a:r>
            <a:r>
              <a:rPr lang="en-US" sz="2400" dirty="0" err="1"/>
              <a:t>დაავადებებით</a:t>
            </a:r>
            <a:r>
              <a:rPr lang="en-US" sz="2400" dirty="0"/>
              <a:t> </a:t>
            </a:r>
            <a:r>
              <a:rPr lang="en-US" sz="2400" dirty="0" err="1"/>
              <a:t>გამოწვეული</a:t>
            </a:r>
            <a:r>
              <a:rPr lang="en-US" sz="2400" dirty="0"/>
              <a:t> </a:t>
            </a:r>
            <a:r>
              <a:rPr lang="en-US" sz="2400" dirty="0" err="1"/>
              <a:t>სიკვდილიანობის</a:t>
            </a:r>
            <a:r>
              <a:rPr lang="en-US" sz="2400" dirty="0"/>
              <a:t> </a:t>
            </a:r>
            <a:r>
              <a:rPr lang="en-US" sz="2400" dirty="0" err="1"/>
              <a:t>შეჩერება</a:t>
            </a:r>
            <a:r>
              <a:rPr lang="en-US" sz="2400" dirty="0"/>
              <a:t> (</a:t>
            </a:r>
            <a:r>
              <a:rPr lang="en-US" sz="2400" dirty="0" err="1"/>
              <a:t>ნულოვანი</a:t>
            </a:r>
            <a:r>
              <a:rPr lang="en-US" sz="2400" dirty="0"/>
              <a:t> </a:t>
            </a:r>
            <a:r>
              <a:rPr lang="en-US" sz="2400" dirty="0" err="1"/>
              <a:t>ზრდა</a:t>
            </a:r>
            <a:r>
              <a:rPr lang="en-US" sz="2400" dirty="0"/>
              <a:t>) </a:t>
            </a:r>
            <a:endParaRPr lang="ka-GE" sz="2400" dirty="0"/>
          </a:p>
          <a:p>
            <a:pPr lvl="1"/>
            <a:r>
              <a:rPr lang="en-US" sz="2400" dirty="0" err="1"/>
              <a:t>ალკოჰოლის</a:t>
            </a:r>
            <a:r>
              <a:rPr lang="en-US" sz="2400" dirty="0"/>
              <a:t> </a:t>
            </a:r>
            <a:r>
              <a:rPr lang="en-US" sz="2400" dirty="0" err="1"/>
              <a:t>საზიანო</a:t>
            </a:r>
            <a:r>
              <a:rPr lang="en-US" sz="2400" dirty="0"/>
              <a:t> </a:t>
            </a:r>
            <a:r>
              <a:rPr lang="en-US" sz="2400" dirty="0" err="1"/>
              <a:t>მოხმარების</a:t>
            </a:r>
            <a:r>
              <a:rPr lang="en-US" sz="2400" dirty="0"/>
              <a:t> 5%-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ფარდობითი</a:t>
            </a:r>
            <a:r>
              <a:rPr lang="en-US" sz="2400" dirty="0"/>
              <a:t> </a:t>
            </a:r>
            <a:r>
              <a:rPr lang="en-US" sz="2400" dirty="0" err="1"/>
              <a:t>შემცირება</a:t>
            </a:r>
            <a:r>
              <a:rPr lang="en-US" sz="2400" dirty="0"/>
              <a:t> (</a:t>
            </a:r>
            <a:r>
              <a:rPr lang="en-US" sz="2400" dirty="0" err="1"/>
              <a:t>ყოველწლიურად</a:t>
            </a:r>
            <a:r>
              <a:rPr lang="en-US" sz="2400" dirty="0"/>
              <a:t> 1%-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კლება</a:t>
            </a:r>
            <a:r>
              <a:rPr lang="en-US" sz="2400" dirty="0"/>
              <a:t>);</a:t>
            </a:r>
          </a:p>
          <a:p>
            <a:pPr lvl="1"/>
            <a:r>
              <a:rPr lang="en-US" sz="2400" dirty="0" err="1"/>
              <a:t>დაბალი</a:t>
            </a:r>
            <a:r>
              <a:rPr lang="en-US" sz="2400" dirty="0"/>
              <a:t> </a:t>
            </a:r>
            <a:r>
              <a:rPr lang="en-US" sz="2400" dirty="0" err="1"/>
              <a:t>ფიზიკური</a:t>
            </a:r>
            <a:r>
              <a:rPr lang="en-US" sz="2400" dirty="0"/>
              <a:t> </a:t>
            </a:r>
            <a:r>
              <a:rPr lang="en-US" sz="2400" dirty="0" err="1"/>
              <a:t>აქტივობის</a:t>
            </a:r>
            <a:r>
              <a:rPr lang="en-US" sz="2400" dirty="0"/>
              <a:t> </a:t>
            </a:r>
            <a:r>
              <a:rPr lang="en-US" sz="2400" dirty="0" err="1"/>
              <a:t>გავრცელების</a:t>
            </a:r>
            <a:r>
              <a:rPr lang="en-US" sz="2400" dirty="0"/>
              <a:t> 5%-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ფარდობითი</a:t>
            </a:r>
            <a:r>
              <a:rPr lang="en-US" sz="2400" dirty="0"/>
              <a:t> </a:t>
            </a:r>
            <a:r>
              <a:rPr lang="en-US" sz="2400" dirty="0" err="1"/>
              <a:t>შემცირება</a:t>
            </a:r>
            <a:r>
              <a:rPr lang="en-US" sz="2400" dirty="0"/>
              <a:t> (</a:t>
            </a:r>
            <a:r>
              <a:rPr lang="en-US" sz="2400" dirty="0" err="1"/>
              <a:t>ყოველწლიურად</a:t>
            </a:r>
            <a:r>
              <a:rPr lang="en-US" sz="2400" dirty="0"/>
              <a:t> 1%-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კლება</a:t>
            </a:r>
            <a:r>
              <a:rPr lang="en-US" sz="2400" dirty="0"/>
              <a:t>);</a:t>
            </a:r>
          </a:p>
          <a:p>
            <a:pPr lvl="1"/>
            <a:r>
              <a:rPr lang="en-US" sz="2400" dirty="0"/>
              <a:t>15 </a:t>
            </a:r>
            <a:r>
              <a:rPr lang="en-US" sz="2400" dirty="0" err="1"/>
              <a:t>წლის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უფროსი</a:t>
            </a:r>
            <a:r>
              <a:rPr lang="en-US" sz="2400" dirty="0"/>
              <a:t> </a:t>
            </a:r>
            <a:r>
              <a:rPr lang="en-US" sz="2400" dirty="0" err="1"/>
              <a:t>ასაკის</a:t>
            </a:r>
            <a:r>
              <a:rPr lang="en-US" sz="2400" dirty="0"/>
              <a:t> </a:t>
            </a:r>
            <a:r>
              <a:rPr lang="en-US" sz="2400" dirty="0" err="1"/>
              <a:t>მოსახლეობაში</a:t>
            </a:r>
            <a:r>
              <a:rPr lang="en-US" sz="2400" dirty="0"/>
              <a:t> </a:t>
            </a:r>
            <a:r>
              <a:rPr lang="en-US" sz="2400" dirty="0" err="1"/>
              <a:t>თამბაქოს</a:t>
            </a:r>
            <a:r>
              <a:rPr lang="en-US" sz="2400" dirty="0"/>
              <a:t> </a:t>
            </a:r>
            <a:r>
              <a:rPr lang="en-US" sz="2400" dirty="0" err="1"/>
              <a:t>მოხმარების</a:t>
            </a:r>
            <a:r>
              <a:rPr lang="en-US" sz="2400" dirty="0"/>
              <a:t> 5%-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ფარდობითი</a:t>
            </a:r>
            <a:r>
              <a:rPr lang="en-US" sz="2400" dirty="0"/>
              <a:t> </a:t>
            </a:r>
            <a:r>
              <a:rPr lang="en-US" sz="2400" dirty="0" err="1"/>
              <a:t>შემცირება</a:t>
            </a:r>
            <a:r>
              <a:rPr lang="en-US" sz="2400" dirty="0"/>
              <a:t> (</a:t>
            </a:r>
            <a:r>
              <a:rPr lang="en-US" sz="2400" dirty="0" err="1"/>
              <a:t>ყოველწლიურად</a:t>
            </a:r>
            <a:r>
              <a:rPr lang="en-US" sz="2400" dirty="0"/>
              <a:t> 1%-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კლება</a:t>
            </a:r>
            <a:r>
              <a:rPr lang="en-US" sz="2400" dirty="0"/>
              <a:t>);</a:t>
            </a:r>
          </a:p>
          <a:p>
            <a:r>
              <a:rPr lang="ka-GE" sz="2400" dirty="0"/>
              <a:t>......</a:t>
            </a:r>
            <a:endParaRPr lang="en-US" sz="2400" dirty="0"/>
          </a:p>
          <a:p>
            <a:endParaRPr lang="ka-GE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7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F5170-C223-4047-9CBB-3DF063D6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08820"/>
            <a:ext cx="8229600" cy="1143000"/>
          </a:xfrm>
        </p:spPr>
        <p:txBody>
          <a:bodyPr/>
          <a:lstStyle/>
          <a:p>
            <a:r>
              <a:rPr lang="ka-GE" dirty="0"/>
              <a:t>კიბოს პოპულაციური რეგისტრი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4D833-0B3E-144E-97DD-59904234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40163"/>
          </a:xfrm>
        </p:spPr>
        <p:txBody>
          <a:bodyPr>
            <a:normAutofit fontScale="92500" lnSpcReduction="20000"/>
          </a:bodyPr>
          <a:lstStyle/>
          <a:p>
            <a:r>
              <a:rPr lang="ka-GE" sz="2400" dirty="0"/>
              <a:t>კიბოს პოპულაციური რეგისტრი ამოქმედდა 2015 წელს</a:t>
            </a:r>
          </a:p>
          <a:p>
            <a:pPr lvl="1"/>
            <a:r>
              <a:rPr lang="ka-GE" sz="2400" dirty="0"/>
              <a:t>პერსონიფიცირებულ მონაცემთა სისტემის დანერგვა</a:t>
            </a:r>
          </a:p>
          <a:p>
            <a:pPr lvl="1"/>
            <a:r>
              <a:rPr lang="ka-GE" sz="2400" dirty="0"/>
              <a:t>მონაცემთა ხარისხი და მოცვის გაუმჯობესება</a:t>
            </a:r>
          </a:p>
          <a:p>
            <a:pPr lvl="1"/>
            <a:r>
              <a:rPr lang="ka-GE" sz="2400" dirty="0"/>
              <a:t>მკურნალობის პროცესზე ზედამხედველობის გაუმჯობესება</a:t>
            </a:r>
          </a:p>
          <a:p>
            <a:pPr lvl="1"/>
            <a:r>
              <a:rPr lang="ka-GE" sz="2400" dirty="0"/>
              <a:t> მონაცემთა ანალიზის შესაძლებლობის გარზდა (პაციენტის სქესი, ასაკი, საცხოვრებელი ადგილი, სერვისის მიღების ადგილი, სერვისის მიღების დაწესებულება; სიმსივნის ლოკალიზაცია, მორფოლოგია, დიფერენციაციის ხარისხი, სტადია, კონფირმაციის ტიპი, მკურნალობის მეთოდი/მეთოდები, გამოსავალი)</a:t>
            </a:r>
            <a:r>
              <a:rPr lang="en-US" sz="2400" dirty="0"/>
              <a:t> </a:t>
            </a:r>
          </a:p>
          <a:p>
            <a:endParaRPr lang="ka-GE" sz="2400" dirty="0"/>
          </a:p>
          <a:p>
            <a:endParaRPr lang="ka-GE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6CF75-EA86-A243-9039-65D0F0F5C3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"/>
            <a:ext cx="129540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143000" y="157165"/>
            <a:ext cx="6858000" cy="6700837"/>
            <a:chOff x="0" y="157163"/>
            <a:chExt cx="9144000" cy="6700837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0" y="6165850"/>
              <a:ext cx="9144000" cy="69215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42" y="815976"/>
              <a:ext cx="82677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Rectangle 2"/>
            <p:cNvSpPr>
              <a:spLocks noChangeArrowheads="1"/>
            </p:cNvSpPr>
            <p:nvPr/>
          </p:nvSpPr>
          <p:spPr bwMode="auto">
            <a:xfrm>
              <a:off x="407988" y="157163"/>
              <a:ext cx="8196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</a:rPr>
                <a:t>Network of oncological facilities, Georgia, 2015</a:t>
              </a:r>
              <a:endParaRPr lang="ru-RU" altLang="en-US" sz="2400" b="1">
                <a:solidFill>
                  <a:srgbClr val="C00000"/>
                </a:solidFill>
                <a:latin typeface="AcadMtavr" pitchFamily="2" charset="0"/>
                <a:ea typeface="MS PGothic" pitchFamily="34" charset="-128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971551" y="4978400"/>
              <a:ext cx="6480175" cy="168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  </a:t>
              </a:r>
              <a:r>
                <a:rPr lang="ru-RU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სტაციონარები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(&gt;80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საწოლზე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)</a:t>
              </a:r>
            </a:p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სტაციონარები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(&lt;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80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საწოლზზე) 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დ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ა ამბულატორიები</a:t>
              </a:r>
              <a:endParaRPr lang="ru-RU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en-US" sz="2400" b="1" dirty="0">
                <a:latin typeface="AcadMtavr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68375" y="5373688"/>
              <a:ext cx="215900" cy="2159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1550" y="5670550"/>
              <a:ext cx="215900" cy="215900"/>
            </a:xfrm>
            <a:prstGeom prst="ellipse">
              <a:avLst/>
            </a:prstGeom>
            <a:solidFill>
              <a:srgbClr val="33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5795939" y="1770182"/>
              <a:ext cx="280831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Population   3.7 million</a:t>
              </a:r>
            </a:p>
          </p:txBody>
        </p:sp>
        <p:sp>
          <p:nvSpPr>
            <p:cNvPr id="23565" name="TextBox 12"/>
            <p:cNvSpPr txBox="1">
              <a:spLocks noChangeArrowheads="1"/>
            </p:cNvSpPr>
            <p:nvPr/>
          </p:nvSpPr>
          <p:spPr bwMode="auto">
            <a:xfrm>
              <a:off x="5795939" y="1200746"/>
              <a:ext cx="280831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Area – 69000 sq.km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7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dirty="0"/>
              <a:t>რადიაციულ-ონკოლოგიური სერვისები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029376"/>
            <a:ext cx="8229600" cy="582862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ე</a:t>
            </a:r>
            <a:r>
              <a:rPr lang="ka-GE" sz="3100" dirty="0">
                <a:solidFill>
                  <a:schemeClr val="tx1"/>
                </a:solidFill>
              </a:rPr>
              <a:t>ქვსი რადიოთერაპიული დეპარტამენტი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ka-GE" sz="2600" dirty="0">
                <a:solidFill>
                  <a:schemeClr val="tx1"/>
                </a:solidFill>
              </a:rPr>
              <a:t>აქსელერატორი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ka-GE" sz="2600" dirty="0">
                <a:solidFill>
                  <a:schemeClr val="tx1"/>
                </a:solidFill>
              </a:rPr>
              <a:t>- აჭარის ონკოლოგიურ ცენტრში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ბათუმი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  <a:endParaRPr lang="ka-GE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 კობალტ</a:t>
            </a:r>
            <a:r>
              <a:rPr lang="en-US" sz="2600" dirty="0">
                <a:solidFill>
                  <a:schemeClr val="tx1"/>
                </a:solidFill>
              </a:rPr>
              <a:t>-60 </a:t>
            </a:r>
            <a:r>
              <a:rPr lang="ka-GE" sz="2600" dirty="0">
                <a:solidFill>
                  <a:schemeClr val="tx1"/>
                </a:solidFill>
              </a:rPr>
              <a:t>- ონკოლოგიის ეროვნული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სამი აქსელერატორი - მაღალი სამედიცინო ტექნოლოგიების ცენტრი (თბილისი)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სამი აქსელერატორი - კლინიკური მედიცინის სამეცნიერო-კვლევითი ინსტიტუტი (თბილისი)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 აქსელერატორი - ზ. ცხაკაიას სახელობის დასავლეთ საქართველოს ინტერვენციული მედიცინის ეროვნული ცენტრი (ევექსი, ქუთაისი) 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ორი აქსელერატორის და ერთი კობალტ-</a:t>
            </a:r>
            <a:r>
              <a:rPr lang="en-US" sz="2600" dirty="0">
                <a:solidFill>
                  <a:schemeClr val="tx1"/>
                </a:solidFill>
              </a:rPr>
              <a:t>60 </a:t>
            </a:r>
            <a:r>
              <a:rPr lang="ka-GE" sz="2600" dirty="0">
                <a:solidFill>
                  <a:schemeClr val="tx1"/>
                </a:solidFill>
              </a:rPr>
              <a:t>- სხივური მედიცინის ცენტრი (თბილისი) </a:t>
            </a:r>
          </a:p>
          <a:p>
            <a:pPr lvl="1" algn="l"/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a-GE" sz="3100" dirty="0">
                <a:solidFill>
                  <a:schemeClr val="tx1"/>
                </a:solidFill>
              </a:rPr>
              <a:t>სამი ბრახითერაპიის განყოფილება</a:t>
            </a:r>
            <a:endParaRPr lang="en-US" sz="31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ონკოლოგიის ეროვნული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endParaRPr lang="ka-GE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კლინიკური მედიცინის სამეცნიერო-კვლევითი ინსტიტუტი (თბილისი)</a:t>
            </a:r>
            <a:endParaRPr lang="en-US" sz="2600" dirty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r>
              <a:rPr lang="ka-GE" sz="2600" dirty="0">
                <a:solidFill>
                  <a:schemeClr val="tx1"/>
                </a:solidFill>
              </a:rPr>
              <a:t>ერთი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Cyberknife</a:t>
            </a:r>
            <a:r>
              <a:rPr lang="en-US" sz="2600" dirty="0">
                <a:solidFill>
                  <a:schemeClr val="tx1"/>
                </a:solidFill>
              </a:rPr>
              <a:t> - </a:t>
            </a:r>
            <a:r>
              <a:rPr lang="ka-GE" sz="2600" dirty="0">
                <a:solidFill>
                  <a:schemeClr val="tx1"/>
                </a:solidFill>
              </a:rPr>
              <a:t>მაღალი სამედიცინო  ტექნოლოგიების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 lvl="1" indent="-457200" algn="l">
              <a:buFont typeface="Arial" pitchFamily="34" charset="0"/>
              <a:buChar char="•"/>
            </a:pPr>
            <a:endParaRPr lang="ka-GE" dirty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32656"/>
            <a:ext cx="7467600" cy="692696"/>
          </a:xfrm>
        </p:spPr>
        <p:txBody>
          <a:bodyPr>
            <a:normAutofit/>
          </a:bodyPr>
          <a:lstStyle/>
          <a:p>
            <a:r>
              <a:rPr lang="ka-GE" sz="3200" dirty="0"/>
              <a:t>ბირთვული მედიცინის სერვისები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8153400" cy="5472608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ს</a:t>
            </a:r>
            <a:r>
              <a:rPr lang="ka-GE" dirty="0">
                <a:solidFill>
                  <a:schemeClr val="tx1"/>
                </a:solidFill>
              </a:rPr>
              <a:t>ამი ბირთვული მედიცინის დეპარტამენტი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 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ავერისის კლინიკა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ka-GE" dirty="0">
                <a:solidFill>
                  <a:schemeClr val="tx1"/>
                </a:solidFill>
              </a:rPr>
              <a:t>თბილისი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სხივური მედიცინის ცენტრი (თბილისი) </a:t>
            </a:r>
          </a:p>
          <a:p>
            <a:pPr lvl="1" algn="l"/>
            <a:endParaRPr lang="ka-G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ბირთვული დიაგნოსტიკის სიმძლავრეები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 </a:t>
            </a:r>
            <a:r>
              <a:rPr lang="en-US" dirty="0">
                <a:solidFill>
                  <a:schemeClr val="tx1"/>
                </a:solidFill>
              </a:rPr>
              <a:t>- SPECT gamma camera, a PET/CT scanner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ავერსისი კლინიკა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ka-GE" dirty="0">
                <a:solidFill>
                  <a:schemeClr val="tx1"/>
                </a:solidFill>
              </a:rPr>
              <a:t>თბილისის</a:t>
            </a:r>
            <a:r>
              <a:rPr lang="en-US" dirty="0">
                <a:solidFill>
                  <a:schemeClr val="tx1"/>
                </a:solidFill>
              </a:rPr>
              <a:t>) - SPECT gamma camera</a:t>
            </a:r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სხივური მედიცინის ცენტრი (თბილისი) - </a:t>
            </a:r>
            <a:r>
              <a:rPr lang="en-US" dirty="0">
                <a:solidFill>
                  <a:schemeClr val="tx1"/>
                </a:solidFill>
              </a:rPr>
              <a:t>SPECT gamma camera</a:t>
            </a:r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კლინიკური მედიცინის სამეცნიერო-კვლევითი ინსტიტუტი (თბილისი) - </a:t>
            </a:r>
            <a:r>
              <a:rPr lang="en-US" dirty="0">
                <a:solidFill>
                  <a:schemeClr val="tx1"/>
                </a:solidFill>
              </a:rPr>
              <a:t>SPECT gamma camera, a PET/CT scanner</a:t>
            </a:r>
            <a:endParaRPr lang="ka-GE" dirty="0">
              <a:solidFill>
                <a:schemeClr val="tx1"/>
              </a:solidFill>
            </a:endParaRPr>
          </a:p>
          <a:p>
            <a:pPr lvl="1" algn="l"/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ადამიანური რესურსი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solidFill>
                  <a:srgbClr val="FF0000"/>
                </a:solidFill>
              </a:rPr>
              <a:t>ქიმიოთერაპევტი</a:t>
            </a:r>
          </a:p>
          <a:p>
            <a:r>
              <a:rPr lang="ka-GE" dirty="0">
                <a:solidFill>
                  <a:srgbClr val="FF0000"/>
                </a:solidFill>
              </a:rPr>
              <a:t>ონკოქირურგი</a:t>
            </a:r>
          </a:p>
          <a:p>
            <a:r>
              <a:rPr lang="ka-GE" dirty="0"/>
              <a:t>21 რადიაციული ონკოლოგი </a:t>
            </a:r>
          </a:p>
          <a:p>
            <a:r>
              <a:rPr lang="ka-GE" dirty="0"/>
              <a:t>6 ბირთვული მედიცინის ექიმი</a:t>
            </a:r>
          </a:p>
          <a:p>
            <a:r>
              <a:rPr lang="ka-GE" dirty="0"/>
              <a:t>18 სამედიცინო ფიზიკოსი</a:t>
            </a:r>
          </a:p>
          <a:p>
            <a:r>
              <a:rPr lang="ka-GE" dirty="0"/>
              <a:t>40 რადიაციული ტექნოლოგი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endParaRPr lang="ka-GE" dirty="0"/>
          </a:p>
          <a:p>
            <a:pPr marL="0" indent="0" algn="ctr">
              <a:buNone/>
            </a:pPr>
            <a:r>
              <a:rPr lang="ka-GE" sz="2800" dirty="0" smtClean="0"/>
              <a:t>მადლობა  ყურადღებისთვის!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4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87" y="1268760"/>
            <a:ext cx="6173561" cy="4979858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80772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639" y="107070"/>
            <a:ext cx="7843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dirty="0"/>
              <a:t>არაგადამდები ავადმყოფობებით გარდაცვალების სტრუქტურა</a:t>
            </a:r>
          </a:p>
          <a:p>
            <a:pPr algn="ctr"/>
            <a:r>
              <a:rPr lang="ka-GE" sz="2400" dirty="0"/>
              <a:t> </a:t>
            </a:r>
            <a:r>
              <a:rPr lang="ka-GE" sz="2400" b="1" dirty="0"/>
              <a:t>(</a:t>
            </a:r>
            <a:r>
              <a:rPr lang="ka-GE" sz="2400" dirty="0"/>
              <a:t>ჯანმო</a:t>
            </a:r>
            <a:r>
              <a:rPr lang="ka-GE" sz="2400" b="1" dirty="0"/>
              <a:t>-</a:t>
            </a:r>
            <a:r>
              <a:rPr lang="ka-GE" sz="2400" dirty="0"/>
              <a:t>ს შეფასება</a:t>
            </a:r>
            <a:r>
              <a:rPr lang="ka-GE" sz="2400" b="1" dirty="0"/>
              <a:t>, 2014) 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486" y="5842331"/>
            <a:ext cx="6698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წყარო</a:t>
            </a:r>
            <a:r>
              <a:rPr lang="ka-GE" i="1" dirty="0"/>
              <a:t>: </a:t>
            </a:r>
            <a:r>
              <a:rPr lang="ka-GE" dirty="0"/>
              <a:t>ჯანმრთელობის მსოფლიო ორგანიზაცია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2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84371-5123-764D-89B5-A82C353E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10" y="457200"/>
            <a:ext cx="8229600" cy="1143000"/>
          </a:xfrm>
        </p:spPr>
        <p:txBody>
          <a:bodyPr>
            <a:noAutofit/>
          </a:bodyPr>
          <a:lstStyle/>
          <a:p>
            <a:r>
              <a:rPr lang="ka-GE" sz="2000" dirty="0"/>
              <a:t>სიცოცხლის დაკარგული წლების </a:t>
            </a:r>
            <a:r>
              <a:rPr lang="ka-GE" sz="2000" b="1" dirty="0"/>
              <a:t>10 </a:t>
            </a:r>
            <a:r>
              <a:rPr lang="ka-GE" sz="2000" dirty="0"/>
              <a:t>ძირითადი მიზეზი და ცვლილების </a:t>
            </a:r>
            <a:r>
              <a:rPr lang="ka-GE" sz="2000" b="1" dirty="0"/>
              <a:t>%, 2007 </a:t>
            </a:r>
            <a:r>
              <a:rPr lang="ka-GE" sz="2000" dirty="0"/>
              <a:t>და </a:t>
            </a:r>
            <a:r>
              <a:rPr lang="ka-GE" sz="2000" b="1" dirty="0"/>
              <a:t>2017, </a:t>
            </a:r>
            <a:r>
              <a:rPr lang="ka-GE" sz="2000" dirty="0"/>
              <a:t>საქართველო </a:t>
            </a:r>
            <a:br>
              <a:rPr lang="ka-GE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E43D3E-BE69-4841-8C49-1EE4ADFB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28" y="160020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75BB9E-4AE0-514E-A867-BB8828BD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0" y="1238609"/>
            <a:ext cx="8086851" cy="453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CD261-5643-D145-A17E-4D71DC7B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0" y="5758417"/>
            <a:ext cx="5459699" cy="1100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41C632-511E-BF41-BE69-FE12B919EEC7}"/>
              </a:ext>
            </a:extLst>
          </p:cNvPr>
          <p:cNvSpPr/>
          <p:nvPr/>
        </p:nvSpPr>
        <p:spPr>
          <a:xfrm>
            <a:off x="6037108" y="5777429"/>
            <a:ext cx="2627153" cy="1081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7BA944F-7012-B541-9576-7641E39B7A24}"/>
              </a:ext>
            </a:extLst>
          </p:cNvPr>
          <p:cNvCxnSpPr>
            <a:cxnSpLocks/>
          </p:cNvCxnSpPr>
          <p:nvPr/>
        </p:nvCxnSpPr>
        <p:spPr>
          <a:xfrm>
            <a:off x="299434" y="2395471"/>
            <a:ext cx="1912513" cy="7212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32D44D-0A4F-4646-A849-13F74FA19AC4}"/>
              </a:ext>
            </a:extLst>
          </p:cNvPr>
          <p:cNvSpPr/>
          <p:nvPr/>
        </p:nvSpPr>
        <p:spPr>
          <a:xfrm>
            <a:off x="7050484" y="6237106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www.ncdc.ge</a:t>
            </a: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1191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4735" y="1916834"/>
            <a:ext cx="5829300" cy="38521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63688" y="188641"/>
            <a:ext cx="5829300" cy="1152128"/>
          </a:xfrm>
        </p:spPr>
        <p:txBody>
          <a:bodyPr>
            <a:normAutofit fontScale="92500"/>
          </a:bodyPr>
          <a:lstStyle/>
          <a:p>
            <a:pPr algn="ctr"/>
            <a:r>
              <a:rPr lang="ka-GE" sz="2800" b="1" dirty="0">
                <a:solidFill>
                  <a:schemeClr val="tx1"/>
                </a:solidFill>
              </a:rPr>
              <a:t>ავთვისებიანი ახალწარმონაქმნების ინციდენტობა 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9545768"/>
              </p:ext>
            </p:extLst>
          </p:nvPr>
        </p:nvGraphicFramePr>
        <p:xfrm>
          <a:off x="560231" y="1520504"/>
          <a:ext cx="7553459" cy="448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283890-8012-E446-96EE-D211FD372919}"/>
              </a:ext>
            </a:extLst>
          </p:cNvPr>
          <p:cNvSpPr/>
          <p:nvPr/>
        </p:nvSpPr>
        <p:spPr>
          <a:xfrm>
            <a:off x="7214690" y="6397884"/>
            <a:ext cx="199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www.euro.who.int</a:t>
            </a:r>
            <a:endParaRPr lang="ru-RU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C41BAC9F-F14D-D447-859E-97F5398D52F6}"/>
              </a:ext>
            </a:extLst>
          </p:cNvPr>
          <p:cNvCxnSpPr/>
          <p:nvPr/>
        </p:nvCxnSpPr>
        <p:spPr>
          <a:xfrm flipH="1">
            <a:off x="7070502" y="2446987"/>
            <a:ext cx="936938" cy="9916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DE262F-8878-2B45-AFE3-2D417F614CA0}"/>
              </a:ext>
            </a:extLst>
          </p:cNvPr>
          <p:cNvSpPr txBox="1"/>
          <p:nvPr/>
        </p:nvSpPr>
        <p:spPr>
          <a:xfrm>
            <a:off x="7393689" y="1455168"/>
            <a:ext cx="144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კიბოს პოპულაციის რეესტრი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2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63688" y="188641"/>
            <a:ext cx="5829300" cy="115212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tx1"/>
                </a:solidFill>
              </a:rPr>
              <a:t>ახალი შემთხვევების განაწილება  დაავადების სტადიის  მიხედვით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0484" y="6237106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www.ncdc.ge</a:t>
            </a:r>
            <a:endParaRPr lang="ru-RU" alt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46959342"/>
              </p:ext>
            </p:extLst>
          </p:nvPr>
        </p:nvGraphicFramePr>
        <p:xfrm>
          <a:off x="1763688" y="1610656"/>
          <a:ext cx="589154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34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4702B-1B0A-6745-85CA-05C27090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46" y="533400"/>
            <a:ext cx="7360276" cy="1143000"/>
          </a:xfrm>
        </p:spPr>
        <p:txBody>
          <a:bodyPr>
            <a:noAutofit/>
          </a:bodyPr>
          <a:lstStyle/>
          <a:p>
            <a:r>
              <a:rPr lang="ka-GE" sz="2800" b="1" dirty="0">
                <a:effectLst>
                  <a:outerShdw blurRad="50800" dist="50800" dir="5400000" sx="0" sy="0" algn="ctr">
                    <a:schemeClr val="tx1"/>
                  </a:outerShdw>
                </a:effectLst>
              </a:rPr>
              <a:t>ჯანსაღი ცხოვრებისა და კეთილდღეობის უზრუნველყოფა ყველა ასაკის ადამიანისათვის (მიზანი 3)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1FF407-41B6-7143-BF77-90226127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5130800"/>
            <a:ext cx="1895475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8C0B94-FE38-954A-8A7D-99CDA7783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719" cy="11466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1925620-6137-3A40-80BE-E352BAA0C6A6}"/>
              </a:ext>
            </a:extLst>
          </p:cNvPr>
          <p:cNvSpPr txBox="1">
            <a:spLocks/>
          </p:cNvSpPr>
          <p:nvPr/>
        </p:nvSpPr>
        <p:spPr>
          <a:xfrm>
            <a:off x="371846" y="1943017"/>
            <a:ext cx="8651916" cy="66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ka-GE" sz="2400" dirty="0">
                <a:solidFill>
                  <a:srgbClr val="C00000"/>
                </a:solidFill>
              </a:rPr>
              <a:t>საქართველოსთვის მისადაგებული ინდიკატორი </a:t>
            </a:r>
            <a:r>
              <a:rPr lang="en-US" sz="2400" dirty="0">
                <a:solidFill>
                  <a:srgbClr val="C00000"/>
                </a:solidFill>
              </a:rPr>
              <a:t> 2030 - </a:t>
            </a:r>
            <a:r>
              <a:rPr lang="ka-GE" sz="2400" dirty="0">
                <a:solidFill>
                  <a:srgbClr val="C00000"/>
                </a:solidFill>
              </a:rPr>
              <a:t>3.4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F9DBD3-E4C4-4549-AE45-87DAF115520D}"/>
              </a:ext>
            </a:extLst>
          </p:cNvPr>
          <p:cNvSpPr txBox="1">
            <a:spLocks/>
          </p:cNvSpPr>
          <p:nvPr/>
        </p:nvSpPr>
        <p:spPr>
          <a:xfrm>
            <a:off x="236383" y="2711377"/>
            <a:ext cx="8651915" cy="132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400" dirty="0"/>
              <a:t>3.4 2030 წლისთვის გულსისხლძარღვთა დაავადებასთან, </a:t>
            </a:r>
            <a:r>
              <a:rPr lang="ka-GE" sz="2400" dirty="0">
                <a:solidFill>
                  <a:srgbClr val="C00000"/>
                </a:solidFill>
              </a:rPr>
              <a:t>კიბოსთან</a:t>
            </a:r>
            <a:r>
              <a:rPr lang="ka-GE" sz="2400" dirty="0"/>
              <a:t>, დიაბეტთან და ფილტვების ქრონიკულ ობსტრუქციულ დაავადებასთან დაკავშირებული სიკვდილიანობის ერთი მესამედით შემცირდება 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26D58AB-9A3E-0C47-A001-1EF42B146B96}"/>
              </a:ext>
            </a:extLst>
          </p:cNvPr>
          <p:cNvSpPr txBox="1">
            <a:spLocks/>
          </p:cNvSpPr>
          <p:nvPr/>
        </p:nvSpPr>
        <p:spPr>
          <a:xfrm>
            <a:off x="371846" y="4470048"/>
            <a:ext cx="8651916" cy="66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ka-GE" sz="2400" dirty="0">
                <a:solidFill>
                  <a:srgbClr val="C00000"/>
                </a:solidFill>
              </a:rPr>
              <a:t>არსებული მდგომარეობა, 2017 -   175,6 - ასიათას მოსახლეზე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555"/>
            <a:ext cx="7886700" cy="745219"/>
          </a:xfrm>
        </p:spPr>
        <p:txBody>
          <a:bodyPr>
            <a:normAutofit/>
          </a:bodyPr>
          <a:lstStyle/>
          <a:p>
            <a:r>
              <a:rPr lang="ka-GE" sz="3600" dirty="0"/>
              <a:t>მკურნალობა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8185"/>
            <a:ext cx="8610600" cy="367379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2013 </a:t>
            </a:r>
            <a:r>
              <a:rPr lang="ka-GE" sz="2000" dirty="0"/>
              <a:t>წ.  - </a:t>
            </a:r>
            <a:r>
              <a:rPr lang="en-US" sz="2000" dirty="0" err="1"/>
              <a:t>საყოველთაო</a:t>
            </a:r>
            <a:r>
              <a:rPr lang="en-US" sz="2000" dirty="0"/>
              <a:t> </a:t>
            </a:r>
            <a:r>
              <a:rPr lang="en-US" sz="2000" dirty="0" err="1"/>
              <a:t>ჯანდაცვის</a:t>
            </a:r>
            <a:r>
              <a:rPr lang="en-US" sz="2000" dirty="0"/>
              <a:t> </a:t>
            </a:r>
            <a:r>
              <a:rPr lang="en-US" sz="2000" dirty="0" err="1"/>
              <a:t>პროგრამა</a:t>
            </a:r>
            <a:endParaRPr lang="ka-GE" sz="2000" dirty="0"/>
          </a:p>
          <a:p>
            <a:pPr lvl="1"/>
            <a:r>
              <a:rPr lang="en-US" sz="2000" dirty="0" err="1">
                <a:solidFill>
                  <a:srgbClr val="C00000"/>
                </a:solidFill>
              </a:rPr>
              <a:t>გეგმიურ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ამბულატორიულ</a:t>
            </a:r>
            <a:r>
              <a:rPr lang="ka-GE" sz="2000" dirty="0">
                <a:solidFill>
                  <a:srgbClr val="C00000"/>
                </a:solidFill>
              </a:rPr>
              <a:t>ი მომსახურება </a:t>
            </a:r>
          </a:p>
          <a:p>
            <a:pPr lvl="1"/>
            <a:r>
              <a:rPr lang="en-US" sz="2000" dirty="0" err="1">
                <a:solidFill>
                  <a:srgbClr val="C00000"/>
                </a:solidFill>
              </a:rPr>
              <a:t>გადაუდებელ</a:t>
            </a:r>
            <a:r>
              <a:rPr lang="ka-GE" sz="2000" dirty="0">
                <a:solidFill>
                  <a:srgbClr val="C00000"/>
                </a:solidFill>
              </a:rPr>
              <a:t>ი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ამბულატორიულ</a:t>
            </a:r>
            <a:r>
              <a:rPr lang="ka-GE" sz="2000" dirty="0">
                <a:solidFill>
                  <a:srgbClr val="C00000"/>
                </a:solidFill>
              </a:rPr>
              <a:t>ი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და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სტაციონარულ</a:t>
            </a:r>
            <a:r>
              <a:rPr lang="ka-GE" sz="2000" dirty="0">
                <a:solidFill>
                  <a:srgbClr val="C00000"/>
                </a:solidFill>
              </a:rPr>
              <a:t>ი სერვისები</a:t>
            </a:r>
          </a:p>
          <a:p>
            <a:pPr lvl="1"/>
            <a:r>
              <a:rPr lang="en-US" sz="2000" dirty="0" err="1">
                <a:solidFill>
                  <a:srgbClr val="C00000"/>
                </a:solidFill>
              </a:rPr>
              <a:t>გეგმიურ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ქირურგიულ</a:t>
            </a:r>
            <a:r>
              <a:rPr lang="ka-GE" sz="2000" dirty="0">
                <a:solidFill>
                  <a:srgbClr val="C00000"/>
                </a:solidFill>
              </a:rPr>
              <a:t>ი ოპერაციები</a:t>
            </a:r>
          </a:p>
          <a:p>
            <a:pPr lvl="1"/>
            <a:r>
              <a:rPr lang="en-US" sz="2000" dirty="0" err="1">
                <a:solidFill>
                  <a:srgbClr val="C00000"/>
                </a:solidFill>
              </a:rPr>
              <a:t>ქიმიო</a:t>
            </a:r>
            <a:r>
              <a:rPr lang="en-US" sz="2000" dirty="0">
                <a:solidFill>
                  <a:srgbClr val="C00000"/>
                </a:solidFill>
              </a:rPr>
              <a:t>-, </a:t>
            </a:r>
            <a:r>
              <a:rPr lang="en-US" sz="2000" dirty="0" err="1">
                <a:solidFill>
                  <a:srgbClr val="C00000"/>
                </a:solidFill>
              </a:rPr>
              <a:t>ჰორმონო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და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სხივურ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თერაპია</a:t>
            </a:r>
            <a:endParaRPr lang="ka-GE" sz="2000" dirty="0">
              <a:solidFill>
                <a:srgbClr val="C00000"/>
              </a:solidFill>
            </a:endParaRPr>
          </a:p>
          <a:p>
            <a:pPr lvl="1"/>
            <a:r>
              <a:rPr lang="en-US" sz="2000" dirty="0" err="1"/>
              <a:t>მშობიარობასა</a:t>
            </a:r>
            <a:r>
              <a:rPr lang="en-US" sz="2000" dirty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/>
              <a:t>საკეისრო</a:t>
            </a:r>
            <a:r>
              <a:rPr lang="en-US" sz="2000" dirty="0"/>
              <a:t> </a:t>
            </a:r>
            <a:r>
              <a:rPr lang="en-US" sz="2000" dirty="0" err="1"/>
              <a:t>კვეთა</a:t>
            </a:r>
            <a:endParaRPr lang="ka-GE" sz="2000" dirty="0"/>
          </a:p>
          <a:p>
            <a:r>
              <a:rPr lang="ka-GE" sz="2000" dirty="0"/>
              <a:t>2016 </a:t>
            </a:r>
            <a:r>
              <a:rPr lang="en-US" sz="2000" dirty="0" err="1"/>
              <a:t>წ</a:t>
            </a:r>
            <a:r>
              <a:rPr lang="ka-GE" sz="2000" dirty="0"/>
              <a:t> - </a:t>
            </a:r>
            <a:r>
              <a:rPr lang="en-US" sz="2000" dirty="0" err="1"/>
              <a:t>ადრეული</a:t>
            </a:r>
            <a:r>
              <a:rPr lang="en-US" sz="2000" dirty="0"/>
              <a:t> </a:t>
            </a:r>
            <a:r>
              <a:rPr lang="en-US" sz="2000" dirty="0" err="1"/>
              <a:t>ძუძუს</a:t>
            </a:r>
            <a:r>
              <a:rPr lang="en-US" sz="2000" dirty="0"/>
              <a:t> </a:t>
            </a:r>
            <a:r>
              <a:rPr lang="en-US" sz="2000" dirty="0" err="1"/>
              <a:t>აგრესიული</a:t>
            </a:r>
            <a:r>
              <a:rPr lang="en-US" sz="2000" dirty="0"/>
              <a:t> HER-2 </a:t>
            </a:r>
            <a:r>
              <a:rPr lang="en-US" sz="2000" dirty="0" err="1"/>
              <a:t>რეცეპტორდადებითი</a:t>
            </a:r>
            <a:r>
              <a:rPr lang="en-US" sz="2000" dirty="0"/>
              <a:t> </a:t>
            </a:r>
            <a:r>
              <a:rPr lang="en-US" sz="2000" dirty="0" err="1"/>
              <a:t>კიბოს</a:t>
            </a:r>
            <a:r>
              <a:rPr lang="en-US" sz="2000" dirty="0"/>
              <a:t> </a:t>
            </a:r>
            <a:r>
              <a:rPr lang="en-US" sz="2000" dirty="0" err="1"/>
              <a:t>დიაგნოზის</a:t>
            </a:r>
            <a:r>
              <a:rPr lang="en-US" sz="2000" dirty="0"/>
              <a:t> </a:t>
            </a:r>
            <a:r>
              <a:rPr lang="en-US" sz="2000" dirty="0" err="1"/>
              <a:t>მქონე</a:t>
            </a:r>
            <a:r>
              <a:rPr lang="en-US" sz="2000" dirty="0"/>
              <a:t> </a:t>
            </a:r>
            <a:r>
              <a:rPr lang="en-US" sz="2000" dirty="0" err="1"/>
              <a:t>პირები</a:t>
            </a:r>
            <a:r>
              <a:rPr lang="ka-GE" sz="2000" dirty="0"/>
              <a:t>სთვის -</a:t>
            </a:r>
            <a:r>
              <a:rPr lang="en-US" sz="2000" dirty="0"/>
              <a:t>  </a:t>
            </a:r>
            <a:r>
              <a:rPr lang="en-US" sz="2000" dirty="0" err="1"/>
              <a:t>მედიკამენტ</a:t>
            </a:r>
            <a:r>
              <a:rPr lang="ka-GE" sz="2000" dirty="0"/>
              <a:t>ი</a:t>
            </a:r>
            <a:r>
              <a:rPr lang="en-US" sz="2000" dirty="0"/>
              <a:t> </a:t>
            </a:r>
            <a:r>
              <a:rPr lang="en-US" sz="2000" dirty="0" err="1"/>
              <a:t>ტრასტუზუმაბი</a:t>
            </a:r>
            <a:r>
              <a:rPr lang="en-US" sz="2000" dirty="0"/>
              <a:t> (</a:t>
            </a:r>
            <a:r>
              <a:rPr lang="en-US" sz="2000" dirty="0" err="1"/>
              <a:t>ჰერცეპტინი</a:t>
            </a:r>
            <a:r>
              <a:rPr lang="en-US" sz="2000" dirty="0"/>
              <a:t>)</a:t>
            </a:r>
            <a:endParaRPr lang="ka-GE" sz="2000" dirty="0"/>
          </a:p>
          <a:p>
            <a:r>
              <a:rPr lang="ka-GE" sz="2000" dirty="0"/>
              <a:t>2017 წ. - </a:t>
            </a:r>
            <a:r>
              <a:rPr lang="en-US" sz="2000" dirty="0" err="1"/>
              <a:t>ქრონიკული</a:t>
            </a:r>
            <a:r>
              <a:rPr lang="en-US" sz="2000" dirty="0"/>
              <a:t> </a:t>
            </a:r>
            <a:r>
              <a:rPr lang="en-US" sz="2000" dirty="0" err="1"/>
              <a:t>დაავადებების</a:t>
            </a:r>
            <a:r>
              <a:rPr lang="en-US" sz="2000" dirty="0"/>
              <a:t> </a:t>
            </a:r>
            <a:r>
              <a:rPr lang="en-US" sz="2000" dirty="0" err="1"/>
              <a:t>სამკურნალო</a:t>
            </a:r>
            <a:r>
              <a:rPr lang="en-US" sz="2000" dirty="0"/>
              <a:t> </a:t>
            </a:r>
            <a:r>
              <a:rPr lang="en-US" sz="2000" dirty="0" err="1"/>
              <a:t>მედიკამენტებით</a:t>
            </a:r>
            <a:r>
              <a:rPr lang="en-US" sz="2000" dirty="0"/>
              <a:t> </a:t>
            </a:r>
            <a:r>
              <a:rPr lang="en-US" sz="2000" dirty="0" err="1"/>
              <a:t>უზრუნველყოფის</a:t>
            </a:r>
            <a:r>
              <a:rPr lang="en-US" sz="2000" dirty="0"/>
              <a:t> </a:t>
            </a:r>
            <a:r>
              <a:rPr lang="en-US" sz="2000" dirty="0" err="1"/>
              <a:t>პროგრამა</a:t>
            </a:r>
            <a:endParaRPr lang="ka-GE" sz="2000" dirty="0"/>
          </a:p>
          <a:p>
            <a:pPr lvl="1"/>
            <a:r>
              <a:rPr lang="en-US" sz="2000" dirty="0" err="1"/>
              <a:t>გულ-სისხლძარღვთა</a:t>
            </a:r>
            <a:r>
              <a:rPr lang="en-US" sz="2000" dirty="0"/>
              <a:t> </a:t>
            </a:r>
            <a:r>
              <a:rPr lang="en-US" sz="2000" dirty="0" err="1"/>
              <a:t>ქრონიკული</a:t>
            </a:r>
            <a:r>
              <a:rPr lang="en-US" sz="2000" dirty="0"/>
              <a:t> </a:t>
            </a:r>
            <a:r>
              <a:rPr lang="en-US" sz="2000" dirty="0" err="1"/>
              <a:t>დაავადებების</a:t>
            </a:r>
            <a:r>
              <a:rPr lang="ka-GE" sz="2000" dirty="0"/>
              <a:t>, </a:t>
            </a:r>
            <a:r>
              <a:rPr lang="en-US" sz="2000" dirty="0" err="1"/>
              <a:t>ფილტვის</a:t>
            </a:r>
            <a:r>
              <a:rPr lang="en-US" sz="2000" dirty="0"/>
              <a:t> </a:t>
            </a:r>
            <a:r>
              <a:rPr lang="en-US" sz="2000" dirty="0" err="1"/>
              <a:t>ქრონიკულ</a:t>
            </a:r>
            <a:r>
              <a:rPr lang="en-US" sz="2000" dirty="0"/>
              <a:t> </a:t>
            </a:r>
            <a:r>
              <a:rPr lang="en-US" sz="2000" dirty="0" err="1"/>
              <a:t>დაავადებათა</a:t>
            </a:r>
            <a:r>
              <a:rPr lang="en-US" sz="2000" dirty="0"/>
              <a:t>; </a:t>
            </a:r>
            <a:r>
              <a:rPr lang="en-US" sz="2000" dirty="0" err="1"/>
              <a:t>ფარისებრი</a:t>
            </a:r>
            <a:r>
              <a:rPr lang="en-US" sz="2000" dirty="0"/>
              <a:t> </a:t>
            </a:r>
            <a:r>
              <a:rPr lang="en-US" sz="2000" dirty="0" err="1"/>
              <a:t>ჯირკვლის</a:t>
            </a:r>
            <a:r>
              <a:rPr lang="en-US" sz="2000" dirty="0"/>
              <a:t> </a:t>
            </a:r>
            <a:r>
              <a:rPr lang="en-US" sz="2000" dirty="0" err="1"/>
              <a:t>დაავადებათა</a:t>
            </a:r>
            <a:r>
              <a:rPr lang="en-US" sz="2000" dirty="0"/>
              <a:t> </a:t>
            </a:r>
            <a:r>
              <a:rPr lang="ka-GE" sz="2000" dirty="0"/>
              <a:t>და </a:t>
            </a:r>
            <a:r>
              <a:rPr lang="en-US" sz="2000" dirty="0" err="1"/>
              <a:t>დიაბეტის</a:t>
            </a:r>
            <a:r>
              <a:rPr lang="en-US" sz="2000" dirty="0"/>
              <a:t> (</a:t>
            </a:r>
            <a:r>
              <a:rPr lang="en-US" sz="2000" dirty="0" err="1"/>
              <a:t>ტიპი</a:t>
            </a:r>
            <a:r>
              <a:rPr lang="en-US" sz="2000" dirty="0"/>
              <a:t> 2) </a:t>
            </a:r>
            <a:r>
              <a:rPr lang="en-US" sz="2000" dirty="0" err="1"/>
              <a:t>სამკურნალო</a:t>
            </a:r>
            <a:r>
              <a:rPr lang="en-US" sz="2000" dirty="0"/>
              <a:t> </a:t>
            </a:r>
            <a:r>
              <a:rPr lang="en-US" sz="2000" dirty="0" err="1"/>
              <a:t>ფარმაცევტული</a:t>
            </a:r>
            <a:r>
              <a:rPr lang="en-US" sz="2000" dirty="0"/>
              <a:t> </a:t>
            </a:r>
            <a:r>
              <a:rPr lang="en-US" sz="2000" dirty="0" err="1"/>
              <a:t>პროდუქტი</a:t>
            </a:r>
            <a:r>
              <a:rPr lang="ka-GE" sz="2000" dirty="0"/>
              <a:t>თ უზრუნველყოფა</a:t>
            </a:r>
            <a:endParaRPr lang="en-US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803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0D5EB-CD53-9B45-B57A-DE5756E7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r>
              <a:rPr lang="ka-GE" dirty="0"/>
              <a:t>საყოველთაო ჯანდაცვის პროგრამის ფარგლებში დაფიქსირებული შემთხვევები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B3259-FBA3-F740-AAE5-4B66F114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D47905D-994B-8946-8510-D1069F37E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5720"/>
              </p:ext>
            </p:extLst>
          </p:nvPr>
        </p:nvGraphicFramePr>
        <p:xfrm>
          <a:off x="879589" y="1756237"/>
          <a:ext cx="6886371" cy="421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87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7CCCC-9536-D340-B013-BC85DD7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364"/>
            <a:ext cx="8229600" cy="1143000"/>
          </a:xfrm>
        </p:spPr>
        <p:txBody>
          <a:bodyPr/>
          <a:lstStyle/>
          <a:p>
            <a:r>
              <a:rPr lang="ka-GE" dirty="0"/>
              <a:t>მკურნალობა და მართვა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7393F-CBB0-8643-9686-BA9EF3F8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8986"/>
            <a:ext cx="8229600" cy="4525963"/>
          </a:xfrm>
        </p:spPr>
        <p:txBody>
          <a:bodyPr>
            <a:noAutofit/>
          </a:bodyPr>
          <a:lstStyle/>
          <a:p>
            <a:pPr marL="57150" indent="0">
              <a:buNone/>
            </a:pPr>
            <a:endParaRPr lang="ka-GE" sz="2000" dirty="0"/>
          </a:p>
          <a:p>
            <a:r>
              <a:rPr lang="en-US" sz="2000" dirty="0" err="1"/>
              <a:t>ბავშვთა</a:t>
            </a:r>
            <a:r>
              <a:rPr lang="en-US" sz="2000" dirty="0"/>
              <a:t> </a:t>
            </a:r>
            <a:r>
              <a:rPr lang="en-US" sz="2000" dirty="0" err="1"/>
              <a:t>ონკოჰემატოლოგიური</a:t>
            </a:r>
            <a:r>
              <a:rPr lang="en-US" sz="2000" dirty="0"/>
              <a:t> </a:t>
            </a:r>
            <a:r>
              <a:rPr lang="en-US" sz="2000" dirty="0" err="1"/>
              <a:t>მომსახურება</a:t>
            </a:r>
            <a:r>
              <a:rPr lang="ka-GE" sz="2000" dirty="0"/>
              <a:t> </a:t>
            </a:r>
          </a:p>
          <a:p>
            <a:pPr lvl="1"/>
            <a:r>
              <a:rPr lang="en-US" sz="2000" dirty="0"/>
              <a:t>18 </a:t>
            </a:r>
            <a:r>
              <a:rPr lang="en-US" sz="2000" dirty="0" err="1"/>
              <a:t>წლამდე</a:t>
            </a:r>
            <a:r>
              <a:rPr lang="en-US" sz="2000" dirty="0"/>
              <a:t> </a:t>
            </a:r>
            <a:r>
              <a:rPr lang="en-US" sz="2000" dirty="0" err="1"/>
              <a:t>ასაკის</a:t>
            </a:r>
            <a:r>
              <a:rPr lang="en-US" sz="2000" dirty="0"/>
              <a:t> </a:t>
            </a:r>
            <a:r>
              <a:rPr lang="en-US" sz="2000" dirty="0" err="1"/>
              <a:t>ბავშვთა</a:t>
            </a:r>
            <a:r>
              <a:rPr lang="en-US" sz="2000" dirty="0"/>
              <a:t> </a:t>
            </a:r>
            <a:r>
              <a:rPr lang="en-US" sz="2000" dirty="0" err="1"/>
              <a:t>ამბულატორიულ</a:t>
            </a:r>
            <a:r>
              <a:rPr lang="en-US" sz="2000" dirty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/>
              <a:t>სტაციონარულ</a:t>
            </a:r>
            <a:r>
              <a:rPr lang="en-US" sz="2000" dirty="0"/>
              <a:t> </a:t>
            </a:r>
            <a:r>
              <a:rPr lang="en-US" sz="2000" dirty="0" err="1"/>
              <a:t>მკურნალობა</a:t>
            </a:r>
            <a:r>
              <a:rPr lang="en-US" sz="2000" dirty="0"/>
              <a:t> </a:t>
            </a:r>
            <a:endParaRPr lang="ka-GE" sz="2000" dirty="0"/>
          </a:p>
          <a:p>
            <a:r>
              <a:rPr lang="en-US" sz="2000" dirty="0" err="1"/>
              <a:t>ინკურაბელურ</a:t>
            </a:r>
            <a:r>
              <a:rPr lang="en-US" sz="2000" dirty="0"/>
              <a:t> </a:t>
            </a:r>
            <a:r>
              <a:rPr lang="en-US" sz="2000" dirty="0" err="1"/>
              <a:t>პაციენტთა</a:t>
            </a:r>
            <a:r>
              <a:rPr lang="en-US" sz="2000" dirty="0"/>
              <a:t> </a:t>
            </a:r>
            <a:r>
              <a:rPr lang="en-US" sz="2000" dirty="0" err="1"/>
              <a:t>პალიატიური</a:t>
            </a:r>
            <a:r>
              <a:rPr lang="en-US" sz="2000" dirty="0"/>
              <a:t> </a:t>
            </a:r>
            <a:r>
              <a:rPr lang="en-US" sz="2000" dirty="0" err="1"/>
              <a:t>მზრუნველობა</a:t>
            </a:r>
            <a:endParaRPr lang="ka-GE" sz="2000" dirty="0"/>
          </a:p>
          <a:p>
            <a:pPr lvl="1"/>
            <a:r>
              <a:rPr lang="en-US" sz="2000" dirty="0" err="1"/>
              <a:t>ინკურაბელურ</a:t>
            </a:r>
            <a:r>
              <a:rPr lang="en-US" sz="2000" dirty="0"/>
              <a:t> </a:t>
            </a:r>
            <a:r>
              <a:rPr lang="en-US" sz="2000" dirty="0" err="1"/>
              <a:t>პაციენტთა</a:t>
            </a:r>
            <a:r>
              <a:rPr lang="en-US" sz="2000" dirty="0"/>
              <a:t> </a:t>
            </a:r>
            <a:r>
              <a:rPr lang="en-US" sz="2000" dirty="0" err="1"/>
              <a:t>ამბულატორიული</a:t>
            </a:r>
            <a:r>
              <a:rPr lang="en-US" sz="2000" dirty="0"/>
              <a:t> </a:t>
            </a:r>
            <a:r>
              <a:rPr lang="en-US" sz="2000" dirty="0" err="1"/>
              <a:t>პალიატიური</a:t>
            </a:r>
            <a:r>
              <a:rPr lang="en-US" sz="2000" dirty="0"/>
              <a:t> </a:t>
            </a:r>
            <a:r>
              <a:rPr lang="en-US" sz="2000" dirty="0" err="1"/>
              <a:t>მზრუნველობა</a:t>
            </a:r>
            <a:endParaRPr lang="ka-GE" sz="2000" dirty="0"/>
          </a:p>
          <a:p>
            <a:pPr lvl="1"/>
            <a:r>
              <a:rPr lang="en-US" sz="2000" dirty="0" err="1"/>
              <a:t>ინკურაბელურ</a:t>
            </a:r>
            <a:r>
              <a:rPr lang="en-US" sz="2000" dirty="0"/>
              <a:t> </a:t>
            </a:r>
            <a:r>
              <a:rPr lang="en-US" sz="2000" dirty="0" err="1"/>
              <a:t>პაციენტთა</a:t>
            </a:r>
            <a:r>
              <a:rPr lang="en-US" sz="2000" dirty="0"/>
              <a:t> </a:t>
            </a:r>
            <a:r>
              <a:rPr lang="en-US" sz="2000" dirty="0" err="1"/>
              <a:t>სტაციონარული-პალიატიური</a:t>
            </a:r>
            <a:r>
              <a:rPr lang="en-US" sz="2000" dirty="0"/>
              <a:t> </a:t>
            </a:r>
            <a:r>
              <a:rPr lang="en-US" sz="2000" dirty="0" err="1"/>
              <a:t>მზრუნველობა</a:t>
            </a:r>
            <a:r>
              <a:rPr lang="en-US" sz="2000" dirty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/>
              <a:t>სიმპტომური</a:t>
            </a:r>
            <a:r>
              <a:rPr lang="en-US" sz="2000" dirty="0"/>
              <a:t> </a:t>
            </a:r>
            <a:r>
              <a:rPr lang="en-US" sz="2000" dirty="0" err="1"/>
              <a:t>მკურნალობა</a:t>
            </a:r>
            <a:endParaRPr lang="ka-GE" sz="2000" dirty="0"/>
          </a:p>
          <a:p>
            <a:pPr lvl="1"/>
            <a:r>
              <a:rPr lang="en-US" sz="2000" dirty="0" err="1"/>
              <a:t>ინკურაბელურ</a:t>
            </a:r>
            <a:r>
              <a:rPr lang="en-US" sz="2000" dirty="0"/>
              <a:t> </a:t>
            </a:r>
            <a:r>
              <a:rPr lang="en-US" sz="2000" dirty="0" err="1"/>
              <a:t>პაციენტთა</a:t>
            </a:r>
            <a:r>
              <a:rPr lang="en-US" sz="2000" dirty="0"/>
              <a:t> </a:t>
            </a:r>
            <a:r>
              <a:rPr lang="en-US" sz="2000" dirty="0" err="1"/>
              <a:t>მედიკამენტებით</a:t>
            </a:r>
            <a:r>
              <a:rPr lang="en-US" sz="2000" dirty="0"/>
              <a:t> </a:t>
            </a:r>
            <a:r>
              <a:rPr lang="en-US" sz="2000" dirty="0" err="1"/>
              <a:t>უზრუნველყოფა</a:t>
            </a:r>
            <a:endParaRPr lang="ka-GE" sz="2000" dirty="0"/>
          </a:p>
          <a:p>
            <a:r>
              <a:rPr lang="ka-GE" sz="2000" dirty="0"/>
              <a:t>სოფლის ექიმი/საყოველთაო ჯანდაცვის გეგმიური ამბულატორია</a:t>
            </a:r>
          </a:p>
          <a:p>
            <a:pPr lvl="1"/>
            <a:r>
              <a:rPr lang="ka-GE" sz="2000" dirty="0"/>
              <a:t> </a:t>
            </a:r>
            <a:r>
              <a:rPr lang="en-US" sz="2000" dirty="0" err="1"/>
              <a:t>ქრონიკული</a:t>
            </a:r>
            <a:r>
              <a:rPr lang="en-US" sz="2000" dirty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/>
              <a:t>მწვავე</a:t>
            </a:r>
            <a:r>
              <a:rPr lang="en-US" sz="2000" dirty="0"/>
              <a:t> </a:t>
            </a:r>
            <a:r>
              <a:rPr lang="en-US" sz="2000" dirty="0" err="1"/>
              <a:t>დაავადებების</a:t>
            </a:r>
            <a:r>
              <a:rPr lang="ka-GE" sz="2000" dirty="0"/>
              <a:t> </a:t>
            </a:r>
            <a:r>
              <a:rPr lang="en-US" sz="2000" dirty="0" err="1"/>
              <a:t>დიაგნოსტიკა</a:t>
            </a:r>
            <a:r>
              <a:rPr lang="ka-GE" sz="2000" dirty="0"/>
              <a:t> და </a:t>
            </a:r>
            <a:r>
              <a:rPr lang="en-US" sz="2000" dirty="0" err="1"/>
              <a:t>მართვა</a:t>
            </a:r>
            <a:endParaRPr lang="ka-GE" sz="2000" dirty="0"/>
          </a:p>
          <a:p>
            <a:r>
              <a:rPr lang="ka-GE" sz="2000" dirty="0"/>
              <a:t>რეფერალის პროგრამა - ინდივიდუალური დახმარება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60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6098</TotalTime>
  <Words>704</Words>
  <Application>Microsoft Office PowerPoint</Application>
  <PresentationFormat>On-screen Show (4:3)</PresentationFormat>
  <Paragraphs>122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სოფლის ექიმი პჯდ საბჭო 21 01 14 (4)</vt:lpstr>
      <vt:lpstr> ონკოლოგიური დაავადებების მართვა საქართველოში  </vt:lpstr>
      <vt:lpstr>PowerPoint Presentation</vt:lpstr>
      <vt:lpstr>სიცოცხლის დაკარგული წლების 10 ძირითადი მიზეზი და ცვლილების %, 2007 და 2017, საქართველო  </vt:lpstr>
      <vt:lpstr>PowerPoint Presentation</vt:lpstr>
      <vt:lpstr>PowerPoint Presentation</vt:lpstr>
      <vt:lpstr>ჯანსაღი ცხოვრებისა და კეთილდღეობის უზრუნველყოფა ყველა ასაკის ადამიანისათვის (მიზანი 3)</vt:lpstr>
      <vt:lpstr>მკურნალობა</vt:lpstr>
      <vt:lpstr>საყოველთაო ჯანდაცვის პროგრამის ფარგლებში დაფიქსირებული შემთხვევები</vt:lpstr>
      <vt:lpstr>მკურნალობა და მართვა</vt:lpstr>
      <vt:lpstr>დაავადების ადრეული გამოვლენა და სკრინინგი</vt:lpstr>
      <vt:lpstr>კიბოს სკრინინგის მაჩვენებლები</vt:lpstr>
      <vt:lpstr>პრევენცია</vt:lpstr>
      <vt:lpstr>არაგადამდები დაავადებების არაგადამდები დაავადებების პრევენციისა და კონტროლის 2017-2020 წლების ეროვნული სტრატეგია  </vt:lpstr>
      <vt:lpstr>კიბოს პოპულაციური რეგისტრი </vt:lpstr>
      <vt:lpstr>PowerPoint Presentation</vt:lpstr>
      <vt:lpstr>რადიაციულ-ონკოლოგიური სერვისები</vt:lpstr>
      <vt:lpstr>ბირთვული მედიცინის სერვისები</vt:lpstr>
      <vt:lpstr>ადამიანური რესურსი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Ketevan Goginashvili</cp:lastModifiedBy>
  <cp:revision>664</cp:revision>
  <cp:lastPrinted>2017-11-27T07:20:42Z</cp:lastPrinted>
  <dcterms:created xsi:type="dcterms:W3CDTF">2012-02-03T10:47:59Z</dcterms:created>
  <dcterms:modified xsi:type="dcterms:W3CDTF">2019-02-04T06:26:58Z</dcterms:modified>
</cp:coreProperties>
</file>