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58" r:id="rId5"/>
    <p:sldId id="264" r:id="rId6"/>
    <p:sldId id="266" r:id="rId7"/>
    <p:sldId id="269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88921" autoAdjust="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96480-40B4-407B-A689-67FCFBDA277F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35C5E-7D0C-4A08-BBF6-F0254C7BE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54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9A699-C473-4C32-B8B5-8ED5DC6FA56C}" type="datetime1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0"/>
            <a:ext cx="9140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1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1092-3C9F-4251-A819-E4634F7BA147}" type="datetime1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77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D0C1-1A98-4FBE-8D86-392FF7A6048C}" type="datetime1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21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rgbClr val="0055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785813" cy="714375"/>
          </a:xfrm>
          <a:prstGeom prst="rect">
            <a:avLst/>
          </a:prstGeom>
          <a:solidFill>
            <a:srgbClr val="006600">
              <a:alpha val="86000"/>
            </a:srgb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785813" y="0"/>
            <a:ext cx="785812" cy="714375"/>
          </a:xfrm>
          <a:prstGeom prst="rect">
            <a:avLst/>
          </a:prstGeom>
          <a:solidFill>
            <a:srgbClr val="006600">
              <a:alpha val="86000"/>
            </a:srgb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571625" y="0"/>
            <a:ext cx="785813" cy="714375"/>
          </a:xfrm>
          <a:prstGeom prst="rect">
            <a:avLst/>
          </a:prstGeom>
          <a:solidFill>
            <a:srgbClr val="00558F">
              <a:alpha val="86000"/>
            </a:srgb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2357438" y="0"/>
            <a:ext cx="785812" cy="714375"/>
          </a:xfrm>
          <a:prstGeom prst="rect">
            <a:avLst/>
          </a:prstGeom>
          <a:solidFill>
            <a:srgbClr val="C00000">
              <a:alpha val="85882"/>
            </a:srgb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 rot="5400000">
            <a:off x="-1119981" y="1756569"/>
            <a:ext cx="2235200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 rot="5400000">
            <a:off x="-321468" y="1766094"/>
            <a:ext cx="22145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rot="10800000">
            <a:off x="0" y="1428750"/>
            <a:ext cx="2357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 userDrawn="1"/>
        </p:nvCxnSpPr>
        <p:spPr>
          <a:xfrm rot="16200000" flipH="1">
            <a:off x="807244" y="1394619"/>
            <a:ext cx="1533525" cy="15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-3175" y="2863850"/>
            <a:ext cx="7953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Billede 7" descr="WHO-EURO-EN-W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5516563"/>
            <a:ext cx="2916238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4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99592" y="2276872"/>
            <a:ext cx="7883575" cy="1439788"/>
          </a:xfrm>
        </p:spPr>
        <p:txBody>
          <a:bodyPr/>
          <a:lstStyle>
            <a:lvl1pPr algn="r">
              <a:defRPr sz="4400" smtClean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r>
              <a:rPr lang="en-US" dirty="0"/>
              <a:t>TITLE OF PRESENTATION </a:t>
            </a:r>
          </a:p>
        </p:txBody>
      </p:sp>
      <p:sp>
        <p:nvSpPr>
          <p:cNvPr id="69677" name="Rectangle 4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2357438" y="3789040"/>
            <a:ext cx="6407150" cy="1128217"/>
          </a:xfrm>
        </p:spPr>
        <p:txBody>
          <a:bodyPr/>
          <a:lstStyle>
            <a:lvl1pPr marL="0" indent="0" algn="r">
              <a:buFont typeface="Arial" charset="0"/>
              <a:buNone/>
              <a:defRPr sz="2400" b="1" smtClean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Name of presenter</a:t>
            </a:r>
          </a:p>
          <a:p>
            <a:r>
              <a:rPr lang="en-US" b="0" dirty="0"/>
              <a:t>Organization</a:t>
            </a:r>
            <a:endParaRPr lang="en-US" dirty="0"/>
          </a:p>
        </p:txBody>
      </p:sp>
      <p:pic>
        <p:nvPicPr>
          <p:cNvPr id="5" name="Picture 42" descr="CC (02) cropped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"/>
            <a:ext cx="1559036" cy="14127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2" name="Rectangle 31"/>
          <p:cNvSpPr/>
          <p:nvPr userDrawn="1"/>
        </p:nvSpPr>
        <p:spPr>
          <a:xfrm>
            <a:off x="0" y="2141482"/>
            <a:ext cx="785812" cy="714375"/>
          </a:xfrm>
          <a:prstGeom prst="rect">
            <a:avLst/>
          </a:prstGeom>
          <a:solidFill>
            <a:srgbClr val="F19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 userDrawn="1"/>
        </p:nvSpPr>
        <p:spPr>
          <a:xfrm>
            <a:off x="787426" y="1436000"/>
            <a:ext cx="785812" cy="7143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1584047" y="714096"/>
            <a:ext cx="785812" cy="714375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0" name="Text Box 47"/>
          <p:cNvSpPr txBox="1">
            <a:spLocks noChangeArrowheads="1"/>
          </p:cNvSpPr>
          <p:nvPr userDrawn="1"/>
        </p:nvSpPr>
        <p:spPr bwMode="auto">
          <a:xfrm>
            <a:off x="2195736" y="217964"/>
            <a:ext cx="6588225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WHO Barcelona Course on Health Systems Strengthening</a:t>
            </a:r>
          </a:p>
          <a:p>
            <a:pPr algn="r">
              <a:defRPr/>
            </a:pP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for</a:t>
            </a:r>
            <a:r>
              <a:rPr lang="en-US" b="1" baseline="0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 Improved TB Prevention and Care</a:t>
            </a:r>
            <a:endParaRPr lang="en-US" b="1" noProof="0" dirty="0">
              <a:solidFill>
                <a:prstClr val="white"/>
              </a:solidFill>
              <a:latin typeface="Arial Narrow" panose="020B0606020202030204" pitchFamily="34" charset="0"/>
            </a:endParaRPr>
          </a:p>
          <a:p>
            <a:pPr algn="r">
              <a:defRPr/>
            </a:pP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1</a:t>
            </a:r>
            <a:r>
              <a:rPr lang="hu-HU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6</a:t>
            </a: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-</a:t>
            </a:r>
            <a:r>
              <a:rPr lang="hu-HU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20</a:t>
            </a:r>
            <a:r>
              <a:rPr lang="en-US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 October 201</a:t>
            </a:r>
            <a:r>
              <a:rPr lang="hu-HU" b="1" noProof="0" dirty="0">
                <a:solidFill>
                  <a:prstClr val="white"/>
                </a:solidFill>
                <a:latin typeface="Arial Narrow" panose="020B0606020202030204" pitchFamily="34" charset="0"/>
              </a:rPr>
              <a:t>7</a:t>
            </a:r>
            <a:endParaRPr lang="en-US" b="1" noProof="0" dirty="0">
              <a:solidFill>
                <a:prstClr val="white"/>
              </a:solidFill>
              <a:latin typeface="Arial Narrow" panose="020B0606020202030204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en-US" b="0" noProof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438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88CD2-7BC7-4274-9E8B-027CE4F1C340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327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00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10BEC-FEE3-44C9-8685-4B7799447981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818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46390-B13D-4D0A-9674-0F0993D27B6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558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6E9C-4EC7-4F92-BB60-11C7AC530C55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5769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2ADCB-D561-4F39-B240-BDBE0E6D918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689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A1DB5-1C04-4829-8259-1F543C34477F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116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1C463-0E73-4BED-936D-529F85A4AEC9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13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504" y="5718225"/>
            <a:ext cx="936104" cy="365125"/>
          </a:xfrm>
        </p:spPr>
        <p:txBody>
          <a:bodyPr/>
          <a:lstStyle/>
          <a:p>
            <a:fld id="{41EC0F56-03C4-43A9-8747-BBC2880D8F68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00192" y="5589240"/>
            <a:ext cx="2679576" cy="455560"/>
          </a:xfrm>
        </p:spPr>
        <p:txBody>
          <a:bodyPr/>
          <a:lstStyle>
            <a:lvl1pPr algn="r"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53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3A686-468D-493B-9122-A5536195A3E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5847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3DAB8-F246-4AA5-BFC4-7F3659606F96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647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3900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808A7-B681-438A-9DCF-D5C5D637EDB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0074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707904" y="6049562"/>
            <a:ext cx="5328592" cy="5561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07904" y="6304235"/>
            <a:ext cx="169168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3C648-6F65-4083-87DC-55CBFE33961E}" type="slidenum">
              <a:rPr lang="en-GB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3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20578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9289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97162-95C1-4426-9115-85190CEB43DE}" type="datetime1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5768976"/>
            <a:ext cx="2709664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4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770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A0879-6A6F-4E64-822D-9B29441DB46E}" type="datetime1">
              <a:rPr lang="en-US" smtClean="0"/>
              <a:t>9/11/2018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56176" y="5694711"/>
            <a:ext cx="2853680" cy="365125"/>
          </a:xfrm>
        </p:spPr>
        <p:txBody>
          <a:bodyPr/>
          <a:lstStyle>
            <a:lvl1pPr>
              <a:defRPr sz="100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b="1" dirty="0"/>
              <a:t>WHO Barcelona Course on Health Financing for </a:t>
            </a:r>
          </a:p>
          <a:p>
            <a:r>
              <a:rPr lang="en-US" b="1" dirty="0"/>
              <a:t>Universal Health Coverage in Russian language </a:t>
            </a:r>
          </a:p>
          <a:p>
            <a:r>
              <a:rPr lang="en-US" b="1" dirty="0"/>
              <a:t>24- 28 July 2017, Issyk - Kul, Kyrgyzstan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9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AF5DB-81B5-442F-9FEE-38F19A63A109}" type="datetime1">
              <a:rPr lang="en-US" smtClean="0"/>
              <a:t>9/11/2018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9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CEF9-580A-4F2A-8DFB-9170D93D8C1F}" type="datetime1">
              <a:rPr lang="en-US" smtClean="0"/>
              <a:t>9/11/2018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28184" y="5661248"/>
            <a:ext cx="2709664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2831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6266-083B-4211-8A2A-57A2E4A615BE}" type="datetime1">
              <a:rPr lang="en-US" smtClean="0"/>
              <a:t>9/11/2018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56176" y="5661248"/>
            <a:ext cx="2781672" cy="365125"/>
          </a:xfrm>
        </p:spPr>
        <p:txBody>
          <a:bodyPr/>
          <a:lstStyle>
            <a:lvl1pPr>
              <a:defRPr sz="1050"/>
            </a:lvl1pPr>
          </a:lstStyle>
          <a:p>
            <a:r>
              <a:rPr lang="en-US" b="1" dirty="0"/>
              <a:t>WHO SUMMER SCHOOL</a:t>
            </a:r>
            <a:endParaRPr lang="en-US" dirty="0"/>
          </a:p>
          <a:p>
            <a:r>
              <a:rPr lang="en-US" sz="1000" b="1" dirty="0"/>
              <a:t>WHO Barcelona Course on Health Financing for </a:t>
            </a:r>
          </a:p>
          <a:p>
            <a:r>
              <a:rPr lang="en-US" sz="1000" b="1" dirty="0"/>
              <a:t>Universal Health Coverage in Russian language </a:t>
            </a:r>
          </a:p>
          <a:p>
            <a:r>
              <a:rPr lang="en-US" sz="1000" b="1" dirty="0"/>
              <a:t>24- 28 July 2017, Issyk - Kul, Kyrgyzstan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2222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7A48-A960-4CBC-8C32-3FD656D427AF}" type="datetime1">
              <a:rPr lang="en-US" smtClean="0"/>
              <a:t>9/11/2018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5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9DD60-52AD-4F16-8B9E-34B5D34E021E}" type="datetime1">
              <a:rPr lang="en-US" smtClean="0"/>
              <a:t>9/11/2018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92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3845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B25CD-672B-4C9A-94D9-B798E66A9399}" type="datetime1">
              <a:rPr lang="en-US" smtClean="0"/>
              <a:t>9/11/2018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WHO SUMMER SCHOOL WHO Barcelona Course on Health Financing for  Universal Health Coverage in Russian language  24- 28 July 2017, Issyk - Kul, Kyrgyzstan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C12AE-189F-46E6-94BB-12FB54E3502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" y="6093296"/>
            <a:ext cx="9139844" cy="76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0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00558E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Unicode MS" panose="020B0604020202020204" pitchFamily="34" charset="-128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2296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Slide title</a:t>
            </a:r>
          </a:p>
        </p:txBody>
      </p:sp>
      <p:sp>
        <p:nvSpPr>
          <p:cNvPr id="1031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4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Powerpoint-footer-2013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5797296"/>
            <a:ext cx="9144000" cy="1060704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707904" y="6067788"/>
            <a:ext cx="5328592" cy="556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400" b="0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hu-HU" dirty="0">
                <a:solidFill>
                  <a:prstClr val="white"/>
                </a:solidFill>
              </a:rPr>
              <a:t>WHO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s-ES" dirty="0">
                <a:solidFill>
                  <a:prstClr val="white"/>
                </a:solidFill>
              </a:rPr>
              <a:t>Barcelona </a:t>
            </a:r>
            <a:r>
              <a:rPr lang="es-ES" dirty="0" err="1">
                <a:solidFill>
                  <a:prstClr val="white"/>
                </a:solidFill>
              </a:rPr>
              <a:t>Course</a:t>
            </a:r>
            <a:r>
              <a:rPr lang="es-ES" dirty="0">
                <a:solidFill>
                  <a:prstClr val="white"/>
                </a:solidFill>
              </a:rPr>
              <a:t> </a:t>
            </a:r>
            <a:r>
              <a:rPr lang="es-ES" dirty="0" err="1">
                <a:solidFill>
                  <a:prstClr val="white"/>
                </a:solidFill>
              </a:rPr>
              <a:t>on</a:t>
            </a:r>
            <a:r>
              <a:rPr lang="es-ES" dirty="0">
                <a:solidFill>
                  <a:prstClr val="white"/>
                </a:solidFill>
              </a:rPr>
              <a:t> Health Systems Strengthening</a:t>
            </a:r>
          </a:p>
          <a:p>
            <a:pPr algn="r">
              <a:defRPr/>
            </a:pPr>
            <a:r>
              <a:rPr lang="es-ES" dirty="0">
                <a:solidFill>
                  <a:prstClr val="white"/>
                </a:solidFill>
              </a:rPr>
              <a:t>for </a:t>
            </a:r>
            <a:r>
              <a:rPr lang="es-ES" dirty="0" err="1">
                <a:solidFill>
                  <a:prstClr val="white"/>
                </a:solidFill>
              </a:rPr>
              <a:t>Improved</a:t>
            </a:r>
            <a:r>
              <a:rPr lang="es-ES" dirty="0">
                <a:solidFill>
                  <a:prstClr val="white"/>
                </a:solidFill>
              </a:rPr>
              <a:t> TB </a:t>
            </a:r>
            <a:r>
              <a:rPr lang="es-ES" dirty="0" err="1">
                <a:solidFill>
                  <a:prstClr val="white"/>
                </a:solidFill>
              </a:rPr>
              <a:t>Prevention</a:t>
            </a:r>
            <a:r>
              <a:rPr lang="es-ES" dirty="0">
                <a:solidFill>
                  <a:prstClr val="white"/>
                </a:solidFill>
              </a:rPr>
              <a:t> and </a:t>
            </a:r>
            <a:r>
              <a:rPr lang="es-ES" dirty="0" err="1">
                <a:solidFill>
                  <a:prstClr val="white"/>
                </a:solidFill>
              </a:rPr>
              <a:t>Care</a:t>
            </a:r>
            <a:endParaRPr lang="en-US" dirty="0">
              <a:solidFill>
                <a:prstClr val="white"/>
              </a:solidFill>
            </a:endParaRPr>
          </a:p>
          <a:p>
            <a:pPr algn="r">
              <a:defRPr/>
            </a:pPr>
            <a:r>
              <a:rPr lang="hu-HU" dirty="0">
                <a:solidFill>
                  <a:prstClr val="white"/>
                </a:solidFill>
              </a:rPr>
              <a:t>16</a:t>
            </a:r>
            <a:r>
              <a:rPr lang="es-ES" dirty="0">
                <a:solidFill>
                  <a:prstClr val="white"/>
                </a:solidFill>
              </a:rPr>
              <a:t>-</a:t>
            </a:r>
            <a:r>
              <a:rPr lang="hu-HU" dirty="0">
                <a:solidFill>
                  <a:prstClr val="white"/>
                </a:solidFill>
              </a:rPr>
              <a:t>20</a:t>
            </a:r>
            <a:r>
              <a:rPr lang="es-ES" dirty="0">
                <a:solidFill>
                  <a:prstClr val="white"/>
                </a:solidFill>
              </a:rPr>
              <a:t> </a:t>
            </a:r>
            <a:r>
              <a:rPr lang="es-ES" dirty="0" err="1">
                <a:solidFill>
                  <a:prstClr val="white"/>
                </a:solidFill>
              </a:rPr>
              <a:t>October</a:t>
            </a:r>
            <a:r>
              <a:rPr lang="en-GB" dirty="0">
                <a:solidFill>
                  <a:prstClr val="white"/>
                </a:solidFill>
              </a:rPr>
              <a:t> 201</a:t>
            </a:r>
            <a:r>
              <a:rPr lang="hu-HU" dirty="0">
                <a:solidFill>
                  <a:prstClr val="white"/>
                </a:solidFill>
              </a:rPr>
              <a:t>7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726160" y="6329967"/>
            <a:ext cx="1691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C25B121D-F0F1-4157-8C72-FDE0FDBFA822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4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 baseline="0">
          <a:solidFill>
            <a:srgbClr val="00558F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Unicode MS" pitchFamily="34" charset="-128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39552" y="2276872"/>
            <a:ext cx="7920880" cy="1909429"/>
          </a:xfrm>
        </p:spPr>
        <p:txBody>
          <a:bodyPr>
            <a:noAutofit/>
          </a:bodyPr>
          <a:lstStyle/>
          <a:p>
            <a:r>
              <a:rPr lang="en-US" sz="3200" b="1" dirty="0"/>
              <a:t>[COUNTRY NAME]:</a:t>
            </a:r>
            <a:br>
              <a:rPr lang="en-US" sz="3200" b="1" dirty="0"/>
            </a:b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2800" b="1" dirty="0"/>
              <a:t>HEALTH SYSTEM PERFORMANCE PROBLEM AND DIAGNOSTICS</a:t>
            </a:r>
            <a:br>
              <a:rPr lang="en-US" sz="2800" b="1" dirty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400" b="1" dirty="0"/>
              <a:t>Names of team members </a:t>
            </a:r>
            <a:endParaRPr lang="en-US" sz="2800" dirty="0">
              <a:solidFill>
                <a:srgbClr val="0055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6FF90B1B-CB75-4583-B35D-39CD67608A17}"/>
              </a:ext>
            </a:extLst>
          </p:cNvPr>
          <p:cNvSpPr txBox="1">
            <a:spLocks/>
          </p:cNvSpPr>
          <p:nvPr/>
        </p:nvSpPr>
        <p:spPr>
          <a:xfrm>
            <a:off x="179512" y="332656"/>
            <a:ext cx="8784976" cy="10416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1600" b="1" dirty="0">
                <a:solidFill>
                  <a:schemeClr val="accent5"/>
                </a:solidFill>
              </a:rPr>
              <a:t>WHO Barcelona Course on Health Financing </a:t>
            </a:r>
          </a:p>
          <a:p>
            <a:pPr>
              <a:spcBef>
                <a:spcPts val="1200"/>
              </a:spcBef>
            </a:pPr>
            <a:r>
              <a:rPr lang="en-US" sz="1600" b="1" dirty="0">
                <a:solidFill>
                  <a:schemeClr val="accent5"/>
                </a:solidFill>
              </a:rPr>
              <a:t>for Universal Health Coverage </a:t>
            </a:r>
          </a:p>
          <a:p>
            <a:pPr>
              <a:spcBef>
                <a:spcPts val="1200"/>
              </a:spcBef>
            </a:pPr>
            <a:r>
              <a:rPr lang="en-US" sz="1600" b="1" dirty="0">
                <a:solidFill>
                  <a:schemeClr val="accent5"/>
                </a:solidFill>
              </a:rPr>
              <a:t>15- 19 October 2018, Barcelona, Spain</a:t>
            </a:r>
            <a:endParaRPr lang="en-GB" sz="8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30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0055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 health system context (1 slide)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57200" y="1196752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8986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A57A6-5BB2-41A5-82C5-006F8D63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Health System Performance Problem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5D9B3-C31E-4D4E-8BE7-8722EE8D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Articulate ONE health system performance problem you are interested in deeply for this course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68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A57A6-5BB2-41A5-82C5-006F8D63F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Health System Performance Problem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5D9B3-C31E-4D4E-8BE7-8722EE8D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/>
              <a:t>Evidence for performance problem </a:t>
            </a:r>
          </a:p>
        </p:txBody>
      </p:sp>
    </p:spTree>
    <p:extLst>
      <p:ext uri="{BB962C8B-B14F-4D97-AF65-F5344CB8AC3E}">
        <p14:creationId xmlns:p14="http://schemas.microsoft.com/office/powerpoint/2010/main" val="3215998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</a:t>
            </a:r>
          </a:p>
          <a:p>
            <a:r>
              <a:rPr lang="en-US" dirty="0"/>
              <a:t>Why</a:t>
            </a:r>
          </a:p>
          <a:p>
            <a:r>
              <a:rPr lang="en-US" dirty="0"/>
              <a:t>Why</a:t>
            </a:r>
          </a:p>
          <a:p>
            <a:r>
              <a:rPr lang="en-US" dirty="0"/>
              <a:t>Why </a:t>
            </a:r>
          </a:p>
          <a:p>
            <a:r>
              <a:rPr lang="en-US" dirty="0"/>
              <a:t>Why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6600" dirty="0"/>
          </a:p>
          <a:p>
            <a:pPr marL="0" indent="0">
              <a:buNone/>
            </a:pP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8792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998417"/>
              </p:ext>
            </p:extLst>
          </p:nvPr>
        </p:nvGraphicFramePr>
        <p:xfrm>
          <a:off x="257309" y="754810"/>
          <a:ext cx="8610600" cy="6058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98007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latin typeface="Arial Narrow" panose="020B0606020202030204" pitchFamily="34" charset="0"/>
                        </a:rPr>
                        <a:t> P</a:t>
                      </a:r>
                      <a:r>
                        <a:rPr lang="hu-HU">
                          <a:latin typeface="Arial Narrow" panose="020B0606020202030204" pitchFamily="34" charset="0"/>
                        </a:rPr>
                        <a:t>erformance p</a:t>
                      </a:r>
                      <a:r>
                        <a:rPr lang="en-US">
                          <a:latin typeface="Arial Narrow" panose="020B0606020202030204" pitchFamily="34" charset="0"/>
                        </a:rPr>
                        <a:t>roblem </a:t>
                      </a:r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3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4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dirty="0">
                          <a:latin typeface="Arial Narrow" panose="020B0606020202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0559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i="1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763688" y="3956666"/>
            <a:ext cx="1296277" cy="805374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7" name="Rounded Rectangle 6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2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644008" y="3956666"/>
            <a:ext cx="1298713" cy="806110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10" name="Rounded Rectangle 9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662398" y="1971045"/>
            <a:ext cx="1291515" cy="798921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3" name="Rounded Rectangle 12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226948" y="2944761"/>
            <a:ext cx="1286753" cy="798921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16" name="Rounded Rectangle 15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763688" y="2948554"/>
            <a:ext cx="1296277" cy="805373"/>
            <a:chOff x="1218843" y="271676"/>
            <a:chExt cx="1180355" cy="570660"/>
          </a:xfrm>
        </p:grpSpPr>
        <p:sp>
          <p:nvSpPr>
            <p:cNvPr id="19" name="Rounded Rectangle 18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solidFill>
              <a:schemeClr val="tx2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1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763688" y="4964778"/>
            <a:ext cx="1296277" cy="823166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22" name="Rounded Rectangle 21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3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644008" y="2948554"/>
            <a:ext cx="1295115" cy="795128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25" name="Rounded Rectangle 24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084168" y="3956666"/>
            <a:ext cx="1302773" cy="792088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28" name="Rounded Rectangle 27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30" name="Straight Connector 29"/>
          <p:cNvCxnSpPr>
            <a:stCxn id="26" idx="3"/>
          </p:cNvCxnSpPr>
          <p:nvPr/>
        </p:nvCxnSpPr>
        <p:spPr>
          <a:xfrm flipV="1">
            <a:off x="5920784" y="2343497"/>
            <a:ext cx="163384" cy="100262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9" idx="1"/>
            <a:endCxn id="37" idx="3"/>
          </p:cNvCxnSpPr>
          <p:nvPr/>
        </p:nvCxnSpPr>
        <p:spPr>
          <a:xfrm flipH="1">
            <a:off x="5924331" y="4352710"/>
            <a:ext cx="178284" cy="1015123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7524328" y="2948554"/>
            <a:ext cx="1313455" cy="806110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33" name="Rounded Rectangle 32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Root 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644008" y="4964778"/>
            <a:ext cx="1298713" cy="806110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36" name="Rounded Rectangle 35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38" name="Straight Connector 37"/>
          <p:cNvCxnSpPr>
            <a:stCxn id="29" idx="3"/>
            <a:endCxn id="51" idx="1"/>
          </p:cNvCxnSpPr>
          <p:nvPr/>
        </p:nvCxnSpPr>
        <p:spPr>
          <a:xfrm>
            <a:off x="7368493" y="4352710"/>
            <a:ext cx="155835" cy="701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6" idx="3"/>
            <a:endCxn id="29" idx="1"/>
          </p:cNvCxnSpPr>
          <p:nvPr/>
        </p:nvCxnSpPr>
        <p:spPr>
          <a:xfrm>
            <a:off x="5920784" y="3346118"/>
            <a:ext cx="181831" cy="1006592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6" idx="3"/>
            <a:endCxn id="55" idx="1"/>
          </p:cNvCxnSpPr>
          <p:nvPr/>
        </p:nvCxnSpPr>
        <p:spPr>
          <a:xfrm>
            <a:off x="5920784" y="3346118"/>
            <a:ext cx="181983" cy="549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3203848" y="3956666"/>
            <a:ext cx="1286753" cy="798921"/>
            <a:chOff x="1218843" y="271676"/>
            <a:chExt cx="1180355" cy="570660"/>
          </a:xfrm>
          <a:solidFill>
            <a:schemeClr val="tx2"/>
          </a:solidFill>
        </p:grpSpPr>
        <p:sp>
          <p:nvSpPr>
            <p:cNvPr id="42" name="Rounded Rectangle 41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203848" y="4968194"/>
            <a:ext cx="1286753" cy="819749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45" name="Rounded Rectangle 44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4644008" y="5972890"/>
            <a:ext cx="1291515" cy="806110"/>
            <a:chOff x="1218843" y="271676"/>
            <a:chExt cx="1180355" cy="570660"/>
          </a:xfrm>
        </p:grpSpPr>
        <p:sp>
          <p:nvSpPr>
            <p:cNvPr id="48" name="Rounded Rectangle 47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2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524328" y="3956666"/>
            <a:ext cx="1313455" cy="806110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51" name="Rounded Rectangle 50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Root 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084168" y="2948554"/>
            <a:ext cx="1313455" cy="806110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54" name="Rounded Rectangle 53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23528" y="3668634"/>
            <a:ext cx="1313455" cy="1368152"/>
            <a:chOff x="1218843" y="271676"/>
            <a:chExt cx="1180355" cy="570660"/>
          </a:xfrm>
          <a:solidFill>
            <a:srgbClr val="1F497D"/>
          </a:solidFill>
        </p:grpSpPr>
        <p:sp>
          <p:nvSpPr>
            <p:cNvPr id="60" name="Rounded Rectangle 59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533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Problem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62" name="Straight Connector 61"/>
          <p:cNvCxnSpPr>
            <a:stCxn id="37" idx="1"/>
            <a:endCxn id="45" idx="3"/>
          </p:cNvCxnSpPr>
          <p:nvPr/>
        </p:nvCxnSpPr>
        <p:spPr>
          <a:xfrm flipH="1">
            <a:off x="4490601" y="5367833"/>
            <a:ext cx="171797" cy="10236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1" idx="3"/>
            <a:endCxn id="29" idx="1"/>
          </p:cNvCxnSpPr>
          <p:nvPr/>
        </p:nvCxnSpPr>
        <p:spPr>
          <a:xfrm flipV="1">
            <a:off x="5924331" y="4352710"/>
            <a:ext cx="178284" cy="701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49" idx="3"/>
            <a:endCxn id="76" idx="1"/>
          </p:cNvCxnSpPr>
          <p:nvPr/>
        </p:nvCxnSpPr>
        <p:spPr>
          <a:xfrm flipV="1">
            <a:off x="5917235" y="6372351"/>
            <a:ext cx="185154" cy="3594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14" idx="3"/>
            <a:endCxn id="73" idx="1"/>
          </p:cNvCxnSpPr>
          <p:nvPr/>
        </p:nvCxnSpPr>
        <p:spPr>
          <a:xfrm flipV="1">
            <a:off x="5935625" y="2339903"/>
            <a:ext cx="166764" cy="30603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4" idx="3"/>
            <a:endCxn id="34" idx="1"/>
          </p:cNvCxnSpPr>
          <p:nvPr/>
        </p:nvCxnSpPr>
        <p:spPr>
          <a:xfrm>
            <a:off x="7397623" y="3351609"/>
            <a:ext cx="145304" cy="0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28" idx="3"/>
            <a:endCxn id="33" idx="1"/>
          </p:cNvCxnSpPr>
          <p:nvPr/>
        </p:nvCxnSpPr>
        <p:spPr>
          <a:xfrm flipV="1">
            <a:off x="7386941" y="3351609"/>
            <a:ext cx="137387" cy="1001101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10" idx="3"/>
            <a:endCxn id="54" idx="1"/>
          </p:cNvCxnSpPr>
          <p:nvPr/>
        </p:nvCxnSpPr>
        <p:spPr>
          <a:xfrm flipV="1">
            <a:off x="5942721" y="3351609"/>
            <a:ext cx="141447" cy="1008112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6084168" y="1940442"/>
            <a:ext cx="1286753" cy="798921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72" name="Rounded Rectangle 71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3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Cause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084168" y="5972890"/>
            <a:ext cx="1286753" cy="798921"/>
            <a:chOff x="1218843" y="271676"/>
            <a:chExt cx="1180355" cy="570660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75" name="Rounded Rectangle 74"/>
            <p:cNvSpPr/>
            <p:nvPr/>
          </p:nvSpPr>
          <p:spPr>
            <a:xfrm>
              <a:off x="1218843" y="271676"/>
              <a:ext cx="1180355" cy="57066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6" name="Rounded Rectangle 4"/>
            <p:cNvSpPr/>
            <p:nvPr/>
          </p:nvSpPr>
          <p:spPr>
            <a:xfrm>
              <a:off x="1235557" y="288390"/>
              <a:ext cx="1146927" cy="5372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u-HU" sz="12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Root cause </a:t>
              </a: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 Narrow" panose="020B0606020202030204" pitchFamily="34" charset="0"/>
                  <a:ea typeface="+mn-ea"/>
                  <a:cs typeface="+mn-cs"/>
                </a:rPr>
                <a:t>#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endParaRPr>
            </a:p>
          </p:txBody>
        </p:sp>
      </p:grpSp>
      <p:cxnSp>
        <p:nvCxnSpPr>
          <p:cNvPr id="77" name="Straight Connector 76"/>
          <p:cNvCxnSpPr>
            <a:stCxn id="73" idx="3"/>
            <a:endCxn id="34" idx="1"/>
          </p:cNvCxnSpPr>
          <p:nvPr/>
        </p:nvCxnSpPr>
        <p:spPr>
          <a:xfrm>
            <a:off x="7352701" y="2339903"/>
            <a:ext cx="190226" cy="1011706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8" idx="1"/>
            <a:endCxn id="60" idx="3"/>
          </p:cNvCxnSpPr>
          <p:nvPr/>
        </p:nvCxnSpPr>
        <p:spPr>
          <a:xfrm flipH="1" flipV="1">
            <a:off x="1636983" y="4352710"/>
            <a:ext cx="145060" cy="6644"/>
          </a:xfrm>
          <a:prstGeom prst="line">
            <a:avLst/>
          </a:prstGeom>
          <a:ln w="19050">
            <a:solidFill>
              <a:schemeClr val="tx2"/>
            </a:solidFill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60" idx="3"/>
            <a:endCxn id="19" idx="1"/>
          </p:cNvCxnSpPr>
          <p:nvPr/>
        </p:nvCxnSpPr>
        <p:spPr>
          <a:xfrm flipV="1">
            <a:off x="1636983" y="3351241"/>
            <a:ext cx="126705" cy="1001469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16" idx="0"/>
            <a:endCxn id="14" idx="1"/>
          </p:cNvCxnSpPr>
          <p:nvPr/>
        </p:nvCxnSpPr>
        <p:spPr>
          <a:xfrm flipV="1">
            <a:off x="3870325" y="2370506"/>
            <a:ext cx="810361" cy="574255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16" idx="1"/>
            <a:endCxn id="20" idx="3"/>
          </p:cNvCxnSpPr>
          <p:nvPr/>
        </p:nvCxnSpPr>
        <p:spPr>
          <a:xfrm flipH="1">
            <a:off x="3041609" y="3344222"/>
            <a:ext cx="185339" cy="7018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2" idx="3"/>
            <a:endCxn id="36" idx="1"/>
          </p:cNvCxnSpPr>
          <p:nvPr/>
        </p:nvCxnSpPr>
        <p:spPr>
          <a:xfrm>
            <a:off x="4490601" y="4356127"/>
            <a:ext cx="153407" cy="1011706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19" idx="3"/>
            <a:endCxn id="43" idx="1"/>
          </p:cNvCxnSpPr>
          <p:nvPr/>
        </p:nvCxnSpPr>
        <p:spPr>
          <a:xfrm>
            <a:off x="3059965" y="3351241"/>
            <a:ext cx="162104" cy="1004886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43" idx="1"/>
            <a:endCxn id="7" idx="3"/>
          </p:cNvCxnSpPr>
          <p:nvPr/>
        </p:nvCxnSpPr>
        <p:spPr>
          <a:xfrm flipH="1">
            <a:off x="3059965" y="4356127"/>
            <a:ext cx="162104" cy="3226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22" idx="3"/>
            <a:endCxn id="46" idx="1"/>
          </p:cNvCxnSpPr>
          <p:nvPr/>
        </p:nvCxnSpPr>
        <p:spPr>
          <a:xfrm>
            <a:off x="3059965" y="5376361"/>
            <a:ext cx="162104" cy="1708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26" idx="1"/>
            <a:endCxn id="42" idx="3"/>
          </p:cNvCxnSpPr>
          <p:nvPr/>
        </p:nvCxnSpPr>
        <p:spPr>
          <a:xfrm flipH="1">
            <a:off x="4490601" y="3346118"/>
            <a:ext cx="171746" cy="1010009"/>
          </a:xfrm>
          <a:prstGeom prst="line">
            <a:avLst/>
          </a:prstGeom>
          <a:ln w="19050">
            <a:solidFill>
              <a:schemeClr val="tx2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45" idx="3"/>
            <a:endCxn id="48" idx="1"/>
          </p:cNvCxnSpPr>
          <p:nvPr/>
        </p:nvCxnSpPr>
        <p:spPr>
          <a:xfrm>
            <a:off x="4490601" y="5378069"/>
            <a:ext cx="153407" cy="997876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42" idx="3"/>
            <a:endCxn id="10" idx="1"/>
          </p:cNvCxnSpPr>
          <p:nvPr/>
        </p:nvCxnSpPr>
        <p:spPr>
          <a:xfrm>
            <a:off x="4490601" y="4356127"/>
            <a:ext cx="153407" cy="3594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61" idx="3"/>
            <a:endCxn id="22" idx="1"/>
          </p:cNvCxnSpPr>
          <p:nvPr/>
        </p:nvCxnSpPr>
        <p:spPr>
          <a:xfrm>
            <a:off x="1618385" y="4352711"/>
            <a:ext cx="145303" cy="1023650"/>
          </a:xfrm>
          <a:prstGeom prst="line">
            <a:avLst/>
          </a:prstGeom>
          <a:ln w="19050">
            <a:solidFill>
              <a:schemeClr val="tx2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itle 1"/>
          <p:cNvSpPr txBox="1">
            <a:spLocks/>
          </p:cNvSpPr>
          <p:nvPr/>
        </p:nvSpPr>
        <p:spPr>
          <a:xfrm>
            <a:off x="457200" y="135731"/>
            <a:ext cx="8229600" cy="6111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00558E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58E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Causal analysis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58E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58E"/>
              </a:solidFill>
              <a:effectLst/>
              <a:uLnTx/>
              <a:uFillTx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880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128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 Unicode MS</vt:lpstr>
      <vt:lpstr>Arial</vt:lpstr>
      <vt:lpstr>Arial Narrow</vt:lpstr>
      <vt:lpstr>Calibri</vt:lpstr>
      <vt:lpstr>Office Theme</vt:lpstr>
      <vt:lpstr>4_Office Theme</vt:lpstr>
      <vt:lpstr>[COUNTRY NAME]:   HEALTH SYSTEM PERFORMANCE PROBLEM AND DIAGNOSTICS  Names of team members </vt:lpstr>
      <vt:lpstr>Country health system context (1 slide)</vt:lpstr>
      <vt:lpstr>Health System Performance Problem (1)</vt:lpstr>
      <vt:lpstr>Health System Performance Problem (2)</vt:lpstr>
      <vt:lpstr>Diagnostics</vt:lpstr>
      <vt:lpstr>PowerPoint Presentation</vt:lpstr>
    </vt:vector>
  </TitlesOfParts>
  <Company>WHO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AKKAZIEVA, Baktygul</dc:creator>
  <cp:lastModifiedBy>Tamás Evetovits</cp:lastModifiedBy>
  <cp:revision>36</cp:revision>
  <dcterms:created xsi:type="dcterms:W3CDTF">2016-07-06T13:14:59Z</dcterms:created>
  <dcterms:modified xsi:type="dcterms:W3CDTF">2018-09-11T21:31:04Z</dcterms:modified>
</cp:coreProperties>
</file>