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3" r:id="rId6"/>
    <p:sldId id="262" r:id="rId7"/>
    <p:sldId id="265"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88"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057400"/>
            <a:ext cx="7772400" cy="1470025"/>
          </a:xfrm>
        </p:spPr>
        <p:txBody>
          <a:bodyPr/>
          <a:lstStyle/>
          <a:p>
            <a:r>
              <a:rPr lang="en-US" dirty="0" smtClean="0"/>
              <a:t>Organ Transplantation</a:t>
            </a:r>
            <a:endParaRPr lang="en-US" dirty="0"/>
          </a:p>
        </p:txBody>
      </p:sp>
      <p:sp>
        <p:nvSpPr>
          <p:cNvPr id="3" name="Subtitle 2"/>
          <p:cNvSpPr>
            <a:spLocks noGrp="1"/>
          </p:cNvSpPr>
          <p:nvPr>
            <p:ph type="subTitle" idx="1"/>
          </p:nvPr>
        </p:nvSpPr>
        <p:spPr>
          <a:xfrm>
            <a:off x="1371600" y="3048000"/>
            <a:ext cx="6400800" cy="2590800"/>
          </a:xfrm>
        </p:spPr>
        <p:txBody>
          <a:bodyPr>
            <a:normAutofit fontScale="92500" lnSpcReduction="10000"/>
          </a:bodyPr>
          <a:lstStyle/>
          <a:p>
            <a:endParaRPr lang="en-US" dirty="0" smtClean="0"/>
          </a:p>
          <a:p>
            <a:endParaRPr lang="en-US" dirty="0"/>
          </a:p>
          <a:p>
            <a:endParaRPr lang="en-US" dirty="0" smtClean="0"/>
          </a:p>
          <a:p>
            <a:endParaRPr lang="en-US" dirty="0" smtClean="0"/>
          </a:p>
          <a:p>
            <a:r>
              <a:rPr lang="en-US" dirty="0" smtClean="0"/>
              <a:t>2019</a:t>
            </a:r>
            <a:endParaRPr lang="en-US" dirty="0"/>
          </a:p>
        </p:txBody>
      </p:sp>
    </p:spTree>
    <p:extLst>
      <p:ext uri="{BB962C8B-B14F-4D97-AF65-F5344CB8AC3E}">
        <p14:creationId xmlns:p14="http://schemas.microsoft.com/office/powerpoint/2010/main" val="310236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a:t>
            </a:r>
          </a:p>
        </p:txBody>
      </p:sp>
      <p:sp>
        <p:nvSpPr>
          <p:cNvPr id="3" name="Content Placeholder 2"/>
          <p:cNvSpPr>
            <a:spLocks noGrp="1"/>
          </p:cNvSpPr>
          <p:nvPr>
            <p:ph idx="1"/>
          </p:nvPr>
        </p:nvSpPr>
        <p:spPr/>
        <p:txBody>
          <a:bodyPr/>
          <a:lstStyle/>
          <a:p>
            <a:r>
              <a:rPr lang="en-US" dirty="0"/>
              <a:t>Organ </a:t>
            </a:r>
            <a:r>
              <a:rPr lang="en-US" dirty="0" smtClean="0"/>
              <a:t>transplantation </a:t>
            </a:r>
            <a:r>
              <a:rPr lang="en-US" dirty="0"/>
              <a:t>services in Georgia have evolved over the past 20 years: </a:t>
            </a:r>
            <a:endParaRPr lang="en-US" dirty="0" smtClean="0"/>
          </a:p>
          <a:p>
            <a:pPr>
              <a:buFont typeface="Wingdings" panose="05000000000000000000" pitchFamily="2" charset="2"/>
              <a:buChar char="ü"/>
            </a:pPr>
            <a:r>
              <a:rPr lang="en-US" dirty="0" smtClean="0"/>
              <a:t>the </a:t>
            </a:r>
            <a:r>
              <a:rPr lang="en-US" dirty="0"/>
              <a:t>first kidney transplant operation was conducted in </a:t>
            </a:r>
            <a:r>
              <a:rPr lang="en-US" dirty="0" smtClean="0"/>
              <a:t>1995</a:t>
            </a:r>
          </a:p>
          <a:p>
            <a:pPr>
              <a:buFont typeface="Wingdings" panose="05000000000000000000" pitchFamily="2" charset="2"/>
              <a:buChar char="ü"/>
            </a:pPr>
            <a:r>
              <a:rPr lang="en-US" dirty="0" smtClean="0"/>
              <a:t>the </a:t>
            </a:r>
            <a:r>
              <a:rPr lang="en-US" dirty="0"/>
              <a:t>first liver transplantation - in </a:t>
            </a:r>
            <a:r>
              <a:rPr lang="en-US" dirty="0" smtClean="0"/>
              <a:t>2014</a:t>
            </a:r>
          </a:p>
          <a:p>
            <a:pPr>
              <a:buFont typeface="Wingdings" panose="05000000000000000000" pitchFamily="2" charset="2"/>
              <a:buChar char="ü"/>
            </a:pPr>
            <a:r>
              <a:rPr lang="en-US" dirty="0" smtClean="0"/>
              <a:t>corneal </a:t>
            </a:r>
            <a:r>
              <a:rPr lang="en-US" dirty="0"/>
              <a:t>transplantation has been  also performed in the country  as part of ophthalmologic services. </a:t>
            </a:r>
          </a:p>
        </p:txBody>
      </p:sp>
    </p:spTree>
    <p:extLst>
      <p:ext uri="{BB962C8B-B14F-4D97-AF65-F5344CB8AC3E}">
        <p14:creationId xmlns:p14="http://schemas.microsoft.com/office/powerpoint/2010/main" val="231276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2657"/>
            <a:ext cx="8229600" cy="1143000"/>
          </a:xfrm>
        </p:spPr>
        <p:txBody>
          <a:bodyPr/>
          <a:lstStyle/>
          <a:p>
            <a:r>
              <a:rPr lang="en-US" dirty="0"/>
              <a:t>Legislation</a:t>
            </a:r>
          </a:p>
        </p:txBody>
      </p:sp>
      <p:sp>
        <p:nvSpPr>
          <p:cNvPr id="3" name="Content Placeholder 2"/>
          <p:cNvSpPr>
            <a:spLocks noGrp="1"/>
          </p:cNvSpPr>
          <p:nvPr>
            <p:ph idx="1"/>
          </p:nvPr>
        </p:nvSpPr>
        <p:spPr>
          <a:xfrm>
            <a:off x="457200" y="1219200"/>
            <a:ext cx="8229600" cy="5638800"/>
          </a:xfrm>
        </p:spPr>
        <p:txBody>
          <a:bodyPr>
            <a:normAutofit lnSpcReduction="10000"/>
          </a:bodyPr>
          <a:lstStyle/>
          <a:p>
            <a:r>
              <a:rPr lang="en-US" sz="2800" dirty="0" smtClean="0"/>
              <a:t>The </a:t>
            </a:r>
            <a:r>
              <a:rPr lang="en-US" sz="2800" dirty="0"/>
              <a:t>Law of Georgia  </a:t>
            </a:r>
            <a:r>
              <a:rPr lang="en-US" sz="2800" dirty="0" smtClean="0"/>
              <a:t>“on </a:t>
            </a:r>
            <a:r>
              <a:rPr lang="en-US" sz="2800" dirty="0"/>
              <a:t>Transplantation of  Human Organs</a:t>
            </a:r>
            <a:r>
              <a:rPr lang="en-US" sz="2800" dirty="0" smtClean="0"/>
              <a:t>“ was </a:t>
            </a:r>
            <a:r>
              <a:rPr lang="en-US" sz="2800" dirty="0"/>
              <a:t>adopted in </a:t>
            </a:r>
            <a:r>
              <a:rPr lang="en-US" sz="2800" dirty="0" smtClean="0"/>
              <a:t>2000</a:t>
            </a:r>
          </a:p>
          <a:p>
            <a:r>
              <a:rPr lang="en-US" sz="2800" dirty="0"/>
              <a:t>"Rules on   Human Organ  Export and </a:t>
            </a:r>
            <a:r>
              <a:rPr lang="en-US" sz="2800" dirty="0" smtClean="0"/>
              <a:t>Import“ was </a:t>
            </a:r>
            <a:r>
              <a:rPr lang="en-US" sz="2800" dirty="0"/>
              <a:t>adopted in </a:t>
            </a:r>
            <a:r>
              <a:rPr lang="en-US" sz="2800" dirty="0" smtClean="0"/>
              <a:t>2016</a:t>
            </a:r>
          </a:p>
          <a:p>
            <a:r>
              <a:rPr lang="en-US" sz="2800" dirty="0" smtClean="0"/>
              <a:t>The </a:t>
            </a:r>
            <a:r>
              <a:rPr lang="en-US" sz="2800" dirty="0"/>
              <a:t>requirements for donation, testing, processing, conservation, storage and distribution of  human tissues and cells,  rules on traceability,  undesirable reactions  and   the standards for the quality and safety of  the organs and cells  was adopted in </a:t>
            </a:r>
            <a:r>
              <a:rPr lang="en-US" sz="2800" dirty="0" smtClean="0"/>
              <a:t>2001</a:t>
            </a:r>
          </a:p>
          <a:p>
            <a:r>
              <a:rPr lang="en-US" sz="2800" dirty="0"/>
              <a:t>Regulatory body  - Transplantation Council  </a:t>
            </a:r>
            <a:r>
              <a:rPr lang="en-US" sz="2800" dirty="0" smtClean="0"/>
              <a:t>of </a:t>
            </a:r>
            <a:r>
              <a:rPr lang="en-US" sz="2800" dirty="0"/>
              <a:t>the </a:t>
            </a:r>
            <a:r>
              <a:rPr lang="en-US" sz="2800" dirty="0"/>
              <a:t>Ministry of Internally Displaced Persons from Occupied Territories, </a:t>
            </a:r>
            <a:r>
              <a:rPr lang="en-US" sz="2800" dirty="0" smtClean="0"/>
              <a:t>Labor</a:t>
            </a:r>
            <a:r>
              <a:rPr lang="en-US" sz="2800" dirty="0"/>
              <a:t>, Health and Social Affairs of Georgia (</a:t>
            </a:r>
            <a:r>
              <a:rPr lang="en-US" sz="2800" dirty="0" smtClean="0"/>
              <a:t>since 2000)</a:t>
            </a:r>
          </a:p>
          <a:p>
            <a:endParaRPr lang="en-US" sz="2800" dirty="0"/>
          </a:p>
          <a:p>
            <a:endParaRPr lang="en-US" dirty="0"/>
          </a:p>
        </p:txBody>
      </p:sp>
    </p:spTree>
    <p:extLst>
      <p:ext uri="{BB962C8B-B14F-4D97-AF65-F5344CB8AC3E}">
        <p14:creationId xmlns:p14="http://schemas.microsoft.com/office/powerpoint/2010/main" val="641045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a:t>
            </a:r>
          </a:p>
        </p:txBody>
      </p:sp>
      <p:sp>
        <p:nvSpPr>
          <p:cNvPr id="3" name="Content Placeholder 2"/>
          <p:cNvSpPr>
            <a:spLocks noGrp="1"/>
          </p:cNvSpPr>
          <p:nvPr>
            <p:ph idx="1"/>
          </p:nvPr>
        </p:nvSpPr>
        <p:spPr/>
        <p:txBody>
          <a:bodyPr/>
          <a:lstStyle/>
          <a:p>
            <a:r>
              <a:rPr lang="en-US" dirty="0"/>
              <a:t>Harmonization of the national legislation on organ  transplantation  with the EU directives  under the  Association Agreement between the European Union and </a:t>
            </a:r>
            <a:r>
              <a:rPr lang="en-US" dirty="0" smtClean="0"/>
              <a:t>Georgia</a:t>
            </a:r>
            <a:endParaRPr lang="en-US" dirty="0"/>
          </a:p>
        </p:txBody>
      </p:sp>
    </p:spTree>
    <p:extLst>
      <p:ext uri="{BB962C8B-B14F-4D97-AF65-F5344CB8AC3E}">
        <p14:creationId xmlns:p14="http://schemas.microsoft.com/office/powerpoint/2010/main" val="2957851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a:t>Expected  results </a:t>
            </a:r>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r>
              <a:rPr lang="en-US" dirty="0" smtClean="0"/>
              <a:t>Bringing </a:t>
            </a:r>
            <a:r>
              <a:rPr lang="en-US" dirty="0"/>
              <a:t>into compliance with the   EU Directives (</a:t>
            </a:r>
            <a:r>
              <a:rPr lang="en-US" dirty="0"/>
              <a:t>DIRECTIVE 2004/23/EC OF THE EUROPEAN PARLIAMENT AND OF THE COUNCIL of 31 March 2004, COMMISSION DIRECTIVE 2006/17/EC of 8 February 2006, COMMISSION DIRECTIVE 2006/86/EC of 24 October 2006, DIRECTIVE 2010/45/EU OF THE EUROPEAN PARLIAMENT AND OF THE COUNCIL of 7 July 2010) </a:t>
            </a:r>
            <a:r>
              <a:rPr lang="en-US" dirty="0"/>
              <a:t>of   </a:t>
            </a:r>
            <a:r>
              <a:rPr lang="en-US" dirty="0" smtClean="0"/>
              <a:t>Georgian Legislation</a:t>
            </a:r>
          </a:p>
          <a:p>
            <a:pPr marL="0" indent="0">
              <a:buNone/>
            </a:pPr>
            <a:endParaRPr lang="en-US" dirty="0"/>
          </a:p>
          <a:p>
            <a:r>
              <a:rPr lang="en-US" dirty="0" smtClean="0"/>
              <a:t>Adoption </a:t>
            </a:r>
            <a:r>
              <a:rPr lang="en-US" dirty="0"/>
              <a:t>of   the subordinate legal  acts,  including: </a:t>
            </a:r>
          </a:p>
          <a:p>
            <a:pPr lvl="1">
              <a:buFont typeface="Wingdings" panose="05000000000000000000" pitchFamily="2" charset="2"/>
              <a:buChar char="ü"/>
            </a:pPr>
            <a:r>
              <a:rPr lang="en-US" dirty="0" smtClean="0"/>
              <a:t>The </a:t>
            </a:r>
            <a:r>
              <a:rPr lang="en-US" dirty="0"/>
              <a:t>requirements for donation, procurement, testing, coding, processing, conservation, storage and distribution of human tissues and cells; </a:t>
            </a:r>
          </a:p>
          <a:p>
            <a:pPr lvl="1">
              <a:buFont typeface="Wingdings" panose="05000000000000000000" pitchFamily="2" charset="2"/>
              <a:buChar char="ü"/>
            </a:pPr>
            <a:r>
              <a:rPr lang="en-US" dirty="0" smtClean="0"/>
              <a:t>Quality </a:t>
            </a:r>
            <a:r>
              <a:rPr lang="en-US" dirty="0"/>
              <a:t>and safety standards of  human organs intended for transplantation;</a:t>
            </a:r>
          </a:p>
          <a:p>
            <a:pPr lvl="1">
              <a:buFont typeface="Wingdings" panose="05000000000000000000" pitchFamily="2" charset="2"/>
              <a:buChar char="ü"/>
            </a:pPr>
            <a:r>
              <a:rPr lang="en-US" dirty="0" smtClean="0"/>
              <a:t>Traceability </a:t>
            </a:r>
            <a:r>
              <a:rPr lang="en-US" dirty="0"/>
              <a:t>requirements;</a:t>
            </a:r>
          </a:p>
          <a:p>
            <a:pPr lvl="1">
              <a:buFont typeface="Wingdings" panose="05000000000000000000" pitchFamily="2" charset="2"/>
              <a:buChar char="ü"/>
            </a:pPr>
            <a:r>
              <a:rPr lang="en-US" dirty="0" smtClean="0"/>
              <a:t>Rules  </a:t>
            </a:r>
            <a:r>
              <a:rPr lang="en-US" dirty="0"/>
              <a:t>of notification about undesirable  reactions and cases;</a:t>
            </a:r>
          </a:p>
          <a:p>
            <a:endParaRPr lang="en-US" dirty="0" smtClean="0"/>
          </a:p>
          <a:p>
            <a:r>
              <a:rPr lang="en-US" dirty="0" smtClean="0"/>
              <a:t>Strengthening of National </a:t>
            </a:r>
            <a:r>
              <a:rPr lang="en-US" dirty="0"/>
              <a:t>Authority</a:t>
            </a:r>
            <a:endParaRPr lang="en-US" dirty="0"/>
          </a:p>
          <a:p>
            <a:endParaRPr lang="en-US" dirty="0"/>
          </a:p>
        </p:txBody>
      </p:sp>
    </p:spTree>
    <p:extLst>
      <p:ext uri="{BB962C8B-B14F-4D97-AF65-F5344CB8AC3E}">
        <p14:creationId xmlns:p14="http://schemas.microsoft.com/office/powerpoint/2010/main" val="2946541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EU assistance </a:t>
            </a:r>
            <a:r>
              <a:rPr lang="en-US" dirty="0" smtClean="0"/>
              <a:t>tools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TAIEX:</a:t>
            </a:r>
          </a:p>
          <a:p>
            <a:pPr lvl="1">
              <a:buFont typeface="Wingdings" panose="05000000000000000000" pitchFamily="2" charset="2"/>
              <a:buChar char="ü"/>
            </a:pPr>
            <a:r>
              <a:rPr lang="en-US" dirty="0" smtClean="0"/>
              <a:t>Was held two </a:t>
            </a:r>
            <a:r>
              <a:rPr lang="en-US" dirty="0"/>
              <a:t>e</a:t>
            </a:r>
            <a:r>
              <a:rPr lang="en-US" dirty="0" smtClean="0"/>
              <a:t>vents on Harmonization </a:t>
            </a:r>
            <a:r>
              <a:rPr lang="en-US" dirty="0"/>
              <a:t>of the National Legislation on Organ Transplantation with the EU </a:t>
            </a:r>
            <a:r>
              <a:rPr lang="en-US" dirty="0" smtClean="0"/>
              <a:t>Legislation:</a:t>
            </a:r>
          </a:p>
          <a:p>
            <a:pPr lvl="1">
              <a:buFontTx/>
              <a:buChar char="-"/>
            </a:pPr>
            <a:r>
              <a:rPr lang="en-US" dirty="0" smtClean="0"/>
              <a:t>TAIEX </a:t>
            </a:r>
            <a:r>
              <a:rPr lang="en-US" dirty="0"/>
              <a:t>Expert Mission </a:t>
            </a:r>
            <a:r>
              <a:rPr lang="en-US" dirty="0" smtClean="0"/>
              <a:t>(67115) - </a:t>
            </a:r>
            <a:r>
              <a:rPr lang="en-US" dirty="0"/>
              <a:t>1-5 </a:t>
            </a:r>
            <a:r>
              <a:rPr lang="en-US" dirty="0" smtClean="0"/>
              <a:t>October, 2018, Georgia (with </a:t>
            </a:r>
            <a:r>
              <a:rPr lang="en-US" dirty="0"/>
              <a:t>the involvement of Croatian </a:t>
            </a:r>
            <a:r>
              <a:rPr lang="en-US" dirty="0" smtClean="0"/>
              <a:t>expert)</a:t>
            </a:r>
          </a:p>
          <a:p>
            <a:pPr lvl="1">
              <a:buFontTx/>
              <a:buChar char="-"/>
            </a:pPr>
            <a:r>
              <a:rPr lang="en-US" dirty="0" smtClean="0"/>
              <a:t>Study Visit (</a:t>
            </a:r>
            <a:r>
              <a:rPr lang="en-GB" cap="small" dirty="0"/>
              <a:t>67592</a:t>
            </a:r>
            <a:r>
              <a:rPr lang="en-US" dirty="0" smtClean="0"/>
              <a:t>) – 22-25 January, 2019, Croatia</a:t>
            </a:r>
          </a:p>
          <a:p>
            <a:pPr marL="457200" lvl="1" indent="0">
              <a:buNone/>
            </a:pPr>
            <a:endParaRPr lang="en-US" dirty="0" smtClean="0"/>
          </a:p>
          <a:p>
            <a:pPr lvl="1">
              <a:buFont typeface="Wingdings" panose="05000000000000000000" pitchFamily="2" charset="2"/>
              <a:buChar char="ü"/>
            </a:pPr>
            <a:r>
              <a:rPr lang="en-US" dirty="0" smtClean="0"/>
              <a:t> Is planned two events:</a:t>
            </a:r>
          </a:p>
          <a:p>
            <a:pPr lvl="2">
              <a:buFontTx/>
              <a:buChar char="-"/>
            </a:pPr>
            <a:r>
              <a:rPr lang="en-US" dirty="0" smtClean="0"/>
              <a:t>TAIEX </a:t>
            </a:r>
            <a:r>
              <a:rPr lang="en-US" dirty="0"/>
              <a:t>Expert Mission </a:t>
            </a:r>
            <a:endParaRPr lang="en-US" dirty="0" smtClean="0"/>
          </a:p>
          <a:p>
            <a:pPr lvl="2">
              <a:buFontTx/>
              <a:buChar char="-"/>
            </a:pPr>
            <a:r>
              <a:rPr lang="en-US" dirty="0" smtClean="0"/>
              <a:t>TAIEX Workshop</a:t>
            </a:r>
            <a:endParaRPr lang="en-US" dirty="0"/>
          </a:p>
          <a:p>
            <a:pPr marL="0" indent="0">
              <a:buNone/>
            </a:pPr>
            <a:endParaRPr lang="en-US" dirty="0"/>
          </a:p>
        </p:txBody>
      </p:sp>
    </p:spTree>
    <p:extLst>
      <p:ext uri="{BB962C8B-B14F-4D97-AF65-F5344CB8AC3E}">
        <p14:creationId xmlns:p14="http://schemas.microsoft.com/office/powerpoint/2010/main" val="188267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TAIEX events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TAIEX Expert Mission </a:t>
            </a:r>
            <a:r>
              <a:rPr lang="en-US" dirty="0" smtClean="0"/>
              <a:t>– evaluation of the </a:t>
            </a:r>
            <a:r>
              <a:rPr lang="en-US" dirty="0"/>
              <a:t>national legislation of Georgia in relation with the Euro Directives and based on this, preparation of the Action Plan for implementation of </a:t>
            </a:r>
            <a:r>
              <a:rPr lang="en-US" dirty="0" smtClean="0"/>
              <a:t>Directives</a:t>
            </a:r>
          </a:p>
          <a:p>
            <a:endParaRPr lang="en-US" dirty="0"/>
          </a:p>
          <a:p>
            <a:r>
              <a:rPr lang="en-US" dirty="0"/>
              <a:t>TAIEX Study Visit - On the example of Croatia introducing with the operating system in the field of organs, tissues and cells in order to fulfill the obligations taken under the Association Agreement with the European </a:t>
            </a:r>
            <a:r>
              <a:rPr lang="en-US" dirty="0" smtClean="0"/>
              <a:t>Union</a:t>
            </a:r>
          </a:p>
          <a:p>
            <a:endParaRPr lang="en-US" dirty="0"/>
          </a:p>
          <a:p>
            <a:endParaRPr lang="en-US" dirty="0"/>
          </a:p>
          <a:p>
            <a:endParaRPr lang="en-US" dirty="0"/>
          </a:p>
        </p:txBody>
      </p:sp>
    </p:spTree>
    <p:extLst>
      <p:ext uri="{BB962C8B-B14F-4D97-AF65-F5344CB8AC3E}">
        <p14:creationId xmlns:p14="http://schemas.microsoft.com/office/powerpoint/2010/main" val="184442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982" dirty="0" smtClean="0"/>
              <a:t>Achievements</a:t>
            </a:r>
            <a:endParaRPr lang="en-US" sz="4982" dirty="0"/>
          </a:p>
        </p:txBody>
      </p:sp>
      <p:sp>
        <p:nvSpPr>
          <p:cNvPr id="3" name="Content Placeholder 2"/>
          <p:cNvSpPr>
            <a:spLocks noGrp="1"/>
          </p:cNvSpPr>
          <p:nvPr>
            <p:ph idx="1"/>
          </p:nvPr>
        </p:nvSpPr>
        <p:spPr/>
        <p:txBody>
          <a:bodyPr>
            <a:normAutofit fontScale="77500" lnSpcReduction="20000"/>
          </a:bodyPr>
          <a:lstStyle/>
          <a:p>
            <a:r>
              <a:rPr lang="en-US" dirty="0" smtClean="0"/>
              <a:t>Is </a:t>
            </a:r>
            <a:r>
              <a:rPr lang="en-US" dirty="0"/>
              <a:t>prepared Action Plan for implementation of </a:t>
            </a:r>
            <a:r>
              <a:rPr lang="en-US" dirty="0" smtClean="0"/>
              <a:t>Directives</a:t>
            </a:r>
          </a:p>
          <a:p>
            <a:endParaRPr lang="en-US" dirty="0"/>
          </a:p>
          <a:p>
            <a:r>
              <a:rPr lang="en-US" dirty="0"/>
              <a:t>S</a:t>
            </a:r>
            <a:r>
              <a:rPr lang="en-US" dirty="0" smtClean="0"/>
              <a:t>tarted implementation od Action Plan, within which:</a:t>
            </a:r>
          </a:p>
          <a:p>
            <a:pPr lvl="1">
              <a:buFont typeface="Wingdings" panose="05000000000000000000" pitchFamily="2" charset="2"/>
              <a:buChar char="ü"/>
            </a:pPr>
            <a:r>
              <a:rPr lang="en-US" dirty="0" smtClean="0"/>
              <a:t>Two laws </a:t>
            </a:r>
            <a:r>
              <a:rPr lang="en-US" dirty="0"/>
              <a:t>of Croatia (THE ACT ON TRANSPLANTATION OF HUMAN ORGANS FOR THERAPEUTIC PURPOSES, THE ACT ON THE APPLICATION OF HUMAN TISSUES AND CELLS) </a:t>
            </a:r>
            <a:r>
              <a:rPr lang="en-US" dirty="0" smtClean="0"/>
              <a:t>were translated</a:t>
            </a:r>
          </a:p>
          <a:p>
            <a:pPr lvl="1">
              <a:buFont typeface="Wingdings" panose="05000000000000000000" pitchFamily="2" charset="2"/>
              <a:buChar char="ü"/>
            </a:pPr>
            <a:r>
              <a:rPr lang="en-US" dirty="0" smtClean="0"/>
              <a:t>With </a:t>
            </a:r>
            <a:r>
              <a:rPr lang="en-US" dirty="0"/>
              <a:t>relevant parties (Transplantation Council of Georgia; Georgian Association of </a:t>
            </a:r>
            <a:r>
              <a:rPr lang="en-US" dirty="0" err="1"/>
              <a:t>Transplantologists</a:t>
            </a:r>
            <a:r>
              <a:rPr lang="en-US" dirty="0"/>
              <a:t>), process of working on the legislation </a:t>
            </a:r>
            <a:r>
              <a:rPr lang="en-US" dirty="0" smtClean="0"/>
              <a:t>(THE </a:t>
            </a:r>
            <a:r>
              <a:rPr lang="en-US" dirty="0"/>
              <a:t>ACT ON TRANSPLANTATION OF HUMAN ORGANS FOR THERAPEUTIC PURPOSES, THE ACT ON THE APPLICATION OF HUMAN TISSUES AND CELLS) </a:t>
            </a:r>
            <a:r>
              <a:rPr lang="en-US" dirty="0" smtClean="0"/>
              <a:t>is started</a:t>
            </a:r>
          </a:p>
          <a:p>
            <a:pPr lvl="1">
              <a:buFont typeface="Wingdings" panose="05000000000000000000" pitchFamily="2" charset="2"/>
              <a:buChar char="ü"/>
            </a:pPr>
            <a:r>
              <a:rPr lang="en-US" dirty="0" smtClean="0"/>
              <a:t> Started work on preparation of law on Reproductive Technologies</a:t>
            </a:r>
            <a:endParaRPr lang="en-US" dirty="0"/>
          </a:p>
        </p:txBody>
      </p:sp>
    </p:spTree>
    <p:extLst>
      <p:ext uri="{BB962C8B-B14F-4D97-AF65-F5344CB8AC3E}">
        <p14:creationId xmlns:p14="http://schemas.microsoft.com/office/powerpoint/2010/main" val="2669436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982" dirty="0" smtClean="0"/>
              <a:t>Timelines</a:t>
            </a:r>
            <a:endParaRPr lang="en-US" sz="4982" dirty="0"/>
          </a:p>
        </p:txBody>
      </p:sp>
      <p:sp>
        <p:nvSpPr>
          <p:cNvPr id="3" name="Content Placeholder 2"/>
          <p:cNvSpPr>
            <a:spLocks noGrp="1"/>
          </p:cNvSpPr>
          <p:nvPr>
            <p:ph idx="1"/>
          </p:nvPr>
        </p:nvSpPr>
        <p:spPr>
          <a:xfrm>
            <a:off x="381000" y="1371600"/>
            <a:ext cx="8229600" cy="4525963"/>
          </a:xfrm>
        </p:spPr>
        <p:txBody>
          <a:bodyPr>
            <a:normAutofit/>
          </a:bodyPr>
          <a:lstStyle/>
          <a:p>
            <a:r>
              <a:rPr lang="en-US" dirty="0" smtClean="0"/>
              <a:t>3 laws on Organ Transplantation will be prepared until September/October 2019</a:t>
            </a:r>
          </a:p>
          <a:p>
            <a:pPr marL="0" indent="0">
              <a:buNone/>
            </a:pPr>
            <a:endParaRPr lang="en-US" dirty="0"/>
          </a:p>
          <a:p>
            <a:r>
              <a:rPr lang="en-US" b="1" dirty="0" smtClean="0"/>
              <a:t>To </a:t>
            </a:r>
            <a:r>
              <a:rPr lang="en-US" b="1" dirty="0"/>
              <a:t>postpone i</a:t>
            </a:r>
            <a:r>
              <a:rPr lang="en-US" b="1" dirty="0" smtClean="0"/>
              <a:t>mplementation of new legislation (preparation of ministerial decrees, improvement of registries, </a:t>
            </a:r>
            <a:r>
              <a:rPr lang="en-US" b="1" dirty="0"/>
              <a:t>strengthening </a:t>
            </a:r>
            <a:r>
              <a:rPr lang="en-US" b="1" dirty="0"/>
              <a:t>capacity of National authority and etc.) for 1 years </a:t>
            </a:r>
            <a:r>
              <a:rPr lang="en-US" b="1" dirty="0" smtClean="0"/>
              <a:t>is advisable </a:t>
            </a:r>
            <a:endParaRPr lang="en-US" b="1" dirty="0"/>
          </a:p>
        </p:txBody>
      </p:sp>
    </p:spTree>
    <p:extLst>
      <p:ext uri="{BB962C8B-B14F-4D97-AF65-F5344CB8AC3E}">
        <p14:creationId xmlns:p14="http://schemas.microsoft.com/office/powerpoint/2010/main" val="3072207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573</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Organ Transplantation</vt:lpstr>
      <vt:lpstr>History</vt:lpstr>
      <vt:lpstr>Legislation</vt:lpstr>
      <vt:lpstr>Goal</vt:lpstr>
      <vt:lpstr>Expected  results </vt:lpstr>
      <vt:lpstr>EU assistance tools</vt:lpstr>
      <vt:lpstr>Aims of TAIEX events</vt:lpstr>
      <vt:lpstr>Achievements</vt:lpstr>
      <vt:lpstr>Timelines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 Transplantation System in Georgia</dc:title>
  <dc:creator>Natia Nogaideli</dc:creator>
  <cp:lastModifiedBy>Mariam Mchedlishvili</cp:lastModifiedBy>
  <cp:revision>17</cp:revision>
  <dcterms:created xsi:type="dcterms:W3CDTF">2006-08-16T00:00:00Z</dcterms:created>
  <dcterms:modified xsi:type="dcterms:W3CDTF">2019-02-15T15:05:50Z</dcterms:modified>
</cp:coreProperties>
</file>