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D46DE-C347-4210-98CD-856111B52826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FE15C-A826-4FD0-9963-9D9DE6670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24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523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17E39-217A-4257-8188-67F5A15ECA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4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17E39-217A-4257-8188-67F5A15ECAF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47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2D21D1-52E2-420B-B491-CFF6D7BB79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6327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4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5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4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9" y="-267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7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455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1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1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3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9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1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75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7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5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6E49A-2CA1-4810-93BC-19C21428939E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1A97D-DA77-4D72-93E0-D7FFE5AE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4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85853" y="340870"/>
            <a:ext cx="9482254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600" smtClean="0">
                <a:solidFill>
                  <a:schemeClr val="accent5">
                    <a:lumMod val="50000"/>
                  </a:schemeClr>
                </a:solidFill>
              </a:rPr>
              <a:t>სახელმწიფოს როლის გაძლიერება ჯანდაცვის მართვაში</a:t>
            </a:r>
            <a:r>
              <a:rPr lang="ka-GE" sz="32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2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28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  <a:t>ჯანმრთელობის დაზღვევა-მოქალაქის სოციალური პასუხისმგებლობა</a:t>
            </a:r>
            <a:b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200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180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1800" smtClean="0">
                <a:solidFill>
                  <a:schemeClr val="accent5">
                    <a:lumMod val="50000"/>
                  </a:schemeClr>
                </a:solidFill>
              </a:rPr>
            </a:br>
            <a:endParaRPr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023" y="5185317"/>
            <a:ext cx="5218328" cy="158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46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 txBox="1">
            <a:spLocks/>
          </p:cNvSpPr>
          <p:nvPr/>
        </p:nvSpPr>
        <p:spPr>
          <a:xfrm>
            <a:off x="628650" y="106331"/>
            <a:ext cx="10344150" cy="739056"/>
          </a:xfrm>
          <a:prstGeom prst="rect">
            <a:avLst/>
          </a:prstGeom>
        </p:spPr>
        <p:txBody>
          <a:bodyPr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>
                <a:solidFill>
                  <a:schemeClr val="tx1"/>
                </a:solidFill>
                <a:latin typeface="Helvetica" panose="020B0500000000000000" pitchFamily="34" charset="0"/>
                <a:ea typeface="+mj-ea"/>
                <a:cs typeface="+mj-cs"/>
              </a:defRPr>
            </a:lvl1pPr>
          </a:lstStyle>
          <a:p>
            <a:pPr lvl="0"/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 panose="020B0500000000000000" pitchFamily="34" charset="0"/>
              <a:ea typeface="+mj-ea"/>
              <a:cs typeface="+mj-cs"/>
            </a:endParaRPr>
          </a:p>
        </p:txBody>
      </p:sp>
      <p:sp>
        <p:nvSpPr>
          <p:cNvPr id="135" name="Title 134"/>
          <p:cNvSpPr>
            <a:spLocks noGrp="1"/>
          </p:cNvSpPr>
          <p:nvPr>
            <p:ph type="title"/>
          </p:nvPr>
        </p:nvSpPr>
        <p:spPr>
          <a:xfrm>
            <a:off x="-594964" y="270721"/>
            <a:ext cx="5585791" cy="789910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სოციალური დაზღვევა</a:t>
            </a:r>
            <a:b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ka-GE" sz="2400" b="1" dirty="0" smtClean="0">
                <a:solidFill>
                  <a:schemeClr val="accent5">
                    <a:lumMod val="75000"/>
                  </a:schemeClr>
                </a:solidFill>
              </a:rPr>
              <a:t>მოკლე </a:t>
            </a:r>
            <a:r>
              <a:rPr lang="ka-GE" sz="2400" b="1" dirty="0">
                <a:solidFill>
                  <a:schemeClr val="accent5">
                    <a:lumMod val="75000"/>
                  </a:schemeClr>
                </a:solidFill>
              </a:rPr>
              <a:t>აღწერა</a:t>
            </a: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" name="Freeform 203">
            <a:extLst>
              <a:ext uri="{FF2B5EF4-FFF2-40B4-BE49-F238E27FC236}">
                <a16:creationId xmlns:a16="http://schemas.microsoft.com/office/drawing/2014/main" id="{A3BB3EBF-EC79-43BD-9CFE-0D932B01FCBE}"/>
              </a:ext>
            </a:extLst>
          </p:cNvPr>
          <p:cNvSpPr>
            <a:spLocks/>
          </p:cNvSpPr>
          <p:nvPr/>
        </p:nvSpPr>
        <p:spPr bwMode="auto">
          <a:xfrm>
            <a:off x="3318435" y="1665118"/>
            <a:ext cx="5536384" cy="3469371"/>
          </a:xfrm>
          <a:custGeom>
            <a:avLst/>
            <a:gdLst>
              <a:gd name="T0" fmla="*/ 2010 w 3865"/>
              <a:gd name="T1" fmla="*/ 0 h 2422"/>
              <a:gd name="T2" fmla="*/ 2011 w 3865"/>
              <a:gd name="T3" fmla="*/ 1859 h 2422"/>
              <a:gd name="T4" fmla="*/ 2044 w 3865"/>
              <a:gd name="T5" fmla="*/ 1871 h 2422"/>
              <a:gd name="T6" fmla="*/ 2075 w 3865"/>
              <a:gd name="T7" fmla="*/ 1885 h 2422"/>
              <a:gd name="T8" fmla="*/ 3252 w 3865"/>
              <a:gd name="T9" fmla="*/ 703 h 2422"/>
              <a:gd name="T10" fmla="*/ 3361 w 3865"/>
              <a:gd name="T11" fmla="*/ 812 h 2422"/>
              <a:gd name="T12" fmla="*/ 2184 w 3865"/>
              <a:gd name="T13" fmla="*/ 1994 h 2422"/>
              <a:gd name="T14" fmla="*/ 2199 w 3865"/>
              <a:gd name="T15" fmla="*/ 2025 h 2422"/>
              <a:gd name="T16" fmla="*/ 2211 w 3865"/>
              <a:gd name="T17" fmla="*/ 2058 h 2422"/>
              <a:gd name="T18" fmla="*/ 3865 w 3865"/>
              <a:gd name="T19" fmla="*/ 2058 h 2422"/>
              <a:gd name="T20" fmla="*/ 3865 w 3865"/>
              <a:gd name="T21" fmla="*/ 2212 h 2422"/>
              <a:gd name="T22" fmla="*/ 2211 w 3865"/>
              <a:gd name="T23" fmla="*/ 2212 h 2422"/>
              <a:gd name="T24" fmla="*/ 2197 w 3865"/>
              <a:gd name="T25" fmla="*/ 2251 h 2422"/>
              <a:gd name="T26" fmla="*/ 2177 w 3865"/>
              <a:gd name="T27" fmla="*/ 2287 h 2422"/>
              <a:gd name="T28" fmla="*/ 2153 w 3865"/>
              <a:gd name="T29" fmla="*/ 2320 h 2422"/>
              <a:gd name="T30" fmla="*/ 2125 w 3865"/>
              <a:gd name="T31" fmla="*/ 2349 h 2422"/>
              <a:gd name="T32" fmla="*/ 2092 w 3865"/>
              <a:gd name="T33" fmla="*/ 2374 h 2422"/>
              <a:gd name="T34" fmla="*/ 2057 w 3865"/>
              <a:gd name="T35" fmla="*/ 2394 h 2422"/>
              <a:gd name="T36" fmla="*/ 2018 w 3865"/>
              <a:gd name="T37" fmla="*/ 2409 h 2422"/>
              <a:gd name="T38" fmla="*/ 1977 w 3865"/>
              <a:gd name="T39" fmla="*/ 2418 h 2422"/>
              <a:gd name="T40" fmla="*/ 1934 w 3865"/>
              <a:gd name="T41" fmla="*/ 2422 h 2422"/>
              <a:gd name="T42" fmla="*/ 1890 w 3865"/>
              <a:gd name="T43" fmla="*/ 2418 h 2422"/>
              <a:gd name="T44" fmla="*/ 1849 w 3865"/>
              <a:gd name="T45" fmla="*/ 2409 h 2422"/>
              <a:gd name="T46" fmla="*/ 1812 w 3865"/>
              <a:gd name="T47" fmla="*/ 2394 h 2422"/>
              <a:gd name="T48" fmla="*/ 1776 w 3865"/>
              <a:gd name="T49" fmla="*/ 2374 h 2422"/>
              <a:gd name="T50" fmla="*/ 1744 w 3865"/>
              <a:gd name="T51" fmla="*/ 2349 h 2422"/>
              <a:gd name="T52" fmla="*/ 1716 w 3865"/>
              <a:gd name="T53" fmla="*/ 2320 h 2422"/>
              <a:gd name="T54" fmla="*/ 1691 w 3865"/>
              <a:gd name="T55" fmla="*/ 2287 h 2422"/>
              <a:gd name="T56" fmla="*/ 1672 w 3865"/>
              <a:gd name="T57" fmla="*/ 2251 h 2422"/>
              <a:gd name="T58" fmla="*/ 1658 w 3865"/>
              <a:gd name="T59" fmla="*/ 2212 h 2422"/>
              <a:gd name="T60" fmla="*/ 0 w 3865"/>
              <a:gd name="T61" fmla="*/ 2212 h 2422"/>
              <a:gd name="T62" fmla="*/ 0 w 3865"/>
              <a:gd name="T63" fmla="*/ 2058 h 2422"/>
              <a:gd name="T64" fmla="*/ 1658 w 3865"/>
              <a:gd name="T65" fmla="*/ 2058 h 2422"/>
              <a:gd name="T66" fmla="*/ 1669 w 3865"/>
              <a:gd name="T67" fmla="*/ 2025 h 2422"/>
              <a:gd name="T68" fmla="*/ 1684 w 3865"/>
              <a:gd name="T69" fmla="*/ 1995 h 2422"/>
              <a:gd name="T70" fmla="*/ 497 w 3865"/>
              <a:gd name="T71" fmla="*/ 814 h 2422"/>
              <a:gd name="T72" fmla="*/ 606 w 3865"/>
              <a:gd name="T73" fmla="*/ 706 h 2422"/>
              <a:gd name="T74" fmla="*/ 1793 w 3865"/>
              <a:gd name="T75" fmla="*/ 1886 h 2422"/>
              <a:gd name="T76" fmla="*/ 1824 w 3865"/>
              <a:gd name="T77" fmla="*/ 1871 h 2422"/>
              <a:gd name="T78" fmla="*/ 1856 w 3865"/>
              <a:gd name="T79" fmla="*/ 1859 h 2422"/>
              <a:gd name="T80" fmla="*/ 1856 w 3865"/>
              <a:gd name="T81" fmla="*/ 0 h 2422"/>
              <a:gd name="T82" fmla="*/ 2010 w 3865"/>
              <a:gd name="T83" fmla="*/ 0 h 2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65" h="2422">
                <a:moveTo>
                  <a:pt x="2010" y="0"/>
                </a:moveTo>
                <a:lnTo>
                  <a:pt x="2011" y="1859"/>
                </a:lnTo>
                <a:lnTo>
                  <a:pt x="2044" y="1871"/>
                </a:lnTo>
                <a:lnTo>
                  <a:pt x="2075" y="1885"/>
                </a:lnTo>
                <a:lnTo>
                  <a:pt x="3252" y="703"/>
                </a:lnTo>
                <a:lnTo>
                  <a:pt x="3361" y="812"/>
                </a:lnTo>
                <a:lnTo>
                  <a:pt x="2184" y="1994"/>
                </a:lnTo>
                <a:lnTo>
                  <a:pt x="2199" y="2025"/>
                </a:lnTo>
                <a:lnTo>
                  <a:pt x="2211" y="2058"/>
                </a:lnTo>
                <a:lnTo>
                  <a:pt x="3865" y="2058"/>
                </a:lnTo>
                <a:lnTo>
                  <a:pt x="3865" y="2212"/>
                </a:lnTo>
                <a:lnTo>
                  <a:pt x="2211" y="2212"/>
                </a:lnTo>
                <a:lnTo>
                  <a:pt x="2197" y="2251"/>
                </a:lnTo>
                <a:lnTo>
                  <a:pt x="2177" y="2287"/>
                </a:lnTo>
                <a:lnTo>
                  <a:pt x="2153" y="2320"/>
                </a:lnTo>
                <a:lnTo>
                  <a:pt x="2125" y="2349"/>
                </a:lnTo>
                <a:lnTo>
                  <a:pt x="2092" y="2374"/>
                </a:lnTo>
                <a:lnTo>
                  <a:pt x="2057" y="2394"/>
                </a:lnTo>
                <a:lnTo>
                  <a:pt x="2018" y="2409"/>
                </a:lnTo>
                <a:lnTo>
                  <a:pt x="1977" y="2418"/>
                </a:lnTo>
                <a:lnTo>
                  <a:pt x="1934" y="2422"/>
                </a:lnTo>
                <a:lnTo>
                  <a:pt x="1890" y="2418"/>
                </a:lnTo>
                <a:lnTo>
                  <a:pt x="1849" y="2409"/>
                </a:lnTo>
                <a:lnTo>
                  <a:pt x="1812" y="2394"/>
                </a:lnTo>
                <a:lnTo>
                  <a:pt x="1776" y="2374"/>
                </a:lnTo>
                <a:lnTo>
                  <a:pt x="1744" y="2349"/>
                </a:lnTo>
                <a:lnTo>
                  <a:pt x="1716" y="2320"/>
                </a:lnTo>
                <a:lnTo>
                  <a:pt x="1691" y="2287"/>
                </a:lnTo>
                <a:lnTo>
                  <a:pt x="1672" y="2251"/>
                </a:lnTo>
                <a:lnTo>
                  <a:pt x="1658" y="2212"/>
                </a:lnTo>
                <a:lnTo>
                  <a:pt x="0" y="2212"/>
                </a:lnTo>
                <a:lnTo>
                  <a:pt x="0" y="2058"/>
                </a:lnTo>
                <a:lnTo>
                  <a:pt x="1658" y="2058"/>
                </a:lnTo>
                <a:lnTo>
                  <a:pt x="1669" y="2025"/>
                </a:lnTo>
                <a:lnTo>
                  <a:pt x="1684" y="1995"/>
                </a:lnTo>
                <a:lnTo>
                  <a:pt x="497" y="814"/>
                </a:lnTo>
                <a:lnTo>
                  <a:pt x="606" y="706"/>
                </a:lnTo>
                <a:lnTo>
                  <a:pt x="1793" y="1886"/>
                </a:lnTo>
                <a:lnTo>
                  <a:pt x="1824" y="1871"/>
                </a:lnTo>
                <a:lnTo>
                  <a:pt x="1856" y="1859"/>
                </a:lnTo>
                <a:lnTo>
                  <a:pt x="1856" y="0"/>
                </a:lnTo>
                <a:lnTo>
                  <a:pt x="201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5" name="Freeform 204">
            <a:extLst>
              <a:ext uri="{FF2B5EF4-FFF2-40B4-BE49-F238E27FC236}">
                <a16:creationId xmlns:a16="http://schemas.microsoft.com/office/drawing/2014/main" id="{34B0FC44-1533-4C04-8E3B-F4DEA76511DB}"/>
              </a:ext>
            </a:extLst>
          </p:cNvPr>
          <p:cNvSpPr>
            <a:spLocks/>
          </p:cNvSpPr>
          <p:nvPr/>
        </p:nvSpPr>
        <p:spPr bwMode="auto">
          <a:xfrm>
            <a:off x="4278171" y="4935380"/>
            <a:ext cx="3621210" cy="1620091"/>
          </a:xfrm>
          <a:custGeom>
            <a:avLst/>
            <a:gdLst>
              <a:gd name="T0" fmla="*/ 799 w 2528"/>
              <a:gd name="T1" fmla="*/ 0 h 1131"/>
              <a:gd name="T2" fmla="*/ 826 w 2528"/>
              <a:gd name="T3" fmla="*/ 12 h 1131"/>
              <a:gd name="T4" fmla="*/ 859 w 2528"/>
              <a:gd name="T5" fmla="*/ 74 h 1131"/>
              <a:gd name="T6" fmla="*/ 921 w 2528"/>
              <a:gd name="T7" fmla="*/ 162 h 1131"/>
              <a:gd name="T8" fmla="*/ 1002 w 2528"/>
              <a:gd name="T9" fmla="*/ 233 h 1131"/>
              <a:gd name="T10" fmla="*/ 1098 w 2528"/>
              <a:gd name="T11" fmla="*/ 284 h 1131"/>
              <a:gd name="T12" fmla="*/ 1206 w 2528"/>
              <a:gd name="T13" fmla="*/ 311 h 1131"/>
              <a:gd name="T14" fmla="*/ 1321 w 2528"/>
              <a:gd name="T15" fmla="*/ 311 h 1131"/>
              <a:gd name="T16" fmla="*/ 1429 w 2528"/>
              <a:gd name="T17" fmla="*/ 284 h 1131"/>
              <a:gd name="T18" fmla="*/ 1525 w 2528"/>
              <a:gd name="T19" fmla="*/ 233 h 1131"/>
              <a:gd name="T20" fmla="*/ 1606 w 2528"/>
              <a:gd name="T21" fmla="*/ 162 h 1131"/>
              <a:gd name="T22" fmla="*/ 1670 w 2528"/>
              <a:gd name="T23" fmla="*/ 74 h 1131"/>
              <a:gd name="T24" fmla="*/ 1701 w 2528"/>
              <a:gd name="T25" fmla="*/ 12 h 1131"/>
              <a:gd name="T26" fmla="*/ 1729 w 2528"/>
              <a:gd name="T27" fmla="*/ 0 h 1131"/>
              <a:gd name="T28" fmla="*/ 2502 w 2528"/>
              <a:gd name="T29" fmla="*/ 3 h 1131"/>
              <a:gd name="T30" fmla="*/ 2522 w 2528"/>
              <a:gd name="T31" fmla="*/ 20 h 1131"/>
              <a:gd name="T32" fmla="*/ 2528 w 2528"/>
              <a:gd name="T33" fmla="*/ 46 h 1131"/>
              <a:gd name="T34" fmla="*/ 2487 w 2528"/>
              <a:gd name="T35" fmla="*/ 226 h 1131"/>
              <a:gd name="T36" fmla="*/ 2422 w 2528"/>
              <a:gd name="T37" fmla="*/ 394 h 1131"/>
              <a:gd name="T38" fmla="*/ 2335 w 2528"/>
              <a:gd name="T39" fmla="*/ 552 h 1131"/>
              <a:gd name="T40" fmla="*/ 2227 w 2528"/>
              <a:gd name="T41" fmla="*/ 694 h 1131"/>
              <a:gd name="T42" fmla="*/ 2101 w 2528"/>
              <a:gd name="T43" fmla="*/ 819 h 1131"/>
              <a:gd name="T44" fmla="*/ 1958 w 2528"/>
              <a:gd name="T45" fmla="*/ 926 h 1131"/>
              <a:gd name="T46" fmla="*/ 1802 w 2528"/>
              <a:gd name="T47" fmla="*/ 1013 h 1131"/>
              <a:gd name="T48" fmla="*/ 1632 w 2528"/>
              <a:gd name="T49" fmla="*/ 1077 h 1131"/>
              <a:gd name="T50" fmla="*/ 1453 w 2528"/>
              <a:gd name="T51" fmla="*/ 1117 h 1131"/>
              <a:gd name="T52" fmla="*/ 1264 w 2528"/>
              <a:gd name="T53" fmla="*/ 1131 h 1131"/>
              <a:gd name="T54" fmla="*/ 1076 w 2528"/>
              <a:gd name="T55" fmla="*/ 1117 h 1131"/>
              <a:gd name="T56" fmla="*/ 896 w 2528"/>
              <a:gd name="T57" fmla="*/ 1077 h 1131"/>
              <a:gd name="T58" fmla="*/ 727 w 2528"/>
              <a:gd name="T59" fmla="*/ 1013 h 1131"/>
              <a:gd name="T60" fmla="*/ 570 w 2528"/>
              <a:gd name="T61" fmla="*/ 926 h 1131"/>
              <a:gd name="T62" fmla="*/ 428 w 2528"/>
              <a:gd name="T63" fmla="*/ 819 h 1131"/>
              <a:gd name="T64" fmla="*/ 301 w 2528"/>
              <a:gd name="T65" fmla="*/ 694 h 1131"/>
              <a:gd name="T66" fmla="*/ 193 w 2528"/>
              <a:gd name="T67" fmla="*/ 552 h 1131"/>
              <a:gd name="T68" fmla="*/ 106 w 2528"/>
              <a:gd name="T69" fmla="*/ 394 h 1131"/>
              <a:gd name="T70" fmla="*/ 41 w 2528"/>
              <a:gd name="T71" fmla="*/ 226 h 1131"/>
              <a:gd name="T72" fmla="*/ 0 w 2528"/>
              <a:gd name="T73" fmla="*/ 46 h 1131"/>
              <a:gd name="T74" fmla="*/ 5 w 2528"/>
              <a:gd name="T75" fmla="*/ 20 h 1131"/>
              <a:gd name="T76" fmla="*/ 25 w 2528"/>
              <a:gd name="T77" fmla="*/ 3 h 1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528" h="1131">
                <a:moveTo>
                  <a:pt x="40" y="0"/>
                </a:moveTo>
                <a:lnTo>
                  <a:pt x="799" y="0"/>
                </a:lnTo>
                <a:lnTo>
                  <a:pt x="815" y="4"/>
                </a:lnTo>
                <a:lnTo>
                  <a:pt x="826" y="12"/>
                </a:lnTo>
                <a:lnTo>
                  <a:pt x="836" y="25"/>
                </a:lnTo>
                <a:lnTo>
                  <a:pt x="859" y="74"/>
                </a:lnTo>
                <a:lnTo>
                  <a:pt x="887" y="120"/>
                </a:lnTo>
                <a:lnTo>
                  <a:pt x="921" y="162"/>
                </a:lnTo>
                <a:lnTo>
                  <a:pt x="960" y="200"/>
                </a:lnTo>
                <a:lnTo>
                  <a:pt x="1002" y="233"/>
                </a:lnTo>
                <a:lnTo>
                  <a:pt x="1049" y="261"/>
                </a:lnTo>
                <a:lnTo>
                  <a:pt x="1098" y="284"/>
                </a:lnTo>
                <a:lnTo>
                  <a:pt x="1151" y="301"/>
                </a:lnTo>
                <a:lnTo>
                  <a:pt x="1206" y="311"/>
                </a:lnTo>
                <a:lnTo>
                  <a:pt x="1264" y="315"/>
                </a:lnTo>
                <a:lnTo>
                  <a:pt x="1321" y="311"/>
                </a:lnTo>
                <a:lnTo>
                  <a:pt x="1376" y="301"/>
                </a:lnTo>
                <a:lnTo>
                  <a:pt x="1429" y="284"/>
                </a:lnTo>
                <a:lnTo>
                  <a:pt x="1478" y="261"/>
                </a:lnTo>
                <a:lnTo>
                  <a:pt x="1525" y="233"/>
                </a:lnTo>
                <a:lnTo>
                  <a:pt x="1568" y="200"/>
                </a:lnTo>
                <a:lnTo>
                  <a:pt x="1606" y="162"/>
                </a:lnTo>
                <a:lnTo>
                  <a:pt x="1640" y="120"/>
                </a:lnTo>
                <a:lnTo>
                  <a:pt x="1670" y="74"/>
                </a:lnTo>
                <a:lnTo>
                  <a:pt x="1693" y="25"/>
                </a:lnTo>
                <a:lnTo>
                  <a:pt x="1701" y="12"/>
                </a:lnTo>
                <a:lnTo>
                  <a:pt x="1714" y="4"/>
                </a:lnTo>
                <a:lnTo>
                  <a:pt x="1729" y="0"/>
                </a:lnTo>
                <a:lnTo>
                  <a:pt x="2489" y="0"/>
                </a:lnTo>
                <a:lnTo>
                  <a:pt x="2502" y="3"/>
                </a:lnTo>
                <a:lnTo>
                  <a:pt x="2514" y="10"/>
                </a:lnTo>
                <a:lnTo>
                  <a:pt x="2522" y="20"/>
                </a:lnTo>
                <a:lnTo>
                  <a:pt x="2528" y="32"/>
                </a:lnTo>
                <a:lnTo>
                  <a:pt x="2528" y="46"/>
                </a:lnTo>
                <a:lnTo>
                  <a:pt x="2510" y="138"/>
                </a:lnTo>
                <a:lnTo>
                  <a:pt x="2487" y="226"/>
                </a:lnTo>
                <a:lnTo>
                  <a:pt x="2458" y="311"/>
                </a:lnTo>
                <a:lnTo>
                  <a:pt x="2422" y="394"/>
                </a:lnTo>
                <a:lnTo>
                  <a:pt x="2381" y="474"/>
                </a:lnTo>
                <a:lnTo>
                  <a:pt x="2335" y="552"/>
                </a:lnTo>
                <a:lnTo>
                  <a:pt x="2283" y="624"/>
                </a:lnTo>
                <a:lnTo>
                  <a:pt x="2227" y="694"/>
                </a:lnTo>
                <a:lnTo>
                  <a:pt x="2166" y="758"/>
                </a:lnTo>
                <a:lnTo>
                  <a:pt x="2101" y="819"/>
                </a:lnTo>
                <a:lnTo>
                  <a:pt x="2032" y="874"/>
                </a:lnTo>
                <a:lnTo>
                  <a:pt x="1958" y="926"/>
                </a:lnTo>
                <a:lnTo>
                  <a:pt x="1882" y="972"/>
                </a:lnTo>
                <a:lnTo>
                  <a:pt x="1802" y="1013"/>
                </a:lnTo>
                <a:lnTo>
                  <a:pt x="1719" y="1048"/>
                </a:lnTo>
                <a:lnTo>
                  <a:pt x="1632" y="1077"/>
                </a:lnTo>
                <a:lnTo>
                  <a:pt x="1544" y="1101"/>
                </a:lnTo>
                <a:lnTo>
                  <a:pt x="1453" y="1117"/>
                </a:lnTo>
                <a:lnTo>
                  <a:pt x="1359" y="1127"/>
                </a:lnTo>
                <a:lnTo>
                  <a:pt x="1264" y="1131"/>
                </a:lnTo>
                <a:lnTo>
                  <a:pt x="1169" y="1127"/>
                </a:lnTo>
                <a:lnTo>
                  <a:pt x="1076" y="1117"/>
                </a:lnTo>
                <a:lnTo>
                  <a:pt x="985" y="1101"/>
                </a:lnTo>
                <a:lnTo>
                  <a:pt x="896" y="1077"/>
                </a:lnTo>
                <a:lnTo>
                  <a:pt x="810" y="1048"/>
                </a:lnTo>
                <a:lnTo>
                  <a:pt x="727" y="1013"/>
                </a:lnTo>
                <a:lnTo>
                  <a:pt x="646" y="972"/>
                </a:lnTo>
                <a:lnTo>
                  <a:pt x="570" y="926"/>
                </a:lnTo>
                <a:lnTo>
                  <a:pt x="497" y="874"/>
                </a:lnTo>
                <a:lnTo>
                  <a:pt x="428" y="819"/>
                </a:lnTo>
                <a:lnTo>
                  <a:pt x="362" y="758"/>
                </a:lnTo>
                <a:lnTo>
                  <a:pt x="301" y="694"/>
                </a:lnTo>
                <a:lnTo>
                  <a:pt x="245" y="624"/>
                </a:lnTo>
                <a:lnTo>
                  <a:pt x="193" y="552"/>
                </a:lnTo>
                <a:lnTo>
                  <a:pt x="147" y="474"/>
                </a:lnTo>
                <a:lnTo>
                  <a:pt x="106" y="394"/>
                </a:lnTo>
                <a:lnTo>
                  <a:pt x="71" y="311"/>
                </a:lnTo>
                <a:lnTo>
                  <a:pt x="41" y="226"/>
                </a:lnTo>
                <a:lnTo>
                  <a:pt x="17" y="138"/>
                </a:lnTo>
                <a:lnTo>
                  <a:pt x="0" y="46"/>
                </a:lnTo>
                <a:lnTo>
                  <a:pt x="1" y="32"/>
                </a:lnTo>
                <a:lnTo>
                  <a:pt x="5" y="20"/>
                </a:lnTo>
                <a:lnTo>
                  <a:pt x="14" y="10"/>
                </a:lnTo>
                <a:lnTo>
                  <a:pt x="25" y="3"/>
                </a:lnTo>
                <a:lnTo>
                  <a:pt x="4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Freeform 205">
            <a:extLst>
              <a:ext uri="{FF2B5EF4-FFF2-40B4-BE49-F238E27FC236}">
                <a16:creationId xmlns:a16="http://schemas.microsoft.com/office/drawing/2014/main" id="{DB789751-8A66-4028-BC1E-254A9D7CAABF}"/>
              </a:ext>
            </a:extLst>
          </p:cNvPr>
          <p:cNvSpPr>
            <a:spLocks/>
          </p:cNvSpPr>
          <p:nvPr/>
        </p:nvSpPr>
        <p:spPr bwMode="auto">
          <a:xfrm>
            <a:off x="4984363" y="2915639"/>
            <a:ext cx="890978" cy="1200385"/>
          </a:xfrm>
          <a:custGeom>
            <a:avLst/>
            <a:gdLst>
              <a:gd name="T0" fmla="*/ 569 w 622"/>
              <a:gd name="T1" fmla="*/ 0 h 838"/>
              <a:gd name="T2" fmla="*/ 586 w 622"/>
              <a:gd name="T3" fmla="*/ 0 h 838"/>
              <a:gd name="T4" fmla="*/ 600 w 622"/>
              <a:gd name="T5" fmla="*/ 5 h 838"/>
              <a:gd name="T6" fmla="*/ 610 w 622"/>
              <a:gd name="T7" fmla="*/ 15 h 838"/>
              <a:gd name="T8" fmla="*/ 618 w 622"/>
              <a:gd name="T9" fmla="*/ 28 h 838"/>
              <a:gd name="T10" fmla="*/ 621 w 622"/>
              <a:gd name="T11" fmla="*/ 44 h 838"/>
              <a:gd name="T12" fmla="*/ 622 w 622"/>
              <a:gd name="T13" fmla="*/ 794 h 838"/>
              <a:gd name="T14" fmla="*/ 620 w 622"/>
              <a:gd name="T15" fmla="*/ 806 h 838"/>
              <a:gd name="T16" fmla="*/ 614 w 622"/>
              <a:gd name="T17" fmla="*/ 818 h 838"/>
              <a:gd name="T18" fmla="*/ 605 w 622"/>
              <a:gd name="T19" fmla="*/ 828 h 838"/>
              <a:gd name="T20" fmla="*/ 594 w 622"/>
              <a:gd name="T21" fmla="*/ 835 h 838"/>
              <a:gd name="T22" fmla="*/ 594 w 622"/>
              <a:gd name="T23" fmla="*/ 835 h 838"/>
              <a:gd name="T24" fmla="*/ 581 w 622"/>
              <a:gd name="T25" fmla="*/ 838 h 838"/>
              <a:gd name="T26" fmla="*/ 568 w 622"/>
              <a:gd name="T27" fmla="*/ 838 h 838"/>
              <a:gd name="T28" fmla="*/ 555 w 622"/>
              <a:gd name="T29" fmla="*/ 832 h 838"/>
              <a:gd name="T30" fmla="*/ 544 w 622"/>
              <a:gd name="T31" fmla="*/ 825 h 838"/>
              <a:gd name="T32" fmla="*/ 13 w 622"/>
              <a:gd name="T33" fmla="*/ 296 h 838"/>
              <a:gd name="T34" fmla="*/ 4 w 622"/>
              <a:gd name="T35" fmla="*/ 283 h 838"/>
              <a:gd name="T36" fmla="*/ 0 w 622"/>
              <a:gd name="T37" fmla="*/ 268 h 838"/>
              <a:gd name="T38" fmla="*/ 2 w 622"/>
              <a:gd name="T39" fmla="*/ 253 h 838"/>
              <a:gd name="T40" fmla="*/ 7 w 622"/>
              <a:gd name="T41" fmla="*/ 240 h 838"/>
              <a:gd name="T42" fmla="*/ 19 w 622"/>
              <a:gd name="T43" fmla="*/ 228 h 838"/>
              <a:gd name="T44" fmla="*/ 88 w 622"/>
              <a:gd name="T45" fmla="*/ 180 h 838"/>
              <a:gd name="T46" fmla="*/ 162 w 622"/>
              <a:gd name="T47" fmla="*/ 138 h 838"/>
              <a:gd name="T48" fmla="*/ 238 w 622"/>
              <a:gd name="T49" fmla="*/ 99 h 838"/>
              <a:gd name="T50" fmla="*/ 317 w 622"/>
              <a:gd name="T51" fmla="*/ 66 h 838"/>
              <a:gd name="T52" fmla="*/ 399 w 622"/>
              <a:gd name="T53" fmla="*/ 38 h 838"/>
              <a:gd name="T54" fmla="*/ 482 w 622"/>
              <a:gd name="T55" fmla="*/ 16 h 838"/>
              <a:gd name="T56" fmla="*/ 569 w 622"/>
              <a:gd name="T57" fmla="*/ 0 h 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622" h="838">
                <a:moveTo>
                  <a:pt x="569" y="0"/>
                </a:moveTo>
                <a:lnTo>
                  <a:pt x="586" y="0"/>
                </a:lnTo>
                <a:lnTo>
                  <a:pt x="600" y="5"/>
                </a:lnTo>
                <a:lnTo>
                  <a:pt x="610" y="15"/>
                </a:lnTo>
                <a:lnTo>
                  <a:pt x="618" y="28"/>
                </a:lnTo>
                <a:lnTo>
                  <a:pt x="621" y="44"/>
                </a:lnTo>
                <a:lnTo>
                  <a:pt x="622" y="794"/>
                </a:lnTo>
                <a:lnTo>
                  <a:pt x="620" y="806"/>
                </a:lnTo>
                <a:lnTo>
                  <a:pt x="614" y="818"/>
                </a:lnTo>
                <a:lnTo>
                  <a:pt x="605" y="828"/>
                </a:lnTo>
                <a:lnTo>
                  <a:pt x="594" y="835"/>
                </a:lnTo>
                <a:lnTo>
                  <a:pt x="594" y="835"/>
                </a:lnTo>
                <a:lnTo>
                  <a:pt x="581" y="838"/>
                </a:lnTo>
                <a:lnTo>
                  <a:pt x="568" y="838"/>
                </a:lnTo>
                <a:lnTo>
                  <a:pt x="555" y="832"/>
                </a:lnTo>
                <a:lnTo>
                  <a:pt x="544" y="825"/>
                </a:lnTo>
                <a:lnTo>
                  <a:pt x="13" y="296"/>
                </a:lnTo>
                <a:lnTo>
                  <a:pt x="4" y="283"/>
                </a:lnTo>
                <a:lnTo>
                  <a:pt x="0" y="268"/>
                </a:lnTo>
                <a:lnTo>
                  <a:pt x="2" y="253"/>
                </a:lnTo>
                <a:lnTo>
                  <a:pt x="7" y="240"/>
                </a:lnTo>
                <a:lnTo>
                  <a:pt x="19" y="228"/>
                </a:lnTo>
                <a:lnTo>
                  <a:pt x="88" y="180"/>
                </a:lnTo>
                <a:lnTo>
                  <a:pt x="162" y="138"/>
                </a:lnTo>
                <a:lnTo>
                  <a:pt x="238" y="99"/>
                </a:lnTo>
                <a:lnTo>
                  <a:pt x="317" y="66"/>
                </a:lnTo>
                <a:lnTo>
                  <a:pt x="399" y="38"/>
                </a:lnTo>
                <a:lnTo>
                  <a:pt x="482" y="16"/>
                </a:lnTo>
                <a:lnTo>
                  <a:pt x="569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Freeform 206">
            <a:extLst>
              <a:ext uri="{FF2B5EF4-FFF2-40B4-BE49-F238E27FC236}">
                <a16:creationId xmlns:a16="http://schemas.microsoft.com/office/drawing/2014/main" id="{456E98F5-11AC-4138-AAE1-3AF43FAD84CC}"/>
              </a:ext>
            </a:extLst>
          </p:cNvPr>
          <p:cNvSpPr>
            <a:spLocks/>
          </p:cNvSpPr>
          <p:nvPr/>
        </p:nvSpPr>
        <p:spPr bwMode="auto">
          <a:xfrm>
            <a:off x="4279604" y="3621833"/>
            <a:ext cx="1201817" cy="888113"/>
          </a:xfrm>
          <a:custGeom>
            <a:avLst/>
            <a:gdLst>
              <a:gd name="T0" fmla="*/ 267 w 839"/>
              <a:gd name="T1" fmla="*/ 0 h 620"/>
              <a:gd name="T2" fmla="*/ 281 w 839"/>
              <a:gd name="T3" fmla="*/ 5 h 620"/>
              <a:gd name="T4" fmla="*/ 294 w 839"/>
              <a:gd name="T5" fmla="*/ 13 h 620"/>
              <a:gd name="T6" fmla="*/ 827 w 839"/>
              <a:gd name="T7" fmla="*/ 544 h 620"/>
              <a:gd name="T8" fmla="*/ 834 w 839"/>
              <a:gd name="T9" fmla="*/ 555 h 620"/>
              <a:gd name="T10" fmla="*/ 838 w 839"/>
              <a:gd name="T11" fmla="*/ 567 h 620"/>
              <a:gd name="T12" fmla="*/ 839 w 839"/>
              <a:gd name="T13" fmla="*/ 580 h 620"/>
              <a:gd name="T14" fmla="*/ 836 w 839"/>
              <a:gd name="T15" fmla="*/ 593 h 620"/>
              <a:gd name="T16" fmla="*/ 836 w 839"/>
              <a:gd name="T17" fmla="*/ 593 h 620"/>
              <a:gd name="T18" fmla="*/ 829 w 839"/>
              <a:gd name="T19" fmla="*/ 604 h 620"/>
              <a:gd name="T20" fmla="*/ 820 w 839"/>
              <a:gd name="T21" fmla="*/ 613 h 620"/>
              <a:gd name="T22" fmla="*/ 808 w 839"/>
              <a:gd name="T23" fmla="*/ 618 h 620"/>
              <a:gd name="T24" fmla="*/ 795 w 839"/>
              <a:gd name="T25" fmla="*/ 620 h 620"/>
              <a:gd name="T26" fmla="*/ 43 w 839"/>
              <a:gd name="T27" fmla="*/ 620 h 620"/>
              <a:gd name="T28" fmla="*/ 28 w 839"/>
              <a:gd name="T29" fmla="*/ 617 h 620"/>
              <a:gd name="T30" fmla="*/ 15 w 839"/>
              <a:gd name="T31" fmla="*/ 610 h 620"/>
              <a:gd name="T32" fmla="*/ 6 w 839"/>
              <a:gd name="T33" fmla="*/ 598 h 620"/>
              <a:gd name="T34" fmla="*/ 0 w 839"/>
              <a:gd name="T35" fmla="*/ 584 h 620"/>
              <a:gd name="T36" fmla="*/ 0 w 839"/>
              <a:gd name="T37" fmla="*/ 569 h 620"/>
              <a:gd name="T38" fmla="*/ 16 w 839"/>
              <a:gd name="T39" fmla="*/ 482 h 620"/>
              <a:gd name="T40" fmla="*/ 39 w 839"/>
              <a:gd name="T41" fmla="*/ 399 h 620"/>
              <a:gd name="T42" fmla="*/ 67 w 839"/>
              <a:gd name="T43" fmla="*/ 317 h 620"/>
              <a:gd name="T44" fmla="*/ 99 w 839"/>
              <a:gd name="T45" fmla="*/ 238 h 620"/>
              <a:gd name="T46" fmla="*/ 137 w 839"/>
              <a:gd name="T47" fmla="*/ 162 h 620"/>
              <a:gd name="T48" fmla="*/ 180 w 839"/>
              <a:gd name="T49" fmla="*/ 89 h 620"/>
              <a:gd name="T50" fmla="*/ 227 w 839"/>
              <a:gd name="T51" fmla="*/ 19 h 620"/>
              <a:gd name="T52" fmla="*/ 239 w 839"/>
              <a:gd name="T53" fmla="*/ 9 h 620"/>
              <a:gd name="T54" fmla="*/ 252 w 839"/>
              <a:gd name="T55" fmla="*/ 1 h 620"/>
              <a:gd name="T56" fmla="*/ 267 w 839"/>
              <a:gd name="T57" fmla="*/ 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39" h="620">
                <a:moveTo>
                  <a:pt x="267" y="0"/>
                </a:moveTo>
                <a:lnTo>
                  <a:pt x="281" y="5"/>
                </a:lnTo>
                <a:lnTo>
                  <a:pt x="294" y="13"/>
                </a:lnTo>
                <a:lnTo>
                  <a:pt x="827" y="544"/>
                </a:lnTo>
                <a:lnTo>
                  <a:pt x="834" y="555"/>
                </a:lnTo>
                <a:lnTo>
                  <a:pt x="838" y="567"/>
                </a:lnTo>
                <a:lnTo>
                  <a:pt x="839" y="580"/>
                </a:lnTo>
                <a:lnTo>
                  <a:pt x="836" y="593"/>
                </a:lnTo>
                <a:lnTo>
                  <a:pt x="836" y="593"/>
                </a:lnTo>
                <a:lnTo>
                  <a:pt x="829" y="604"/>
                </a:lnTo>
                <a:lnTo>
                  <a:pt x="820" y="613"/>
                </a:lnTo>
                <a:lnTo>
                  <a:pt x="808" y="618"/>
                </a:lnTo>
                <a:lnTo>
                  <a:pt x="795" y="620"/>
                </a:lnTo>
                <a:lnTo>
                  <a:pt x="43" y="620"/>
                </a:lnTo>
                <a:lnTo>
                  <a:pt x="28" y="617"/>
                </a:lnTo>
                <a:lnTo>
                  <a:pt x="15" y="610"/>
                </a:lnTo>
                <a:lnTo>
                  <a:pt x="6" y="598"/>
                </a:lnTo>
                <a:lnTo>
                  <a:pt x="0" y="584"/>
                </a:lnTo>
                <a:lnTo>
                  <a:pt x="0" y="569"/>
                </a:lnTo>
                <a:lnTo>
                  <a:pt x="16" y="482"/>
                </a:lnTo>
                <a:lnTo>
                  <a:pt x="39" y="399"/>
                </a:lnTo>
                <a:lnTo>
                  <a:pt x="67" y="317"/>
                </a:lnTo>
                <a:lnTo>
                  <a:pt x="99" y="238"/>
                </a:lnTo>
                <a:lnTo>
                  <a:pt x="137" y="162"/>
                </a:lnTo>
                <a:lnTo>
                  <a:pt x="180" y="89"/>
                </a:lnTo>
                <a:lnTo>
                  <a:pt x="227" y="19"/>
                </a:lnTo>
                <a:lnTo>
                  <a:pt x="239" y="9"/>
                </a:lnTo>
                <a:lnTo>
                  <a:pt x="252" y="1"/>
                </a:lnTo>
                <a:lnTo>
                  <a:pt x="267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Freeform 207">
            <a:extLst>
              <a:ext uri="{FF2B5EF4-FFF2-40B4-BE49-F238E27FC236}">
                <a16:creationId xmlns:a16="http://schemas.microsoft.com/office/drawing/2014/main" id="{0D3FBC48-482F-48C3-8A98-582B3568A0C9}"/>
              </a:ext>
            </a:extLst>
          </p:cNvPr>
          <p:cNvSpPr>
            <a:spLocks/>
          </p:cNvSpPr>
          <p:nvPr/>
        </p:nvSpPr>
        <p:spPr bwMode="auto">
          <a:xfrm>
            <a:off x="6696131" y="3621833"/>
            <a:ext cx="1201817" cy="888113"/>
          </a:xfrm>
          <a:custGeom>
            <a:avLst/>
            <a:gdLst>
              <a:gd name="T0" fmla="*/ 571 w 839"/>
              <a:gd name="T1" fmla="*/ 0 h 620"/>
              <a:gd name="T2" fmla="*/ 587 w 839"/>
              <a:gd name="T3" fmla="*/ 1 h 620"/>
              <a:gd name="T4" fmla="*/ 600 w 839"/>
              <a:gd name="T5" fmla="*/ 7 h 620"/>
              <a:gd name="T6" fmla="*/ 611 w 839"/>
              <a:gd name="T7" fmla="*/ 19 h 620"/>
              <a:gd name="T8" fmla="*/ 659 w 839"/>
              <a:gd name="T9" fmla="*/ 88 h 620"/>
              <a:gd name="T10" fmla="*/ 702 w 839"/>
              <a:gd name="T11" fmla="*/ 162 h 620"/>
              <a:gd name="T12" fmla="*/ 739 w 839"/>
              <a:gd name="T13" fmla="*/ 238 h 620"/>
              <a:gd name="T14" fmla="*/ 772 w 839"/>
              <a:gd name="T15" fmla="*/ 317 h 620"/>
              <a:gd name="T16" fmla="*/ 800 w 839"/>
              <a:gd name="T17" fmla="*/ 399 h 620"/>
              <a:gd name="T18" fmla="*/ 822 w 839"/>
              <a:gd name="T19" fmla="*/ 482 h 620"/>
              <a:gd name="T20" fmla="*/ 839 w 839"/>
              <a:gd name="T21" fmla="*/ 569 h 620"/>
              <a:gd name="T22" fmla="*/ 839 w 839"/>
              <a:gd name="T23" fmla="*/ 584 h 620"/>
              <a:gd name="T24" fmla="*/ 833 w 839"/>
              <a:gd name="T25" fmla="*/ 598 h 620"/>
              <a:gd name="T26" fmla="*/ 824 w 839"/>
              <a:gd name="T27" fmla="*/ 610 h 620"/>
              <a:gd name="T28" fmla="*/ 811 w 839"/>
              <a:gd name="T29" fmla="*/ 617 h 620"/>
              <a:gd name="T30" fmla="*/ 795 w 839"/>
              <a:gd name="T31" fmla="*/ 620 h 620"/>
              <a:gd name="T32" fmla="*/ 44 w 839"/>
              <a:gd name="T33" fmla="*/ 620 h 620"/>
              <a:gd name="T34" fmla="*/ 31 w 839"/>
              <a:gd name="T35" fmla="*/ 618 h 620"/>
              <a:gd name="T36" fmla="*/ 19 w 839"/>
              <a:gd name="T37" fmla="*/ 613 h 620"/>
              <a:gd name="T38" fmla="*/ 10 w 839"/>
              <a:gd name="T39" fmla="*/ 604 h 620"/>
              <a:gd name="T40" fmla="*/ 4 w 839"/>
              <a:gd name="T41" fmla="*/ 593 h 620"/>
              <a:gd name="T42" fmla="*/ 3 w 839"/>
              <a:gd name="T43" fmla="*/ 591 h 620"/>
              <a:gd name="T44" fmla="*/ 0 w 839"/>
              <a:gd name="T45" fmla="*/ 580 h 620"/>
              <a:gd name="T46" fmla="*/ 0 w 839"/>
              <a:gd name="T47" fmla="*/ 567 h 620"/>
              <a:gd name="T48" fmla="*/ 5 w 839"/>
              <a:gd name="T49" fmla="*/ 554 h 620"/>
              <a:gd name="T50" fmla="*/ 12 w 839"/>
              <a:gd name="T51" fmla="*/ 543 h 620"/>
              <a:gd name="T52" fmla="*/ 545 w 839"/>
              <a:gd name="T53" fmla="*/ 13 h 620"/>
              <a:gd name="T54" fmla="*/ 557 w 839"/>
              <a:gd name="T55" fmla="*/ 4 h 620"/>
              <a:gd name="T56" fmla="*/ 571 w 839"/>
              <a:gd name="T57" fmla="*/ 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39" h="620">
                <a:moveTo>
                  <a:pt x="571" y="0"/>
                </a:moveTo>
                <a:lnTo>
                  <a:pt x="587" y="1"/>
                </a:lnTo>
                <a:lnTo>
                  <a:pt x="600" y="7"/>
                </a:lnTo>
                <a:lnTo>
                  <a:pt x="611" y="19"/>
                </a:lnTo>
                <a:lnTo>
                  <a:pt x="659" y="88"/>
                </a:lnTo>
                <a:lnTo>
                  <a:pt x="702" y="162"/>
                </a:lnTo>
                <a:lnTo>
                  <a:pt x="739" y="238"/>
                </a:lnTo>
                <a:lnTo>
                  <a:pt x="772" y="317"/>
                </a:lnTo>
                <a:lnTo>
                  <a:pt x="800" y="399"/>
                </a:lnTo>
                <a:lnTo>
                  <a:pt x="822" y="482"/>
                </a:lnTo>
                <a:lnTo>
                  <a:pt x="839" y="569"/>
                </a:lnTo>
                <a:lnTo>
                  <a:pt x="839" y="584"/>
                </a:lnTo>
                <a:lnTo>
                  <a:pt x="833" y="598"/>
                </a:lnTo>
                <a:lnTo>
                  <a:pt x="824" y="610"/>
                </a:lnTo>
                <a:lnTo>
                  <a:pt x="811" y="617"/>
                </a:lnTo>
                <a:lnTo>
                  <a:pt x="795" y="620"/>
                </a:lnTo>
                <a:lnTo>
                  <a:pt x="44" y="620"/>
                </a:lnTo>
                <a:lnTo>
                  <a:pt x="31" y="618"/>
                </a:lnTo>
                <a:lnTo>
                  <a:pt x="19" y="613"/>
                </a:lnTo>
                <a:lnTo>
                  <a:pt x="10" y="604"/>
                </a:lnTo>
                <a:lnTo>
                  <a:pt x="4" y="593"/>
                </a:lnTo>
                <a:lnTo>
                  <a:pt x="3" y="591"/>
                </a:lnTo>
                <a:lnTo>
                  <a:pt x="0" y="580"/>
                </a:lnTo>
                <a:lnTo>
                  <a:pt x="0" y="567"/>
                </a:lnTo>
                <a:lnTo>
                  <a:pt x="5" y="554"/>
                </a:lnTo>
                <a:lnTo>
                  <a:pt x="12" y="543"/>
                </a:lnTo>
                <a:lnTo>
                  <a:pt x="545" y="13"/>
                </a:lnTo>
                <a:lnTo>
                  <a:pt x="557" y="4"/>
                </a:lnTo>
                <a:lnTo>
                  <a:pt x="57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9" name="Freeform 208">
            <a:extLst>
              <a:ext uri="{FF2B5EF4-FFF2-40B4-BE49-F238E27FC236}">
                <a16:creationId xmlns:a16="http://schemas.microsoft.com/office/drawing/2014/main" id="{C8177CB9-C35E-4EE3-97DF-DF3A9C6D4B57}"/>
              </a:ext>
            </a:extLst>
          </p:cNvPr>
          <p:cNvSpPr>
            <a:spLocks/>
          </p:cNvSpPr>
          <p:nvPr/>
        </p:nvSpPr>
        <p:spPr bwMode="auto">
          <a:xfrm>
            <a:off x="6302210" y="2912775"/>
            <a:ext cx="889547" cy="1203249"/>
          </a:xfrm>
          <a:custGeom>
            <a:avLst/>
            <a:gdLst>
              <a:gd name="T0" fmla="*/ 51 w 621"/>
              <a:gd name="T1" fmla="*/ 0 h 840"/>
              <a:gd name="T2" fmla="*/ 138 w 621"/>
              <a:gd name="T3" fmla="*/ 18 h 840"/>
              <a:gd name="T4" fmla="*/ 223 w 621"/>
              <a:gd name="T5" fmla="*/ 40 h 840"/>
              <a:gd name="T6" fmla="*/ 304 w 621"/>
              <a:gd name="T7" fmla="*/ 67 h 840"/>
              <a:gd name="T8" fmla="*/ 383 w 621"/>
              <a:gd name="T9" fmla="*/ 101 h 840"/>
              <a:gd name="T10" fmla="*/ 459 w 621"/>
              <a:gd name="T11" fmla="*/ 139 h 840"/>
              <a:gd name="T12" fmla="*/ 532 w 621"/>
              <a:gd name="T13" fmla="*/ 182 h 840"/>
              <a:gd name="T14" fmla="*/ 603 w 621"/>
              <a:gd name="T15" fmla="*/ 229 h 840"/>
              <a:gd name="T16" fmla="*/ 614 w 621"/>
              <a:gd name="T17" fmla="*/ 241 h 840"/>
              <a:gd name="T18" fmla="*/ 620 w 621"/>
              <a:gd name="T19" fmla="*/ 255 h 840"/>
              <a:gd name="T20" fmla="*/ 621 w 621"/>
              <a:gd name="T21" fmla="*/ 270 h 840"/>
              <a:gd name="T22" fmla="*/ 617 w 621"/>
              <a:gd name="T23" fmla="*/ 285 h 840"/>
              <a:gd name="T24" fmla="*/ 608 w 621"/>
              <a:gd name="T25" fmla="*/ 298 h 840"/>
              <a:gd name="T26" fmla="*/ 77 w 621"/>
              <a:gd name="T27" fmla="*/ 827 h 840"/>
              <a:gd name="T28" fmla="*/ 67 w 621"/>
              <a:gd name="T29" fmla="*/ 834 h 840"/>
              <a:gd name="T30" fmla="*/ 55 w 621"/>
              <a:gd name="T31" fmla="*/ 840 h 840"/>
              <a:gd name="T32" fmla="*/ 41 w 621"/>
              <a:gd name="T33" fmla="*/ 840 h 840"/>
              <a:gd name="T34" fmla="*/ 28 w 621"/>
              <a:gd name="T35" fmla="*/ 837 h 840"/>
              <a:gd name="T36" fmla="*/ 28 w 621"/>
              <a:gd name="T37" fmla="*/ 837 h 840"/>
              <a:gd name="T38" fmla="*/ 16 w 621"/>
              <a:gd name="T39" fmla="*/ 830 h 840"/>
              <a:gd name="T40" fmla="*/ 8 w 621"/>
              <a:gd name="T41" fmla="*/ 820 h 840"/>
              <a:gd name="T42" fmla="*/ 2 w 621"/>
              <a:gd name="T43" fmla="*/ 808 h 840"/>
              <a:gd name="T44" fmla="*/ 0 w 621"/>
              <a:gd name="T45" fmla="*/ 796 h 840"/>
              <a:gd name="T46" fmla="*/ 0 w 621"/>
              <a:gd name="T47" fmla="*/ 46 h 840"/>
              <a:gd name="T48" fmla="*/ 2 w 621"/>
              <a:gd name="T49" fmla="*/ 30 h 840"/>
              <a:gd name="T50" fmla="*/ 10 w 621"/>
              <a:gd name="T51" fmla="*/ 17 h 840"/>
              <a:gd name="T52" fmla="*/ 21 w 621"/>
              <a:gd name="T53" fmla="*/ 7 h 840"/>
              <a:gd name="T54" fmla="*/ 36 w 621"/>
              <a:gd name="T55" fmla="*/ 2 h 840"/>
              <a:gd name="T56" fmla="*/ 51 w 621"/>
              <a:gd name="T57" fmla="*/ 0 h 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621" h="840">
                <a:moveTo>
                  <a:pt x="51" y="0"/>
                </a:moveTo>
                <a:lnTo>
                  <a:pt x="138" y="18"/>
                </a:lnTo>
                <a:lnTo>
                  <a:pt x="223" y="40"/>
                </a:lnTo>
                <a:lnTo>
                  <a:pt x="304" y="67"/>
                </a:lnTo>
                <a:lnTo>
                  <a:pt x="383" y="101"/>
                </a:lnTo>
                <a:lnTo>
                  <a:pt x="459" y="139"/>
                </a:lnTo>
                <a:lnTo>
                  <a:pt x="532" y="182"/>
                </a:lnTo>
                <a:lnTo>
                  <a:pt x="603" y="229"/>
                </a:lnTo>
                <a:lnTo>
                  <a:pt x="614" y="241"/>
                </a:lnTo>
                <a:lnTo>
                  <a:pt x="620" y="255"/>
                </a:lnTo>
                <a:lnTo>
                  <a:pt x="621" y="270"/>
                </a:lnTo>
                <a:lnTo>
                  <a:pt x="617" y="285"/>
                </a:lnTo>
                <a:lnTo>
                  <a:pt x="608" y="298"/>
                </a:lnTo>
                <a:lnTo>
                  <a:pt x="77" y="827"/>
                </a:lnTo>
                <a:lnTo>
                  <a:pt x="67" y="834"/>
                </a:lnTo>
                <a:lnTo>
                  <a:pt x="55" y="840"/>
                </a:lnTo>
                <a:lnTo>
                  <a:pt x="41" y="840"/>
                </a:lnTo>
                <a:lnTo>
                  <a:pt x="28" y="837"/>
                </a:lnTo>
                <a:lnTo>
                  <a:pt x="28" y="837"/>
                </a:lnTo>
                <a:lnTo>
                  <a:pt x="16" y="830"/>
                </a:lnTo>
                <a:lnTo>
                  <a:pt x="8" y="820"/>
                </a:lnTo>
                <a:lnTo>
                  <a:pt x="2" y="808"/>
                </a:lnTo>
                <a:lnTo>
                  <a:pt x="0" y="796"/>
                </a:lnTo>
                <a:lnTo>
                  <a:pt x="0" y="46"/>
                </a:lnTo>
                <a:lnTo>
                  <a:pt x="2" y="30"/>
                </a:lnTo>
                <a:lnTo>
                  <a:pt x="10" y="17"/>
                </a:lnTo>
                <a:lnTo>
                  <a:pt x="21" y="7"/>
                </a:lnTo>
                <a:lnTo>
                  <a:pt x="36" y="2"/>
                </a:lnTo>
                <a:lnTo>
                  <a:pt x="5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093AF237-041B-4C07-A252-BCFB00A979B6}"/>
              </a:ext>
            </a:extLst>
          </p:cNvPr>
          <p:cNvSpPr/>
          <p:nvPr/>
        </p:nvSpPr>
        <p:spPr>
          <a:xfrm>
            <a:off x="5549010" y="1613138"/>
            <a:ext cx="1080900" cy="1080900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Oval 210">
            <a:extLst>
              <a:ext uri="{FF2B5EF4-FFF2-40B4-BE49-F238E27FC236}">
                <a16:creationId xmlns:a16="http://schemas.microsoft.com/office/drawing/2014/main" id="{895F8EEC-F8BF-46FD-B100-A698E0D355C1}"/>
              </a:ext>
            </a:extLst>
          </p:cNvPr>
          <p:cNvSpPr/>
          <p:nvPr/>
        </p:nvSpPr>
        <p:spPr>
          <a:xfrm>
            <a:off x="7502945" y="2218068"/>
            <a:ext cx="1080900" cy="1080900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F517630C-AC23-465C-800A-9BDEEC9DE1D1}"/>
              </a:ext>
            </a:extLst>
          </p:cNvPr>
          <p:cNvSpPr/>
          <p:nvPr/>
        </p:nvSpPr>
        <p:spPr>
          <a:xfrm>
            <a:off x="8212063" y="4180793"/>
            <a:ext cx="1080900" cy="1080900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95BE6D30-9126-4579-91CD-2F7364EB8966}"/>
              </a:ext>
            </a:extLst>
          </p:cNvPr>
          <p:cNvSpPr/>
          <p:nvPr/>
        </p:nvSpPr>
        <p:spPr>
          <a:xfrm>
            <a:off x="2861167" y="4158657"/>
            <a:ext cx="1080900" cy="1080900"/>
          </a:xfrm>
          <a:prstGeom prst="ellipse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DD2889F-3341-4478-AD97-EAF332DCBD0A}"/>
              </a:ext>
            </a:extLst>
          </p:cNvPr>
          <p:cNvSpPr/>
          <p:nvPr/>
        </p:nvSpPr>
        <p:spPr>
          <a:xfrm>
            <a:off x="3481873" y="2163801"/>
            <a:ext cx="1202715" cy="1121483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B1F3C9BA-F492-488A-84E7-5F3CB6C0D2BC}"/>
              </a:ext>
            </a:extLst>
          </p:cNvPr>
          <p:cNvSpPr/>
          <p:nvPr/>
        </p:nvSpPr>
        <p:spPr>
          <a:xfrm>
            <a:off x="5842669" y="4468493"/>
            <a:ext cx="504545" cy="504545"/>
          </a:xfrm>
          <a:prstGeom prst="ellipse">
            <a:avLst/>
          </a:prstGeom>
          <a:solidFill>
            <a:srgbClr val="8BB74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3D5A9614-B837-41A1-8669-41A99EC566D0}"/>
              </a:ext>
            </a:extLst>
          </p:cNvPr>
          <p:cNvGrpSpPr/>
          <p:nvPr/>
        </p:nvGrpSpPr>
        <p:grpSpPr>
          <a:xfrm>
            <a:off x="5848338" y="4615175"/>
            <a:ext cx="856375" cy="2105503"/>
            <a:chOff x="261938" y="1273175"/>
            <a:chExt cx="1979614" cy="4867128"/>
          </a:xfrm>
        </p:grpSpPr>
        <p:sp>
          <p:nvSpPr>
            <p:cNvPr id="263" name="Freeform 262">
              <a:extLst>
                <a:ext uri="{FF2B5EF4-FFF2-40B4-BE49-F238E27FC236}">
                  <a16:creationId xmlns:a16="http://schemas.microsoft.com/office/drawing/2014/main" id="{15734006-9A40-4DCC-8880-1E4F802B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876" y="4179888"/>
              <a:ext cx="1165225" cy="1501775"/>
            </a:xfrm>
            <a:custGeom>
              <a:avLst/>
              <a:gdLst>
                <a:gd name="T0" fmla="*/ 22 w 734"/>
                <a:gd name="T1" fmla="*/ 0 h 946"/>
                <a:gd name="T2" fmla="*/ 734 w 734"/>
                <a:gd name="T3" fmla="*/ 176 h 946"/>
                <a:gd name="T4" fmla="*/ 697 w 734"/>
                <a:gd name="T5" fmla="*/ 946 h 946"/>
                <a:gd name="T6" fmla="*/ 0 w 734"/>
                <a:gd name="T7" fmla="*/ 636 h 946"/>
                <a:gd name="T8" fmla="*/ 22 w 734"/>
                <a:gd name="T9" fmla="*/ 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4" h="946">
                  <a:moveTo>
                    <a:pt x="22" y="0"/>
                  </a:moveTo>
                  <a:lnTo>
                    <a:pt x="734" y="176"/>
                  </a:lnTo>
                  <a:lnTo>
                    <a:pt x="697" y="946"/>
                  </a:lnTo>
                  <a:lnTo>
                    <a:pt x="0" y="636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38479DA4-7652-4410-83EC-0225281A3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38" y="2862263"/>
              <a:ext cx="663575" cy="1520825"/>
            </a:xfrm>
            <a:custGeom>
              <a:avLst/>
              <a:gdLst>
                <a:gd name="T0" fmla="*/ 74 w 418"/>
                <a:gd name="T1" fmla="*/ 0 h 958"/>
                <a:gd name="T2" fmla="*/ 94 w 418"/>
                <a:gd name="T3" fmla="*/ 0 h 958"/>
                <a:gd name="T4" fmla="*/ 115 w 418"/>
                <a:gd name="T5" fmla="*/ 3 h 958"/>
                <a:gd name="T6" fmla="*/ 137 w 418"/>
                <a:gd name="T7" fmla="*/ 7 h 958"/>
                <a:gd name="T8" fmla="*/ 158 w 418"/>
                <a:gd name="T9" fmla="*/ 14 h 958"/>
                <a:gd name="T10" fmla="*/ 179 w 418"/>
                <a:gd name="T11" fmla="*/ 24 h 958"/>
                <a:gd name="T12" fmla="*/ 199 w 418"/>
                <a:gd name="T13" fmla="*/ 38 h 958"/>
                <a:gd name="T14" fmla="*/ 220 w 418"/>
                <a:gd name="T15" fmla="*/ 55 h 958"/>
                <a:gd name="T16" fmla="*/ 239 w 418"/>
                <a:gd name="T17" fmla="*/ 76 h 958"/>
                <a:gd name="T18" fmla="*/ 257 w 418"/>
                <a:gd name="T19" fmla="*/ 103 h 958"/>
                <a:gd name="T20" fmla="*/ 273 w 418"/>
                <a:gd name="T21" fmla="*/ 134 h 958"/>
                <a:gd name="T22" fmla="*/ 288 w 418"/>
                <a:gd name="T23" fmla="*/ 170 h 958"/>
                <a:gd name="T24" fmla="*/ 301 w 418"/>
                <a:gd name="T25" fmla="*/ 212 h 958"/>
                <a:gd name="T26" fmla="*/ 410 w 418"/>
                <a:gd name="T27" fmla="*/ 631 h 958"/>
                <a:gd name="T28" fmla="*/ 413 w 418"/>
                <a:gd name="T29" fmla="*/ 649 h 958"/>
                <a:gd name="T30" fmla="*/ 415 w 418"/>
                <a:gd name="T31" fmla="*/ 670 h 958"/>
                <a:gd name="T32" fmla="*/ 417 w 418"/>
                <a:gd name="T33" fmla="*/ 694 h 958"/>
                <a:gd name="T34" fmla="*/ 418 w 418"/>
                <a:gd name="T35" fmla="*/ 721 h 958"/>
                <a:gd name="T36" fmla="*/ 418 w 418"/>
                <a:gd name="T37" fmla="*/ 749 h 958"/>
                <a:gd name="T38" fmla="*/ 417 w 418"/>
                <a:gd name="T39" fmla="*/ 777 h 958"/>
                <a:gd name="T40" fmla="*/ 415 w 418"/>
                <a:gd name="T41" fmla="*/ 806 h 958"/>
                <a:gd name="T42" fmla="*/ 412 w 418"/>
                <a:gd name="T43" fmla="*/ 834 h 958"/>
                <a:gd name="T44" fmla="*/ 406 w 418"/>
                <a:gd name="T45" fmla="*/ 861 h 958"/>
                <a:gd name="T46" fmla="*/ 401 w 418"/>
                <a:gd name="T47" fmla="*/ 886 h 958"/>
                <a:gd name="T48" fmla="*/ 394 w 418"/>
                <a:gd name="T49" fmla="*/ 909 h 958"/>
                <a:gd name="T50" fmla="*/ 384 w 418"/>
                <a:gd name="T51" fmla="*/ 928 h 958"/>
                <a:gd name="T52" fmla="*/ 373 w 418"/>
                <a:gd name="T53" fmla="*/ 943 h 958"/>
                <a:gd name="T54" fmla="*/ 361 w 418"/>
                <a:gd name="T55" fmla="*/ 952 h 958"/>
                <a:gd name="T56" fmla="*/ 346 w 418"/>
                <a:gd name="T57" fmla="*/ 958 h 958"/>
                <a:gd name="T58" fmla="*/ 331 w 418"/>
                <a:gd name="T59" fmla="*/ 956 h 958"/>
                <a:gd name="T60" fmla="*/ 315 w 418"/>
                <a:gd name="T61" fmla="*/ 948 h 958"/>
                <a:gd name="T62" fmla="*/ 297 w 418"/>
                <a:gd name="T63" fmla="*/ 935 h 958"/>
                <a:gd name="T64" fmla="*/ 279 w 418"/>
                <a:gd name="T65" fmla="*/ 918 h 958"/>
                <a:gd name="T66" fmla="*/ 261 w 418"/>
                <a:gd name="T67" fmla="*/ 897 h 958"/>
                <a:gd name="T68" fmla="*/ 243 w 418"/>
                <a:gd name="T69" fmla="*/ 872 h 958"/>
                <a:gd name="T70" fmla="*/ 225 w 418"/>
                <a:gd name="T71" fmla="*/ 846 h 958"/>
                <a:gd name="T72" fmla="*/ 208 w 418"/>
                <a:gd name="T73" fmla="*/ 817 h 958"/>
                <a:gd name="T74" fmla="*/ 192 w 418"/>
                <a:gd name="T75" fmla="*/ 787 h 958"/>
                <a:gd name="T76" fmla="*/ 176 w 418"/>
                <a:gd name="T77" fmla="*/ 757 h 958"/>
                <a:gd name="T78" fmla="*/ 162 w 418"/>
                <a:gd name="T79" fmla="*/ 727 h 958"/>
                <a:gd name="T80" fmla="*/ 149 w 418"/>
                <a:gd name="T81" fmla="*/ 699 h 958"/>
                <a:gd name="T82" fmla="*/ 138 w 418"/>
                <a:gd name="T83" fmla="*/ 673 h 958"/>
                <a:gd name="T84" fmla="*/ 129 w 418"/>
                <a:gd name="T85" fmla="*/ 648 h 958"/>
                <a:gd name="T86" fmla="*/ 123 w 418"/>
                <a:gd name="T87" fmla="*/ 628 h 958"/>
                <a:gd name="T88" fmla="*/ 118 w 418"/>
                <a:gd name="T89" fmla="*/ 611 h 958"/>
                <a:gd name="T90" fmla="*/ 0 w 418"/>
                <a:gd name="T91" fmla="*/ 10 h 958"/>
                <a:gd name="T92" fmla="*/ 16 w 418"/>
                <a:gd name="T93" fmla="*/ 7 h 958"/>
                <a:gd name="T94" fmla="*/ 34 w 418"/>
                <a:gd name="T95" fmla="*/ 4 h 958"/>
                <a:gd name="T96" fmla="*/ 53 w 418"/>
                <a:gd name="T97" fmla="*/ 1 h 958"/>
                <a:gd name="T98" fmla="*/ 74 w 418"/>
                <a:gd name="T99" fmla="*/ 0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18" h="958">
                  <a:moveTo>
                    <a:pt x="74" y="0"/>
                  </a:moveTo>
                  <a:lnTo>
                    <a:pt x="94" y="0"/>
                  </a:lnTo>
                  <a:lnTo>
                    <a:pt x="115" y="3"/>
                  </a:lnTo>
                  <a:lnTo>
                    <a:pt x="137" y="7"/>
                  </a:lnTo>
                  <a:lnTo>
                    <a:pt x="158" y="14"/>
                  </a:lnTo>
                  <a:lnTo>
                    <a:pt x="179" y="24"/>
                  </a:lnTo>
                  <a:lnTo>
                    <a:pt x="199" y="38"/>
                  </a:lnTo>
                  <a:lnTo>
                    <a:pt x="220" y="55"/>
                  </a:lnTo>
                  <a:lnTo>
                    <a:pt x="239" y="76"/>
                  </a:lnTo>
                  <a:lnTo>
                    <a:pt x="257" y="103"/>
                  </a:lnTo>
                  <a:lnTo>
                    <a:pt x="273" y="134"/>
                  </a:lnTo>
                  <a:lnTo>
                    <a:pt x="288" y="170"/>
                  </a:lnTo>
                  <a:lnTo>
                    <a:pt x="301" y="212"/>
                  </a:lnTo>
                  <a:lnTo>
                    <a:pt x="410" y="631"/>
                  </a:lnTo>
                  <a:lnTo>
                    <a:pt x="413" y="649"/>
                  </a:lnTo>
                  <a:lnTo>
                    <a:pt x="415" y="670"/>
                  </a:lnTo>
                  <a:lnTo>
                    <a:pt x="417" y="694"/>
                  </a:lnTo>
                  <a:lnTo>
                    <a:pt x="418" y="721"/>
                  </a:lnTo>
                  <a:lnTo>
                    <a:pt x="418" y="749"/>
                  </a:lnTo>
                  <a:lnTo>
                    <a:pt x="417" y="777"/>
                  </a:lnTo>
                  <a:lnTo>
                    <a:pt x="415" y="806"/>
                  </a:lnTo>
                  <a:lnTo>
                    <a:pt x="412" y="834"/>
                  </a:lnTo>
                  <a:lnTo>
                    <a:pt x="406" y="861"/>
                  </a:lnTo>
                  <a:lnTo>
                    <a:pt x="401" y="886"/>
                  </a:lnTo>
                  <a:lnTo>
                    <a:pt x="394" y="909"/>
                  </a:lnTo>
                  <a:lnTo>
                    <a:pt x="384" y="928"/>
                  </a:lnTo>
                  <a:lnTo>
                    <a:pt x="373" y="943"/>
                  </a:lnTo>
                  <a:lnTo>
                    <a:pt x="361" y="952"/>
                  </a:lnTo>
                  <a:lnTo>
                    <a:pt x="346" y="958"/>
                  </a:lnTo>
                  <a:lnTo>
                    <a:pt x="331" y="956"/>
                  </a:lnTo>
                  <a:lnTo>
                    <a:pt x="315" y="948"/>
                  </a:lnTo>
                  <a:lnTo>
                    <a:pt x="297" y="935"/>
                  </a:lnTo>
                  <a:lnTo>
                    <a:pt x="279" y="918"/>
                  </a:lnTo>
                  <a:lnTo>
                    <a:pt x="261" y="897"/>
                  </a:lnTo>
                  <a:lnTo>
                    <a:pt x="243" y="872"/>
                  </a:lnTo>
                  <a:lnTo>
                    <a:pt x="225" y="846"/>
                  </a:lnTo>
                  <a:lnTo>
                    <a:pt x="208" y="817"/>
                  </a:lnTo>
                  <a:lnTo>
                    <a:pt x="192" y="787"/>
                  </a:lnTo>
                  <a:lnTo>
                    <a:pt x="176" y="757"/>
                  </a:lnTo>
                  <a:lnTo>
                    <a:pt x="162" y="727"/>
                  </a:lnTo>
                  <a:lnTo>
                    <a:pt x="149" y="699"/>
                  </a:lnTo>
                  <a:lnTo>
                    <a:pt x="138" y="673"/>
                  </a:lnTo>
                  <a:lnTo>
                    <a:pt x="129" y="648"/>
                  </a:lnTo>
                  <a:lnTo>
                    <a:pt x="123" y="628"/>
                  </a:lnTo>
                  <a:lnTo>
                    <a:pt x="118" y="611"/>
                  </a:lnTo>
                  <a:lnTo>
                    <a:pt x="0" y="10"/>
                  </a:lnTo>
                  <a:lnTo>
                    <a:pt x="16" y="7"/>
                  </a:lnTo>
                  <a:lnTo>
                    <a:pt x="34" y="4"/>
                  </a:lnTo>
                  <a:lnTo>
                    <a:pt x="53" y="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06D7283B-284F-408C-B491-3324320CB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64" y="1273175"/>
              <a:ext cx="1627188" cy="3640139"/>
            </a:xfrm>
            <a:custGeom>
              <a:avLst/>
              <a:gdLst>
                <a:gd name="T0" fmla="*/ 142 w 1025"/>
                <a:gd name="T1" fmla="*/ 0 h 2293"/>
                <a:gd name="T2" fmla="*/ 183 w 1025"/>
                <a:gd name="T3" fmla="*/ 10 h 2293"/>
                <a:gd name="T4" fmla="*/ 222 w 1025"/>
                <a:gd name="T5" fmla="*/ 30 h 2293"/>
                <a:gd name="T6" fmla="*/ 254 w 1025"/>
                <a:gd name="T7" fmla="*/ 60 h 2293"/>
                <a:gd name="T8" fmla="*/ 275 w 1025"/>
                <a:gd name="T9" fmla="*/ 100 h 2293"/>
                <a:gd name="T10" fmla="*/ 283 w 1025"/>
                <a:gd name="T11" fmla="*/ 148 h 2293"/>
                <a:gd name="T12" fmla="*/ 293 w 1025"/>
                <a:gd name="T13" fmla="*/ 837 h 2293"/>
                <a:gd name="T14" fmla="*/ 333 w 1025"/>
                <a:gd name="T15" fmla="*/ 814 h 2293"/>
                <a:gd name="T16" fmla="*/ 379 w 1025"/>
                <a:gd name="T17" fmla="*/ 806 h 2293"/>
                <a:gd name="T18" fmla="*/ 424 w 1025"/>
                <a:gd name="T19" fmla="*/ 815 h 2293"/>
                <a:gd name="T20" fmla="*/ 468 w 1025"/>
                <a:gd name="T21" fmla="*/ 836 h 2293"/>
                <a:gd name="T22" fmla="*/ 503 w 1025"/>
                <a:gd name="T23" fmla="*/ 870 h 2293"/>
                <a:gd name="T24" fmla="*/ 526 w 1025"/>
                <a:gd name="T25" fmla="*/ 916 h 2293"/>
                <a:gd name="T26" fmla="*/ 545 w 1025"/>
                <a:gd name="T27" fmla="*/ 920 h 2293"/>
                <a:gd name="T28" fmla="*/ 580 w 1025"/>
                <a:gd name="T29" fmla="*/ 891 h 2293"/>
                <a:gd name="T30" fmla="*/ 622 w 1025"/>
                <a:gd name="T31" fmla="*/ 878 h 2293"/>
                <a:gd name="T32" fmla="*/ 668 w 1025"/>
                <a:gd name="T33" fmla="*/ 880 h 2293"/>
                <a:gd name="T34" fmla="*/ 711 w 1025"/>
                <a:gd name="T35" fmla="*/ 896 h 2293"/>
                <a:gd name="T36" fmla="*/ 750 w 1025"/>
                <a:gd name="T37" fmla="*/ 923 h 2293"/>
                <a:gd name="T38" fmla="*/ 779 w 1025"/>
                <a:gd name="T39" fmla="*/ 962 h 2293"/>
                <a:gd name="T40" fmla="*/ 804 w 1025"/>
                <a:gd name="T41" fmla="*/ 967 h 2293"/>
                <a:gd name="T42" fmla="*/ 843 w 1025"/>
                <a:gd name="T43" fmla="*/ 946 h 2293"/>
                <a:gd name="T44" fmla="*/ 887 w 1025"/>
                <a:gd name="T45" fmla="*/ 942 h 2293"/>
                <a:gd name="T46" fmla="*/ 932 w 1025"/>
                <a:gd name="T47" fmla="*/ 951 h 2293"/>
                <a:gd name="T48" fmla="*/ 973 w 1025"/>
                <a:gd name="T49" fmla="*/ 976 h 2293"/>
                <a:gd name="T50" fmla="*/ 1005 w 1025"/>
                <a:gd name="T51" fmla="*/ 1012 h 2293"/>
                <a:gd name="T52" fmla="*/ 1022 w 1025"/>
                <a:gd name="T53" fmla="*/ 1060 h 2293"/>
                <a:gd name="T54" fmla="*/ 1023 w 1025"/>
                <a:gd name="T55" fmla="*/ 1688 h 2293"/>
                <a:gd name="T56" fmla="*/ 1014 w 1025"/>
                <a:gd name="T57" fmla="*/ 1784 h 2293"/>
                <a:gd name="T58" fmla="*/ 991 w 1025"/>
                <a:gd name="T59" fmla="*/ 1883 h 2293"/>
                <a:gd name="T60" fmla="*/ 958 w 1025"/>
                <a:gd name="T61" fmla="*/ 1978 h 2293"/>
                <a:gd name="T62" fmla="*/ 919 w 1025"/>
                <a:gd name="T63" fmla="*/ 2063 h 2293"/>
                <a:gd name="T64" fmla="*/ 878 w 1025"/>
                <a:gd name="T65" fmla="*/ 2133 h 2293"/>
                <a:gd name="T66" fmla="*/ 827 w 1025"/>
                <a:gd name="T67" fmla="*/ 2194 h 2293"/>
                <a:gd name="T68" fmla="*/ 756 w 1025"/>
                <a:gd name="T69" fmla="*/ 2245 h 2293"/>
                <a:gd name="T70" fmla="*/ 681 w 1025"/>
                <a:gd name="T71" fmla="*/ 2277 h 2293"/>
                <a:gd name="T72" fmla="*/ 603 w 1025"/>
                <a:gd name="T73" fmla="*/ 2291 h 2293"/>
                <a:gd name="T74" fmla="*/ 523 w 1025"/>
                <a:gd name="T75" fmla="*/ 2291 h 2293"/>
                <a:gd name="T76" fmla="*/ 444 w 1025"/>
                <a:gd name="T77" fmla="*/ 2278 h 2293"/>
                <a:gd name="T78" fmla="*/ 369 w 1025"/>
                <a:gd name="T79" fmla="*/ 2254 h 2293"/>
                <a:gd name="T80" fmla="*/ 301 w 1025"/>
                <a:gd name="T81" fmla="*/ 2223 h 2293"/>
                <a:gd name="T82" fmla="*/ 241 w 1025"/>
                <a:gd name="T83" fmla="*/ 2185 h 2293"/>
                <a:gd name="T84" fmla="*/ 193 w 1025"/>
                <a:gd name="T85" fmla="*/ 2144 h 2293"/>
                <a:gd name="T86" fmla="*/ 158 w 1025"/>
                <a:gd name="T87" fmla="*/ 2101 h 2293"/>
                <a:gd name="T88" fmla="*/ 104 w 1025"/>
                <a:gd name="T89" fmla="*/ 2020 h 2293"/>
                <a:gd name="T90" fmla="*/ 59 w 1025"/>
                <a:gd name="T91" fmla="*/ 1949 h 2293"/>
                <a:gd name="T92" fmla="*/ 28 w 1025"/>
                <a:gd name="T93" fmla="*/ 1884 h 2293"/>
                <a:gd name="T94" fmla="*/ 16 w 1025"/>
                <a:gd name="T95" fmla="*/ 1818 h 2293"/>
                <a:gd name="T96" fmla="*/ 2 w 1025"/>
                <a:gd name="T97" fmla="*/ 113 h 2293"/>
                <a:gd name="T98" fmla="*/ 16 w 1025"/>
                <a:gd name="T99" fmla="*/ 64 h 2293"/>
                <a:gd name="T100" fmla="*/ 44 w 1025"/>
                <a:gd name="T101" fmla="*/ 30 h 2293"/>
                <a:gd name="T102" fmla="*/ 79 w 1025"/>
                <a:gd name="T103" fmla="*/ 9 h 2293"/>
                <a:gd name="T104" fmla="*/ 120 w 1025"/>
                <a:gd name="T105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25" h="2293">
                  <a:moveTo>
                    <a:pt x="120" y="0"/>
                  </a:moveTo>
                  <a:lnTo>
                    <a:pt x="142" y="0"/>
                  </a:lnTo>
                  <a:lnTo>
                    <a:pt x="162" y="3"/>
                  </a:lnTo>
                  <a:lnTo>
                    <a:pt x="183" y="10"/>
                  </a:lnTo>
                  <a:lnTo>
                    <a:pt x="204" y="18"/>
                  </a:lnTo>
                  <a:lnTo>
                    <a:pt x="222" y="30"/>
                  </a:lnTo>
                  <a:lnTo>
                    <a:pt x="239" y="44"/>
                  </a:lnTo>
                  <a:lnTo>
                    <a:pt x="254" y="60"/>
                  </a:lnTo>
                  <a:lnTo>
                    <a:pt x="265" y="78"/>
                  </a:lnTo>
                  <a:lnTo>
                    <a:pt x="275" y="100"/>
                  </a:lnTo>
                  <a:lnTo>
                    <a:pt x="280" y="123"/>
                  </a:lnTo>
                  <a:lnTo>
                    <a:pt x="283" y="148"/>
                  </a:lnTo>
                  <a:lnTo>
                    <a:pt x="277" y="856"/>
                  </a:lnTo>
                  <a:lnTo>
                    <a:pt x="293" y="837"/>
                  </a:lnTo>
                  <a:lnTo>
                    <a:pt x="312" y="823"/>
                  </a:lnTo>
                  <a:lnTo>
                    <a:pt x="333" y="814"/>
                  </a:lnTo>
                  <a:lnTo>
                    <a:pt x="355" y="808"/>
                  </a:lnTo>
                  <a:lnTo>
                    <a:pt x="379" y="806"/>
                  </a:lnTo>
                  <a:lnTo>
                    <a:pt x="401" y="808"/>
                  </a:lnTo>
                  <a:lnTo>
                    <a:pt x="424" y="815"/>
                  </a:lnTo>
                  <a:lnTo>
                    <a:pt x="447" y="823"/>
                  </a:lnTo>
                  <a:lnTo>
                    <a:pt x="468" y="836"/>
                  </a:lnTo>
                  <a:lnTo>
                    <a:pt x="486" y="852"/>
                  </a:lnTo>
                  <a:lnTo>
                    <a:pt x="503" y="870"/>
                  </a:lnTo>
                  <a:lnTo>
                    <a:pt x="516" y="891"/>
                  </a:lnTo>
                  <a:lnTo>
                    <a:pt x="526" y="916"/>
                  </a:lnTo>
                  <a:lnTo>
                    <a:pt x="531" y="942"/>
                  </a:lnTo>
                  <a:lnTo>
                    <a:pt x="545" y="920"/>
                  </a:lnTo>
                  <a:lnTo>
                    <a:pt x="561" y="904"/>
                  </a:lnTo>
                  <a:lnTo>
                    <a:pt x="580" y="891"/>
                  </a:lnTo>
                  <a:lnTo>
                    <a:pt x="600" y="883"/>
                  </a:lnTo>
                  <a:lnTo>
                    <a:pt x="622" y="878"/>
                  </a:lnTo>
                  <a:lnTo>
                    <a:pt x="644" y="878"/>
                  </a:lnTo>
                  <a:lnTo>
                    <a:pt x="668" y="880"/>
                  </a:lnTo>
                  <a:lnTo>
                    <a:pt x="690" y="886"/>
                  </a:lnTo>
                  <a:lnTo>
                    <a:pt x="711" y="896"/>
                  </a:lnTo>
                  <a:lnTo>
                    <a:pt x="732" y="907"/>
                  </a:lnTo>
                  <a:lnTo>
                    <a:pt x="750" y="923"/>
                  </a:lnTo>
                  <a:lnTo>
                    <a:pt x="766" y="942"/>
                  </a:lnTo>
                  <a:lnTo>
                    <a:pt x="779" y="962"/>
                  </a:lnTo>
                  <a:lnTo>
                    <a:pt x="788" y="985"/>
                  </a:lnTo>
                  <a:lnTo>
                    <a:pt x="804" y="967"/>
                  </a:lnTo>
                  <a:lnTo>
                    <a:pt x="822" y="954"/>
                  </a:lnTo>
                  <a:lnTo>
                    <a:pt x="843" y="946"/>
                  </a:lnTo>
                  <a:lnTo>
                    <a:pt x="865" y="942"/>
                  </a:lnTo>
                  <a:lnTo>
                    <a:pt x="887" y="942"/>
                  </a:lnTo>
                  <a:lnTo>
                    <a:pt x="910" y="945"/>
                  </a:lnTo>
                  <a:lnTo>
                    <a:pt x="932" y="951"/>
                  </a:lnTo>
                  <a:lnTo>
                    <a:pt x="953" y="962"/>
                  </a:lnTo>
                  <a:lnTo>
                    <a:pt x="973" y="976"/>
                  </a:lnTo>
                  <a:lnTo>
                    <a:pt x="990" y="993"/>
                  </a:lnTo>
                  <a:lnTo>
                    <a:pt x="1005" y="1012"/>
                  </a:lnTo>
                  <a:lnTo>
                    <a:pt x="1015" y="1034"/>
                  </a:lnTo>
                  <a:lnTo>
                    <a:pt x="1022" y="1060"/>
                  </a:lnTo>
                  <a:lnTo>
                    <a:pt x="1025" y="1087"/>
                  </a:lnTo>
                  <a:lnTo>
                    <a:pt x="1023" y="1688"/>
                  </a:lnTo>
                  <a:lnTo>
                    <a:pt x="1021" y="1735"/>
                  </a:lnTo>
                  <a:lnTo>
                    <a:pt x="1014" y="1784"/>
                  </a:lnTo>
                  <a:lnTo>
                    <a:pt x="1004" y="1833"/>
                  </a:lnTo>
                  <a:lnTo>
                    <a:pt x="991" y="1883"/>
                  </a:lnTo>
                  <a:lnTo>
                    <a:pt x="976" y="1931"/>
                  </a:lnTo>
                  <a:lnTo>
                    <a:pt x="958" y="1978"/>
                  </a:lnTo>
                  <a:lnTo>
                    <a:pt x="940" y="2023"/>
                  </a:lnTo>
                  <a:lnTo>
                    <a:pt x="919" y="2063"/>
                  </a:lnTo>
                  <a:lnTo>
                    <a:pt x="899" y="2101"/>
                  </a:lnTo>
                  <a:lnTo>
                    <a:pt x="878" y="2133"/>
                  </a:lnTo>
                  <a:lnTo>
                    <a:pt x="857" y="2159"/>
                  </a:lnTo>
                  <a:lnTo>
                    <a:pt x="827" y="2194"/>
                  </a:lnTo>
                  <a:lnTo>
                    <a:pt x="792" y="2221"/>
                  </a:lnTo>
                  <a:lnTo>
                    <a:pt x="756" y="2245"/>
                  </a:lnTo>
                  <a:lnTo>
                    <a:pt x="720" y="2263"/>
                  </a:lnTo>
                  <a:lnTo>
                    <a:pt x="681" y="2277"/>
                  </a:lnTo>
                  <a:lnTo>
                    <a:pt x="642" y="2285"/>
                  </a:lnTo>
                  <a:lnTo>
                    <a:pt x="603" y="2291"/>
                  </a:lnTo>
                  <a:lnTo>
                    <a:pt x="562" y="2293"/>
                  </a:lnTo>
                  <a:lnTo>
                    <a:pt x="523" y="2291"/>
                  </a:lnTo>
                  <a:lnTo>
                    <a:pt x="483" y="2285"/>
                  </a:lnTo>
                  <a:lnTo>
                    <a:pt x="444" y="2278"/>
                  </a:lnTo>
                  <a:lnTo>
                    <a:pt x="406" y="2267"/>
                  </a:lnTo>
                  <a:lnTo>
                    <a:pt x="369" y="2254"/>
                  </a:lnTo>
                  <a:lnTo>
                    <a:pt x="334" y="2239"/>
                  </a:lnTo>
                  <a:lnTo>
                    <a:pt x="301" y="2223"/>
                  </a:lnTo>
                  <a:lnTo>
                    <a:pt x="270" y="2204"/>
                  </a:lnTo>
                  <a:lnTo>
                    <a:pt x="241" y="2185"/>
                  </a:lnTo>
                  <a:lnTo>
                    <a:pt x="215" y="2165"/>
                  </a:lnTo>
                  <a:lnTo>
                    <a:pt x="193" y="2144"/>
                  </a:lnTo>
                  <a:lnTo>
                    <a:pt x="174" y="2122"/>
                  </a:lnTo>
                  <a:lnTo>
                    <a:pt x="158" y="2101"/>
                  </a:lnTo>
                  <a:lnTo>
                    <a:pt x="130" y="2059"/>
                  </a:lnTo>
                  <a:lnTo>
                    <a:pt x="104" y="2020"/>
                  </a:lnTo>
                  <a:lnTo>
                    <a:pt x="80" y="1983"/>
                  </a:lnTo>
                  <a:lnTo>
                    <a:pt x="59" y="1949"/>
                  </a:lnTo>
                  <a:lnTo>
                    <a:pt x="41" y="1916"/>
                  </a:lnTo>
                  <a:lnTo>
                    <a:pt x="28" y="1884"/>
                  </a:lnTo>
                  <a:lnTo>
                    <a:pt x="19" y="1851"/>
                  </a:lnTo>
                  <a:lnTo>
                    <a:pt x="16" y="1818"/>
                  </a:lnTo>
                  <a:lnTo>
                    <a:pt x="0" y="143"/>
                  </a:lnTo>
                  <a:lnTo>
                    <a:pt x="2" y="113"/>
                  </a:lnTo>
                  <a:lnTo>
                    <a:pt x="7" y="87"/>
                  </a:lnTo>
                  <a:lnTo>
                    <a:pt x="16" y="64"/>
                  </a:lnTo>
                  <a:lnTo>
                    <a:pt x="29" y="45"/>
                  </a:lnTo>
                  <a:lnTo>
                    <a:pt x="44" y="30"/>
                  </a:lnTo>
                  <a:lnTo>
                    <a:pt x="61" y="17"/>
                  </a:lnTo>
                  <a:lnTo>
                    <a:pt x="79" y="9"/>
                  </a:lnTo>
                  <a:lnTo>
                    <a:pt x="99" y="3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B624B945-3083-47A1-A3A9-1824D095F4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4101" y="2593975"/>
              <a:ext cx="831850" cy="577850"/>
            </a:xfrm>
            <a:custGeom>
              <a:avLst/>
              <a:gdLst>
                <a:gd name="T0" fmla="*/ 506 w 524"/>
                <a:gd name="T1" fmla="*/ 138 h 364"/>
                <a:gd name="T2" fmla="*/ 516 w 524"/>
                <a:gd name="T3" fmla="*/ 146 h 364"/>
                <a:gd name="T4" fmla="*/ 523 w 524"/>
                <a:gd name="T5" fmla="*/ 170 h 364"/>
                <a:gd name="T6" fmla="*/ 522 w 524"/>
                <a:gd name="T7" fmla="*/ 233 h 364"/>
                <a:gd name="T8" fmla="*/ 521 w 524"/>
                <a:gd name="T9" fmla="*/ 291 h 364"/>
                <a:gd name="T10" fmla="*/ 520 w 524"/>
                <a:gd name="T11" fmla="*/ 335 h 364"/>
                <a:gd name="T12" fmla="*/ 519 w 524"/>
                <a:gd name="T13" fmla="*/ 360 h 364"/>
                <a:gd name="T14" fmla="*/ 519 w 524"/>
                <a:gd name="T15" fmla="*/ 360 h 364"/>
                <a:gd name="T16" fmla="*/ 516 w 524"/>
                <a:gd name="T17" fmla="*/ 338 h 364"/>
                <a:gd name="T18" fmla="*/ 513 w 524"/>
                <a:gd name="T19" fmla="*/ 297 h 364"/>
                <a:gd name="T20" fmla="*/ 508 w 524"/>
                <a:gd name="T21" fmla="*/ 244 h 364"/>
                <a:gd name="T22" fmla="*/ 504 w 524"/>
                <a:gd name="T23" fmla="*/ 185 h 364"/>
                <a:gd name="T24" fmla="*/ 498 w 524"/>
                <a:gd name="T25" fmla="*/ 125 h 364"/>
                <a:gd name="T26" fmla="*/ 249 w 524"/>
                <a:gd name="T27" fmla="*/ 84 h 364"/>
                <a:gd name="T28" fmla="*/ 267 w 524"/>
                <a:gd name="T29" fmla="*/ 90 h 364"/>
                <a:gd name="T30" fmla="*/ 266 w 524"/>
                <a:gd name="T31" fmla="*/ 155 h 364"/>
                <a:gd name="T32" fmla="*/ 265 w 524"/>
                <a:gd name="T33" fmla="*/ 221 h 364"/>
                <a:gd name="T34" fmla="*/ 265 w 524"/>
                <a:gd name="T35" fmla="*/ 278 h 364"/>
                <a:gd name="T36" fmla="*/ 264 w 524"/>
                <a:gd name="T37" fmla="*/ 324 h 364"/>
                <a:gd name="T38" fmla="*/ 264 w 524"/>
                <a:gd name="T39" fmla="*/ 349 h 364"/>
                <a:gd name="T40" fmla="*/ 263 w 524"/>
                <a:gd name="T41" fmla="*/ 349 h 364"/>
                <a:gd name="T42" fmla="*/ 260 w 524"/>
                <a:gd name="T43" fmla="*/ 322 h 364"/>
                <a:gd name="T44" fmla="*/ 256 w 524"/>
                <a:gd name="T45" fmla="*/ 276 h 364"/>
                <a:gd name="T46" fmla="*/ 251 w 524"/>
                <a:gd name="T47" fmla="*/ 217 h 364"/>
                <a:gd name="T48" fmla="*/ 246 w 524"/>
                <a:gd name="T49" fmla="*/ 152 h 364"/>
                <a:gd name="T50" fmla="*/ 241 w 524"/>
                <a:gd name="T51" fmla="*/ 88 h 364"/>
                <a:gd name="T52" fmla="*/ 24 w 524"/>
                <a:gd name="T53" fmla="*/ 0 h 364"/>
                <a:gd name="T54" fmla="*/ 23 w 524"/>
                <a:gd name="T55" fmla="*/ 58 h 364"/>
                <a:gd name="T56" fmla="*/ 20 w 524"/>
                <a:gd name="T57" fmla="*/ 125 h 364"/>
                <a:gd name="T58" fmla="*/ 17 w 524"/>
                <a:gd name="T59" fmla="*/ 189 h 364"/>
                <a:gd name="T60" fmla="*/ 15 w 524"/>
                <a:gd name="T61" fmla="*/ 247 h 364"/>
                <a:gd name="T62" fmla="*/ 13 w 524"/>
                <a:gd name="T63" fmla="*/ 292 h 364"/>
                <a:gd name="T64" fmla="*/ 12 w 524"/>
                <a:gd name="T65" fmla="*/ 318 h 364"/>
                <a:gd name="T66" fmla="*/ 12 w 524"/>
                <a:gd name="T67" fmla="*/ 317 h 364"/>
                <a:gd name="T68" fmla="*/ 11 w 524"/>
                <a:gd name="T69" fmla="*/ 291 h 364"/>
                <a:gd name="T70" fmla="*/ 9 w 524"/>
                <a:gd name="T71" fmla="*/ 247 h 364"/>
                <a:gd name="T72" fmla="*/ 6 w 524"/>
                <a:gd name="T73" fmla="*/ 191 h 364"/>
                <a:gd name="T74" fmla="*/ 3 w 524"/>
                <a:gd name="T75" fmla="*/ 130 h 364"/>
                <a:gd name="T76" fmla="*/ 1 w 524"/>
                <a:gd name="T77" fmla="*/ 72 h 364"/>
                <a:gd name="T78" fmla="*/ 0 w 524"/>
                <a:gd name="T79" fmla="*/ 24 h 364"/>
                <a:gd name="T80" fmla="*/ 1 w 524"/>
                <a:gd name="T81" fmla="*/ 24 h 364"/>
                <a:gd name="T82" fmla="*/ 2 w 524"/>
                <a:gd name="T83" fmla="*/ 21 h 364"/>
                <a:gd name="T84" fmla="*/ 24 w 524"/>
                <a:gd name="T85" fmla="*/ 0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4" h="364">
                  <a:moveTo>
                    <a:pt x="498" y="125"/>
                  </a:moveTo>
                  <a:lnTo>
                    <a:pt x="506" y="138"/>
                  </a:lnTo>
                  <a:lnTo>
                    <a:pt x="511" y="153"/>
                  </a:lnTo>
                  <a:lnTo>
                    <a:pt x="516" y="146"/>
                  </a:lnTo>
                  <a:lnTo>
                    <a:pt x="524" y="138"/>
                  </a:lnTo>
                  <a:lnTo>
                    <a:pt x="523" y="170"/>
                  </a:lnTo>
                  <a:lnTo>
                    <a:pt x="523" y="202"/>
                  </a:lnTo>
                  <a:lnTo>
                    <a:pt x="522" y="233"/>
                  </a:lnTo>
                  <a:lnTo>
                    <a:pt x="521" y="263"/>
                  </a:lnTo>
                  <a:lnTo>
                    <a:pt x="521" y="291"/>
                  </a:lnTo>
                  <a:lnTo>
                    <a:pt x="520" y="315"/>
                  </a:lnTo>
                  <a:lnTo>
                    <a:pt x="520" y="335"/>
                  </a:lnTo>
                  <a:lnTo>
                    <a:pt x="520" y="351"/>
                  </a:lnTo>
                  <a:lnTo>
                    <a:pt x="519" y="360"/>
                  </a:lnTo>
                  <a:lnTo>
                    <a:pt x="519" y="364"/>
                  </a:lnTo>
                  <a:lnTo>
                    <a:pt x="519" y="360"/>
                  </a:lnTo>
                  <a:lnTo>
                    <a:pt x="518" y="352"/>
                  </a:lnTo>
                  <a:lnTo>
                    <a:pt x="516" y="338"/>
                  </a:lnTo>
                  <a:lnTo>
                    <a:pt x="515" y="319"/>
                  </a:lnTo>
                  <a:lnTo>
                    <a:pt x="513" y="297"/>
                  </a:lnTo>
                  <a:lnTo>
                    <a:pt x="511" y="272"/>
                  </a:lnTo>
                  <a:lnTo>
                    <a:pt x="508" y="244"/>
                  </a:lnTo>
                  <a:lnTo>
                    <a:pt x="506" y="215"/>
                  </a:lnTo>
                  <a:lnTo>
                    <a:pt x="504" y="185"/>
                  </a:lnTo>
                  <a:lnTo>
                    <a:pt x="500" y="154"/>
                  </a:lnTo>
                  <a:lnTo>
                    <a:pt x="498" y="125"/>
                  </a:lnTo>
                  <a:close/>
                  <a:moveTo>
                    <a:pt x="239" y="59"/>
                  </a:moveTo>
                  <a:lnTo>
                    <a:pt x="249" y="84"/>
                  </a:lnTo>
                  <a:lnTo>
                    <a:pt x="254" y="110"/>
                  </a:lnTo>
                  <a:lnTo>
                    <a:pt x="267" y="90"/>
                  </a:lnTo>
                  <a:lnTo>
                    <a:pt x="266" y="122"/>
                  </a:lnTo>
                  <a:lnTo>
                    <a:pt x="266" y="155"/>
                  </a:lnTo>
                  <a:lnTo>
                    <a:pt x="266" y="189"/>
                  </a:lnTo>
                  <a:lnTo>
                    <a:pt x="265" y="221"/>
                  </a:lnTo>
                  <a:lnTo>
                    <a:pt x="265" y="250"/>
                  </a:lnTo>
                  <a:lnTo>
                    <a:pt x="265" y="278"/>
                  </a:lnTo>
                  <a:lnTo>
                    <a:pt x="264" y="303"/>
                  </a:lnTo>
                  <a:lnTo>
                    <a:pt x="264" y="324"/>
                  </a:lnTo>
                  <a:lnTo>
                    <a:pt x="264" y="339"/>
                  </a:lnTo>
                  <a:lnTo>
                    <a:pt x="264" y="349"/>
                  </a:lnTo>
                  <a:lnTo>
                    <a:pt x="264" y="353"/>
                  </a:lnTo>
                  <a:lnTo>
                    <a:pt x="263" y="349"/>
                  </a:lnTo>
                  <a:lnTo>
                    <a:pt x="262" y="339"/>
                  </a:lnTo>
                  <a:lnTo>
                    <a:pt x="260" y="322"/>
                  </a:lnTo>
                  <a:lnTo>
                    <a:pt x="258" y="302"/>
                  </a:lnTo>
                  <a:lnTo>
                    <a:pt x="256" y="276"/>
                  </a:lnTo>
                  <a:lnTo>
                    <a:pt x="254" y="248"/>
                  </a:lnTo>
                  <a:lnTo>
                    <a:pt x="251" y="217"/>
                  </a:lnTo>
                  <a:lnTo>
                    <a:pt x="249" y="185"/>
                  </a:lnTo>
                  <a:lnTo>
                    <a:pt x="246" y="152"/>
                  </a:lnTo>
                  <a:lnTo>
                    <a:pt x="243" y="120"/>
                  </a:lnTo>
                  <a:lnTo>
                    <a:pt x="241" y="88"/>
                  </a:lnTo>
                  <a:lnTo>
                    <a:pt x="239" y="59"/>
                  </a:lnTo>
                  <a:close/>
                  <a:moveTo>
                    <a:pt x="24" y="0"/>
                  </a:moveTo>
                  <a:lnTo>
                    <a:pt x="23" y="27"/>
                  </a:lnTo>
                  <a:lnTo>
                    <a:pt x="23" y="58"/>
                  </a:lnTo>
                  <a:lnTo>
                    <a:pt x="22" y="91"/>
                  </a:lnTo>
                  <a:lnTo>
                    <a:pt x="20" y="125"/>
                  </a:lnTo>
                  <a:lnTo>
                    <a:pt x="18" y="158"/>
                  </a:lnTo>
                  <a:lnTo>
                    <a:pt x="17" y="189"/>
                  </a:lnTo>
                  <a:lnTo>
                    <a:pt x="16" y="220"/>
                  </a:lnTo>
                  <a:lnTo>
                    <a:pt x="15" y="247"/>
                  </a:lnTo>
                  <a:lnTo>
                    <a:pt x="14" y="272"/>
                  </a:lnTo>
                  <a:lnTo>
                    <a:pt x="13" y="292"/>
                  </a:lnTo>
                  <a:lnTo>
                    <a:pt x="13" y="307"/>
                  </a:lnTo>
                  <a:lnTo>
                    <a:pt x="12" y="318"/>
                  </a:lnTo>
                  <a:lnTo>
                    <a:pt x="12" y="321"/>
                  </a:lnTo>
                  <a:lnTo>
                    <a:pt x="12" y="317"/>
                  </a:lnTo>
                  <a:lnTo>
                    <a:pt x="12" y="307"/>
                  </a:lnTo>
                  <a:lnTo>
                    <a:pt x="11" y="291"/>
                  </a:lnTo>
                  <a:lnTo>
                    <a:pt x="10" y="271"/>
                  </a:lnTo>
                  <a:lnTo>
                    <a:pt x="9" y="247"/>
                  </a:lnTo>
                  <a:lnTo>
                    <a:pt x="8" y="220"/>
                  </a:lnTo>
                  <a:lnTo>
                    <a:pt x="6" y="191"/>
                  </a:lnTo>
                  <a:lnTo>
                    <a:pt x="4" y="161"/>
                  </a:lnTo>
                  <a:lnTo>
                    <a:pt x="3" y="130"/>
                  </a:lnTo>
                  <a:lnTo>
                    <a:pt x="2" y="100"/>
                  </a:lnTo>
                  <a:lnTo>
                    <a:pt x="1" y="72"/>
                  </a:lnTo>
                  <a:lnTo>
                    <a:pt x="1" y="47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2" y="21"/>
                  </a:lnTo>
                  <a:lnTo>
                    <a:pt x="13" y="9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1C37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F79063FF-793E-4B7B-8CBD-19B582A63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988" y="1323975"/>
              <a:ext cx="344488" cy="327025"/>
            </a:xfrm>
            <a:custGeom>
              <a:avLst/>
              <a:gdLst>
                <a:gd name="T0" fmla="*/ 99 w 217"/>
                <a:gd name="T1" fmla="*/ 0 h 206"/>
                <a:gd name="T2" fmla="*/ 119 w 217"/>
                <a:gd name="T3" fmla="*/ 1 h 206"/>
                <a:gd name="T4" fmla="*/ 137 w 217"/>
                <a:gd name="T5" fmla="*/ 6 h 206"/>
                <a:gd name="T6" fmla="*/ 157 w 217"/>
                <a:gd name="T7" fmla="*/ 12 h 206"/>
                <a:gd name="T8" fmla="*/ 173 w 217"/>
                <a:gd name="T9" fmla="*/ 22 h 206"/>
                <a:gd name="T10" fmla="*/ 187 w 217"/>
                <a:gd name="T11" fmla="*/ 33 h 206"/>
                <a:gd name="T12" fmla="*/ 200 w 217"/>
                <a:gd name="T13" fmla="*/ 48 h 206"/>
                <a:gd name="T14" fmla="*/ 210 w 217"/>
                <a:gd name="T15" fmla="*/ 65 h 206"/>
                <a:gd name="T16" fmla="*/ 215 w 217"/>
                <a:gd name="T17" fmla="*/ 86 h 206"/>
                <a:gd name="T18" fmla="*/ 217 w 217"/>
                <a:gd name="T19" fmla="*/ 107 h 206"/>
                <a:gd name="T20" fmla="*/ 216 w 217"/>
                <a:gd name="T21" fmla="*/ 168 h 206"/>
                <a:gd name="T22" fmla="*/ 185 w 217"/>
                <a:gd name="T23" fmla="*/ 188 h 206"/>
                <a:gd name="T24" fmla="*/ 154 w 217"/>
                <a:gd name="T25" fmla="*/ 201 h 206"/>
                <a:gd name="T26" fmla="*/ 123 w 217"/>
                <a:gd name="T27" fmla="*/ 206 h 206"/>
                <a:gd name="T28" fmla="*/ 93 w 217"/>
                <a:gd name="T29" fmla="*/ 206 h 206"/>
                <a:gd name="T30" fmla="*/ 62 w 217"/>
                <a:gd name="T31" fmla="*/ 200 h 206"/>
                <a:gd name="T32" fmla="*/ 31 w 217"/>
                <a:gd name="T33" fmla="*/ 186 h 206"/>
                <a:gd name="T34" fmla="*/ 0 w 217"/>
                <a:gd name="T35" fmla="*/ 167 h 206"/>
                <a:gd name="T36" fmla="*/ 0 w 217"/>
                <a:gd name="T37" fmla="*/ 109 h 206"/>
                <a:gd name="T38" fmla="*/ 2 w 217"/>
                <a:gd name="T39" fmla="*/ 82 h 206"/>
                <a:gd name="T40" fmla="*/ 8 w 217"/>
                <a:gd name="T41" fmla="*/ 61 h 206"/>
                <a:gd name="T42" fmla="*/ 18 w 217"/>
                <a:gd name="T43" fmla="*/ 42 h 206"/>
                <a:gd name="T44" fmla="*/ 30 w 217"/>
                <a:gd name="T45" fmla="*/ 27 h 206"/>
                <a:gd name="T46" fmla="*/ 46 w 217"/>
                <a:gd name="T47" fmla="*/ 15 h 206"/>
                <a:gd name="T48" fmla="*/ 62 w 217"/>
                <a:gd name="T49" fmla="*/ 7 h 206"/>
                <a:gd name="T50" fmla="*/ 81 w 217"/>
                <a:gd name="T51" fmla="*/ 2 h 206"/>
                <a:gd name="T52" fmla="*/ 99 w 217"/>
                <a:gd name="T53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7" h="206">
                  <a:moveTo>
                    <a:pt x="99" y="0"/>
                  </a:moveTo>
                  <a:lnTo>
                    <a:pt x="119" y="1"/>
                  </a:lnTo>
                  <a:lnTo>
                    <a:pt x="137" y="6"/>
                  </a:lnTo>
                  <a:lnTo>
                    <a:pt x="157" y="12"/>
                  </a:lnTo>
                  <a:lnTo>
                    <a:pt x="173" y="22"/>
                  </a:lnTo>
                  <a:lnTo>
                    <a:pt x="187" y="33"/>
                  </a:lnTo>
                  <a:lnTo>
                    <a:pt x="200" y="48"/>
                  </a:lnTo>
                  <a:lnTo>
                    <a:pt x="210" y="65"/>
                  </a:lnTo>
                  <a:lnTo>
                    <a:pt x="215" y="86"/>
                  </a:lnTo>
                  <a:lnTo>
                    <a:pt x="217" y="107"/>
                  </a:lnTo>
                  <a:lnTo>
                    <a:pt x="216" y="168"/>
                  </a:lnTo>
                  <a:lnTo>
                    <a:pt x="185" y="188"/>
                  </a:lnTo>
                  <a:lnTo>
                    <a:pt x="154" y="201"/>
                  </a:lnTo>
                  <a:lnTo>
                    <a:pt x="123" y="206"/>
                  </a:lnTo>
                  <a:lnTo>
                    <a:pt x="93" y="206"/>
                  </a:lnTo>
                  <a:lnTo>
                    <a:pt x="62" y="200"/>
                  </a:lnTo>
                  <a:lnTo>
                    <a:pt x="31" y="186"/>
                  </a:lnTo>
                  <a:lnTo>
                    <a:pt x="0" y="167"/>
                  </a:lnTo>
                  <a:lnTo>
                    <a:pt x="0" y="109"/>
                  </a:lnTo>
                  <a:lnTo>
                    <a:pt x="2" y="82"/>
                  </a:lnTo>
                  <a:lnTo>
                    <a:pt x="8" y="61"/>
                  </a:lnTo>
                  <a:lnTo>
                    <a:pt x="18" y="42"/>
                  </a:lnTo>
                  <a:lnTo>
                    <a:pt x="30" y="27"/>
                  </a:lnTo>
                  <a:lnTo>
                    <a:pt x="46" y="15"/>
                  </a:lnTo>
                  <a:lnTo>
                    <a:pt x="62" y="7"/>
                  </a:lnTo>
                  <a:lnTo>
                    <a:pt x="81" y="2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ysClr val="window" lastClr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589A64F5-32F3-4209-920C-0C85DDF2D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691" y="4791169"/>
              <a:ext cx="1216506" cy="400652"/>
            </a:xfrm>
            <a:prstGeom prst="rect">
              <a:avLst/>
            </a:prstGeom>
            <a:solidFill>
              <a:sysClr val="window" lastClr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80B4DC7F-FA19-4D2B-A303-048F99176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470" y="4929190"/>
              <a:ext cx="1547936" cy="1211113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7" name="Oval 216">
            <a:extLst>
              <a:ext uri="{FF2B5EF4-FFF2-40B4-BE49-F238E27FC236}">
                <a16:creationId xmlns:a16="http://schemas.microsoft.com/office/drawing/2014/main" id="{630159E1-AED4-42B3-AC38-58172BD7E155}"/>
              </a:ext>
            </a:extLst>
          </p:cNvPr>
          <p:cNvSpPr/>
          <p:nvPr/>
        </p:nvSpPr>
        <p:spPr>
          <a:xfrm>
            <a:off x="5722463" y="1740652"/>
            <a:ext cx="825872" cy="825872"/>
          </a:xfrm>
          <a:prstGeom prst="ellipse">
            <a:avLst/>
          </a:prstGeom>
          <a:solidFill>
            <a:srgbClr val="8BB74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690AC7AC-D65D-49AE-AEB3-6538F80F5686}"/>
              </a:ext>
            </a:extLst>
          </p:cNvPr>
          <p:cNvSpPr/>
          <p:nvPr/>
        </p:nvSpPr>
        <p:spPr>
          <a:xfrm>
            <a:off x="7630459" y="2345582"/>
            <a:ext cx="825872" cy="825872"/>
          </a:xfrm>
          <a:prstGeom prst="ellipse">
            <a:avLst/>
          </a:prstGeom>
          <a:solidFill>
            <a:srgbClr val="ECB448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D23CBF59-D2B8-4562-8EAF-8EC23AE6120C}"/>
              </a:ext>
            </a:extLst>
          </p:cNvPr>
          <p:cNvSpPr/>
          <p:nvPr/>
        </p:nvSpPr>
        <p:spPr>
          <a:xfrm>
            <a:off x="8316470" y="4295757"/>
            <a:ext cx="825872" cy="825872"/>
          </a:xfrm>
          <a:prstGeom prst="ellipse">
            <a:avLst/>
          </a:prstGeom>
          <a:solidFill>
            <a:srgbClr val="E35A35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AF2F5582-6CBF-40C6-B641-22B91B6C6320}"/>
              </a:ext>
            </a:extLst>
          </p:cNvPr>
          <p:cNvSpPr/>
          <p:nvPr/>
        </p:nvSpPr>
        <p:spPr>
          <a:xfrm>
            <a:off x="2999708" y="4295757"/>
            <a:ext cx="835079" cy="830244"/>
          </a:xfrm>
          <a:prstGeom prst="ellipse">
            <a:avLst/>
          </a:prstGeom>
          <a:solidFill>
            <a:srgbClr val="3081A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81E9B921-78A2-4252-A89E-310CE235EF11}"/>
              </a:ext>
            </a:extLst>
          </p:cNvPr>
          <p:cNvSpPr/>
          <p:nvPr/>
        </p:nvSpPr>
        <p:spPr>
          <a:xfrm>
            <a:off x="3609366" y="2315238"/>
            <a:ext cx="948127" cy="856216"/>
          </a:xfrm>
          <a:prstGeom prst="ellipse">
            <a:avLst/>
          </a:prstGeom>
          <a:solidFill>
            <a:srgbClr val="5FB7A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028F057-090E-4C97-A47E-CE15BE4D5459}"/>
              </a:ext>
            </a:extLst>
          </p:cNvPr>
          <p:cNvSpPr/>
          <p:nvPr/>
        </p:nvSpPr>
        <p:spPr>
          <a:xfrm>
            <a:off x="83660" y="5174895"/>
            <a:ext cx="3433242" cy="1477328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ka-GE" sz="1800" dirty="0">
                <a:solidFill>
                  <a:schemeClr val="accent5">
                    <a:lumMod val="75000"/>
                  </a:schemeClr>
                </a:solidFill>
              </a:rPr>
              <a:t>ყოველი დასაქმებული მოქალაქე საკუთარი ჯანრმთელობის საჭიროებებზე ინაწლებს პასუხისმგებლობას სახელმწიფოსთან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6B412945-F4B1-4068-8543-1FA72466A4EE}"/>
              </a:ext>
            </a:extLst>
          </p:cNvPr>
          <p:cNvSpPr/>
          <p:nvPr/>
        </p:nvSpPr>
        <p:spPr>
          <a:xfrm>
            <a:off x="8582167" y="1735910"/>
            <a:ext cx="3249277" cy="1477328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1800" dirty="0">
                <a:solidFill>
                  <a:schemeClr val="accent2">
                    <a:lumMod val="75000"/>
                  </a:schemeClr>
                </a:solidFill>
              </a:rPr>
              <a:t>სადაზღვევო კომპანია ახორციელებს პროცესის ადამინისტრირებას და სამედიცინო მომსახურების მიწოდების </a:t>
            </a:r>
            <a:r>
              <a:rPr lang="ka-GE" sz="1800" dirty="0" smtClean="0">
                <a:solidFill>
                  <a:schemeClr val="accent2">
                    <a:lumMod val="75000"/>
                  </a:schemeClr>
                </a:solidFill>
              </a:rPr>
              <a:t>უზრუნველყოფას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DE65E42F-5C08-468A-B5E0-106AFD33E8EC}"/>
              </a:ext>
            </a:extLst>
          </p:cNvPr>
          <p:cNvSpPr/>
          <p:nvPr/>
        </p:nvSpPr>
        <p:spPr>
          <a:xfrm>
            <a:off x="4713565" y="652115"/>
            <a:ext cx="2615666" cy="923330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ka-GE" sz="1800" dirty="0">
                <a:solidFill>
                  <a:schemeClr val="accent6">
                    <a:lumMod val="75000"/>
                  </a:schemeClr>
                </a:solidFill>
              </a:rPr>
              <a:t>მოქალაქის შენატანები აკუმულირდება სახელმწიფო </a:t>
            </a:r>
            <a:r>
              <a:rPr lang="ka-GE" sz="1800" dirty="0" smtClean="0">
                <a:solidFill>
                  <a:schemeClr val="accent6">
                    <a:lumMod val="75000"/>
                  </a:schemeClr>
                </a:solidFill>
              </a:rPr>
              <a:t>სალაროში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9195BB9B-D6C8-4F4E-8409-E970EEC8C63B}"/>
              </a:ext>
            </a:extLst>
          </p:cNvPr>
          <p:cNvSpPr/>
          <p:nvPr/>
        </p:nvSpPr>
        <p:spPr>
          <a:xfrm>
            <a:off x="171053" y="1871186"/>
            <a:ext cx="3355649" cy="2031325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1800" dirty="0">
                <a:solidFill>
                  <a:srgbClr val="5FB7A2"/>
                </a:solidFill>
              </a:rPr>
              <a:t>სოციალური დაზღვევის სისტემაში ჩართული პირი ეზღვევა კერძო სადაზღვევო კომპანიაში და იწყებს ყოველთვიური შენატანის </a:t>
            </a:r>
            <a:r>
              <a:rPr lang="ka-GE" sz="1800" dirty="0" smtClean="0">
                <a:solidFill>
                  <a:srgbClr val="5FB7A2"/>
                </a:solidFill>
              </a:rPr>
              <a:t>განხორციელებას</a:t>
            </a:r>
            <a:endParaRPr lang="ka-GE" sz="1800" dirty="0">
              <a:solidFill>
                <a:srgbClr val="5FB7A2"/>
              </a:solidFill>
            </a:endParaRPr>
          </a:p>
          <a:p>
            <a:pPr lvl="0" algn="ctr"/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4FAF98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F0E8AC3A-18ED-45BD-A8C7-34842CB1699F}"/>
              </a:ext>
            </a:extLst>
          </p:cNvPr>
          <p:cNvGrpSpPr/>
          <p:nvPr/>
        </p:nvGrpSpPr>
        <p:grpSpPr>
          <a:xfrm>
            <a:off x="7819550" y="2559088"/>
            <a:ext cx="447691" cy="398861"/>
            <a:chOff x="-4822825" y="2257425"/>
            <a:chExt cx="4410075" cy="3929063"/>
          </a:xfrm>
          <a:solidFill>
            <a:sysClr val="window" lastClr="FFFFFF"/>
          </a:solidFill>
        </p:grpSpPr>
        <p:sp>
          <p:nvSpPr>
            <p:cNvPr id="248" name="Freeform 247">
              <a:extLst>
                <a:ext uri="{FF2B5EF4-FFF2-40B4-BE49-F238E27FC236}">
                  <a16:creationId xmlns:a16="http://schemas.microsoft.com/office/drawing/2014/main" id="{5FC3CB4B-D7EB-4034-918E-11F20B14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95588" y="2890838"/>
              <a:ext cx="2382838" cy="3295650"/>
            </a:xfrm>
            <a:custGeom>
              <a:avLst/>
              <a:gdLst>
                <a:gd name="T0" fmla="*/ 852 w 1107"/>
                <a:gd name="T1" fmla="*/ 1022 h 1534"/>
                <a:gd name="T2" fmla="*/ 1107 w 1107"/>
                <a:gd name="T3" fmla="*/ 767 h 1534"/>
                <a:gd name="T4" fmla="*/ 852 w 1107"/>
                <a:gd name="T5" fmla="*/ 512 h 1534"/>
                <a:gd name="T6" fmla="*/ 893 w 1107"/>
                <a:gd name="T7" fmla="*/ 471 h 1534"/>
                <a:gd name="T8" fmla="*/ 893 w 1107"/>
                <a:gd name="T9" fmla="*/ 213 h 1534"/>
                <a:gd name="T10" fmla="*/ 764 w 1107"/>
                <a:gd name="T11" fmla="*/ 160 h 1534"/>
                <a:gd name="T12" fmla="*/ 636 w 1107"/>
                <a:gd name="T13" fmla="*/ 213 h 1534"/>
                <a:gd name="T14" fmla="*/ 594 w 1107"/>
                <a:gd name="T15" fmla="*/ 255 h 1534"/>
                <a:gd name="T16" fmla="*/ 340 w 1107"/>
                <a:gd name="T17" fmla="*/ 0 h 1534"/>
                <a:gd name="T18" fmla="*/ 264 w 1107"/>
                <a:gd name="T19" fmla="*/ 75 h 1534"/>
                <a:gd name="T20" fmla="*/ 264 w 1107"/>
                <a:gd name="T21" fmla="*/ 194 h 1534"/>
                <a:gd name="T22" fmla="*/ 497 w 1107"/>
                <a:gd name="T23" fmla="*/ 488 h 1534"/>
                <a:gd name="T24" fmla="*/ 264 w 1107"/>
                <a:gd name="T25" fmla="*/ 782 h 1534"/>
                <a:gd name="T26" fmla="*/ 264 w 1107"/>
                <a:gd name="T27" fmla="*/ 1151 h 1534"/>
                <a:gd name="T28" fmla="*/ 44 w 1107"/>
                <a:gd name="T29" fmla="*/ 1151 h 1534"/>
                <a:gd name="T30" fmla="*/ 0 w 1107"/>
                <a:gd name="T31" fmla="*/ 1195 h 1534"/>
                <a:gd name="T32" fmla="*/ 340 w 1107"/>
                <a:gd name="T33" fmla="*/ 1534 h 1534"/>
                <a:gd name="T34" fmla="*/ 594 w 1107"/>
                <a:gd name="T35" fmla="*/ 1280 h 1534"/>
                <a:gd name="T36" fmla="*/ 630 w 1107"/>
                <a:gd name="T37" fmla="*/ 1315 h 1534"/>
                <a:gd name="T38" fmla="*/ 888 w 1107"/>
                <a:gd name="T39" fmla="*/ 1315 h 1534"/>
                <a:gd name="T40" fmla="*/ 888 w 1107"/>
                <a:gd name="T41" fmla="*/ 1057 h 1534"/>
                <a:gd name="T42" fmla="*/ 852 w 1107"/>
                <a:gd name="T43" fmla="*/ 1022 h 1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07" h="1534">
                  <a:moveTo>
                    <a:pt x="852" y="1022"/>
                  </a:moveTo>
                  <a:cubicBezTo>
                    <a:pt x="1107" y="767"/>
                    <a:pt x="1107" y="767"/>
                    <a:pt x="1107" y="767"/>
                  </a:cubicBezTo>
                  <a:cubicBezTo>
                    <a:pt x="852" y="512"/>
                    <a:pt x="852" y="512"/>
                    <a:pt x="852" y="512"/>
                  </a:cubicBezTo>
                  <a:cubicBezTo>
                    <a:pt x="893" y="471"/>
                    <a:pt x="893" y="471"/>
                    <a:pt x="893" y="471"/>
                  </a:cubicBezTo>
                  <a:cubicBezTo>
                    <a:pt x="964" y="400"/>
                    <a:pt x="964" y="285"/>
                    <a:pt x="893" y="213"/>
                  </a:cubicBezTo>
                  <a:cubicBezTo>
                    <a:pt x="859" y="179"/>
                    <a:pt x="813" y="160"/>
                    <a:pt x="764" y="160"/>
                  </a:cubicBezTo>
                  <a:cubicBezTo>
                    <a:pt x="716" y="160"/>
                    <a:pt x="670" y="179"/>
                    <a:pt x="636" y="213"/>
                  </a:cubicBezTo>
                  <a:cubicBezTo>
                    <a:pt x="594" y="255"/>
                    <a:pt x="594" y="255"/>
                    <a:pt x="594" y="255"/>
                  </a:cubicBezTo>
                  <a:cubicBezTo>
                    <a:pt x="340" y="0"/>
                    <a:pt x="340" y="0"/>
                    <a:pt x="340" y="0"/>
                  </a:cubicBezTo>
                  <a:cubicBezTo>
                    <a:pt x="264" y="75"/>
                    <a:pt x="264" y="75"/>
                    <a:pt x="264" y="75"/>
                  </a:cubicBezTo>
                  <a:cubicBezTo>
                    <a:pt x="264" y="194"/>
                    <a:pt x="264" y="194"/>
                    <a:pt x="264" y="194"/>
                  </a:cubicBezTo>
                  <a:cubicBezTo>
                    <a:pt x="397" y="225"/>
                    <a:pt x="497" y="345"/>
                    <a:pt x="497" y="488"/>
                  </a:cubicBezTo>
                  <a:cubicBezTo>
                    <a:pt x="497" y="631"/>
                    <a:pt x="397" y="750"/>
                    <a:pt x="264" y="782"/>
                  </a:cubicBezTo>
                  <a:cubicBezTo>
                    <a:pt x="264" y="1151"/>
                    <a:pt x="264" y="1151"/>
                    <a:pt x="264" y="1151"/>
                  </a:cubicBezTo>
                  <a:cubicBezTo>
                    <a:pt x="44" y="1151"/>
                    <a:pt x="44" y="1151"/>
                    <a:pt x="44" y="1151"/>
                  </a:cubicBezTo>
                  <a:cubicBezTo>
                    <a:pt x="0" y="1195"/>
                    <a:pt x="0" y="1195"/>
                    <a:pt x="0" y="1195"/>
                  </a:cubicBezTo>
                  <a:cubicBezTo>
                    <a:pt x="340" y="1534"/>
                    <a:pt x="340" y="1534"/>
                    <a:pt x="340" y="1534"/>
                  </a:cubicBezTo>
                  <a:cubicBezTo>
                    <a:pt x="594" y="1280"/>
                    <a:pt x="594" y="1280"/>
                    <a:pt x="594" y="1280"/>
                  </a:cubicBezTo>
                  <a:cubicBezTo>
                    <a:pt x="630" y="1315"/>
                    <a:pt x="630" y="1315"/>
                    <a:pt x="630" y="1315"/>
                  </a:cubicBezTo>
                  <a:cubicBezTo>
                    <a:pt x="701" y="1386"/>
                    <a:pt x="817" y="1386"/>
                    <a:pt x="888" y="1315"/>
                  </a:cubicBezTo>
                  <a:cubicBezTo>
                    <a:pt x="959" y="1244"/>
                    <a:pt x="959" y="1128"/>
                    <a:pt x="888" y="1057"/>
                  </a:cubicBezTo>
                  <a:lnTo>
                    <a:pt x="852" y="10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9" name="Freeform 248">
              <a:extLst>
                <a:ext uri="{FF2B5EF4-FFF2-40B4-BE49-F238E27FC236}">
                  <a16:creationId xmlns:a16="http://schemas.microsoft.com/office/drawing/2014/main" id="{BD3DFE17-5032-45F1-B9B8-FA1442B68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2825" y="2257425"/>
              <a:ext cx="2838450" cy="2847975"/>
            </a:xfrm>
            <a:custGeom>
              <a:avLst/>
              <a:gdLst>
                <a:gd name="T0" fmla="*/ 1085 w 1318"/>
                <a:gd name="T1" fmla="*/ 1326 h 1326"/>
                <a:gd name="T2" fmla="*/ 1085 w 1318"/>
                <a:gd name="T3" fmla="*/ 965 h 1326"/>
                <a:gd name="T4" fmla="*/ 1135 w 1318"/>
                <a:gd name="T5" fmla="*/ 965 h 1326"/>
                <a:gd name="T6" fmla="*/ 1318 w 1318"/>
                <a:gd name="T7" fmla="*/ 783 h 1326"/>
                <a:gd name="T8" fmla="*/ 1135 w 1318"/>
                <a:gd name="T9" fmla="*/ 601 h 1326"/>
                <a:gd name="T10" fmla="*/ 1085 w 1318"/>
                <a:gd name="T11" fmla="*/ 601 h 1326"/>
                <a:gd name="T12" fmla="*/ 1085 w 1318"/>
                <a:gd name="T13" fmla="*/ 240 h 1326"/>
                <a:gd name="T14" fmla="*/ 725 w 1318"/>
                <a:gd name="T15" fmla="*/ 240 h 1326"/>
                <a:gd name="T16" fmla="*/ 725 w 1318"/>
                <a:gd name="T17" fmla="*/ 182 h 1326"/>
                <a:gd name="T18" fmla="*/ 543 w 1318"/>
                <a:gd name="T19" fmla="*/ 0 h 1326"/>
                <a:gd name="T20" fmla="*/ 360 w 1318"/>
                <a:gd name="T21" fmla="*/ 182 h 1326"/>
                <a:gd name="T22" fmla="*/ 360 w 1318"/>
                <a:gd name="T23" fmla="*/ 240 h 1326"/>
                <a:gd name="T24" fmla="*/ 0 w 1318"/>
                <a:gd name="T25" fmla="*/ 240 h 1326"/>
                <a:gd name="T26" fmla="*/ 0 w 1318"/>
                <a:gd name="T27" fmla="*/ 601 h 1326"/>
                <a:gd name="T28" fmla="*/ 50 w 1318"/>
                <a:gd name="T29" fmla="*/ 601 h 1326"/>
                <a:gd name="T30" fmla="*/ 229 w 1318"/>
                <a:gd name="T31" fmla="*/ 747 h 1326"/>
                <a:gd name="T32" fmla="*/ 240 w 1318"/>
                <a:gd name="T33" fmla="*/ 783 h 1326"/>
                <a:gd name="T34" fmla="*/ 229 w 1318"/>
                <a:gd name="T35" fmla="*/ 819 h 1326"/>
                <a:gd name="T36" fmla="*/ 50 w 1318"/>
                <a:gd name="T37" fmla="*/ 965 h 1326"/>
                <a:gd name="T38" fmla="*/ 0 w 1318"/>
                <a:gd name="T39" fmla="*/ 965 h 1326"/>
                <a:gd name="T40" fmla="*/ 0 w 1318"/>
                <a:gd name="T41" fmla="*/ 1326 h 1326"/>
                <a:gd name="T42" fmla="*/ 360 w 1318"/>
                <a:gd name="T43" fmla="*/ 1326 h 1326"/>
                <a:gd name="T44" fmla="*/ 360 w 1318"/>
                <a:gd name="T45" fmla="*/ 1267 h 1326"/>
                <a:gd name="T46" fmla="*/ 543 w 1318"/>
                <a:gd name="T47" fmla="*/ 1085 h 1326"/>
                <a:gd name="T48" fmla="*/ 725 w 1318"/>
                <a:gd name="T49" fmla="*/ 1267 h 1326"/>
                <a:gd name="T50" fmla="*/ 725 w 1318"/>
                <a:gd name="T51" fmla="*/ 1326 h 1326"/>
                <a:gd name="T52" fmla="*/ 1085 w 1318"/>
                <a:gd name="T53" fmla="*/ 1326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18" h="1326">
                  <a:moveTo>
                    <a:pt x="1085" y="1326"/>
                  </a:moveTo>
                  <a:cubicBezTo>
                    <a:pt x="1085" y="965"/>
                    <a:pt x="1085" y="965"/>
                    <a:pt x="1085" y="965"/>
                  </a:cubicBezTo>
                  <a:cubicBezTo>
                    <a:pt x="1135" y="965"/>
                    <a:pt x="1135" y="965"/>
                    <a:pt x="1135" y="965"/>
                  </a:cubicBezTo>
                  <a:cubicBezTo>
                    <a:pt x="1236" y="965"/>
                    <a:pt x="1318" y="883"/>
                    <a:pt x="1318" y="783"/>
                  </a:cubicBezTo>
                  <a:cubicBezTo>
                    <a:pt x="1318" y="682"/>
                    <a:pt x="1236" y="601"/>
                    <a:pt x="1135" y="601"/>
                  </a:cubicBezTo>
                  <a:cubicBezTo>
                    <a:pt x="1085" y="601"/>
                    <a:pt x="1085" y="601"/>
                    <a:pt x="1085" y="601"/>
                  </a:cubicBezTo>
                  <a:cubicBezTo>
                    <a:pt x="1085" y="240"/>
                    <a:pt x="1085" y="240"/>
                    <a:pt x="1085" y="240"/>
                  </a:cubicBezTo>
                  <a:cubicBezTo>
                    <a:pt x="725" y="240"/>
                    <a:pt x="725" y="240"/>
                    <a:pt x="725" y="240"/>
                  </a:cubicBezTo>
                  <a:cubicBezTo>
                    <a:pt x="725" y="182"/>
                    <a:pt x="725" y="182"/>
                    <a:pt x="725" y="182"/>
                  </a:cubicBezTo>
                  <a:cubicBezTo>
                    <a:pt x="725" y="82"/>
                    <a:pt x="643" y="0"/>
                    <a:pt x="543" y="0"/>
                  </a:cubicBezTo>
                  <a:cubicBezTo>
                    <a:pt x="442" y="0"/>
                    <a:pt x="360" y="82"/>
                    <a:pt x="360" y="182"/>
                  </a:cubicBezTo>
                  <a:cubicBezTo>
                    <a:pt x="360" y="240"/>
                    <a:pt x="360" y="240"/>
                    <a:pt x="360" y="240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0" y="601"/>
                    <a:pt x="0" y="601"/>
                    <a:pt x="0" y="601"/>
                  </a:cubicBezTo>
                  <a:cubicBezTo>
                    <a:pt x="50" y="601"/>
                    <a:pt x="50" y="601"/>
                    <a:pt x="50" y="601"/>
                  </a:cubicBezTo>
                  <a:cubicBezTo>
                    <a:pt x="138" y="601"/>
                    <a:pt x="212" y="664"/>
                    <a:pt x="229" y="747"/>
                  </a:cubicBezTo>
                  <a:cubicBezTo>
                    <a:pt x="236" y="757"/>
                    <a:pt x="240" y="769"/>
                    <a:pt x="240" y="783"/>
                  </a:cubicBezTo>
                  <a:cubicBezTo>
                    <a:pt x="240" y="796"/>
                    <a:pt x="236" y="809"/>
                    <a:pt x="229" y="819"/>
                  </a:cubicBezTo>
                  <a:cubicBezTo>
                    <a:pt x="212" y="902"/>
                    <a:pt x="138" y="965"/>
                    <a:pt x="50" y="965"/>
                  </a:cubicBezTo>
                  <a:cubicBezTo>
                    <a:pt x="0" y="965"/>
                    <a:pt x="0" y="965"/>
                    <a:pt x="0" y="965"/>
                  </a:cubicBezTo>
                  <a:cubicBezTo>
                    <a:pt x="0" y="1326"/>
                    <a:pt x="0" y="1326"/>
                    <a:pt x="0" y="1326"/>
                  </a:cubicBezTo>
                  <a:cubicBezTo>
                    <a:pt x="360" y="1326"/>
                    <a:pt x="360" y="1326"/>
                    <a:pt x="360" y="1326"/>
                  </a:cubicBezTo>
                  <a:cubicBezTo>
                    <a:pt x="360" y="1267"/>
                    <a:pt x="360" y="1267"/>
                    <a:pt x="360" y="1267"/>
                  </a:cubicBezTo>
                  <a:cubicBezTo>
                    <a:pt x="360" y="1167"/>
                    <a:pt x="442" y="1085"/>
                    <a:pt x="543" y="1085"/>
                  </a:cubicBezTo>
                  <a:cubicBezTo>
                    <a:pt x="643" y="1085"/>
                    <a:pt x="725" y="1167"/>
                    <a:pt x="725" y="1267"/>
                  </a:cubicBezTo>
                  <a:cubicBezTo>
                    <a:pt x="725" y="1326"/>
                    <a:pt x="725" y="1326"/>
                    <a:pt x="725" y="1326"/>
                  </a:cubicBezTo>
                  <a:lnTo>
                    <a:pt x="1085" y="13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72" name="Rectangle 271">
            <a:extLst>
              <a:ext uri="{FF2B5EF4-FFF2-40B4-BE49-F238E27FC236}">
                <a16:creationId xmlns:a16="http://schemas.microsoft.com/office/drawing/2014/main" id="{6B412945-F4B1-4068-8543-1FA72466A4EE}"/>
              </a:ext>
            </a:extLst>
          </p:cNvPr>
          <p:cNvSpPr/>
          <p:nvPr/>
        </p:nvSpPr>
        <p:spPr>
          <a:xfrm>
            <a:off x="8945840" y="4935380"/>
            <a:ext cx="3095691" cy="1754326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1800" dirty="0">
                <a:solidFill>
                  <a:srgbClr val="E35A35"/>
                </a:solidFill>
              </a:rPr>
              <a:t>სადაზღვევო კომპანიებს შესათავაზებელი პაკეტები, ტარიფები და ვალდებულებები განესაზღვრებათ </a:t>
            </a:r>
            <a:r>
              <a:rPr lang="ka-GE" sz="1800" dirty="0" smtClean="0">
                <a:solidFill>
                  <a:srgbClr val="E35A35"/>
                </a:solidFill>
              </a:rPr>
              <a:t>კანონით</a:t>
            </a:r>
            <a:endParaRPr lang="ka-GE" sz="1800" dirty="0">
              <a:solidFill>
                <a:srgbClr val="E35A35"/>
              </a:solidFill>
            </a:endParaRPr>
          </a:p>
          <a:p>
            <a:pPr algn="ctr"/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73" name="Google Shape;4687;p42"/>
          <p:cNvGrpSpPr/>
          <p:nvPr/>
        </p:nvGrpSpPr>
        <p:grpSpPr>
          <a:xfrm>
            <a:off x="8456331" y="4366707"/>
            <a:ext cx="526447" cy="567895"/>
            <a:chOff x="-63669700" y="2646600"/>
            <a:chExt cx="324525" cy="317625"/>
          </a:xfrm>
          <a:solidFill>
            <a:schemeClr val="bg1"/>
          </a:solidFill>
        </p:grpSpPr>
        <p:sp>
          <p:nvSpPr>
            <p:cNvPr id="274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20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20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raphic 9" descr="Database">
            <a:extLst>
              <a:ext uri="{FF2B5EF4-FFF2-40B4-BE49-F238E27FC236}">
                <a16:creationId xmlns:a16="http://schemas.microsoft.com/office/drawing/2014/main" id="{0D79B4E6-EBA0-4F26-B37E-2B69588FBBF5}"/>
              </a:ext>
            </a:extLst>
          </p:cNvPr>
          <p:cNvGrpSpPr/>
          <p:nvPr/>
        </p:nvGrpSpPr>
        <p:grpSpPr>
          <a:xfrm>
            <a:off x="5936415" y="1961885"/>
            <a:ext cx="353351" cy="479551"/>
            <a:chOff x="5458362" y="1487911"/>
            <a:chExt cx="372312" cy="505281"/>
          </a:xfrm>
          <a:solidFill>
            <a:schemeClr val="bg1"/>
          </a:solidFill>
        </p:grpSpPr>
        <p:sp>
          <p:nvSpPr>
            <p:cNvPr id="322" name="Freeform: Shape 28">
              <a:extLst>
                <a:ext uri="{FF2B5EF4-FFF2-40B4-BE49-F238E27FC236}">
                  <a16:creationId xmlns:a16="http://schemas.microsoft.com/office/drawing/2014/main" id="{5AF5449E-A248-4D01-B6E5-A7752F6BE47A}"/>
                </a:ext>
              </a:extLst>
            </p:cNvPr>
            <p:cNvSpPr/>
            <p:nvPr/>
          </p:nvSpPr>
          <p:spPr>
            <a:xfrm>
              <a:off x="5458362" y="1487911"/>
              <a:ext cx="372312" cy="106375"/>
            </a:xfrm>
            <a:custGeom>
              <a:avLst/>
              <a:gdLst>
                <a:gd name="connsiteX0" fmla="*/ 372313 w 372312"/>
                <a:gd name="connsiteY0" fmla="*/ 53188 h 106375"/>
                <a:gd name="connsiteX1" fmla="*/ 186156 w 372312"/>
                <a:gd name="connsiteY1" fmla="*/ 106375 h 106375"/>
                <a:gd name="connsiteX2" fmla="*/ 0 w 372312"/>
                <a:gd name="connsiteY2" fmla="*/ 53188 h 106375"/>
                <a:gd name="connsiteX3" fmla="*/ 186156 w 372312"/>
                <a:gd name="connsiteY3" fmla="*/ 0 h 106375"/>
                <a:gd name="connsiteX4" fmla="*/ 372313 w 372312"/>
                <a:gd name="connsiteY4" fmla="*/ 53188 h 106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2312" h="106375">
                  <a:moveTo>
                    <a:pt x="372313" y="53188"/>
                  </a:moveTo>
                  <a:cubicBezTo>
                    <a:pt x="372313" y="82562"/>
                    <a:pt x="288968" y="106375"/>
                    <a:pt x="186156" y="106375"/>
                  </a:cubicBezTo>
                  <a:cubicBezTo>
                    <a:pt x="83345" y="106375"/>
                    <a:pt x="0" y="82562"/>
                    <a:pt x="0" y="53188"/>
                  </a:cubicBezTo>
                  <a:cubicBezTo>
                    <a:pt x="0" y="23813"/>
                    <a:pt x="83345" y="0"/>
                    <a:pt x="186156" y="0"/>
                  </a:cubicBezTo>
                  <a:cubicBezTo>
                    <a:pt x="288968" y="0"/>
                    <a:pt x="372313" y="23813"/>
                    <a:pt x="372313" y="53188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3" name="Freeform: Shape 29">
              <a:extLst>
                <a:ext uri="{FF2B5EF4-FFF2-40B4-BE49-F238E27FC236}">
                  <a16:creationId xmlns:a16="http://schemas.microsoft.com/office/drawing/2014/main" id="{33085C94-D8D6-47F9-BC53-7B5E2F8AF9A6}"/>
                </a:ext>
              </a:extLst>
            </p:cNvPr>
            <p:cNvSpPr/>
            <p:nvPr/>
          </p:nvSpPr>
          <p:spPr>
            <a:xfrm>
              <a:off x="5458362" y="1567692"/>
              <a:ext cx="372312" cy="159562"/>
            </a:xfrm>
            <a:custGeom>
              <a:avLst/>
              <a:gdLst>
                <a:gd name="connsiteX0" fmla="*/ 319125 w 372312"/>
                <a:gd name="connsiteY0" fmla="*/ 106375 h 159562"/>
                <a:gd name="connsiteX1" fmla="*/ 305828 w 372312"/>
                <a:gd name="connsiteY1" fmla="*/ 93078 h 159562"/>
                <a:gd name="connsiteX2" fmla="*/ 319125 w 372312"/>
                <a:gd name="connsiteY2" fmla="*/ 79781 h 159562"/>
                <a:gd name="connsiteX3" fmla="*/ 332422 w 372312"/>
                <a:gd name="connsiteY3" fmla="*/ 93078 h 159562"/>
                <a:gd name="connsiteX4" fmla="*/ 319125 w 372312"/>
                <a:gd name="connsiteY4" fmla="*/ 106375 h 159562"/>
                <a:gd name="connsiteX5" fmla="*/ 186156 w 372312"/>
                <a:gd name="connsiteY5" fmla="*/ 53188 h 159562"/>
                <a:gd name="connsiteX6" fmla="*/ 0 w 372312"/>
                <a:gd name="connsiteY6" fmla="*/ 0 h 159562"/>
                <a:gd name="connsiteX7" fmla="*/ 0 w 372312"/>
                <a:gd name="connsiteY7" fmla="*/ 106375 h 159562"/>
                <a:gd name="connsiteX8" fmla="*/ 186156 w 372312"/>
                <a:gd name="connsiteY8" fmla="*/ 159563 h 159562"/>
                <a:gd name="connsiteX9" fmla="*/ 372313 w 372312"/>
                <a:gd name="connsiteY9" fmla="*/ 106375 h 159562"/>
                <a:gd name="connsiteX10" fmla="*/ 372313 w 372312"/>
                <a:gd name="connsiteY10" fmla="*/ 0 h 159562"/>
                <a:gd name="connsiteX11" fmla="*/ 186156 w 372312"/>
                <a:gd name="connsiteY11" fmla="*/ 53188 h 15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312" h="159562">
                  <a:moveTo>
                    <a:pt x="319125" y="106375"/>
                  </a:moveTo>
                  <a:cubicBezTo>
                    <a:pt x="311147" y="106375"/>
                    <a:pt x="305828" y="101056"/>
                    <a:pt x="305828" y="93078"/>
                  </a:cubicBezTo>
                  <a:cubicBezTo>
                    <a:pt x="305828" y="85100"/>
                    <a:pt x="311147" y="79781"/>
                    <a:pt x="319125" y="79781"/>
                  </a:cubicBezTo>
                  <a:cubicBezTo>
                    <a:pt x="327103" y="79781"/>
                    <a:pt x="332422" y="85100"/>
                    <a:pt x="332422" y="93078"/>
                  </a:cubicBezTo>
                  <a:cubicBezTo>
                    <a:pt x="332422" y="101056"/>
                    <a:pt x="327103" y="106375"/>
                    <a:pt x="319125" y="106375"/>
                  </a:cubicBezTo>
                  <a:close/>
                  <a:moveTo>
                    <a:pt x="186156" y="53188"/>
                  </a:moveTo>
                  <a:cubicBezTo>
                    <a:pt x="83770" y="53188"/>
                    <a:pt x="0" y="29253"/>
                    <a:pt x="0" y="0"/>
                  </a:cubicBezTo>
                  <a:lnTo>
                    <a:pt x="0" y="106375"/>
                  </a:lnTo>
                  <a:cubicBezTo>
                    <a:pt x="0" y="135628"/>
                    <a:pt x="83770" y="159563"/>
                    <a:pt x="186156" y="159563"/>
                  </a:cubicBezTo>
                  <a:cubicBezTo>
                    <a:pt x="288542" y="159563"/>
                    <a:pt x="372313" y="135628"/>
                    <a:pt x="372313" y="106375"/>
                  </a:cubicBezTo>
                  <a:lnTo>
                    <a:pt x="372313" y="0"/>
                  </a:lnTo>
                  <a:cubicBezTo>
                    <a:pt x="372313" y="29253"/>
                    <a:pt x="288542" y="53188"/>
                    <a:pt x="186156" y="53188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4" name="Freeform: Shape 30">
              <a:extLst>
                <a:ext uri="{FF2B5EF4-FFF2-40B4-BE49-F238E27FC236}">
                  <a16:creationId xmlns:a16="http://schemas.microsoft.com/office/drawing/2014/main" id="{B75EDB5B-1AAE-4708-A106-57E3F3A16F8D}"/>
                </a:ext>
              </a:extLst>
            </p:cNvPr>
            <p:cNvSpPr/>
            <p:nvPr/>
          </p:nvSpPr>
          <p:spPr>
            <a:xfrm>
              <a:off x="5458362" y="1700661"/>
              <a:ext cx="372312" cy="159562"/>
            </a:xfrm>
            <a:custGeom>
              <a:avLst/>
              <a:gdLst>
                <a:gd name="connsiteX0" fmla="*/ 319125 w 372312"/>
                <a:gd name="connsiteY0" fmla="*/ 106375 h 159562"/>
                <a:gd name="connsiteX1" fmla="*/ 305828 w 372312"/>
                <a:gd name="connsiteY1" fmla="*/ 93078 h 159562"/>
                <a:gd name="connsiteX2" fmla="*/ 319125 w 372312"/>
                <a:gd name="connsiteY2" fmla="*/ 79781 h 159562"/>
                <a:gd name="connsiteX3" fmla="*/ 332422 w 372312"/>
                <a:gd name="connsiteY3" fmla="*/ 93078 h 159562"/>
                <a:gd name="connsiteX4" fmla="*/ 319125 w 372312"/>
                <a:gd name="connsiteY4" fmla="*/ 106375 h 159562"/>
                <a:gd name="connsiteX5" fmla="*/ 186156 w 372312"/>
                <a:gd name="connsiteY5" fmla="*/ 53188 h 159562"/>
                <a:gd name="connsiteX6" fmla="*/ 0 w 372312"/>
                <a:gd name="connsiteY6" fmla="*/ 0 h 159562"/>
                <a:gd name="connsiteX7" fmla="*/ 0 w 372312"/>
                <a:gd name="connsiteY7" fmla="*/ 106375 h 159562"/>
                <a:gd name="connsiteX8" fmla="*/ 186156 w 372312"/>
                <a:gd name="connsiteY8" fmla="*/ 159563 h 159562"/>
                <a:gd name="connsiteX9" fmla="*/ 372313 w 372312"/>
                <a:gd name="connsiteY9" fmla="*/ 106375 h 159562"/>
                <a:gd name="connsiteX10" fmla="*/ 372313 w 372312"/>
                <a:gd name="connsiteY10" fmla="*/ 0 h 159562"/>
                <a:gd name="connsiteX11" fmla="*/ 186156 w 372312"/>
                <a:gd name="connsiteY11" fmla="*/ 53188 h 15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312" h="159562">
                  <a:moveTo>
                    <a:pt x="319125" y="106375"/>
                  </a:moveTo>
                  <a:cubicBezTo>
                    <a:pt x="311147" y="106375"/>
                    <a:pt x="305828" y="101056"/>
                    <a:pt x="305828" y="93078"/>
                  </a:cubicBezTo>
                  <a:cubicBezTo>
                    <a:pt x="305828" y="85100"/>
                    <a:pt x="311147" y="79781"/>
                    <a:pt x="319125" y="79781"/>
                  </a:cubicBezTo>
                  <a:cubicBezTo>
                    <a:pt x="327103" y="79781"/>
                    <a:pt x="332422" y="85100"/>
                    <a:pt x="332422" y="93078"/>
                  </a:cubicBezTo>
                  <a:cubicBezTo>
                    <a:pt x="332422" y="101056"/>
                    <a:pt x="327103" y="106375"/>
                    <a:pt x="319125" y="106375"/>
                  </a:cubicBezTo>
                  <a:close/>
                  <a:moveTo>
                    <a:pt x="186156" y="53188"/>
                  </a:moveTo>
                  <a:cubicBezTo>
                    <a:pt x="83770" y="53188"/>
                    <a:pt x="0" y="29253"/>
                    <a:pt x="0" y="0"/>
                  </a:cubicBezTo>
                  <a:lnTo>
                    <a:pt x="0" y="106375"/>
                  </a:lnTo>
                  <a:cubicBezTo>
                    <a:pt x="0" y="135628"/>
                    <a:pt x="83770" y="159563"/>
                    <a:pt x="186156" y="159563"/>
                  </a:cubicBezTo>
                  <a:cubicBezTo>
                    <a:pt x="288542" y="159563"/>
                    <a:pt x="372313" y="135628"/>
                    <a:pt x="372313" y="106375"/>
                  </a:cubicBezTo>
                  <a:lnTo>
                    <a:pt x="372313" y="0"/>
                  </a:lnTo>
                  <a:cubicBezTo>
                    <a:pt x="372313" y="29253"/>
                    <a:pt x="288542" y="53188"/>
                    <a:pt x="186156" y="53188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5" name="Freeform: Shape 31">
              <a:extLst>
                <a:ext uri="{FF2B5EF4-FFF2-40B4-BE49-F238E27FC236}">
                  <a16:creationId xmlns:a16="http://schemas.microsoft.com/office/drawing/2014/main" id="{6903719B-0145-42A8-A14A-8D2F24B7685C}"/>
                </a:ext>
              </a:extLst>
            </p:cNvPr>
            <p:cNvSpPr/>
            <p:nvPr/>
          </p:nvSpPr>
          <p:spPr>
            <a:xfrm>
              <a:off x="5458362" y="1833630"/>
              <a:ext cx="372312" cy="159562"/>
            </a:xfrm>
            <a:custGeom>
              <a:avLst/>
              <a:gdLst>
                <a:gd name="connsiteX0" fmla="*/ 319125 w 372312"/>
                <a:gd name="connsiteY0" fmla="*/ 106375 h 159562"/>
                <a:gd name="connsiteX1" fmla="*/ 305828 w 372312"/>
                <a:gd name="connsiteY1" fmla="*/ 93078 h 159562"/>
                <a:gd name="connsiteX2" fmla="*/ 319125 w 372312"/>
                <a:gd name="connsiteY2" fmla="*/ 79781 h 159562"/>
                <a:gd name="connsiteX3" fmla="*/ 332422 w 372312"/>
                <a:gd name="connsiteY3" fmla="*/ 93078 h 159562"/>
                <a:gd name="connsiteX4" fmla="*/ 319125 w 372312"/>
                <a:gd name="connsiteY4" fmla="*/ 106375 h 159562"/>
                <a:gd name="connsiteX5" fmla="*/ 186156 w 372312"/>
                <a:gd name="connsiteY5" fmla="*/ 53188 h 159562"/>
                <a:gd name="connsiteX6" fmla="*/ 0 w 372312"/>
                <a:gd name="connsiteY6" fmla="*/ 0 h 159562"/>
                <a:gd name="connsiteX7" fmla="*/ 0 w 372312"/>
                <a:gd name="connsiteY7" fmla="*/ 106375 h 159562"/>
                <a:gd name="connsiteX8" fmla="*/ 186156 w 372312"/>
                <a:gd name="connsiteY8" fmla="*/ 159563 h 159562"/>
                <a:gd name="connsiteX9" fmla="*/ 372313 w 372312"/>
                <a:gd name="connsiteY9" fmla="*/ 106375 h 159562"/>
                <a:gd name="connsiteX10" fmla="*/ 372313 w 372312"/>
                <a:gd name="connsiteY10" fmla="*/ 0 h 159562"/>
                <a:gd name="connsiteX11" fmla="*/ 186156 w 372312"/>
                <a:gd name="connsiteY11" fmla="*/ 53188 h 15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312" h="159562">
                  <a:moveTo>
                    <a:pt x="319125" y="106375"/>
                  </a:moveTo>
                  <a:cubicBezTo>
                    <a:pt x="311147" y="106375"/>
                    <a:pt x="305828" y="101056"/>
                    <a:pt x="305828" y="93078"/>
                  </a:cubicBezTo>
                  <a:cubicBezTo>
                    <a:pt x="305828" y="85100"/>
                    <a:pt x="311147" y="79781"/>
                    <a:pt x="319125" y="79781"/>
                  </a:cubicBezTo>
                  <a:cubicBezTo>
                    <a:pt x="327103" y="79781"/>
                    <a:pt x="332422" y="85100"/>
                    <a:pt x="332422" y="93078"/>
                  </a:cubicBezTo>
                  <a:cubicBezTo>
                    <a:pt x="332422" y="101056"/>
                    <a:pt x="327103" y="106375"/>
                    <a:pt x="319125" y="106375"/>
                  </a:cubicBezTo>
                  <a:close/>
                  <a:moveTo>
                    <a:pt x="186156" y="53188"/>
                  </a:moveTo>
                  <a:cubicBezTo>
                    <a:pt x="83770" y="53188"/>
                    <a:pt x="0" y="29253"/>
                    <a:pt x="0" y="0"/>
                  </a:cubicBezTo>
                  <a:lnTo>
                    <a:pt x="0" y="106375"/>
                  </a:lnTo>
                  <a:cubicBezTo>
                    <a:pt x="0" y="135628"/>
                    <a:pt x="83770" y="159563"/>
                    <a:pt x="186156" y="159563"/>
                  </a:cubicBezTo>
                  <a:cubicBezTo>
                    <a:pt x="288542" y="159563"/>
                    <a:pt x="372313" y="135628"/>
                    <a:pt x="372313" y="106375"/>
                  </a:cubicBezTo>
                  <a:lnTo>
                    <a:pt x="372313" y="0"/>
                  </a:lnTo>
                  <a:cubicBezTo>
                    <a:pt x="372313" y="29253"/>
                    <a:pt x="288542" y="53188"/>
                    <a:pt x="186156" y="53188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54" name="Google Shape;8344;p64"/>
          <p:cNvGrpSpPr/>
          <p:nvPr/>
        </p:nvGrpSpPr>
        <p:grpSpPr>
          <a:xfrm>
            <a:off x="3131374" y="4458340"/>
            <a:ext cx="590669" cy="476221"/>
            <a:chOff x="1277409" y="1961347"/>
            <a:chExt cx="420475" cy="383055"/>
          </a:xfrm>
          <a:solidFill>
            <a:schemeClr val="bg1"/>
          </a:solidFill>
        </p:grpSpPr>
        <p:sp>
          <p:nvSpPr>
            <p:cNvPr id="355" name="Google Shape;8345;p64"/>
            <p:cNvSpPr/>
            <p:nvPr/>
          </p:nvSpPr>
          <p:spPr>
            <a:xfrm>
              <a:off x="1293244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1" y="1"/>
                  </a:moveTo>
                  <a:cubicBezTo>
                    <a:pt x="144" y="1034"/>
                    <a:pt x="1025" y="1809"/>
                    <a:pt x="2077" y="1809"/>
                  </a:cubicBezTo>
                  <a:cubicBezTo>
                    <a:pt x="3120" y="1809"/>
                    <a:pt x="4011" y="1034"/>
                    <a:pt x="414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6" name="Google Shape;8346;p64"/>
            <p:cNvSpPr/>
            <p:nvPr/>
          </p:nvSpPr>
          <p:spPr>
            <a:xfrm>
              <a:off x="1349650" y="2040049"/>
              <a:ext cx="63129" cy="140832"/>
            </a:xfrm>
            <a:custGeom>
              <a:avLst/>
              <a:gdLst/>
              <a:ahLst/>
              <a:cxnLst/>
              <a:rect l="l" t="t" r="r" b="b"/>
              <a:pathLst>
                <a:path w="2404" h="5363" extrusionOk="0">
                  <a:moveTo>
                    <a:pt x="307" y="1"/>
                  </a:moveTo>
                  <a:cubicBezTo>
                    <a:pt x="156" y="1"/>
                    <a:pt x="1" y="138"/>
                    <a:pt x="73" y="325"/>
                  </a:cubicBezTo>
                  <a:lnTo>
                    <a:pt x="1882" y="5206"/>
                  </a:lnTo>
                  <a:cubicBezTo>
                    <a:pt x="1921" y="5315"/>
                    <a:pt x="2008" y="5362"/>
                    <a:pt x="2097" y="5362"/>
                  </a:cubicBezTo>
                  <a:cubicBezTo>
                    <a:pt x="2248" y="5362"/>
                    <a:pt x="2404" y="5226"/>
                    <a:pt x="2331" y="5033"/>
                  </a:cubicBezTo>
                  <a:lnTo>
                    <a:pt x="523" y="162"/>
                  </a:lnTo>
                  <a:cubicBezTo>
                    <a:pt x="484" y="49"/>
                    <a:pt x="396" y="1"/>
                    <a:pt x="30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7" name="Google Shape;8347;p64"/>
            <p:cNvSpPr/>
            <p:nvPr/>
          </p:nvSpPr>
          <p:spPr>
            <a:xfrm>
              <a:off x="1562907" y="2041493"/>
              <a:ext cx="62499" cy="139441"/>
            </a:xfrm>
            <a:custGeom>
              <a:avLst/>
              <a:gdLst/>
              <a:ahLst/>
              <a:cxnLst/>
              <a:rect l="l" t="t" r="r" b="b"/>
              <a:pathLst>
                <a:path w="2380" h="5310" extrusionOk="0">
                  <a:moveTo>
                    <a:pt x="2073" y="1"/>
                  </a:moveTo>
                  <a:cubicBezTo>
                    <a:pt x="1986" y="1"/>
                    <a:pt x="1899" y="47"/>
                    <a:pt x="1857" y="155"/>
                  </a:cubicBezTo>
                  <a:lnTo>
                    <a:pt x="48" y="4978"/>
                  </a:lnTo>
                  <a:cubicBezTo>
                    <a:pt x="1" y="5103"/>
                    <a:pt x="68" y="5246"/>
                    <a:pt x="192" y="5294"/>
                  </a:cubicBezTo>
                  <a:cubicBezTo>
                    <a:pt x="219" y="5305"/>
                    <a:pt x="248" y="5310"/>
                    <a:pt x="276" y="5310"/>
                  </a:cubicBezTo>
                  <a:cubicBezTo>
                    <a:pt x="375" y="5310"/>
                    <a:pt x="468" y="5248"/>
                    <a:pt x="498" y="5151"/>
                  </a:cubicBezTo>
                  <a:lnTo>
                    <a:pt x="2307" y="327"/>
                  </a:lnTo>
                  <a:cubicBezTo>
                    <a:pt x="2380" y="139"/>
                    <a:pt x="2225" y="1"/>
                    <a:pt x="20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8" name="Google Shape;8348;p64"/>
            <p:cNvSpPr/>
            <p:nvPr/>
          </p:nvSpPr>
          <p:spPr>
            <a:xfrm>
              <a:off x="1624330" y="2041493"/>
              <a:ext cx="62919" cy="139309"/>
            </a:xfrm>
            <a:custGeom>
              <a:avLst/>
              <a:gdLst/>
              <a:ahLst/>
              <a:cxnLst/>
              <a:rect l="l" t="t" r="r" b="b"/>
              <a:pathLst>
                <a:path w="2396" h="5305" extrusionOk="0">
                  <a:moveTo>
                    <a:pt x="307" y="1"/>
                  </a:moveTo>
                  <a:cubicBezTo>
                    <a:pt x="155" y="1"/>
                    <a:pt x="0" y="139"/>
                    <a:pt x="73" y="327"/>
                  </a:cubicBezTo>
                  <a:lnTo>
                    <a:pt x="1872" y="5151"/>
                  </a:lnTo>
                  <a:cubicBezTo>
                    <a:pt x="1914" y="5259"/>
                    <a:pt x="2001" y="5305"/>
                    <a:pt x="2089" y="5305"/>
                  </a:cubicBezTo>
                  <a:cubicBezTo>
                    <a:pt x="2241" y="5305"/>
                    <a:pt x="2395" y="5167"/>
                    <a:pt x="2322" y="4978"/>
                  </a:cubicBezTo>
                  <a:lnTo>
                    <a:pt x="523" y="155"/>
                  </a:lnTo>
                  <a:cubicBezTo>
                    <a:pt x="481" y="47"/>
                    <a:pt x="394" y="1"/>
                    <a:pt x="30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9" name="Google Shape;8349;p64"/>
            <p:cNvSpPr/>
            <p:nvPr/>
          </p:nvSpPr>
          <p:spPr>
            <a:xfrm>
              <a:off x="1351725" y="2013106"/>
              <a:ext cx="129357" cy="40257"/>
            </a:xfrm>
            <a:custGeom>
              <a:avLst/>
              <a:gdLst/>
              <a:ahLst/>
              <a:cxnLst/>
              <a:rect l="l" t="t" r="r" b="b"/>
              <a:pathLst>
                <a:path w="4926" h="1533" extrusionOk="0">
                  <a:moveTo>
                    <a:pt x="4587" y="0"/>
                  </a:moveTo>
                  <a:cubicBezTo>
                    <a:pt x="4563" y="0"/>
                    <a:pt x="4538" y="4"/>
                    <a:pt x="4511" y="11"/>
                  </a:cubicBezTo>
                  <a:cubicBezTo>
                    <a:pt x="1334" y="882"/>
                    <a:pt x="1114" y="968"/>
                    <a:pt x="310" y="1045"/>
                  </a:cubicBezTo>
                  <a:cubicBezTo>
                    <a:pt x="0" y="1063"/>
                    <a:pt x="12" y="1524"/>
                    <a:pt x="320" y="1524"/>
                  </a:cubicBezTo>
                  <a:cubicBezTo>
                    <a:pt x="326" y="1524"/>
                    <a:pt x="332" y="1524"/>
                    <a:pt x="338" y="1523"/>
                  </a:cubicBezTo>
                  <a:lnTo>
                    <a:pt x="358" y="1533"/>
                  </a:lnTo>
                  <a:cubicBezTo>
                    <a:pt x="1200" y="1447"/>
                    <a:pt x="1439" y="1351"/>
                    <a:pt x="4645" y="470"/>
                  </a:cubicBezTo>
                  <a:cubicBezTo>
                    <a:pt x="4925" y="392"/>
                    <a:pt x="4845" y="0"/>
                    <a:pt x="45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0" name="Google Shape;8350;p64"/>
            <p:cNvSpPr/>
            <p:nvPr/>
          </p:nvSpPr>
          <p:spPr>
            <a:xfrm>
              <a:off x="1491191" y="2012344"/>
              <a:ext cx="133900" cy="41281"/>
            </a:xfrm>
            <a:custGeom>
              <a:avLst/>
              <a:gdLst/>
              <a:ahLst/>
              <a:cxnLst/>
              <a:rect l="l" t="t" r="r" b="b"/>
              <a:pathLst>
                <a:path w="5099" h="1572" extrusionOk="0">
                  <a:moveTo>
                    <a:pt x="341" y="1"/>
                  </a:moveTo>
                  <a:cubicBezTo>
                    <a:pt x="82" y="1"/>
                    <a:pt x="1" y="401"/>
                    <a:pt x="282" y="480"/>
                  </a:cubicBezTo>
                  <a:cubicBezTo>
                    <a:pt x="3631" y="1389"/>
                    <a:pt x="3861" y="1495"/>
                    <a:pt x="4741" y="1571"/>
                  </a:cubicBezTo>
                  <a:lnTo>
                    <a:pt x="4760" y="1571"/>
                  </a:lnTo>
                  <a:lnTo>
                    <a:pt x="4760" y="1562"/>
                  </a:lnTo>
                  <a:cubicBezTo>
                    <a:pt x="4767" y="1562"/>
                    <a:pt x="4773" y="1562"/>
                    <a:pt x="4779" y="1562"/>
                  </a:cubicBezTo>
                  <a:cubicBezTo>
                    <a:pt x="5077" y="1562"/>
                    <a:pt x="5099" y="1102"/>
                    <a:pt x="4780" y="1083"/>
                  </a:cubicBezTo>
                  <a:cubicBezTo>
                    <a:pt x="3957" y="1016"/>
                    <a:pt x="3765" y="930"/>
                    <a:pt x="415" y="11"/>
                  </a:cubicBezTo>
                  <a:cubicBezTo>
                    <a:pt x="389" y="4"/>
                    <a:pt x="364" y="1"/>
                    <a:pt x="3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1" name="Google Shape;8351;p64"/>
            <p:cNvSpPr/>
            <p:nvPr/>
          </p:nvSpPr>
          <p:spPr>
            <a:xfrm>
              <a:off x="1474700" y="1961347"/>
              <a:ext cx="25157" cy="32195"/>
            </a:xfrm>
            <a:custGeom>
              <a:avLst/>
              <a:gdLst/>
              <a:ahLst/>
              <a:cxnLst/>
              <a:rect l="l" t="t" r="r" b="b"/>
              <a:pathLst>
                <a:path w="958" h="1226" extrusionOk="0">
                  <a:moveTo>
                    <a:pt x="335" y="1"/>
                  </a:moveTo>
                  <a:cubicBezTo>
                    <a:pt x="153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9"/>
                    <a:pt x="307" y="1102"/>
                    <a:pt x="479" y="1102"/>
                  </a:cubicBezTo>
                  <a:cubicBezTo>
                    <a:pt x="642" y="1102"/>
                    <a:pt x="804" y="1140"/>
                    <a:pt x="957" y="1226"/>
                  </a:cubicBezTo>
                  <a:lnTo>
                    <a:pt x="957" y="336"/>
                  </a:lnTo>
                  <a:cubicBezTo>
                    <a:pt x="957" y="154"/>
                    <a:pt x="804" y="1"/>
                    <a:pt x="6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2" name="Google Shape;8352;p64"/>
            <p:cNvSpPr/>
            <p:nvPr/>
          </p:nvSpPr>
          <p:spPr>
            <a:xfrm>
              <a:off x="1474700" y="2036503"/>
              <a:ext cx="24894" cy="259633"/>
            </a:xfrm>
            <a:custGeom>
              <a:avLst/>
              <a:gdLst/>
              <a:ahLst/>
              <a:cxnLst/>
              <a:rect l="l" t="t" r="r" b="b"/>
              <a:pathLst>
                <a:path w="948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948" y="9887"/>
                  </a:lnTo>
                  <a:lnTo>
                    <a:pt x="948" y="0"/>
                  </a:lnTo>
                  <a:cubicBezTo>
                    <a:pt x="799" y="82"/>
                    <a:pt x="637" y="123"/>
                    <a:pt x="474" y="123"/>
                  </a:cubicBezTo>
                  <a:cubicBezTo>
                    <a:pt x="311" y="123"/>
                    <a:pt x="149" y="8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3" name="Google Shape;8353;p64"/>
            <p:cNvSpPr/>
            <p:nvPr/>
          </p:nvSpPr>
          <p:spPr>
            <a:xfrm>
              <a:off x="1474700" y="1961347"/>
              <a:ext cx="20877" cy="32195"/>
            </a:xfrm>
            <a:custGeom>
              <a:avLst/>
              <a:gdLst/>
              <a:ahLst/>
              <a:cxnLst/>
              <a:rect l="l" t="t" r="r" b="b"/>
              <a:pathLst>
                <a:path w="795" h="1226" extrusionOk="0">
                  <a:moveTo>
                    <a:pt x="326" y="1"/>
                  </a:moveTo>
                  <a:cubicBezTo>
                    <a:pt x="144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0"/>
                    <a:pt x="309" y="1097"/>
                    <a:pt x="475" y="1097"/>
                  </a:cubicBezTo>
                  <a:cubicBezTo>
                    <a:pt x="531" y="1097"/>
                    <a:pt x="587" y="1102"/>
                    <a:pt x="642" y="1111"/>
                  </a:cubicBezTo>
                  <a:lnTo>
                    <a:pt x="642" y="326"/>
                  </a:lnTo>
                  <a:cubicBezTo>
                    <a:pt x="642" y="221"/>
                    <a:pt x="699" y="116"/>
                    <a:pt x="795" y="58"/>
                  </a:cubicBezTo>
                  <a:cubicBezTo>
                    <a:pt x="737" y="20"/>
                    <a:pt x="680" y="1"/>
                    <a:pt x="6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4" name="Google Shape;8354;p64"/>
            <p:cNvSpPr/>
            <p:nvPr/>
          </p:nvSpPr>
          <p:spPr>
            <a:xfrm>
              <a:off x="1474700" y="2036503"/>
              <a:ext cx="16596" cy="259633"/>
            </a:xfrm>
            <a:custGeom>
              <a:avLst/>
              <a:gdLst/>
              <a:ahLst/>
              <a:cxnLst/>
              <a:rect l="l" t="t" r="r" b="b"/>
              <a:pathLst>
                <a:path w="632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632" y="9887"/>
                  </a:lnTo>
                  <a:lnTo>
                    <a:pt x="632" y="115"/>
                  </a:lnTo>
                  <a:cubicBezTo>
                    <a:pt x="584" y="115"/>
                    <a:pt x="527" y="125"/>
                    <a:pt x="479" y="125"/>
                  </a:cubicBezTo>
                  <a:cubicBezTo>
                    <a:pt x="307" y="125"/>
                    <a:pt x="144" y="7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5" name="Google Shape;8355;p64"/>
            <p:cNvSpPr/>
            <p:nvPr/>
          </p:nvSpPr>
          <p:spPr>
            <a:xfrm>
              <a:off x="1551852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6" name="Google Shape;8356;p64"/>
            <p:cNvSpPr/>
            <p:nvPr/>
          </p:nvSpPr>
          <p:spPr>
            <a:xfrm>
              <a:off x="1551852" y="2166175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1"/>
                  </a:moveTo>
                  <a:cubicBezTo>
                    <a:pt x="29" y="68"/>
                    <a:pt x="0" y="154"/>
                    <a:pt x="0" y="240"/>
                  </a:cubicBezTo>
                  <a:lnTo>
                    <a:pt x="0" y="393"/>
                  </a:lnTo>
                  <a:cubicBezTo>
                    <a:pt x="0" y="623"/>
                    <a:pt x="182" y="805"/>
                    <a:pt x="412" y="805"/>
                  </a:cubicBezTo>
                  <a:lnTo>
                    <a:pt x="5149" y="805"/>
                  </a:lnTo>
                  <a:cubicBezTo>
                    <a:pt x="5379" y="805"/>
                    <a:pt x="5561" y="623"/>
                    <a:pt x="5561" y="393"/>
                  </a:cubicBezTo>
                  <a:lnTo>
                    <a:pt x="5561" y="240"/>
                  </a:lnTo>
                  <a:cubicBezTo>
                    <a:pt x="5561" y="154"/>
                    <a:pt x="5532" y="68"/>
                    <a:pt x="5475" y="1"/>
                  </a:cubicBezTo>
                  <a:cubicBezTo>
                    <a:pt x="5398" y="96"/>
                    <a:pt x="5283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96"/>
                    <a:pt x="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7" name="Google Shape;8357;p64"/>
            <p:cNvSpPr/>
            <p:nvPr/>
          </p:nvSpPr>
          <p:spPr>
            <a:xfrm>
              <a:off x="1572965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0" y="1"/>
                  </a:moveTo>
                  <a:cubicBezTo>
                    <a:pt x="144" y="1034"/>
                    <a:pt x="1024" y="1809"/>
                    <a:pt x="2077" y="1809"/>
                  </a:cubicBezTo>
                  <a:cubicBezTo>
                    <a:pt x="3120" y="1809"/>
                    <a:pt x="4010" y="1034"/>
                    <a:pt x="4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8" name="Google Shape;8358;p64"/>
            <p:cNvSpPr/>
            <p:nvPr/>
          </p:nvSpPr>
          <p:spPr>
            <a:xfrm>
              <a:off x="1293244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1" y="1"/>
                  </a:moveTo>
                  <a:cubicBezTo>
                    <a:pt x="149" y="1059"/>
                    <a:pt x="1048" y="1810"/>
                    <a:pt x="2067" y="1810"/>
                  </a:cubicBezTo>
                  <a:cubicBezTo>
                    <a:pt x="2228" y="1810"/>
                    <a:pt x="2392" y="1791"/>
                    <a:pt x="2556" y="1752"/>
                  </a:cubicBezTo>
                  <a:cubicBezTo>
                    <a:pt x="1714" y="1551"/>
                    <a:pt x="1082" y="862"/>
                    <a:pt x="9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9" name="Google Shape;8359;p64"/>
            <p:cNvSpPr/>
            <p:nvPr/>
          </p:nvSpPr>
          <p:spPr>
            <a:xfrm>
              <a:off x="1572965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0" y="1"/>
                  </a:moveTo>
                  <a:cubicBezTo>
                    <a:pt x="141" y="1059"/>
                    <a:pt x="1045" y="1810"/>
                    <a:pt x="2066" y="1810"/>
                  </a:cubicBezTo>
                  <a:cubicBezTo>
                    <a:pt x="2227" y="1810"/>
                    <a:pt x="2391" y="1791"/>
                    <a:pt x="2556" y="1752"/>
                  </a:cubicBezTo>
                  <a:cubicBezTo>
                    <a:pt x="1713" y="1551"/>
                    <a:pt x="1082" y="862"/>
                    <a:pt x="9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0" name="Google Shape;8360;p64"/>
            <p:cNvSpPr/>
            <p:nvPr/>
          </p:nvSpPr>
          <p:spPr>
            <a:xfrm>
              <a:off x="1333211" y="2029466"/>
              <a:ext cx="34191" cy="33954"/>
            </a:xfrm>
            <a:custGeom>
              <a:avLst/>
              <a:gdLst/>
              <a:ahLst/>
              <a:cxnLst/>
              <a:rect l="l" t="t" r="r" b="b"/>
              <a:pathLst>
                <a:path w="1302" h="1293" extrusionOk="0">
                  <a:moveTo>
                    <a:pt x="651" y="1"/>
                  </a:moveTo>
                  <a:cubicBezTo>
                    <a:pt x="297" y="1"/>
                    <a:pt x="0" y="288"/>
                    <a:pt x="0" y="651"/>
                  </a:cubicBezTo>
                  <a:cubicBezTo>
                    <a:pt x="0" y="1005"/>
                    <a:pt x="297" y="1293"/>
                    <a:pt x="651" y="1293"/>
                  </a:cubicBezTo>
                  <a:cubicBezTo>
                    <a:pt x="1005" y="1293"/>
                    <a:pt x="1302" y="1005"/>
                    <a:pt x="1302" y="651"/>
                  </a:cubicBezTo>
                  <a:cubicBezTo>
                    <a:pt x="1302" y="288"/>
                    <a:pt x="1005" y="1"/>
                    <a:pt x="65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1" name="Google Shape;8361;p64"/>
            <p:cNvSpPr/>
            <p:nvPr/>
          </p:nvSpPr>
          <p:spPr>
            <a:xfrm>
              <a:off x="1607891" y="2029466"/>
              <a:ext cx="33954" cy="33954"/>
            </a:xfrm>
            <a:custGeom>
              <a:avLst/>
              <a:gdLst/>
              <a:ahLst/>
              <a:cxnLst/>
              <a:rect l="l" t="t" r="r" b="b"/>
              <a:pathLst>
                <a:path w="1293" h="1293" extrusionOk="0">
                  <a:moveTo>
                    <a:pt x="642" y="1"/>
                  </a:moveTo>
                  <a:cubicBezTo>
                    <a:pt x="288" y="1"/>
                    <a:pt x="1" y="288"/>
                    <a:pt x="1" y="651"/>
                  </a:cubicBezTo>
                  <a:cubicBezTo>
                    <a:pt x="1" y="1005"/>
                    <a:pt x="288" y="1293"/>
                    <a:pt x="642" y="1293"/>
                  </a:cubicBezTo>
                  <a:cubicBezTo>
                    <a:pt x="1005" y="1293"/>
                    <a:pt x="1293" y="1005"/>
                    <a:pt x="1293" y="651"/>
                  </a:cubicBezTo>
                  <a:cubicBezTo>
                    <a:pt x="1293" y="288"/>
                    <a:pt x="1005" y="1"/>
                    <a:pt x="6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8362;p64"/>
            <p:cNvSpPr/>
            <p:nvPr/>
          </p:nvSpPr>
          <p:spPr>
            <a:xfrm>
              <a:off x="1428456" y="2293589"/>
              <a:ext cx="117382" cy="27941"/>
            </a:xfrm>
            <a:custGeom>
              <a:avLst/>
              <a:gdLst/>
              <a:ahLst/>
              <a:cxnLst/>
              <a:rect l="l" t="t" r="r" b="b"/>
              <a:pathLst>
                <a:path w="4470" h="1064" extrusionOk="0">
                  <a:moveTo>
                    <a:pt x="402" y="1"/>
                  </a:moveTo>
                  <a:cubicBezTo>
                    <a:pt x="182" y="1"/>
                    <a:pt x="0" y="183"/>
                    <a:pt x="0" y="403"/>
                  </a:cubicBezTo>
                  <a:lnTo>
                    <a:pt x="0" y="1063"/>
                  </a:lnTo>
                  <a:lnTo>
                    <a:pt x="4470" y="1063"/>
                  </a:lnTo>
                  <a:lnTo>
                    <a:pt x="4470" y="403"/>
                  </a:lnTo>
                  <a:cubicBezTo>
                    <a:pt x="4470" y="183"/>
                    <a:pt x="4288" y="1"/>
                    <a:pt x="40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3" name="Google Shape;8363;p64"/>
            <p:cNvSpPr/>
            <p:nvPr/>
          </p:nvSpPr>
          <p:spPr>
            <a:xfrm>
              <a:off x="1428456" y="2302150"/>
              <a:ext cx="117382" cy="19380"/>
            </a:xfrm>
            <a:custGeom>
              <a:avLst/>
              <a:gdLst/>
              <a:ahLst/>
              <a:cxnLst/>
              <a:rect l="l" t="t" r="r" b="b"/>
              <a:pathLst>
                <a:path w="4470" h="738" extrusionOk="0">
                  <a:moveTo>
                    <a:pt x="10" y="0"/>
                  </a:moveTo>
                  <a:cubicBezTo>
                    <a:pt x="0" y="19"/>
                    <a:pt x="0" y="48"/>
                    <a:pt x="0" y="77"/>
                  </a:cubicBezTo>
                  <a:lnTo>
                    <a:pt x="0" y="737"/>
                  </a:lnTo>
                  <a:lnTo>
                    <a:pt x="4470" y="737"/>
                  </a:lnTo>
                  <a:lnTo>
                    <a:pt x="4470" y="77"/>
                  </a:lnTo>
                  <a:cubicBezTo>
                    <a:pt x="4470" y="48"/>
                    <a:pt x="4470" y="19"/>
                    <a:pt x="44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4" name="Google Shape;8364;p64"/>
            <p:cNvSpPr/>
            <p:nvPr/>
          </p:nvSpPr>
          <p:spPr>
            <a:xfrm>
              <a:off x="1414381" y="2318982"/>
              <a:ext cx="146032" cy="25420"/>
            </a:xfrm>
            <a:custGeom>
              <a:avLst/>
              <a:gdLst/>
              <a:ahLst/>
              <a:cxnLst/>
              <a:rect l="l" t="t" r="r" b="b"/>
              <a:pathLst>
                <a:path w="5561" h="968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61" y="565"/>
                  </a:cubicBezTo>
                  <a:lnTo>
                    <a:pt x="556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8365;p64"/>
            <p:cNvSpPr/>
            <p:nvPr/>
          </p:nvSpPr>
          <p:spPr>
            <a:xfrm>
              <a:off x="1414381" y="2323263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0"/>
                  </a:moveTo>
                  <a:cubicBezTo>
                    <a:pt x="29" y="67"/>
                    <a:pt x="0" y="153"/>
                    <a:pt x="0" y="239"/>
                  </a:cubicBezTo>
                  <a:lnTo>
                    <a:pt x="0" y="393"/>
                  </a:lnTo>
                  <a:cubicBezTo>
                    <a:pt x="0" y="622"/>
                    <a:pt x="182" y="804"/>
                    <a:pt x="412" y="804"/>
                  </a:cubicBezTo>
                  <a:lnTo>
                    <a:pt x="5149" y="804"/>
                  </a:lnTo>
                  <a:cubicBezTo>
                    <a:pt x="5379" y="804"/>
                    <a:pt x="5561" y="622"/>
                    <a:pt x="5561" y="393"/>
                  </a:cubicBezTo>
                  <a:lnTo>
                    <a:pt x="5561" y="239"/>
                  </a:lnTo>
                  <a:cubicBezTo>
                    <a:pt x="5561" y="153"/>
                    <a:pt x="5532" y="67"/>
                    <a:pt x="5475" y="0"/>
                  </a:cubicBezTo>
                  <a:cubicBezTo>
                    <a:pt x="5398" y="105"/>
                    <a:pt x="5274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105"/>
                    <a:pt x="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8366;p64"/>
            <p:cNvSpPr/>
            <p:nvPr/>
          </p:nvSpPr>
          <p:spPr>
            <a:xfrm>
              <a:off x="1462384" y="1990260"/>
              <a:ext cx="49526" cy="49526"/>
            </a:xfrm>
            <a:custGeom>
              <a:avLst/>
              <a:gdLst/>
              <a:ahLst/>
              <a:cxnLst/>
              <a:rect l="l" t="t" r="r" b="b"/>
              <a:pathLst>
                <a:path w="1886" h="1886" extrusionOk="0">
                  <a:moveTo>
                    <a:pt x="938" y="1"/>
                  </a:moveTo>
                  <a:cubicBezTo>
                    <a:pt x="421" y="1"/>
                    <a:pt x="0" y="422"/>
                    <a:pt x="0" y="938"/>
                  </a:cubicBezTo>
                  <a:cubicBezTo>
                    <a:pt x="0" y="1465"/>
                    <a:pt x="421" y="1886"/>
                    <a:pt x="938" y="1886"/>
                  </a:cubicBezTo>
                  <a:cubicBezTo>
                    <a:pt x="1465" y="1886"/>
                    <a:pt x="1886" y="1465"/>
                    <a:pt x="1886" y="938"/>
                  </a:cubicBezTo>
                  <a:cubicBezTo>
                    <a:pt x="1886" y="422"/>
                    <a:pt x="1465" y="1"/>
                    <a:pt x="9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8367;p64"/>
            <p:cNvSpPr/>
            <p:nvPr/>
          </p:nvSpPr>
          <p:spPr>
            <a:xfrm>
              <a:off x="133321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4" y="1"/>
                  </a:moveTo>
                  <a:cubicBezTo>
                    <a:pt x="322" y="1"/>
                    <a:pt x="0" y="255"/>
                    <a:pt x="0" y="647"/>
                  </a:cubicBezTo>
                  <a:cubicBezTo>
                    <a:pt x="0" y="1040"/>
                    <a:pt x="322" y="1294"/>
                    <a:pt x="654" y="1294"/>
                  </a:cubicBezTo>
                  <a:cubicBezTo>
                    <a:pt x="824" y="1294"/>
                    <a:pt x="997" y="1227"/>
                    <a:pt x="1130" y="1078"/>
                  </a:cubicBezTo>
                  <a:cubicBezTo>
                    <a:pt x="1024" y="963"/>
                    <a:pt x="967" y="810"/>
                    <a:pt x="967" y="647"/>
                  </a:cubicBezTo>
                  <a:cubicBezTo>
                    <a:pt x="967" y="485"/>
                    <a:pt x="1024" y="331"/>
                    <a:pt x="1130" y="217"/>
                  </a:cubicBezTo>
                  <a:cubicBezTo>
                    <a:pt x="997" y="67"/>
                    <a:pt x="824" y="1"/>
                    <a:pt x="65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8368;p64"/>
            <p:cNvSpPr/>
            <p:nvPr/>
          </p:nvSpPr>
          <p:spPr>
            <a:xfrm>
              <a:off x="160789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0" y="1"/>
                  </a:moveTo>
                  <a:cubicBezTo>
                    <a:pt x="319" y="1"/>
                    <a:pt x="1" y="255"/>
                    <a:pt x="1" y="647"/>
                  </a:cubicBezTo>
                  <a:cubicBezTo>
                    <a:pt x="1" y="1040"/>
                    <a:pt x="319" y="1294"/>
                    <a:pt x="650" y="1294"/>
                  </a:cubicBezTo>
                  <a:cubicBezTo>
                    <a:pt x="820" y="1294"/>
                    <a:pt x="994" y="1227"/>
                    <a:pt x="1130" y="1078"/>
                  </a:cubicBezTo>
                  <a:cubicBezTo>
                    <a:pt x="1025" y="963"/>
                    <a:pt x="967" y="810"/>
                    <a:pt x="967" y="647"/>
                  </a:cubicBezTo>
                  <a:cubicBezTo>
                    <a:pt x="967" y="485"/>
                    <a:pt x="1025" y="331"/>
                    <a:pt x="1130" y="217"/>
                  </a:cubicBezTo>
                  <a:cubicBezTo>
                    <a:pt x="994" y="67"/>
                    <a:pt x="820" y="1"/>
                    <a:pt x="6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8369;p64"/>
            <p:cNvSpPr/>
            <p:nvPr/>
          </p:nvSpPr>
          <p:spPr>
            <a:xfrm>
              <a:off x="1462384" y="1990286"/>
              <a:ext cx="37473" cy="49763"/>
            </a:xfrm>
            <a:custGeom>
              <a:avLst/>
              <a:gdLst/>
              <a:ahLst/>
              <a:cxnLst/>
              <a:rect l="l" t="t" r="r" b="b"/>
              <a:pathLst>
                <a:path w="1427" h="1895" extrusionOk="0">
                  <a:moveTo>
                    <a:pt x="948" y="1"/>
                  </a:moveTo>
                  <a:cubicBezTo>
                    <a:pt x="454" y="1"/>
                    <a:pt x="0" y="397"/>
                    <a:pt x="0" y="947"/>
                  </a:cubicBezTo>
                  <a:cubicBezTo>
                    <a:pt x="0" y="1502"/>
                    <a:pt x="451" y="1895"/>
                    <a:pt x="944" y="1895"/>
                  </a:cubicBezTo>
                  <a:cubicBezTo>
                    <a:pt x="1105" y="1895"/>
                    <a:pt x="1271" y="1853"/>
                    <a:pt x="1426" y="1760"/>
                  </a:cubicBezTo>
                  <a:cubicBezTo>
                    <a:pt x="1139" y="1588"/>
                    <a:pt x="967" y="1282"/>
                    <a:pt x="967" y="947"/>
                  </a:cubicBezTo>
                  <a:cubicBezTo>
                    <a:pt x="967" y="612"/>
                    <a:pt x="1139" y="306"/>
                    <a:pt x="1426" y="134"/>
                  </a:cubicBezTo>
                  <a:cubicBezTo>
                    <a:pt x="1272" y="42"/>
                    <a:pt x="1108" y="1"/>
                    <a:pt x="94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0" name="Google Shape;8370;p64"/>
            <p:cNvSpPr/>
            <p:nvPr/>
          </p:nvSpPr>
          <p:spPr>
            <a:xfrm>
              <a:off x="1277409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03" y="0"/>
                  </a:moveTo>
                  <a:cubicBezTo>
                    <a:pt x="182" y="0"/>
                    <a:pt x="1" y="182"/>
                    <a:pt x="1" y="402"/>
                  </a:cubicBezTo>
                  <a:lnTo>
                    <a:pt x="1" y="565"/>
                  </a:lnTo>
                  <a:cubicBezTo>
                    <a:pt x="1" y="785"/>
                    <a:pt x="182" y="967"/>
                    <a:pt x="403" y="967"/>
                  </a:cubicBezTo>
                  <a:lnTo>
                    <a:pt x="5149" y="967"/>
                  </a:lnTo>
                  <a:cubicBezTo>
                    <a:pt x="5370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70" y="0"/>
                    <a:pt x="514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1" name="Google Shape;8371;p64"/>
            <p:cNvSpPr/>
            <p:nvPr/>
          </p:nvSpPr>
          <p:spPr>
            <a:xfrm>
              <a:off x="1277409" y="2166175"/>
              <a:ext cx="145796" cy="21139"/>
            </a:xfrm>
            <a:custGeom>
              <a:avLst/>
              <a:gdLst/>
              <a:ahLst/>
              <a:cxnLst/>
              <a:rect l="l" t="t" r="r" b="b"/>
              <a:pathLst>
                <a:path w="5552" h="805" extrusionOk="0">
                  <a:moveTo>
                    <a:pt x="77" y="1"/>
                  </a:moveTo>
                  <a:cubicBezTo>
                    <a:pt x="29" y="68"/>
                    <a:pt x="1" y="154"/>
                    <a:pt x="1" y="240"/>
                  </a:cubicBezTo>
                  <a:lnTo>
                    <a:pt x="1" y="393"/>
                  </a:lnTo>
                  <a:cubicBezTo>
                    <a:pt x="1" y="623"/>
                    <a:pt x="182" y="805"/>
                    <a:pt x="403" y="805"/>
                  </a:cubicBezTo>
                  <a:lnTo>
                    <a:pt x="5149" y="805"/>
                  </a:lnTo>
                  <a:cubicBezTo>
                    <a:pt x="5370" y="805"/>
                    <a:pt x="5551" y="623"/>
                    <a:pt x="5551" y="393"/>
                  </a:cubicBezTo>
                  <a:lnTo>
                    <a:pt x="5551" y="240"/>
                  </a:lnTo>
                  <a:cubicBezTo>
                    <a:pt x="5551" y="154"/>
                    <a:pt x="5523" y="68"/>
                    <a:pt x="5475" y="1"/>
                  </a:cubicBezTo>
                  <a:cubicBezTo>
                    <a:pt x="5398" y="96"/>
                    <a:pt x="5274" y="163"/>
                    <a:pt x="5149" y="163"/>
                  </a:cubicBezTo>
                  <a:lnTo>
                    <a:pt x="403" y="163"/>
                  </a:lnTo>
                  <a:cubicBezTo>
                    <a:pt x="278" y="163"/>
                    <a:pt x="154" y="96"/>
                    <a:pt x="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84" name="Google Shape;12535;p53"/>
          <p:cNvGrpSpPr/>
          <p:nvPr/>
        </p:nvGrpSpPr>
        <p:grpSpPr>
          <a:xfrm>
            <a:off x="3808317" y="2406535"/>
            <a:ext cx="527196" cy="594219"/>
            <a:chOff x="4670239" y="1541599"/>
            <a:chExt cx="359679" cy="321833"/>
          </a:xfrm>
        </p:grpSpPr>
        <p:sp>
          <p:nvSpPr>
            <p:cNvPr id="385" name="Google Shape;12536;p53"/>
            <p:cNvSpPr/>
            <p:nvPr/>
          </p:nvSpPr>
          <p:spPr>
            <a:xfrm>
              <a:off x="4818790" y="1606787"/>
              <a:ext cx="28838" cy="49687"/>
            </a:xfrm>
            <a:custGeom>
              <a:avLst/>
              <a:gdLst/>
              <a:ahLst/>
              <a:cxnLst/>
              <a:rect l="l" t="t" r="r" b="b"/>
              <a:pathLst>
                <a:path w="906" h="1561" extrusionOk="0">
                  <a:moveTo>
                    <a:pt x="429" y="298"/>
                  </a:moveTo>
                  <a:lnTo>
                    <a:pt x="429" y="584"/>
                  </a:lnTo>
                  <a:cubicBezTo>
                    <a:pt x="310" y="537"/>
                    <a:pt x="287" y="489"/>
                    <a:pt x="287" y="429"/>
                  </a:cubicBezTo>
                  <a:cubicBezTo>
                    <a:pt x="287" y="346"/>
                    <a:pt x="358" y="310"/>
                    <a:pt x="429" y="298"/>
                  </a:cubicBezTo>
                  <a:close/>
                  <a:moveTo>
                    <a:pt x="537" y="882"/>
                  </a:moveTo>
                  <a:cubicBezTo>
                    <a:pt x="656" y="929"/>
                    <a:pt x="680" y="989"/>
                    <a:pt x="680" y="1060"/>
                  </a:cubicBezTo>
                  <a:cubicBezTo>
                    <a:pt x="680" y="1132"/>
                    <a:pt x="620" y="1191"/>
                    <a:pt x="537" y="1203"/>
                  </a:cubicBezTo>
                  <a:lnTo>
                    <a:pt x="537" y="882"/>
                  </a:lnTo>
                  <a:close/>
                  <a:moveTo>
                    <a:pt x="477" y="1"/>
                  </a:moveTo>
                  <a:cubicBezTo>
                    <a:pt x="441" y="1"/>
                    <a:pt x="418" y="13"/>
                    <a:pt x="418" y="48"/>
                  </a:cubicBezTo>
                  <a:lnTo>
                    <a:pt x="418" y="108"/>
                  </a:lnTo>
                  <a:cubicBezTo>
                    <a:pt x="191" y="132"/>
                    <a:pt x="48" y="251"/>
                    <a:pt x="48" y="477"/>
                  </a:cubicBezTo>
                  <a:cubicBezTo>
                    <a:pt x="48" y="715"/>
                    <a:pt x="227" y="787"/>
                    <a:pt x="418" y="870"/>
                  </a:cubicBezTo>
                  <a:lnTo>
                    <a:pt x="418" y="1239"/>
                  </a:lnTo>
                  <a:cubicBezTo>
                    <a:pt x="310" y="1215"/>
                    <a:pt x="263" y="1191"/>
                    <a:pt x="179" y="1120"/>
                  </a:cubicBezTo>
                  <a:cubicBezTo>
                    <a:pt x="159" y="1104"/>
                    <a:pt x="138" y="1096"/>
                    <a:pt x="118" y="1096"/>
                  </a:cubicBezTo>
                  <a:cubicBezTo>
                    <a:pt x="93" y="1096"/>
                    <a:pt x="69" y="1110"/>
                    <a:pt x="48" y="1144"/>
                  </a:cubicBezTo>
                  <a:cubicBezTo>
                    <a:pt x="1" y="1203"/>
                    <a:pt x="1" y="1263"/>
                    <a:pt x="48" y="1310"/>
                  </a:cubicBezTo>
                  <a:cubicBezTo>
                    <a:pt x="120" y="1418"/>
                    <a:pt x="287" y="1465"/>
                    <a:pt x="418" y="1465"/>
                  </a:cubicBezTo>
                  <a:lnTo>
                    <a:pt x="418" y="1513"/>
                  </a:lnTo>
                  <a:cubicBezTo>
                    <a:pt x="418" y="1549"/>
                    <a:pt x="441" y="1560"/>
                    <a:pt x="477" y="1560"/>
                  </a:cubicBezTo>
                  <a:cubicBezTo>
                    <a:pt x="501" y="1560"/>
                    <a:pt x="537" y="1549"/>
                    <a:pt x="537" y="1513"/>
                  </a:cubicBezTo>
                  <a:lnTo>
                    <a:pt x="537" y="1429"/>
                  </a:lnTo>
                  <a:cubicBezTo>
                    <a:pt x="727" y="1406"/>
                    <a:pt x="894" y="1263"/>
                    <a:pt x="894" y="1025"/>
                  </a:cubicBezTo>
                  <a:cubicBezTo>
                    <a:pt x="906" y="787"/>
                    <a:pt x="763" y="703"/>
                    <a:pt x="549" y="632"/>
                  </a:cubicBezTo>
                  <a:lnTo>
                    <a:pt x="549" y="286"/>
                  </a:lnTo>
                  <a:cubicBezTo>
                    <a:pt x="596" y="286"/>
                    <a:pt x="644" y="298"/>
                    <a:pt x="680" y="334"/>
                  </a:cubicBezTo>
                  <a:cubicBezTo>
                    <a:pt x="707" y="341"/>
                    <a:pt x="738" y="363"/>
                    <a:pt x="771" y="363"/>
                  </a:cubicBezTo>
                  <a:cubicBezTo>
                    <a:pt x="795" y="363"/>
                    <a:pt x="821" y="351"/>
                    <a:pt x="846" y="310"/>
                  </a:cubicBezTo>
                  <a:cubicBezTo>
                    <a:pt x="882" y="275"/>
                    <a:pt x="894" y="215"/>
                    <a:pt x="834" y="167"/>
                  </a:cubicBezTo>
                  <a:cubicBezTo>
                    <a:pt x="763" y="108"/>
                    <a:pt x="644" y="96"/>
                    <a:pt x="537" y="96"/>
                  </a:cubicBezTo>
                  <a:lnTo>
                    <a:pt x="537" y="48"/>
                  </a:lnTo>
                  <a:cubicBezTo>
                    <a:pt x="537" y="13"/>
                    <a:pt x="501" y="1"/>
                    <a:pt x="47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12537;p53"/>
            <p:cNvSpPr/>
            <p:nvPr/>
          </p:nvSpPr>
          <p:spPr>
            <a:xfrm>
              <a:off x="4875256" y="1557896"/>
              <a:ext cx="82281" cy="82663"/>
            </a:xfrm>
            <a:custGeom>
              <a:avLst/>
              <a:gdLst/>
              <a:ahLst/>
              <a:cxnLst/>
              <a:rect l="l" t="t" r="r" b="b"/>
              <a:pathLst>
                <a:path w="2585" h="2597" extrusionOk="0">
                  <a:moveTo>
                    <a:pt x="1287" y="310"/>
                  </a:moveTo>
                  <a:cubicBezTo>
                    <a:pt x="1823" y="310"/>
                    <a:pt x="2275" y="751"/>
                    <a:pt x="2275" y="1299"/>
                  </a:cubicBezTo>
                  <a:cubicBezTo>
                    <a:pt x="2263" y="1834"/>
                    <a:pt x="1823" y="2275"/>
                    <a:pt x="1287" y="2275"/>
                  </a:cubicBezTo>
                  <a:cubicBezTo>
                    <a:pt x="751" y="2275"/>
                    <a:pt x="310" y="1846"/>
                    <a:pt x="310" y="1299"/>
                  </a:cubicBezTo>
                  <a:cubicBezTo>
                    <a:pt x="310" y="763"/>
                    <a:pt x="739" y="310"/>
                    <a:pt x="1287" y="310"/>
                  </a:cubicBezTo>
                  <a:close/>
                  <a:moveTo>
                    <a:pt x="1287" y="1"/>
                  </a:moveTo>
                  <a:cubicBezTo>
                    <a:pt x="572" y="1"/>
                    <a:pt x="1" y="584"/>
                    <a:pt x="1" y="1299"/>
                  </a:cubicBezTo>
                  <a:cubicBezTo>
                    <a:pt x="1" y="2013"/>
                    <a:pt x="572" y="2596"/>
                    <a:pt x="1287" y="2596"/>
                  </a:cubicBezTo>
                  <a:cubicBezTo>
                    <a:pt x="2001" y="2596"/>
                    <a:pt x="2585" y="2013"/>
                    <a:pt x="2585" y="1299"/>
                  </a:cubicBezTo>
                  <a:cubicBezTo>
                    <a:pt x="2585" y="584"/>
                    <a:pt x="2001" y="1"/>
                    <a:pt x="128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12538;p53"/>
            <p:cNvSpPr/>
            <p:nvPr/>
          </p:nvSpPr>
          <p:spPr>
            <a:xfrm>
              <a:off x="4775215" y="1541599"/>
              <a:ext cx="199001" cy="147850"/>
            </a:xfrm>
            <a:custGeom>
              <a:avLst/>
              <a:gdLst/>
              <a:ahLst/>
              <a:cxnLst/>
              <a:rect l="l" t="t" r="r" b="b"/>
              <a:pathLst>
                <a:path w="6252" h="4645" extrusionOk="0">
                  <a:moveTo>
                    <a:pt x="1834" y="1811"/>
                  </a:moveTo>
                  <a:cubicBezTo>
                    <a:pt x="2168" y="1811"/>
                    <a:pt x="2465" y="1989"/>
                    <a:pt x="2644" y="2239"/>
                  </a:cubicBezTo>
                  <a:cubicBezTo>
                    <a:pt x="2680" y="2394"/>
                    <a:pt x="2739" y="2525"/>
                    <a:pt x="2799" y="2656"/>
                  </a:cubicBezTo>
                  <a:cubicBezTo>
                    <a:pt x="2799" y="2704"/>
                    <a:pt x="2811" y="2751"/>
                    <a:pt x="2811" y="2787"/>
                  </a:cubicBezTo>
                  <a:cubicBezTo>
                    <a:pt x="2811" y="3335"/>
                    <a:pt x="2382" y="3775"/>
                    <a:pt x="1834" y="3775"/>
                  </a:cubicBezTo>
                  <a:cubicBezTo>
                    <a:pt x="1298" y="3775"/>
                    <a:pt x="846" y="3347"/>
                    <a:pt x="846" y="2787"/>
                  </a:cubicBezTo>
                  <a:cubicBezTo>
                    <a:pt x="846" y="2251"/>
                    <a:pt x="1275" y="1811"/>
                    <a:pt x="1834" y="1811"/>
                  </a:cubicBezTo>
                  <a:close/>
                  <a:moveTo>
                    <a:pt x="1834" y="1263"/>
                  </a:moveTo>
                  <a:cubicBezTo>
                    <a:pt x="2108" y="1263"/>
                    <a:pt x="2382" y="1334"/>
                    <a:pt x="2620" y="1489"/>
                  </a:cubicBezTo>
                  <a:cubicBezTo>
                    <a:pt x="2608" y="1561"/>
                    <a:pt x="2608" y="1644"/>
                    <a:pt x="2584" y="1727"/>
                  </a:cubicBezTo>
                  <a:cubicBezTo>
                    <a:pt x="2382" y="1572"/>
                    <a:pt x="2108" y="1465"/>
                    <a:pt x="1822" y="1465"/>
                  </a:cubicBezTo>
                  <a:cubicBezTo>
                    <a:pt x="1120" y="1465"/>
                    <a:pt x="536" y="2049"/>
                    <a:pt x="536" y="2763"/>
                  </a:cubicBezTo>
                  <a:cubicBezTo>
                    <a:pt x="536" y="3477"/>
                    <a:pt x="1108" y="4061"/>
                    <a:pt x="1822" y="4061"/>
                  </a:cubicBezTo>
                  <a:cubicBezTo>
                    <a:pt x="2453" y="4061"/>
                    <a:pt x="2953" y="3632"/>
                    <a:pt x="3096" y="3049"/>
                  </a:cubicBezTo>
                  <a:cubicBezTo>
                    <a:pt x="3156" y="3108"/>
                    <a:pt x="3215" y="3156"/>
                    <a:pt x="3275" y="3216"/>
                  </a:cubicBezTo>
                  <a:cubicBezTo>
                    <a:pt x="3084" y="3870"/>
                    <a:pt x="2501" y="4299"/>
                    <a:pt x="1834" y="4299"/>
                  </a:cubicBezTo>
                  <a:cubicBezTo>
                    <a:pt x="1001" y="4299"/>
                    <a:pt x="310" y="3608"/>
                    <a:pt x="310" y="2775"/>
                  </a:cubicBezTo>
                  <a:cubicBezTo>
                    <a:pt x="310" y="1942"/>
                    <a:pt x="1001" y="1263"/>
                    <a:pt x="1834" y="1263"/>
                  </a:cubicBezTo>
                  <a:close/>
                  <a:moveTo>
                    <a:pt x="4430" y="1"/>
                  </a:moveTo>
                  <a:cubicBezTo>
                    <a:pt x="3644" y="1"/>
                    <a:pt x="2977" y="501"/>
                    <a:pt x="2703" y="1203"/>
                  </a:cubicBezTo>
                  <a:cubicBezTo>
                    <a:pt x="2441" y="1049"/>
                    <a:pt x="2144" y="977"/>
                    <a:pt x="1834" y="977"/>
                  </a:cubicBezTo>
                  <a:cubicBezTo>
                    <a:pt x="822" y="977"/>
                    <a:pt x="1" y="1799"/>
                    <a:pt x="1" y="2811"/>
                  </a:cubicBezTo>
                  <a:cubicBezTo>
                    <a:pt x="1" y="3823"/>
                    <a:pt x="822" y="4644"/>
                    <a:pt x="1834" y="4644"/>
                  </a:cubicBezTo>
                  <a:cubicBezTo>
                    <a:pt x="2608" y="4644"/>
                    <a:pt x="3287" y="4168"/>
                    <a:pt x="3561" y="3430"/>
                  </a:cubicBezTo>
                  <a:cubicBezTo>
                    <a:pt x="3811" y="3573"/>
                    <a:pt x="4108" y="3656"/>
                    <a:pt x="4430" y="3656"/>
                  </a:cubicBezTo>
                  <a:cubicBezTo>
                    <a:pt x="4846" y="3656"/>
                    <a:pt x="5251" y="3513"/>
                    <a:pt x="5585" y="3251"/>
                  </a:cubicBezTo>
                  <a:cubicBezTo>
                    <a:pt x="5894" y="3001"/>
                    <a:pt x="6132" y="2632"/>
                    <a:pt x="6216" y="2239"/>
                  </a:cubicBezTo>
                  <a:cubicBezTo>
                    <a:pt x="6228" y="2144"/>
                    <a:pt x="6192" y="2049"/>
                    <a:pt x="6097" y="2037"/>
                  </a:cubicBezTo>
                  <a:cubicBezTo>
                    <a:pt x="6086" y="2035"/>
                    <a:pt x="6076" y="2035"/>
                    <a:pt x="6065" y="2035"/>
                  </a:cubicBezTo>
                  <a:cubicBezTo>
                    <a:pt x="5991" y="2035"/>
                    <a:pt x="5917" y="2072"/>
                    <a:pt x="5906" y="2156"/>
                  </a:cubicBezTo>
                  <a:cubicBezTo>
                    <a:pt x="5739" y="2835"/>
                    <a:pt x="5144" y="3335"/>
                    <a:pt x="4430" y="3335"/>
                  </a:cubicBezTo>
                  <a:cubicBezTo>
                    <a:pt x="3882" y="3335"/>
                    <a:pt x="3394" y="3037"/>
                    <a:pt x="3120" y="2561"/>
                  </a:cubicBezTo>
                  <a:cubicBezTo>
                    <a:pt x="3096" y="2406"/>
                    <a:pt x="3037" y="2263"/>
                    <a:pt x="2965" y="2120"/>
                  </a:cubicBezTo>
                  <a:cubicBezTo>
                    <a:pt x="2763" y="1191"/>
                    <a:pt x="3477" y="310"/>
                    <a:pt x="4430" y="310"/>
                  </a:cubicBezTo>
                  <a:cubicBezTo>
                    <a:pt x="5144" y="310"/>
                    <a:pt x="5739" y="787"/>
                    <a:pt x="5906" y="1489"/>
                  </a:cubicBezTo>
                  <a:cubicBezTo>
                    <a:pt x="5916" y="1560"/>
                    <a:pt x="5986" y="1613"/>
                    <a:pt x="6058" y="1613"/>
                  </a:cubicBezTo>
                  <a:cubicBezTo>
                    <a:pt x="6071" y="1613"/>
                    <a:pt x="6084" y="1612"/>
                    <a:pt x="6097" y="1608"/>
                  </a:cubicBezTo>
                  <a:cubicBezTo>
                    <a:pt x="6192" y="1584"/>
                    <a:pt x="6251" y="1501"/>
                    <a:pt x="6216" y="1406"/>
                  </a:cubicBezTo>
                  <a:cubicBezTo>
                    <a:pt x="6132" y="1013"/>
                    <a:pt x="5906" y="656"/>
                    <a:pt x="5585" y="394"/>
                  </a:cubicBezTo>
                  <a:cubicBezTo>
                    <a:pt x="5251" y="132"/>
                    <a:pt x="4846" y="1"/>
                    <a:pt x="4430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12539;p53"/>
            <p:cNvSpPr/>
            <p:nvPr/>
          </p:nvSpPr>
          <p:spPr>
            <a:xfrm>
              <a:off x="4901803" y="1574957"/>
              <a:ext cx="28838" cy="50069"/>
            </a:xfrm>
            <a:custGeom>
              <a:avLst/>
              <a:gdLst/>
              <a:ahLst/>
              <a:cxnLst/>
              <a:rect l="l" t="t" r="r" b="b"/>
              <a:pathLst>
                <a:path w="906" h="1573" extrusionOk="0">
                  <a:moveTo>
                    <a:pt x="429" y="322"/>
                  </a:moveTo>
                  <a:lnTo>
                    <a:pt x="429" y="596"/>
                  </a:lnTo>
                  <a:cubicBezTo>
                    <a:pt x="310" y="548"/>
                    <a:pt x="274" y="513"/>
                    <a:pt x="274" y="453"/>
                  </a:cubicBezTo>
                  <a:cubicBezTo>
                    <a:pt x="274" y="358"/>
                    <a:pt x="358" y="334"/>
                    <a:pt x="429" y="322"/>
                  </a:cubicBezTo>
                  <a:close/>
                  <a:moveTo>
                    <a:pt x="512" y="894"/>
                  </a:moveTo>
                  <a:cubicBezTo>
                    <a:pt x="631" y="941"/>
                    <a:pt x="667" y="1001"/>
                    <a:pt x="667" y="1072"/>
                  </a:cubicBezTo>
                  <a:cubicBezTo>
                    <a:pt x="667" y="1167"/>
                    <a:pt x="608" y="1215"/>
                    <a:pt x="512" y="1227"/>
                  </a:cubicBezTo>
                  <a:lnTo>
                    <a:pt x="512" y="894"/>
                  </a:lnTo>
                  <a:close/>
                  <a:moveTo>
                    <a:pt x="453" y="1"/>
                  </a:moveTo>
                  <a:cubicBezTo>
                    <a:pt x="429" y="1"/>
                    <a:pt x="393" y="24"/>
                    <a:pt x="393" y="48"/>
                  </a:cubicBezTo>
                  <a:lnTo>
                    <a:pt x="393" y="108"/>
                  </a:lnTo>
                  <a:cubicBezTo>
                    <a:pt x="167" y="132"/>
                    <a:pt x="24" y="251"/>
                    <a:pt x="24" y="477"/>
                  </a:cubicBezTo>
                  <a:cubicBezTo>
                    <a:pt x="24" y="715"/>
                    <a:pt x="203" y="798"/>
                    <a:pt x="393" y="870"/>
                  </a:cubicBezTo>
                  <a:lnTo>
                    <a:pt x="393" y="1239"/>
                  </a:lnTo>
                  <a:cubicBezTo>
                    <a:pt x="286" y="1227"/>
                    <a:pt x="250" y="1179"/>
                    <a:pt x="155" y="1120"/>
                  </a:cubicBezTo>
                  <a:cubicBezTo>
                    <a:pt x="138" y="1108"/>
                    <a:pt x="122" y="1102"/>
                    <a:pt x="106" y="1102"/>
                  </a:cubicBezTo>
                  <a:cubicBezTo>
                    <a:pt x="46" y="1102"/>
                    <a:pt x="0" y="1182"/>
                    <a:pt x="0" y="1239"/>
                  </a:cubicBezTo>
                  <a:cubicBezTo>
                    <a:pt x="0" y="1275"/>
                    <a:pt x="12" y="1298"/>
                    <a:pt x="24" y="1310"/>
                  </a:cubicBezTo>
                  <a:cubicBezTo>
                    <a:pt x="96" y="1417"/>
                    <a:pt x="262" y="1465"/>
                    <a:pt x="393" y="1465"/>
                  </a:cubicBezTo>
                  <a:lnTo>
                    <a:pt x="393" y="1525"/>
                  </a:lnTo>
                  <a:cubicBezTo>
                    <a:pt x="393" y="1548"/>
                    <a:pt x="429" y="1572"/>
                    <a:pt x="453" y="1572"/>
                  </a:cubicBezTo>
                  <a:cubicBezTo>
                    <a:pt x="488" y="1572"/>
                    <a:pt x="512" y="1548"/>
                    <a:pt x="512" y="1525"/>
                  </a:cubicBezTo>
                  <a:lnTo>
                    <a:pt x="512" y="1465"/>
                  </a:lnTo>
                  <a:cubicBezTo>
                    <a:pt x="715" y="1429"/>
                    <a:pt x="869" y="1298"/>
                    <a:pt x="869" y="1060"/>
                  </a:cubicBezTo>
                  <a:cubicBezTo>
                    <a:pt x="905" y="810"/>
                    <a:pt x="739" y="715"/>
                    <a:pt x="536" y="644"/>
                  </a:cubicBezTo>
                  <a:lnTo>
                    <a:pt x="536" y="298"/>
                  </a:lnTo>
                  <a:cubicBezTo>
                    <a:pt x="608" y="298"/>
                    <a:pt x="631" y="322"/>
                    <a:pt x="715" y="358"/>
                  </a:cubicBezTo>
                  <a:cubicBezTo>
                    <a:pt x="728" y="367"/>
                    <a:pt x="742" y="372"/>
                    <a:pt x="758" y="372"/>
                  </a:cubicBezTo>
                  <a:cubicBezTo>
                    <a:pt x="784" y="372"/>
                    <a:pt x="811" y="355"/>
                    <a:pt x="834" y="310"/>
                  </a:cubicBezTo>
                  <a:cubicBezTo>
                    <a:pt x="858" y="274"/>
                    <a:pt x="869" y="215"/>
                    <a:pt x="810" y="167"/>
                  </a:cubicBezTo>
                  <a:cubicBezTo>
                    <a:pt x="739" y="108"/>
                    <a:pt x="619" y="96"/>
                    <a:pt x="512" y="96"/>
                  </a:cubicBezTo>
                  <a:lnTo>
                    <a:pt x="512" y="48"/>
                  </a:lnTo>
                  <a:cubicBezTo>
                    <a:pt x="512" y="24"/>
                    <a:pt x="488" y="1"/>
                    <a:pt x="453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12540;p53"/>
            <p:cNvSpPr/>
            <p:nvPr/>
          </p:nvSpPr>
          <p:spPr>
            <a:xfrm>
              <a:off x="4670239" y="1657269"/>
              <a:ext cx="359679" cy="206163"/>
            </a:xfrm>
            <a:custGeom>
              <a:avLst/>
              <a:gdLst/>
              <a:ahLst/>
              <a:cxnLst/>
              <a:rect l="l" t="t" r="r" b="b"/>
              <a:pathLst>
                <a:path w="11300" h="6477" extrusionOk="0">
                  <a:moveTo>
                    <a:pt x="3590" y="1935"/>
                  </a:moveTo>
                  <a:cubicBezTo>
                    <a:pt x="3607" y="1935"/>
                    <a:pt x="3623" y="1948"/>
                    <a:pt x="3632" y="1975"/>
                  </a:cubicBezTo>
                  <a:cubicBezTo>
                    <a:pt x="3715" y="2129"/>
                    <a:pt x="4727" y="4832"/>
                    <a:pt x="4751" y="4939"/>
                  </a:cubicBezTo>
                  <a:cubicBezTo>
                    <a:pt x="4775" y="4951"/>
                    <a:pt x="4751" y="4975"/>
                    <a:pt x="4727" y="4987"/>
                  </a:cubicBezTo>
                  <a:lnTo>
                    <a:pt x="4013" y="5261"/>
                  </a:lnTo>
                  <a:cubicBezTo>
                    <a:pt x="3965" y="5130"/>
                    <a:pt x="2941" y="2403"/>
                    <a:pt x="2870" y="2213"/>
                  </a:cubicBezTo>
                  <a:lnTo>
                    <a:pt x="3572" y="1939"/>
                  </a:lnTo>
                  <a:cubicBezTo>
                    <a:pt x="3578" y="1936"/>
                    <a:pt x="3584" y="1935"/>
                    <a:pt x="3590" y="1935"/>
                  </a:cubicBezTo>
                  <a:close/>
                  <a:moveTo>
                    <a:pt x="2584" y="2308"/>
                  </a:moveTo>
                  <a:lnTo>
                    <a:pt x="3727" y="5368"/>
                  </a:lnTo>
                  <a:cubicBezTo>
                    <a:pt x="3180" y="5570"/>
                    <a:pt x="1810" y="6082"/>
                    <a:pt x="1584" y="6166"/>
                  </a:cubicBezTo>
                  <a:cubicBezTo>
                    <a:pt x="1577" y="6172"/>
                    <a:pt x="1569" y="6175"/>
                    <a:pt x="1560" y="6175"/>
                  </a:cubicBezTo>
                  <a:cubicBezTo>
                    <a:pt x="1537" y="6175"/>
                    <a:pt x="1509" y="6156"/>
                    <a:pt x="1501" y="6130"/>
                  </a:cubicBezTo>
                  <a:lnTo>
                    <a:pt x="394" y="3201"/>
                  </a:lnTo>
                  <a:cubicBezTo>
                    <a:pt x="382" y="3177"/>
                    <a:pt x="394" y="3130"/>
                    <a:pt x="441" y="3118"/>
                  </a:cubicBezTo>
                  <a:cubicBezTo>
                    <a:pt x="1144" y="2844"/>
                    <a:pt x="2096" y="2487"/>
                    <a:pt x="2584" y="2308"/>
                  </a:cubicBezTo>
                  <a:close/>
                  <a:moveTo>
                    <a:pt x="10358" y="1"/>
                  </a:moveTo>
                  <a:cubicBezTo>
                    <a:pt x="10108" y="1"/>
                    <a:pt x="9869" y="131"/>
                    <a:pt x="9692" y="308"/>
                  </a:cubicBezTo>
                  <a:lnTo>
                    <a:pt x="7966" y="1737"/>
                  </a:lnTo>
                  <a:cubicBezTo>
                    <a:pt x="7883" y="1522"/>
                    <a:pt x="7668" y="1308"/>
                    <a:pt x="7263" y="1308"/>
                  </a:cubicBezTo>
                  <a:cubicBezTo>
                    <a:pt x="6756" y="1308"/>
                    <a:pt x="6387" y="1304"/>
                    <a:pt x="6108" y="1304"/>
                  </a:cubicBezTo>
                  <a:cubicBezTo>
                    <a:pt x="5503" y="1304"/>
                    <a:pt x="5318" y="1321"/>
                    <a:pt x="5049" y="1427"/>
                  </a:cubicBezTo>
                  <a:lnTo>
                    <a:pt x="3953" y="1868"/>
                  </a:lnTo>
                  <a:lnTo>
                    <a:pt x="3930" y="1820"/>
                  </a:lnTo>
                  <a:cubicBezTo>
                    <a:pt x="3875" y="1675"/>
                    <a:pt x="3745" y="1592"/>
                    <a:pt x="3597" y="1592"/>
                  </a:cubicBezTo>
                  <a:cubicBezTo>
                    <a:pt x="3550" y="1592"/>
                    <a:pt x="3502" y="1600"/>
                    <a:pt x="3453" y="1618"/>
                  </a:cubicBezTo>
                  <a:lnTo>
                    <a:pt x="2620" y="1927"/>
                  </a:lnTo>
                  <a:cubicBezTo>
                    <a:pt x="2251" y="2058"/>
                    <a:pt x="1108" y="2510"/>
                    <a:pt x="298" y="2808"/>
                  </a:cubicBezTo>
                  <a:cubicBezTo>
                    <a:pt x="96" y="2880"/>
                    <a:pt x="1" y="3106"/>
                    <a:pt x="84" y="3308"/>
                  </a:cubicBezTo>
                  <a:lnTo>
                    <a:pt x="1179" y="6225"/>
                  </a:lnTo>
                  <a:cubicBezTo>
                    <a:pt x="1234" y="6389"/>
                    <a:pt x="1379" y="6476"/>
                    <a:pt x="1540" y="6476"/>
                  </a:cubicBezTo>
                  <a:cubicBezTo>
                    <a:pt x="1590" y="6476"/>
                    <a:pt x="1641" y="6468"/>
                    <a:pt x="1691" y="6451"/>
                  </a:cubicBezTo>
                  <a:cubicBezTo>
                    <a:pt x="1941" y="6368"/>
                    <a:pt x="3608" y="5725"/>
                    <a:pt x="3977" y="5594"/>
                  </a:cubicBezTo>
                  <a:lnTo>
                    <a:pt x="4858" y="5261"/>
                  </a:lnTo>
                  <a:cubicBezTo>
                    <a:pt x="5049" y="5189"/>
                    <a:pt x="5144" y="4975"/>
                    <a:pt x="5061" y="4785"/>
                  </a:cubicBezTo>
                  <a:lnTo>
                    <a:pt x="5049" y="4737"/>
                  </a:lnTo>
                  <a:cubicBezTo>
                    <a:pt x="5620" y="4499"/>
                    <a:pt x="5632" y="4475"/>
                    <a:pt x="6228" y="4475"/>
                  </a:cubicBezTo>
                  <a:cubicBezTo>
                    <a:pt x="6311" y="4475"/>
                    <a:pt x="6394" y="4404"/>
                    <a:pt x="6394" y="4308"/>
                  </a:cubicBezTo>
                  <a:cubicBezTo>
                    <a:pt x="6394" y="4225"/>
                    <a:pt x="6311" y="4142"/>
                    <a:pt x="6228" y="4142"/>
                  </a:cubicBezTo>
                  <a:cubicBezTo>
                    <a:pt x="5585" y="4142"/>
                    <a:pt x="5525" y="4189"/>
                    <a:pt x="4930" y="4439"/>
                  </a:cubicBezTo>
                  <a:lnTo>
                    <a:pt x="4073" y="2153"/>
                  </a:lnTo>
                  <a:lnTo>
                    <a:pt x="5168" y="1689"/>
                  </a:lnTo>
                  <a:cubicBezTo>
                    <a:pt x="5361" y="1615"/>
                    <a:pt x="5513" y="1601"/>
                    <a:pt x="5986" y="1601"/>
                  </a:cubicBezTo>
                  <a:cubicBezTo>
                    <a:pt x="6270" y="1601"/>
                    <a:pt x="6670" y="1606"/>
                    <a:pt x="7263" y="1606"/>
                  </a:cubicBezTo>
                  <a:cubicBezTo>
                    <a:pt x="7442" y="1606"/>
                    <a:pt x="7561" y="1665"/>
                    <a:pt x="7644" y="1784"/>
                  </a:cubicBezTo>
                  <a:cubicBezTo>
                    <a:pt x="7704" y="1868"/>
                    <a:pt x="7704" y="1963"/>
                    <a:pt x="7716" y="1987"/>
                  </a:cubicBezTo>
                  <a:cubicBezTo>
                    <a:pt x="7716" y="2046"/>
                    <a:pt x="7668" y="2344"/>
                    <a:pt x="7382" y="2391"/>
                  </a:cubicBezTo>
                  <a:cubicBezTo>
                    <a:pt x="6942" y="2463"/>
                    <a:pt x="5989" y="2594"/>
                    <a:pt x="5978" y="2594"/>
                  </a:cubicBezTo>
                  <a:cubicBezTo>
                    <a:pt x="5882" y="2606"/>
                    <a:pt x="5823" y="2689"/>
                    <a:pt x="5835" y="2772"/>
                  </a:cubicBezTo>
                  <a:cubicBezTo>
                    <a:pt x="5858" y="2844"/>
                    <a:pt x="5918" y="2903"/>
                    <a:pt x="6001" y="2903"/>
                  </a:cubicBezTo>
                  <a:lnTo>
                    <a:pt x="6037" y="2903"/>
                  </a:lnTo>
                  <a:cubicBezTo>
                    <a:pt x="6049" y="2903"/>
                    <a:pt x="7001" y="2772"/>
                    <a:pt x="7442" y="2701"/>
                  </a:cubicBezTo>
                  <a:cubicBezTo>
                    <a:pt x="7859" y="2630"/>
                    <a:pt x="8014" y="2284"/>
                    <a:pt x="8037" y="2046"/>
                  </a:cubicBezTo>
                  <a:lnTo>
                    <a:pt x="9919" y="498"/>
                  </a:lnTo>
                  <a:cubicBezTo>
                    <a:pt x="10039" y="385"/>
                    <a:pt x="10193" y="287"/>
                    <a:pt x="10356" y="287"/>
                  </a:cubicBezTo>
                  <a:cubicBezTo>
                    <a:pt x="10451" y="287"/>
                    <a:pt x="10549" y="320"/>
                    <a:pt x="10645" y="403"/>
                  </a:cubicBezTo>
                  <a:cubicBezTo>
                    <a:pt x="10942" y="701"/>
                    <a:pt x="10681" y="1058"/>
                    <a:pt x="10597" y="1141"/>
                  </a:cubicBezTo>
                  <a:cubicBezTo>
                    <a:pt x="10526" y="1213"/>
                    <a:pt x="8240" y="3677"/>
                    <a:pt x="8240" y="3677"/>
                  </a:cubicBezTo>
                  <a:cubicBezTo>
                    <a:pt x="7906" y="4070"/>
                    <a:pt x="7466" y="4130"/>
                    <a:pt x="7263" y="4130"/>
                  </a:cubicBezTo>
                  <a:lnTo>
                    <a:pt x="6966" y="4130"/>
                  </a:lnTo>
                  <a:cubicBezTo>
                    <a:pt x="6882" y="4130"/>
                    <a:pt x="6811" y="4201"/>
                    <a:pt x="6811" y="4296"/>
                  </a:cubicBezTo>
                  <a:cubicBezTo>
                    <a:pt x="6811" y="4380"/>
                    <a:pt x="6882" y="4463"/>
                    <a:pt x="6966" y="4463"/>
                  </a:cubicBezTo>
                  <a:lnTo>
                    <a:pt x="7287" y="4463"/>
                  </a:lnTo>
                  <a:cubicBezTo>
                    <a:pt x="7502" y="4439"/>
                    <a:pt x="8061" y="4368"/>
                    <a:pt x="8478" y="3892"/>
                  </a:cubicBezTo>
                  <a:lnTo>
                    <a:pt x="10835" y="1344"/>
                  </a:lnTo>
                  <a:cubicBezTo>
                    <a:pt x="11062" y="1153"/>
                    <a:pt x="11300" y="629"/>
                    <a:pt x="10871" y="213"/>
                  </a:cubicBezTo>
                  <a:cubicBezTo>
                    <a:pt x="10706" y="62"/>
                    <a:pt x="10530" y="1"/>
                    <a:pt x="10358" y="1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9227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34886" y="697899"/>
            <a:ext cx="10777344" cy="6019847"/>
            <a:chOff x="1038302" y="1387235"/>
            <a:chExt cx="7100732" cy="5056617"/>
          </a:xfrm>
        </p:grpSpPr>
        <p:cxnSp>
          <p:nvCxnSpPr>
            <p:cNvPr id="6" name="Straight Arrow Connector 5"/>
            <p:cNvCxnSpPr>
              <a:cxnSpLocks/>
              <a:stCxn id="53" idx="3"/>
            </p:cNvCxnSpPr>
            <p:nvPr/>
          </p:nvCxnSpPr>
          <p:spPr>
            <a:xfrm>
              <a:off x="1530357" y="3640126"/>
              <a:ext cx="3" cy="411480"/>
            </a:xfrm>
            <a:prstGeom prst="straightConnector1">
              <a:avLst/>
            </a:prstGeom>
            <a:noFill/>
            <a:ln w="6350" cap="flat" cmpd="sng" algn="ctr">
              <a:solidFill>
                <a:srgbClr val="00B09B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>
            <a:xfrm flipH="1" flipV="1">
              <a:off x="2645805" y="3579577"/>
              <a:ext cx="1" cy="411480"/>
            </a:xfrm>
            <a:prstGeom prst="straightConnector1">
              <a:avLst/>
            </a:prstGeom>
            <a:noFill/>
            <a:ln w="6350" cap="flat" cmpd="sng" algn="ctr">
              <a:solidFill>
                <a:srgbClr val="063951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5067135" y="3427327"/>
              <a:ext cx="4559" cy="566880"/>
            </a:xfrm>
            <a:prstGeom prst="straightConnector1">
              <a:avLst/>
            </a:prstGeom>
            <a:noFill/>
            <a:ln w="6350" cap="flat" cmpd="sng" algn="ctr">
              <a:solidFill>
                <a:srgbClr val="0D95BC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1" name="Straight Arrow Connector 10"/>
            <p:cNvCxnSpPr>
              <a:cxnSpLocks/>
            </p:cNvCxnSpPr>
            <p:nvPr/>
          </p:nvCxnSpPr>
          <p:spPr>
            <a:xfrm flipH="1" flipV="1">
              <a:off x="7525776" y="3553771"/>
              <a:ext cx="1" cy="411480"/>
            </a:xfrm>
            <a:prstGeom prst="straightConnector1">
              <a:avLst/>
            </a:prstGeom>
            <a:noFill/>
            <a:ln w="6350" cap="flat" cmpd="sng" algn="ctr">
              <a:solidFill>
                <a:srgbClr val="C13018"/>
              </a:solidFill>
              <a:prstDash val="solid"/>
              <a:miter lim="800000"/>
              <a:tailEnd type="triangle"/>
            </a:ln>
            <a:effectLst/>
          </p:spPr>
        </p:cxnSp>
        <p:grpSp>
          <p:nvGrpSpPr>
            <p:cNvPr id="12" name="Group 11"/>
            <p:cNvGrpSpPr/>
            <p:nvPr/>
          </p:nvGrpSpPr>
          <p:grpSpPr>
            <a:xfrm>
              <a:off x="1038302" y="2556629"/>
              <a:ext cx="982398" cy="1173037"/>
              <a:chOff x="2938289" y="2927927"/>
              <a:chExt cx="1309864" cy="1564049"/>
            </a:xfrm>
          </p:grpSpPr>
          <p:sp>
            <p:nvSpPr>
              <p:cNvPr id="52" name="Hexagon 51"/>
              <p:cNvSpPr/>
              <p:nvPr/>
            </p:nvSpPr>
            <p:spPr>
              <a:xfrm rot="16200000">
                <a:off x="2811196" y="3055020"/>
                <a:ext cx="1564049" cy="1309864"/>
              </a:xfrm>
              <a:prstGeom prst="hexagon">
                <a:avLst/>
              </a:prstGeom>
              <a:solidFill>
                <a:srgbClr val="00B09B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Hexagon 52"/>
              <p:cNvSpPr/>
              <p:nvPr/>
            </p:nvSpPr>
            <p:spPr>
              <a:xfrm rot="16200000">
                <a:off x="2946152" y="3181512"/>
                <a:ext cx="1296420" cy="1085731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2155763" y="3955368"/>
              <a:ext cx="980718" cy="1173037"/>
              <a:chOff x="2897825" y="3827513"/>
              <a:chExt cx="1307624" cy="1564049"/>
            </a:xfrm>
          </p:grpSpPr>
          <p:sp>
            <p:nvSpPr>
              <p:cNvPr id="50" name="Hexagon 49"/>
              <p:cNvSpPr/>
              <p:nvPr/>
            </p:nvSpPr>
            <p:spPr>
              <a:xfrm rot="16200000">
                <a:off x="2769612" y="3955726"/>
                <a:ext cx="1564049" cy="1307624"/>
              </a:xfrm>
              <a:prstGeom prst="hexagon">
                <a:avLst/>
              </a:prstGeom>
              <a:solidFill>
                <a:srgbClr val="06395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Hexagon 50"/>
              <p:cNvSpPr/>
              <p:nvPr/>
            </p:nvSpPr>
            <p:spPr>
              <a:xfrm rot="16200000">
                <a:off x="2914259" y="4120848"/>
                <a:ext cx="1296419" cy="1002055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3330885" y="2522041"/>
              <a:ext cx="888657" cy="1173037"/>
              <a:chOff x="2934243" y="2881809"/>
              <a:chExt cx="1184876" cy="1564049"/>
            </a:xfrm>
          </p:grpSpPr>
          <p:sp>
            <p:nvSpPr>
              <p:cNvPr id="48" name="Hexagon 47"/>
              <p:cNvSpPr/>
              <p:nvPr/>
            </p:nvSpPr>
            <p:spPr>
              <a:xfrm rot="16200000">
                <a:off x="2744656" y="3071396"/>
                <a:ext cx="1564049" cy="1184876"/>
              </a:xfrm>
              <a:prstGeom prst="hexagon">
                <a:avLst/>
              </a:prstGeom>
              <a:solidFill>
                <a:srgbClr val="F36F1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Hexagon 48"/>
              <p:cNvSpPr/>
              <p:nvPr/>
            </p:nvSpPr>
            <p:spPr>
              <a:xfrm rot="16200000">
                <a:off x="2901409" y="3203093"/>
                <a:ext cx="1262087" cy="942068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607194" y="3955368"/>
              <a:ext cx="881756" cy="1173037"/>
              <a:chOff x="3105581" y="3827511"/>
              <a:chExt cx="1175675" cy="1564049"/>
            </a:xfrm>
          </p:grpSpPr>
          <p:sp>
            <p:nvSpPr>
              <p:cNvPr id="46" name="Hexagon 45"/>
              <p:cNvSpPr/>
              <p:nvPr/>
            </p:nvSpPr>
            <p:spPr>
              <a:xfrm rot="16200000">
                <a:off x="2911394" y="4021698"/>
                <a:ext cx="1564049" cy="1175675"/>
              </a:xfrm>
              <a:prstGeom prst="hexagon">
                <a:avLst/>
              </a:prstGeom>
              <a:solidFill>
                <a:srgbClr val="0D95BC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Hexagon 46"/>
              <p:cNvSpPr/>
              <p:nvPr/>
            </p:nvSpPr>
            <p:spPr>
              <a:xfrm rot="16200000">
                <a:off x="3068358" y="4112531"/>
                <a:ext cx="1266119" cy="948078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882458" y="2642996"/>
              <a:ext cx="837699" cy="1095898"/>
              <a:chOff x="3275521" y="3043084"/>
              <a:chExt cx="1116932" cy="1461197"/>
            </a:xfrm>
          </p:grpSpPr>
          <p:sp>
            <p:nvSpPr>
              <p:cNvPr id="44" name="Hexagon 43"/>
              <p:cNvSpPr/>
              <p:nvPr/>
            </p:nvSpPr>
            <p:spPr>
              <a:xfrm rot="16200000">
                <a:off x="3103388" y="3215217"/>
                <a:ext cx="1461197" cy="1116932"/>
              </a:xfrm>
              <a:prstGeom prst="hexagon">
                <a:avLst/>
              </a:prstGeom>
              <a:solidFill>
                <a:srgbClr val="EBCB3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Hexagon 44"/>
              <p:cNvSpPr/>
              <p:nvPr/>
            </p:nvSpPr>
            <p:spPr>
              <a:xfrm rot="16200000">
                <a:off x="3206577" y="3349973"/>
                <a:ext cx="1254819" cy="847417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7060598" y="3857653"/>
              <a:ext cx="833477" cy="1141806"/>
              <a:chOff x="3315966" y="3697231"/>
              <a:chExt cx="1111303" cy="1522409"/>
            </a:xfrm>
          </p:grpSpPr>
          <p:sp>
            <p:nvSpPr>
              <p:cNvPr id="42" name="Hexagon 41"/>
              <p:cNvSpPr/>
              <p:nvPr/>
            </p:nvSpPr>
            <p:spPr>
              <a:xfrm rot="16200000">
                <a:off x="3110413" y="3902784"/>
                <a:ext cx="1522409" cy="1111303"/>
              </a:xfrm>
              <a:prstGeom prst="hexagon">
                <a:avLst/>
              </a:prstGeom>
              <a:solidFill>
                <a:srgbClr val="C1301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Hexagon 42"/>
              <p:cNvSpPr/>
              <p:nvPr/>
            </p:nvSpPr>
            <p:spPr>
              <a:xfrm rot="16200000">
                <a:off x="3288021" y="3980846"/>
                <a:ext cx="1148860" cy="904422"/>
              </a:xfrm>
              <a:prstGeom prst="hexagon">
                <a:avLst/>
              </a:prstGeom>
              <a:gradFill flip="none" rotWithShape="1">
                <a:gsLst>
                  <a:gs pos="0">
                    <a:srgbClr val="F0EEEF">
                      <a:lumMod val="90000"/>
                    </a:srgbClr>
                  </a:gs>
                  <a:gs pos="53000">
                    <a:srgbClr val="F1EFF0"/>
                  </a:gs>
                  <a:gs pos="77000">
                    <a:srgbClr val="EFEDEE"/>
                  </a:gs>
                  <a:gs pos="100000">
                    <a:srgbClr val="EFEBEC"/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2700" cap="flat" cmpd="sng" algn="ctr">
                <a:noFill/>
                <a:prstDash val="solid"/>
                <a:miter lim="800000"/>
              </a:ln>
              <a:effectLst>
                <a:outerShdw blurRad="1016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1041622" y="4107162"/>
              <a:ext cx="1008556" cy="191687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სახელმწიფო ბიუჯეტიდან მასშტაბური დანახარჯების მიუხედავად მაღალია მოსახლეობის ჯიბიდან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გადახდები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35823" y="4049868"/>
              <a:ext cx="1278340" cy="236554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სოციალური დაზღვევა იძლევა დროში გაწერილი მინიმალური შენტანით, მაქსიმალური მოცულობის მომსახურების მიღების შესაძლებლობას, რაც ამცირებს მოქალაქის კატასტროფულ დანახარჯებს და მისი გაღარიბების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რისკებს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</a:rPr>
                <a:t>. 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585492" y="4078306"/>
              <a:ext cx="1328602" cy="236554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სოციალური დაზღვევის პაკეტებში შედის როგორც საბაზისო მომსახურებები, ასევე ის დამატებითი სერვისები, რაც 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შესაძლოა არ 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იყო გათვალისწინებული საყოველთაო ჯანდაცვის პროგრამაში (მაგ:მედიკამენტები)</a:t>
              </a: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090700" y="1500859"/>
              <a:ext cx="1145123" cy="229753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პაციენტს  ერთიანად უწევს მნიშვნელოვანი თანხის გადახდა მოულოდნელად დამდგარი სამედიცინო შემთხვევის დროს, რაც მოქალაქის გაღარიბების ერთ-ერთი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მიზეზია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99767" y="1387235"/>
              <a:ext cx="1522858" cy="218457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ბიუჯეტიდან გამონთავისუფლებული და სახელმწიფო სალაროში დაგროვილი შენატანები უფრო ეფექტურად მიიმართება როგორც დაზღვეულ პირებზე, ისე  მოწყვლად ჯგუფებზე (სოც.დაუცველები, შშმ პირები, პენსიონერები, ბავშვები)</a:t>
              </a: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802110" y="1705442"/>
              <a:ext cx="1336924" cy="170629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ctr"/>
              <a:r>
                <a:rPr lang="ka-GE" sz="900" dirty="0"/>
                <a:t> 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ამ დრომდე კერძო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შენატანების 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ოდენობა დამოკიდებულია 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პირის 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ჯანმრთელობის რისკებზე, ასაკზე, ანამნეზზე და სხვა. სოციალური დაზღვევა გამორიცხავს აღნიშნულ კრიტერიუმებს</a:t>
              </a:r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</a:rPr>
                <a:t>.</a:t>
              </a:r>
              <a:r>
                <a:rPr lang="ka-GE" sz="1400" dirty="0"/>
                <a:t> 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4" name="Freeform 311"/>
            <p:cNvSpPr/>
            <p:nvPr/>
          </p:nvSpPr>
          <p:spPr>
            <a:xfrm>
              <a:off x="1283715" y="2933816"/>
              <a:ext cx="439394" cy="349490"/>
            </a:xfrm>
            <a:custGeom>
              <a:avLst/>
              <a:gdLst>
                <a:gd name="connsiteX0" fmla="*/ 227088 w 454178"/>
                <a:gd name="connsiteY0" fmla="*/ 72963 h 361434"/>
                <a:gd name="connsiteX1" fmla="*/ 389071 w 454178"/>
                <a:gd name="connsiteY1" fmla="*/ 206493 h 361434"/>
                <a:gd name="connsiteX2" fmla="*/ 389353 w 454178"/>
                <a:gd name="connsiteY2" fmla="*/ 208184 h 361434"/>
                <a:gd name="connsiteX3" fmla="*/ 389353 w 454178"/>
                <a:gd name="connsiteY3" fmla="*/ 343405 h 361434"/>
                <a:gd name="connsiteX4" fmla="*/ 384001 w 454178"/>
                <a:gd name="connsiteY4" fmla="*/ 356082 h 361434"/>
                <a:gd name="connsiteX5" fmla="*/ 371324 w 454178"/>
                <a:gd name="connsiteY5" fmla="*/ 361434 h 361434"/>
                <a:gd name="connsiteX6" fmla="*/ 263147 w 454178"/>
                <a:gd name="connsiteY6" fmla="*/ 361434 h 361434"/>
                <a:gd name="connsiteX7" fmla="*/ 263147 w 454178"/>
                <a:gd name="connsiteY7" fmla="*/ 253257 h 361434"/>
                <a:gd name="connsiteX8" fmla="*/ 191030 w 454178"/>
                <a:gd name="connsiteY8" fmla="*/ 253257 h 361434"/>
                <a:gd name="connsiteX9" fmla="*/ 191030 w 454178"/>
                <a:gd name="connsiteY9" fmla="*/ 361434 h 361434"/>
                <a:gd name="connsiteX10" fmla="*/ 82852 w 454178"/>
                <a:gd name="connsiteY10" fmla="*/ 361434 h 361434"/>
                <a:gd name="connsiteX11" fmla="*/ 70175 w 454178"/>
                <a:gd name="connsiteY11" fmla="*/ 356082 h 361434"/>
                <a:gd name="connsiteX12" fmla="*/ 64823 w 454178"/>
                <a:gd name="connsiteY12" fmla="*/ 343405 h 361434"/>
                <a:gd name="connsiteX13" fmla="*/ 64823 w 454178"/>
                <a:gd name="connsiteY13" fmla="*/ 208184 h 361434"/>
                <a:gd name="connsiteX14" fmla="*/ 64963 w 454178"/>
                <a:gd name="connsiteY14" fmla="*/ 207339 h 361434"/>
                <a:gd name="connsiteX15" fmla="*/ 65104 w 454178"/>
                <a:gd name="connsiteY15" fmla="*/ 206493 h 361434"/>
                <a:gd name="connsiteX16" fmla="*/ 227089 w 454178"/>
                <a:gd name="connsiteY16" fmla="*/ 0 h 361434"/>
                <a:gd name="connsiteX17" fmla="*/ 248499 w 454178"/>
                <a:gd name="connsiteY17" fmla="*/ 7324 h 361434"/>
                <a:gd name="connsiteX18" fmla="*/ 317236 w 454178"/>
                <a:gd name="connsiteY18" fmla="*/ 64793 h 361434"/>
                <a:gd name="connsiteX19" fmla="*/ 317236 w 454178"/>
                <a:gd name="connsiteY19" fmla="*/ 9860 h 361434"/>
                <a:gd name="connsiteX20" fmla="*/ 319772 w 454178"/>
                <a:gd name="connsiteY20" fmla="*/ 3380 h 361434"/>
                <a:gd name="connsiteX21" fmla="*/ 326251 w 454178"/>
                <a:gd name="connsiteY21" fmla="*/ 845 h 361434"/>
                <a:gd name="connsiteX22" fmla="*/ 380340 w 454178"/>
                <a:gd name="connsiteY22" fmla="*/ 845 h 361434"/>
                <a:gd name="connsiteX23" fmla="*/ 386819 w 454178"/>
                <a:gd name="connsiteY23" fmla="*/ 3380 h 361434"/>
                <a:gd name="connsiteX24" fmla="*/ 389354 w 454178"/>
                <a:gd name="connsiteY24" fmla="*/ 9860 h 361434"/>
                <a:gd name="connsiteX25" fmla="*/ 389354 w 454178"/>
                <a:gd name="connsiteY25" fmla="*/ 124797 h 361434"/>
                <a:gd name="connsiteX26" fmla="*/ 451049 w 454178"/>
                <a:gd name="connsiteY26" fmla="*/ 176069 h 361434"/>
                <a:gd name="connsiteX27" fmla="*/ 454147 w 454178"/>
                <a:gd name="connsiteY27" fmla="*/ 182126 h 361434"/>
                <a:gd name="connsiteX28" fmla="*/ 452176 w 454178"/>
                <a:gd name="connsiteY28" fmla="*/ 188746 h 361434"/>
                <a:gd name="connsiteX29" fmla="*/ 434709 w 454178"/>
                <a:gd name="connsiteY29" fmla="*/ 209592 h 361434"/>
                <a:gd name="connsiteX30" fmla="*/ 428794 w 454178"/>
                <a:gd name="connsiteY30" fmla="*/ 212691 h 361434"/>
                <a:gd name="connsiteX31" fmla="*/ 427949 w 454178"/>
                <a:gd name="connsiteY31" fmla="*/ 212691 h 361434"/>
                <a:gd name="connsiteX32" fmla="*/ 422032 w 454178"/>
                <a:gd name="connsiteY32" fmla="*/ 210719 h 361434"/>
                <a:gd name="connsiteX33" fmla="*/ 227089 w 454178"/>
                <a:gd name="connsiteY33" fmla="*/ 48172 h 361434"/>
                <a:gd name="connsiteX34" fmla="*/ 32145 w 454178"/>
                <a:gd name="connsiteY34" fmla="*/ 210719 h 361434"/>
                <a:gd name="connsiteX35" fmla="*/ 25385 w 454178"/>
                <a:gd name="connsiteY35" fmla="*/ 212691 h 361434"/>
                <a:gd name="connsiteX36" fmla="*/ 19469 w 454178"/>
                <a:gd name="connsiteY36" fmla="*/ 209592 h 361434"/>
                <a:gd name="connsiteX37" fmla="*/ 2003 w 454178"/>
                <a:gd name="connsiteY37" fmla="*/ 188746 h 361434"/>
                <a:gd name="connsiteX38" fmla="*/ 31 w 454178"/>
                <a:gd name="connsiteY38" fmla="*/ 182126 h 361434"/>
                <a:gd name="connsiteX39" fmla="*/ 3129 w 454178"/>
                <a:gd name="connsiteY39" fmla="*/ 176069 h 361434"/>
                <a:gd name="connsiteX40" fmla="*/ 205680 w 454178"/>
                <a:gd name="connsiteY40" fmla="*/ 7324 h 361434"/>
                <a:gd name="connsiteX41" fmla="*/ 227089 w 454178"/>
                <a:gd name="connsiteY41" fmla="*/ 0 h 36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454178" h="361434">
                  <a:moveTo>
                    <a:pt x="227088" y="72963"/>
                  </a:moveTo>
                  <a:lnTo>
                    <a:pt x="389071" y="206493"/>
                  </a:lnTo>
                  <a:cubicBezTo>
                    <a:pt x="389259" y="206869"/>
                    <a:pt x="389353" y="207432"/>
                    <a:pt x="389353" y="208184"/>
                  </a:cubicBezTo>
                  <a:lnTo>
                    <a:pt x="389353" y="343405"/>
                  </a:lnTo>
                  <a:cubicBezTo>
                    <a:pt x="389353" y="348288"/>
                    <a:pt x="387570" y="352513"/>
                    <a:pt x="384001" y="356082"/>
                  </a:cubicBezTo>
                  <a:cubicBezTo>
                    <a:pt x="380432" y="359650"/>
                    <a:pt x="376206" y="361434"/>
                    <a:pt x="371324" y="361434"/>
                  </a:cubicBezTo>
                  <a:lnTo>
                    <a:pt x="263147" y="361434"/>
                  </a:lnTo>
                  <a:lnTo>
                    <a:pt x="263147" y="253257"/>
                  </a:lnTo>
                  <a:lnTo>
                    <a:pt x="191030" y="253257"/>
                  </a:lnTo>
                  <a:lnTo>
                    <a:pt x="191030" y="361434"/>
                  </a:lnTo>
                  <a:lnTo>
                    <a:pt x="82852" y="361434"/>
                  </a:lnTo>
                  <a:cubicBezTo>
                    <a:pt x="77970" y="361434"/>
                    <a:pt x="73744" y="359650"/>
                    <a:pt x="70175" y="356082"/>
                  </a:cubicBezTo>
                  <a:cubicBezTo>
                    <a:pt x="66607" y="352513"/>
                    <a:pt x="64823" y="348288"/>
                    <a:pt x="64823" y="343405"/>
                  </a:cubicBezTo>
                  <a:lnTo>
                    <a:pt x="64823" y="208184"/>
                  </a:lnTo>
                  <a:cubicBezTo>
                    <a:pt x="64823" y="207996"/>
                    <a:pt x="64870" y="207714"/>
                    <a:pt x="64963" y="207339"/>
                  </a:cubicBezTo>
                  <a:cubicBezTo>
                    <a:pt x="65058" y="206963"/>
                    <a:pt x="65104" y="206681"/>
                    <a:pt x="65104" y="206493"/>
                  </a:cubicBezTo>
                  <a:close/>
                  <a:moveTo>
                    <a:pt x="227089" y="0"/>
                  </a:moveTo>
                  <a:cubicBezTo>
                    <a:pt x="235353" y="0"/>
                    <a:pt x="242489" y="2441"/>
                    <a:pt x="248499" y="7324"/>
                  </a:cubicBezTo>
                  <a:lnTo>
                    <a:pt x="317236" y="64793"/>
                  </a:lnTo>
                  <a:lnTo>
                    <a:pt x="317236" y="9860"/>
                  </a:lnTo>
                  <a:cubicBezTo>
                    <a:pt x="317236" y="7230"/>
                    <a:pt x="318081" y="5071"/>
                    <a:pt x="319772" y="3380"/>
                  </a:cubicBezTo>
                  <a:cubicBezTo>
                    <a:pt x="321462" y="1690"/>
                    <a:pt x="323622" y="845"/>
                    <a:pt x="326251" y="845"/>
                  </a:cubicBezTo>
                  <a:lnTo>
                    <a:pt x="380340" y="845"/>
                  </a:lnTo>
                  <a:cubicBezTo>
                    <a:pt x="382969" y="845"/>
                    <a:pt x="385128" y="1690"/>
                    <a:pt x="386819" y="3380"/>
                  </a:cubicBezTo>
                  <a:cubicBezTo>
                    <a:pt x="388509" y="5071"/>
                    <a:pt x="389354" y="7230"/>
                    <a:pt x="389354" y="9860"/>
                  </a:cubicBezTo>
                  <a:lnTo>
                    <a:pt x="389354" y="124797"/>
                  </a:lnTo>
                  <a:lnTo>
                    <a:pt x="451049" y="176069"/>
                  </a:lnTo>
                  <a:cubicBezTo>
                    <a:pt x="452926" y="177571"/>
                    <a:pt x="453961" y="179590"/>
                    <a:pt x="454147" y="182126"/>
                  </a:cubicBezTo>
                  <a:cubicBezTo>
                    <a:pt x="454335" y="184661"/>
                    <a:pt x="453678" y="186868"/>
                    <a:pt x="452176" y="188746"/>
                  </a:cubicBezTo>
                  <a:lnTo>
                    <a:pt x="434709" y="209592"/>
                  </a:lnTo>
                  <a:cubicBezTo>
                    <a:pt x="433207" y="211283"/>
                    <a:pt x="431235" y="212315"/>
                    <a:pt x="428794" y="212691"/>
                  </a:cubicBezTo>
                  <a:lnTo>
                    <a:pt x="427949" y="212691"/>
                  </a:lnTo>
                  <a:cubicBezTo>
                    <a:pt x="425506" y="212691"/>
                    <a:pt x="423535" y="212034"/>
                    <a:pt x="422032" y="210719"/>
                  </a:cubicBezTo>
                  <a:lnTo>
                    <a:pt x="227089" y="48172"/>
                  </a:lnTo>
                  <a:lnTo>
                    <a:pt x="32145" y="210719"/>
                  </a:lnTo>
                  <a:cubicBezTo>
                    <a:pt x="29892" y="212222"/>
                    <a:pt x="27638" y="212879"/>
                    <a:pt x="25385" y="212691"/>
                  </a:cubicBezTo>
                  <a:cubicBezTo>
                    <a:pt x="22943" y="212315"/>
                    <a:pt x="20971" y="211283"/>
                    <a:pt x="19469" y="209592"/>
                  </a:cubicBezTo>
                  <a:lnTo>
                    <a:pt x="2003" y="188746"/>
                  </a:lnTo>
                  <a:cubicBezTo>
                    <a:pt x="500" y="186868"/>
                    <a:pt x="-158" y="184661"/>
                    <a:pt x="31" y="182126"/>
                  </a:cubicBezTo>
                  <a:cubicBezTo>
                    <a:pt x="218" y="179590"/>
                    <a:pt x="1251" y="177571"/>
                    <a:pt x="3129" y="176069"/>
                  </a:cubicBezTo>
                  <a:lnTo>
                    <a:pt x="205680" y="7324"/>
                  </a:lnTo>
                  <a:cubicBezTo>
                    <a:pt x="211689" y="2441"/>
                    <a:pt x="218826" y="0"/>
                    <a:pt x="227089" y="0"/>
                  </a:cubicBezTo>
                  <a:close/>
                </a:path>
              </a:pathLst>
            </a:custGeom>
            <a:solidFill>
              <a:srgbClr val="00B09B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Freeform 312"/>
            <p:cNvSpPr/>
            <p:nvPr/>
          </p:nvSpPr>
          <p:spPr>
            <a:xfrm>
              <a:off x="6065254" y="2965863"/>
              <a:ext cx="411361" cy="418406"/>
            </a:xfrm>
            <a:custGeom>
              <a:avLst/>
              <a:gdLst>
                <a:gd name="connsiteX0" fmla="*/ 225369 w 432708"/>
                <a:gd name="connsiteY0" fmla="*/ 108177 h 432707"/>
                <a:gd name="connsiteX1" fmla="*/ 243399 w 432708"/>
                <a:gd name="connsiteY1" fmla="*/ 108177 h 432707"/>
                <a:gd name="connsiteX2" fmla="*/ 249878 w 432708"/>
                <a:gd name="connsiteY2" fmla="*/ 110712 h 432707"/>
                <a:gd name="connsiteX3" fmla="*/ 252414 w 432708"/>
                <a:gd name="connsiteY3" fmla="*/ 117191 h 432707"/>
                <a:gd name="connsiteX4" fmla="*/ 252414 w 432708"/>
                <a:gd name="connsiteY4" fmla="*/ 243398 h 432707"/>
                <a:gd name="connsiteX5" fmla="*/ 249878 w 432708"/>
                <a:gd name="connsiteY5" fmla="*/ 249877 h 432707"/>
                <a:gd name="connsiteX6" fmla="*/ 243399 w 432708"/>
                <a:gd name="connsiteY6" fmla="*/ 252412 h 432707"/>
                <a:gd name="connsiteX7" fmla="*/ 153252 w 432708"/>
                <a:gd name="connsiteY7" fmla="*/ 252412 h 432707"/>
                <a:gd name="connsiteX8" fmla="*/ 146772 w 432708"/>
                <a:gd name="connsiteY8" fmla="*/ 249877 h 432707"/>
                <a:gd name="connsiteX9" fmla="*/ 144237 w 432708"/>
                <a:gd name="connsiteY9" fmla="*/ 243398 h 432707"/>
                <a:gd name="connsiteX10" fmla="*/ 144237 w 432708"/>
                <a:gd name="connsiteY10" fmla="*/ 225368 h 432707"/>
                <a:gd name="connsiteX11" fmla="*/ 146772 w 432708"/>
                <a:gd name="connsiteY11" fmla="*/ 218889 h 432707"/>
                <a:gd name="connsiteX12" fmla="*/ 153252 w 432708"/>
                <a:gd name="connsiteY12" fmla="*/ 216354 h 432707"/>
                <a:gd name="connsiteX13" fmla="*/ 216355 w 432708"/>
                <a:gd name="connsiteY13" fmla="*/ 216354 h 432707"/>
                <a:gd name="connsiteX14" fmla="*/ 216355 w 432708"/>
                <a:gd name="connsiteY14" fmla="*/ 117191 h 432707"/>
                <a:gd name="connsiteX15" fmla="*/ 218890 w 432708"/>
                <a:gd name="connsiteY15" fmla="*/ 110712 h 432707"/>
                <a:gd name="connsiteX16" fmla="*/ 225369 w 432708"/>
                <a:gd name="connsiteY16" fmla="*/ 108177 h 432707"/>
                <a:gd name="connsiteX17" fmla="*/ 216354 w 432708"/>
                <a:gd name="connsiteY17" fmla="*/ 63103 h 432707"/>
                <a:gd name="connsiteX18" fmla="*/ 139447 w 432708"/>
                <a:gd name="connsiteY18" fmla="*/ 83668 h 432707"/>
                <a:gd name="connsiteX19" fmla="*/ 83668 w 432708"/>
                <a:gd name="connsiteY19" fmla="*/ 139447 h 432707"/>
                <a:gd name="connsiteX20" fmla="*/ 63103 w 432708"/>
                <a:gd name="connsiteY20" fmla="*/ 216354 h 432707"/>
                <a:gd name="connsiteX21" fmla="*/ 83668 w 432708"/>
                <a:gd name="connsiteY21" fmla="*/ 293260 h 432707"/>
                <a:gd name="connsiteX22" fmla="*/ 139447 w 432708"/>
                <a:gd name="connsiteY22" fmla="*/ 349039 h 432707"/>
                <a:gd name="connsiteX23" fmla="*/ 216354 w 432708"/>
                <a:gd name="connsiteY23" fmla="*/ 369604 h 432707"/>
                <a:gd name="connsiteX24" fmla="*/ 293261 w 432708"/>
                <a:gd name="connsiteY24" fmla="*/ 349039 h 432707"/>
                <a:gd name="connsiteX25" fmla="*/ 349039 w 432708"/>
                <a:gd name="connsiteY25" fmla="*/ 293260 h 432707"/>
                <a:gd name="connsiteX26" fmla="*/ 369604 w 432708"/>
                <a:gd name="connsiteY26" fmla="*/ 216354 h 432707"/>
                <a:gd name="connsiteX27" fmla="*/ 349039 w 432708"/>
                <a:gd name="connsiteY27" fmla="*/ 139447 h 432707"/>
                <a:gd name="connsiteX28" fmla="*/ 293261 w 432708"/>
                <a:gd name="connsiteY28" fmla="*/ 83668 h 432707"/>
                <a:gd name="connsiteX29" fmla="*/ 216354 w 432708"/>
                <a:gd name="connsiteY29" fmla="*/ 63103 h 432707"/>
                <a:gd name="connsiteX30" fmla="*/ 216354 w 432708"/>
                <a:gd name="connsiteY30" fmla="*/ 0 h 432707"/>
                <a:gd name="connsiteX31" fmla="*/ 324953 w 432708"/>
                <a:gd name="connsiteY31" fmla="*/ 29016 h 432707"/>
                <a:gd name="connsiteX32" fmla="*/ 403692 w 432708"/>
                <a:gd name="connsiteY32" fmla="*/ 107754 h 432707"/>
                <a:gd name="connsiteX33" fmla="*/ 432708 w 432708"/>
                <a:gd name="connsiteY33" fmla="*/ 216354 h 432707"/>
                <a:gd name="connsiteX34" fmla="*/ 403692 w 432708"/>
                <a:gd name="connsiteY34" fmla="*/ 324953 h 432707"/>
                <a:gd name="connsiteX35" fmla="*/ 324953 w 432708"/>
                <a:gd name="connsiteY35" fmla="*/ 403691 h 432707"/>
                <a:gd name="connsiteX36" fmla="*/ 216354 w 432708"/>
                <a:gd name="connsiteY36" fmla="*/ 432707 h 432707"/>
                <a:gd name="connsiteX37" fmla="*/ 107755 w 432708"/>
                <a:gd name="connsiteY37" fmla="*/ 403691 h 432707"/>
                <a:gd name="connsiteX38" fmla="*/ 29016 w 432708"/>
                <a:gd name="connsiteY38" fmla="*/ 324953 h 432707"/>
                <a:gd name="connsiteX39" fmla="*/ 0 w 432708"/>
                <a:gd name="connsiteY39" fmla="*/ 216354 h 432707"/>
                <a:gd name="connsiteX40" fmla="*/ 29016 w 432708"/>
                <a:gd name="connsiteY40" fmla="*/ 107754 h 432707"/>
                <a:gd name="connsiteX41" fmla="*/ 107755 w 432708"/>
                <a:gd name="connsiteY41" fmla="*/ 29016 h 432707"/>
                <a:gd name="connsiteX42" fmla="*/ 216354 w 432708"/>
                <a:gd name="connsiteY42" fmla="*/ 0 h 432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432708" h="432707">
                  <a:moveTo>
                    <a:pt x="225369" y="108177"/>
                  </a:moveTo>
                  <a:lnTo>
                    <a:pt x="243399" y="108177"/>
                  </a:lnTo>
                  <a:cubicBezTo>
                    <a:pt x="246028" y="108177"/>
                    <a:pt x="248188" y="109022"/>
                    <a:pt x="249878" y="110712"/>
                  </a:cubicBezTo>
                  <a:cubicBezTo>
                    <a:pt x="251568" y="112402"/>
                    <a:pt x="252414" y="114562"/>
                    <a:pt x="252414" y="117191"/>
                  </a:cubicBezTo>
                  <a:lnTo>
                    <a:pt x="252414" y="243398"/>
                  </a:lnTo>
                  <a:cubicBezTo>
                    <a:pt x="252414" y="246027"/>
                    <a:pt x="251568" y="248187"/>
                    <a:pt x="249878" y="249877"/>
                  </a:cubicBezTo>
                  <a:cubicBezTo>
                    <a:pt x="248188" y="251567"/>
                    <a:pt x="246028" y="252412"/>
                    <a:pt x="243399" y="252412"/>
                  </a:cubicBezTo>
                  <a:lnTo>
                    <a:pt x="153252" y="252412"/>
                  </a:lnTo>
                  <a:cubicBezTo>
                    <a:pt x="150623" y="252412"/>
                    <a:pt x="148462" y="251567"/>
                    <a:pt x="146772" y="249877"/>
                  </a:cubicBezTo>
                  <a:cubicBezTo>
                    <a:pt x="145082" y="248187"/>
                    <a:pt x="144237" y="246027"/>
                    <a:pt x="144237" y="243398"/>
                  </a:cubicBezTo>
                  <a:lnTo>
                    <a:pt x="144237" y="225368"/>
                  </a:lnTo>
                  <a:cubicBezTo>
                    <a:pt x="144237" y="222739"/>
                    <a:pt x="145082" y="220579"/>
                    <a:pt x="146772" y="218889"/>
                  </a:cubicBezTo>
                  <a:cubicBezTo>
                    <a:pt x="148462" y="217199"/>
                    <a:pt x="150623" y="216354"/>
                    <a:pt x="153252" y="216354"/>
                  </a:cubicBezTo>
                  <a:lnTo>
                    <a:pt x="216355" y="216354"/>
                  </a:lnTo>
                  <a:lnTo>
                    <a:pt x="216355" y="117191"/>
                  </a:lnTo>
                  <a:cubicBezTo>
                    <a:pt x="216355" y="114562"/>
                    <a:pt x="217200" y="112402"/>
                    <a:pt x="218890" y="110712"/>
                  </a:cubicBezTo>
                  <a:cubicBezTo>
                    <a:pt x="220581" y="109022"/>
                    <a:pt x="222740" y="108177"/>
                    <a:pt x="225369" y="108177"/>
                  </a:cubicBezTo>
                  <a:close/>
                  <a:moveTo>
                    <a:pt x="216354" y="63103"/>
                  </a:moveTo>
                  <a:cubicBezTo>
                    <a:pt x="188558" y="63103"/>
                    <a:pt x="162923" y="69958"/>
                    <a:pt x="139447" y="83668"/>
                  </a:cubicBezTo>
                  <a:cubicBezTo>
                    <a:pt x="115971" y="97378"/>
                    <a:pt x="97378" y="115971"/>
                    <a:pt x="83668" y="139447"/>
                  </a:cubicBezTo>
                  <a:cubicBezTo>
                    <a:pt x="69958" y="162922"/>
                    <a:pt x="63103" y="188558"/>
                    <a:pt x="63103" y="216354"/>
                  </a:cubicBezTo>
                  <a:cubicBezTo>
                    <a:pt x="63103" y="244149"/>
                    <a:pt x="69958" y="269785"/>
                    <a:pt x="83668" y="293260"/>
                  </a:cubicBezTo>
                  <a:cubicBezTo>
                    <a:pt x="97378" y="316736"/>
                    <a:pt x="115971" y="335329"/>
                    <a:pt x="139447" y="349039"/>
                  </a:cubicBezTo>
                  <a:cubicBezTo>
                    <a:pt x="162923" y="362749"/>
                    <a:pt x="188558" y="369604"/>
                    <a:pt x="216354" y="369604"/>
                  </a:cubicBezTo>
                  <a:cubicBezTo>
                    <a:pt x="244150" y="369604"/>
                    <a:pt x="269785" y="362749"/>
                    <a:pt x="293261" y="349039"/>
                  </a:cubicBezTo>
                  <a:cubicBezTo>
                    <a:pt x="316737" y="335329"/>
                    <a:pt x="335330" y="316736"/>
                    <a:pt x="349039" y="293260"/>
                  </a:cubicBezTo>
                  <a:cubicBezTo>
                    <a:pt x="362750" y="269785"/>
                    <a:pt x="369604" y="244149"/>
                    <a:pt x="369604" y="216354"/>
                  </a:cubicBezTo>
                  <a:cubicBezTo>
                    <a:pt x="369604" y="188558"/>
                    <a:pt x="362750" y="162922"/>
                    <a:pt x="349039" y="139447"/>
                  </a:cubicBezTo>
                  <a:cubicBezTo>
                    <a:pt x="335330" y="115971"/>
                    <a:pt x="316737" y="97378"/>
                    <a:pt x="293261" y="83668"/>
                  </a:cubicBezTo>
                  <a:cubicBezTo>
                    <a:pt x="269785" y="69958"/>
                    <a:pt x="244150" y="63103"/>
                    <a:pt x="216354" y="63103"/>
                  </a:cubicBezTo>
                  <a:close/>
                  <a:moveTo>
                    <a:pt x="216354" y="0"/>
                  </a:moveTo>
                  <a:cubicBezTo>
                    <a:pt x="255606" y="0"/>
                    <a:pt x="291806" y="9672"/>
                    <a:pt x="324953" y="29016"/>
                  </a:cubicBezTo>
                  <a:cubicBezTo>
                    <a:pt x="358101" y="48360"/>
                    <a:pt x="384347" y="74606"/>
                    <a:pt x="403692" y="107754"/>
                  </a:cubicBezTo>
                  <a:cubicBezTo>
                    <a:pt x="423036" y="140902"/>
                    <a:pt x="432708" y="177102"/>
                    <a:pt x="432708" y="216354"/>
                  </a:cubicBezTo>
                  <a:cubicBezTo>
                    <a:pt x="432708" y="255605"/>
                    <a:pt x="423036" y="291805"/>
                    <a:pt x="403692" y="324953"/>
                  </a:cubicBezTo>
                  <a:cubicBezTo>
                    <a:pt x="384347" y="358101"/>
                    <a:pt x="358101" y="384347"/>
                    <a:pt x="324953" y="403691"/>
                  </a:cubicBezTo>
                  <a:cubicBezTo>
                    <a:pt x="291806" y="423035"/>
                    <a:pt x="255606" y="432707"/>
                    <a:pt x="216354" y="432707"/>
                  </a:cubicBezTo>
                  <a:cubicBezTo>
                    <a:pt x="177102" y="432707"/>
                    <a:pt x="140902" y="423035"/>
                    <a:pt x="107755" y="403691"/>
                  </a:cubicBezTo>
                  <a:cubicBezTo>
                    <a:pt x="74607" y="384347"/>
                    <a:pt x="48361" y="358101"/>
                    <a:pt x="29016" y="324953"/>
                  </a:cubicBezTo>
                  <a:cubicBezTo>
                    <a:pt x="9673" y="291805"/>
                    <a:pt x="0" y="255605"/>
                    <a:pt x="0" y="216354"/>
                  </a:cubicBezTo>
                  <a:cubicBezTo>
                    <a:pt x="0" y="177102"/>
                    <a:pt x="9673" y="140902"/>
                    <a:pt x="29016" y="107754"/>
                  </a:cubicBezTo>
                  <a:cubicBezTo>
                    <a:pt x="48361" y="74606"/>
                    <a:pt x="74607" y="48360"/>
                    <a:pt x="107755" y="29016"/>
                  </a:cubicBezTo>
                  <a:cubicBezTo>
                    <a:pt x="140902" y="9672"/>
                    <a:pt x="177102" y="0"/>
                    <a:pt x="216354" y="0"/>
                  </a:cubicBezTo>
                  <a:close/>
                </a:path>
              </a:pathLst>
            </a:custGeom>
            <a:solidFill>
              <a:srgbClr val="EBCB38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322"/>
            <p:cNvSpPr/>
            <p:nvPr/>
          </p:nvSpPr>
          <p:spPr>
            <a:xfrm>
              <a:off x="3466137" y="2899356"/>
              <a:ext cx="488390" cy="418406"/>
            </a:xfrm>
            <a:custGeom>
              <a:avLst/>
              <a:gdLst>
                <a:gd name="connsiteX0" fmla="*/ 9015 w 504825"/>
                <a:gd name="connsiteY0" fmla="*/ 360589 h 432707"/>
                <a:gd name="connsiteX1" fmla="*/ 63103 w 504825"/>
                <a:gd name="connsiteY1" fmla="*/ 360589 h 432707"/>
                <a:gd name="connsiteX2" fmla="*/ 69583 w 504825"/>
                <a:gd name="connsiteY2" fmla="*/ 363125 h 432707"/>
                <a:gd name="connsiteX3" fmla="*/ 72118 w 504825"/>
                <a:gd name="connsiteY3" fmla="*/ 369604 h 432707"/>
                <a:gd name="connsiteX4" fmla="*/ 72118 w 504825"/>
                <a:gd name="connsiteY4" fmla="*/ 423692 h 432707"/>
                <a:gd name="connsiteX5" fmla="*/ 69583 w 504825"/>
                <a:gd name="connsiteY5" fmla="*/ 430172 h 432707"/>
                <a:gd name="connsiteX6" fmla="*/ 63103 w 504825"/>
                <a:gd name="connsiteY6" fmla="*/ 432707 h 432707"/>
                <a:gd name="connsiteX7" fmla="*/ 9015 w 504825"/>
                <a:gd name="connsiteY7" fmla="*/ 432707 h 432707"/>
                <a:gd name="connsiteX8" fmla="*/ 2535 w 504825"/>
                <a:gd name="connsiteY8" fmla="*/ 430172 h 432707"/>
                <a:gd name="connsiteX9" fmla="*/ 0 w 504825"/>
                <a:gd name="connsiteY9" fmla="*/ 423692 h 432707"/>
                <a:gd name="connsiteX10" fmla="*/ 0 w 504825"/>
                <a:gd name="connsiteY10" fmla="*/ 369604 h 432707"/>
                <a:gd name="connsiteX11" fmla="*/ 2535 w 504825"/>
                <a:gd name="connsiteY11" fmla="*/ 363125 h 432707"/>
                <a:gd name="connsiteX12" fmla="*/ 9015 w 504825"/>
                <a:gd name="connsiteY12" fmla="*/ 360589 h 432707"/>
                <a:gd name="connsiteX13" fmla="*/ 117192 w 504825"/>
                <a:gd name="connsiteY13" fmla="*/ 324530 h 432707"/>
                <a:gd name="connsiteX14" fmla="*/ 171280 w 504825"/>
                <a:gd name="connsiteY14" fmla="*/ 324530 h 432707"/>
                <a:gd name="connsiteX15" fmla="*/ 177759 w 504825"/>
                <a:gd name="connsiteY15" fmla="*/ 327066 h 432707"/>
                <a:gd name="connsiteX16" fmla="*/ 180295 w 504825"/>
                <a:gd name="connsiteY16" fmla="*/ 333545 h 432707"/>
                <a:gd name="connsiteX17" fmla="*/ 180295 w 504825"/>
                <a:gd name="connsiteY17" fmla="*/ 423692 h 432707"/>
                <a:gd name="connsiteX18" fmla="*/ 177759 w 504825"/>
                <a:gd name="connsiteY18" fmla="*/ 430172 h 432707"/>
                <a:gd name="connsiteX19" fmla="*/ 171280 w 504825"/>
                <a:gd name="connsiteY19" fmla="*/ 432707 h 432707"/>
                <a:gd name="connsiteX20" fmla="*/ 117192 w 504825"/>
                <a:gd name="connsiteY20" fmla="*/ 432707 h 432707"/>
                <a:gd name="connsiteX21" fmla="*/ 110712 w 504825"/>
                <a:gd name="connsiteY21" fmla="*/ 430172 h 432707"/>
                <a:gd name="connsiteX22" fmla="*/ 108177 w 504825"/>
                <a:gd name="connsiteY22" fmla="*/ 423692 h 432707"/>
                <a:gd name="connsiteX23" fmla="*/ 108177 w 504825"/>
                <a:gd name="connsiteY23" fmla="*/ 333545 h 432707"/>
                <a:gd name="connsiteX24" fmla="*/ 110712 w 504825"/>
                <a:gd name="connsiteY24" fmla="*/ 327066 h 432707"/>
                <a:gd name="connsiteX25" fmla="*/ 117192 w 504825"/>
                <a:gd name="connsiteY25" fmla="*/ 324530 h 432707"/>
                <a:gd name="connsiteX26" fmla="*/ 225368 w 504825"/>
                <a:gd name="connsiteY26" fmla="*/ 252412 h 432707"/>
                <a:gd name="connsiteX27" fmla="*/ 279457 w 504825"/>
                <a:gd name="connsiteY27" fmla="*/ 252412 h 432707"/>
                <a:gd name="connsiteX28" fmla="*/ 285936 w 504825"/>
                <a:gd name="connsiteY28" fmla="*/ 254948 h 432707"/>
                <a:gd name="connsiteX29" fmla="*/ 288472 w 504825"/>
                <a:gd name="connsiteY29" fmla="*/ 261427 h 432707"/>
                <a:gd name="connsiteX30" fmla="*/ 288472 w 504825"/>
                <a:gd name="connsiteY30" fmla="*/ 423692 h 432707"/>
                <a:gd name="connsiteX31" fmla="*/ 285936 w 504825"/>
                <a:gd name="connsiteY31" fmla="*/ 430172 h 432707"/>
                <a:gd name="connsiteX32" fmla="*/ 279457 w 504825"/>
                <a:gd name="connsiteY32" fmla="*/ 432707 h 432707"/>
                <a:gd name="connsiteX33" fmla="*/ 225368 w 504825"/>
                <a:gd name="connsiteY33" fmla="*/ 432707 h 432707"/>
                <a:gd name="connsiteX34" fmla="*/ 218889 w 504825"/>
                <a:gd name="connsiteY34" fmla="*/ 430172 h 432707"/>
                <a:gd name="connsiteX35" fmla="*/ 216354 w 504825"/>
                <a:gd name="connsiteY35" fmla="*/ 423692 h 432707"/>
                <a:gd name="connsiteX36" fmla="*/ 216354 w 504825"/>
                <a:gd name="connsiteY36" fmla="*/ 261427 h 432707"/>
                <a:gd name="connsiteX37" fmla="*/ 218889 w 504825"/>
                <a:gd name="connsiteY37" fmla="*/ 254948 h 432707"/>
                <a:gd name="connsiteX38" fmla="*/ 225368 w 504825"/>
                <a:gd name="connsiteY38" fmla="*/ 252412 h 432707"/>
                <a:gd name="connsiteX39" fmla="*/ 333545 w 504825"/>
                <a:gd name="connsiteY39" fmla="*/ 144236 h 432707"/>
                <a:gd name="connsiteX40" fmla="*/ 387633 w 504825"/>
                <a:gd name="connsiteY40" fmla="*/ 144236 h 432707"/>
                <a:gd name="connsiteX41" fmla="*/ 394113 w 504825"/>
                <a:gd name="connsiteY41" fmla="*/ 146771 h 432707"/>
                <a:gd name="connsiteX42" fmla="*/ 396648 w 504825"/>
                <a:gd name="connsiteY42" fmla="*/ 153250 h 432707"/>
                <a:gd name="connsiteX43" fmla="*/ 396648 w 504825"/>
                <a:gd name="connsiteY43" fmla="*/ 423692 h 432707"/>
                <a:gd name="connsiteX44" fmla="*/ 394113 w 504825"/>
                <a:gd name="connsiteY44" fmla="*/ 430172 h 432707"/>
                <a:gd name="connsiteX45" fmla="*/ 387633 w 504825"/>
                <a:gd name="connsiteY45" fmla="*/ 432707 h 432707"/>
                <a:gd name="connsiteX46" fmla="*/ 333545 w 504825"/>
                <a:gd name="connsiteY46" fmla="*/ 432707 h 432707"/>
                <a:gd name="connsiteX47" fmla="*/ 327066 w 504825"/>
                <a:gd name="connsiteY47" fmla="*/ 430172 h 432707"/>
                <a:gd name="connsiteX48" fmla="*/ 324530 w 504825"/>
                <a:gd name="connsiteY48" fmla="*/ 423692 h 432707"/>
                <a:gd name="connsiteX49" fmla="*/ 324530 w 504825"/>
                <a:gd name="connsiteY49" fmla="*/ 153250 h 432707"/>
                <a:gd name="connsiteX50" fmla="*/ 327066 w 504825"/>
                <a:gd name="connsiteY50" fmla="*/ 146771 h 432707"/>
                <a:gd name="connsiteX51" fmla="*/ 333545 w 504825"/>
                <a:gd name="connsiteY51" fmla="*/ 144236 h 432707"/>
                <a:gd name="connsiteX52" fmla="*/ 441722 w 504825"/>
                <a:gd name="connsiteY52" fmla="*/ 0 h 432707"/>
                <a:gd name="connsiteX53" fmla="*/ 495810 w 504825"/>
                <a:gd name="connsiteY53" fmla="*/ 0 h 432707"/>
                <a:gd name="connsiteX54" fmla="*/ 502290 w 504825"/>
                <a:gd name="connsiteY54" fmla="*/ 2535 h 432707"/>
                <a:gd name="connsiteX55" fmla="*/ 504825 w 504825"/>
                <a:gd name="connsiteY55" fmla="*/ 9015 h 432707"/>
                <a:gd name="connsiteX56" fmla="*/ 504825 w 504825"/>
                <a:gd name="connsiteY56" fmla="*/ 423692 h 432707"/>
                <a:gd name="connsiteX57" fmla="*/ 502290 w 504825"/>
                <a:gd name="connsiteY57" fmla="*/ 430172 h 432707"/>
                <a:gd name="connsiteX58" fmla="*/ 495810 w 504825"/>
                <a:gd name="connsiteY58" fmla="*/ 432707 h 432707"/>
                <a:gd name="connsiteX59" fmla="*/ 441722 w 504825"/>
                <a:gd name="connsiteY59" fmla="*/ 432707 h 432707"/>
                <a:gd name="connsiteX60" fmla="*/ 435243 w 504825"/>
                <a:gd name="connsiteY60" fmla="*/ 430172 h 432707"/>
                <a:gd name="connsiteX61" fmla="*/ 432707 w 504825"/>
                <a:gd name="connsiteY61" fmla="*/ 423692 h 432707"/>
                <a:gd name="connsiteX62" fmla="*/ 432707 w 504825"/>
                <a:gd name="connsiteY62" fmla="*/ 9015 h 432707"/>
                <a:gd name="connsiteX63" fmla="*/ 435243 w 504825"/>
                <a:gd name="connsiteY63" fmla="*/ 2535 h 432707"/>
                <a:gd name="connsiteX64" fmla="*/ 441722 w 504825"/>
                <a:gd name="connsiteY64" fmla="*/ 0 h 432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04825" h="432707">
                  <a:moveTo>
                    <a:pt x="9015" y="360589"/>
                  </a:moveTo>
                  <a:lnTo>
                    <a:pt x="63103" y="360589"/>
                  </a:lnTo>
                  <a:cubicBezTo>
                    <a:pt x="65732" y="360589"/>
                    <a:pt x="67892" y="361434"/>
                    <a:pt x="69583" y="363125"/>
                  </a:cubicBezTo>
                  <a:cubicBezTo>
                    <a:pt x="71273" y="364815"/>
                    <a:pt x="72118" y="366975"/>
                    <a:pt x="72118" y="369604"/>
                  </a:cubicBezTo>
                  <a:lnTo>
                    <a:pt x="72118" y="423692"/>
                  </a:lnTo>
                  <a:cubicBezTo>
                    <a:pt x="72118" y="426322"/>
                    <a:pt x="71273" y="428481"/>
                    <a:pt x="69583" y="430172"/>
                  </a:cubicBezTo>
                  <a:cubicBezTo>
                    <a:pt x="67892" y="431862"/>
                    <a:pt x="65732" y="432707"/>
                    <a:pt x="63103" y="432707"/>
                  </a:cubicBezTo>
                  <a:lnTo>
                    <a:pt x="9015" y="432707"/>
                  </a:lnTo>
                  <a:cubicBezTo>
                    <a:pt x="6385" y="432707"/>
                    <a:pt x="4226" y="431862"/>
                    <a:pt x="2535" y="430172"/>
                  </a:cubicBezTo>
                  <a:cubicBezTo>
                    <a:pt x="845" y="428481"/>
                    <a:pt x="0" y="426322"/>
                    <a:pt x="0" y="423692"/>
                  </a:cubicBezTo>
                  <a:lnTo>
                    <a:pt x="0" y="369604"/>
                  </a:lnTo>
                  <a:cubicBezTo>
                    <a:pt x="0" y="366975"/>
                    <a:pt x="845" y="364815"/>
                    <a:pt x="2535" y="363125"/>
                  </a:cubicBezTo>
                  <a:cubicBezTo>
                    <a:pt x="4226" y="361434"/>
                    <a:pt x="6385" y="360589"/>
                    <a:pt x="9015" y="360589"/>
                  </a:cubicBezTo>
                  <a:close/>
                  <a:moveTo>
                    <a:pt x="117192" y="324530"/>
                  </a:moveTo>
                  <a:lnTo>
                    <a:pt x="171280" y="324530"/>
                  </a:lnTo>
                  <a:cubicBezTo>
                    <a:pt x="173909" y="324530"/>
                    <a:pt x="176069" y="325375"/>
                    <a:pt x="177759" y="327066"/>
                  </a:cubicBezTo>
                  <a:cubicBezTo>
                    <a:pt x="179450" y="328756"/>
                    <a:pt x="180295" y="330916"/>
                    <a:pt x="180295" y="333545"/>
                  </a:cubicBezTo>
                  <a:lnTo>
                    <a:pt x="180295" y="423692"/>
                  </a:lnTo>
                  <a:cubicBezTo>
                    <a:pt x="180295" y="426322"/>
                    <a:pt x="179450" y="428481"/>
                    <a:pt x="177759" y="430172"/>
                  </a:cubicBezTo>
                  <a:cubicBezTo>
                    <a:pt x="176069" y="431862"/>
                    <a:pt x="173909" y="432707"/>
                    <a:pt x="171280" y="432707"/>
                  </a:cubicBezTo>
                  <a:lnTo>
                    <a:pt x="117192" y="432707"/>
                  </a:lnTo>
                  <a:cubicBezTo>
                    <a:pt x="114562" y="432707"/>
                    <a:pt x="112403" y="431862"/>
                    <a:pt x="110712" y="430172"/>
                  </a:cubicBezTo>
                  <a:cubicBezTo>
                    <a:pt x="109022" y="428481"/>
                    <a:pt x="108177" y="426322"/>
                    <a:pt x="108177" y="423692"/>
                  </a:cubicBezTo>
                  <a:lnTo>
                    <a:pt x="108177" y="333545"/>
                  </a:lnTo>
                  <a:cubicBezTo>
                    <a:pt x="108177" y="330916"/>
                    <a:pt x="109022" y="328756"/>
                    <a:pt x="110712" y="327066"/>
                  </a:cubicBezTo>
                  <a:cubicBezTo>
                    <a:pt x="112403" y="325375"/>
                    <a:pt x="114562" y="324530"/>
                    <a:pt x="117192" y="324530"/>
                  </a:cubicBezTo>
                  <a:close/>
                  <a:moveTo>
                    <a:pt x="225368" y="252412"/>
                  </a:moveTo>
                  <a:lnTo>
                    <a:pt x="279457" y="252412"/>
                  </a:lnTo>
                  <a:cubicBezTo>
                    <a:pt x="282086" y="252412"/>
                    <a:pt x="284246" y="253258"/>
                    <a:pt x="285936" y="254948"/>
                  </a:cubicBezTo>
                  <a:cubicBezTo>
                    <a:pt x="287627" y="256638"/>
                    <a:pt x="288472" y="258798"/>
                    <a:pt x="288472" y="261427"/>
                  </a:cubicBezTo>
                  <a:lnTo>
                    <a:pt x="288472" y="423692"/>
                  </a:lnTo>
                  <a:cubicBezTo>
                    <a:pt x="288472" y="426322"/>
                    <a:pt x="287627" y="428481"/>
                    <a:pt x="285936" y="430172"/>
                  </a:cubicBezTo>
                  <a:cubicBezTo>
                    <a:pt x="284246" y="431862"/>
                    <a:pt x="282086" y="432707"/>
                    <a:pt x="279457" y="432707"/>
                  </a:cubicBezTo>
                  <a:lnTo>
                    <a:pt x="225368" y="432707"/>
                  </a:lnTo>
                  <a:cubicBezTo>
                    <a:pt x="222739" y="432707"/>
                    <a:pt x="220579" y="431862"/>
                    <a:pt x="218889" y="430172"/>
                  </a:cubicBezTo>
                  <a:cubicBezTo>
                    <a:pt x="217199" y="428481"/>
                    <a:pt x="216354" y="426322"/>
                    <a:pt x="216354" y="423692"/>
                  </a:cubicBezTo>
                  <a:lnTo>
                    <a:pt x="216354" y="261427"/>
                  </a:lnTo>
                  <a:cubicBezTo>
                    <a:pt x="216354" y="258798"/>
                    <a:pt x="217199" y="256638"/>
                    <a:pt x="218889" y="254948"/>
                  </a:cubicBezTo>
                  <a:cubicBezTo>
                    <a:pt x="220579" y="253258"/>
                    <a:pt x="222739" y="252412"/>
                    <a:pt x="225368" y="252412"/>
                  </a:cubicBezTo>
                  <a:close/>
                  <a:moveTo>
                    <a:pt x="333545" y="144236"/>
                  </a:moveTo>
                  <a:lnTo>
                    <a:pt x="387633" y="144236"/>
                  </a:lnTo>
                  <a:cubicBezTo>
                    <a:pt x="390263" y="144236"/>
                    <a:pt x="392423" y="145081"/>
                    <a:pt x="394113" y="146771"/>
                  </a:cubicBezTo>
                  <a:cubicBezTo>
                    <a:pt x="395803" y="148461"/>
                    <a:pt x="396648" y="150621"/>
                    <a:pt x="396648" y="153250"/>
                  </a:cubicBezTo>
                  <a:lnTo>
                    <a:pt x="396648" y="423692"/>
                  </a:lnTo>
                  <a:cubicBezTo>
                    <a:pt x="396648" y="426322"/>
                    <a:pt x="395803" y="428481"/>
                    <a:pt x="394113" y="430172"/>
                  </a:cubicBezTo>
                  <a:cubicBezTo>
                    <a:pt x="392423" y="431862"/>
                    <a:pt x="390263" y="432707"/>
                    <a:pt x="387633" y="432707"/>
                  </a:cubicBezTo>
                  <a:lnTo>
                    <a:pt x="333545" y="432707"/>
                  </a:lnTo>
                  <a:cubicBezTo>
                    <a:pt x="330916" y="432707"/>
                    <a:pt x="328756" y="431862"/>
                    <a:pt x="327066" y="430172"/>
                  </a:cubicBezTo>
                  <a:cubicBezTo>
                    <a:pt x="325376" y="428481"/>
                    <a:pt x="324530" y="426322"/>
                    <a:pt x="324530" y="423692"/>
                  </a:cubicBezTo>
                  <a:lnTo>
                    <a:pt x="324530" y="153250"/>
                  </a:lnTo>
                  <a:cubicBezTo>
                    <a:pt x="324530" y="150621"/>
                    <a:pt x="325376" y="148461"/>
                    <a:pt x="327066" y="146771"/>
                  </a:cubicBezTo>
                  <a:cubicBezTo>
                    <a:pt x="328756" y="145081"/>
                    <a:pt x="330916" y="144236"/>
                    <a:pt x="333545" y="144236"/>
                  </a:cubicBezTo>
                  <a:close/>
                  <a:moveTo>
                    <a:pt x="441722" y="0"/>
                  </a:moveTo>
                  <a:lnTo>
                    <a:pt x="495810" y="0"/>
                  </a:lnTo>
                  <a:cubicBezTo>
                    <a:pt x="498440" y="0"/>
                    <a:pt x="500600" y="845"/>
                    <a:pt x="502290" y="2535"/>
                  </a:cubicBezTo>
                  <a:cubicBezTo>
                    <a:pt x="503980" y="4226"/>
                    <a:pt x="504825" y="6385"/>
                    <a:pt x="504825" y="9015"/>
                  </a:cubicBezTo>
                  <a:lnTo>
                    <a:pt x="504825" y="423692"/>
                  </a:lnTo>
                  <a:cubicBezTo>
                    <a:pt x="504825" y="426322"/>
                    <a:pt x="503980" y="428481"/>
                    <a:pt x="502290" y="430172"/>
                  </a:cubicBezTo>
                  <a:cubicBezTo>
                    <a:pt x="500600" y="431862"/>
                    <a:pt x="498440" y="432707"/>
                    <a:pt x="495810" y="432707"/>
                  </a:cubicBezTo>
                  <a:lnTo>
                    <a:pt x="441722" y="432707"/>
                  </a:lnTo>
                  <a:cubicBezTo>
                    <a:pt x="439093" y="432707"/>
                    <a:pt x="436933" y="431862"/>
                    <a:pt x="435243" y="430172"/>
                  </a:cubicBezTo>
                  <a:cubicBezTo>
                    <a:pt x="433552" y="428481"/>
                    <a:pt x="432707" y="426322"/>
                    <a:pt x="432707" y="423692"/>
                  </a:cubicBezTo>
                  <a:lnTo>
                    <a:pt x="432707" y="9015"/>
                  </a:lnTo>
                  <a:cubicBezTo>
                    <a:pt x="432707" y="6385"/>
                    <a:pt x="433552" y="4226"/>
                    <a:pt x="435243" y="2535"/>
                  </a:cubicBezTo>
                  <a:cubicBezTo>
                    <a:pt x="436933" y="845"/>
                    <a:pt x="439093" y="0"/>
                    <a:pt x="441722" y="0"/>
                  </a:cubicBezTo>
                  <a:close/>
                </a:path>
              </a:pathLst>
            </a:custGeom>
            <a:solidFill>
              <a:srgbClr val="F36F13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452"/>
            <p:cNvSpPr/>
            <p:nvPr/>
          </p:nvSpPr>
          <p:spPr>
            <a:xfrm>
              <a:off x="2414557" y="4353355"/>
              <a:ext cx="472046" cy="431212"/>
            </a:xfrm>
            <a:custGeom>
              <a:avLst/>
              <a:gdLst/>
              <a:ahLst/>
              <a:cxnLst/>
              <a:rect l="l" t="t" r="r" b="b"/>
              <a:pathLst>
                <a:path w="432708" h="432707">
                  <a:moveTo>
                    <a:pt x="216354" y="0"/>
                  </a:moveTo>
                  <a:cubicBezTo>
                    <a:pt x="255606" y="0"/>
                    <a:pt x="291805" y="9672"/>
                    <a:pt x="324953" y="29016"/>
                  </a:cubicBezTo>
                  <a:cubicBezTo>
                    <a:pt x="358101" y="48360"/>
                    <a:pt x="384347" y="74606"/>
                    <a:pt x="403691" y="107754"/>
                  </a:cubicBezTo>
                  <a:cubicBezTo>
                    <a:pt x="423036" y="140902"/>
                    <a:pt x="432708" y="177102"/>
                    <a:pt x="432708" y="216353"/>
                  </a:cubicBezTo>
                  <a:cubicBezTo>
                    <a:pt x="432708" y="255605"/>
                    <a:pt x="423036" y="291805"/>
                    <a:pt x="403691" y="324953"/>
                  </a:cubicBezTo>
                  <a:cubicBezTo>
                    <a:pt x="384347" y="358101"/>
                    <a:pt x="358101" y="384347"/>
                    <a:pt x="324953" y="403691"/>
                  </a:cubicBezTo>
                  <a:cubicBezTo>
                    <a:pt x="291805" y="423035"/>
                    <a:pt x="255606" y="432707"/>
                    <a:pt x="216354" y="432707"/>
                  </a:cubicBezTo>
                  <a:cubicBezTo>
                    <a:pt x="177102" y="432707"/>
                    <a:pt x="140902" y="423035"/>
                    <a:pt x="107755" y="403691"/>
                  </a:cubicBezTo>
                  <a:cubicBezTo>
                    <a:pt x="74607" y="384347"/>
                    <a:pt x="48361" y="358101"/>
                    <a:pt x="29017" y="324953"/>
                  </a:cubicBezTo>
                  <a:cubicBezTo>
                    <a:pt x="9672" y="291805"/>
                    <a:pt x="0" y="255605"/>
                    <a:pt x="0" y="216353"/>
                  </a:cubicBezTo>
                  <a:cubicBezTo>
                    <a:pt x="0" y="177102"/>
                    <a:pt x="9672" y="140902"/>
                    <a:pt x="29017" y="107754"/>
                  </a:cubicBezTo>
                  <a:cubicBezTo>
                    <a:pt x="48361" y="74606"/>
                    <a:pt x="74607" y="48360"/>
                    <a:pt x="107755" y="29016"/>
                  </a:cubicBezTo>
                  <a:cubicBezTo>
                    <a:pt x="140902" y="9672"/>
                    <a:pt x="177102" y="0"/>
                    <a:pt x="216354" y="0"/>
                  </a:cubicBezTo>
                  <a:close/>
                  <a:moveTo>
                    <a:pt x="185366" y="72118"/>
                  </a:moveTo>
                  <a:cubicBezTo>
                    <a:pt x="182736" y="72118"/>
                    <a:pt x="180483" y="72869"/>
                    <a:pt x="178605" y="74371"/>
                  </a:cubicBezTo>
                  <a:cubicBezTo>
                    <a:pt x="176727" y="75498"/>
                    <a:pt x="175788" y="77188"/>
                    <a:pt x="175788" y="79442"/>
                  </a:cubicBezTo>
                  <a:lnTo>
                    <a:pt x="180577" y="254384"/>
                  </a:lnTo>
                  <a:cubicBezTo>
                    <a:pt x="180577" y="256262"/>
                    <a:pt x="181516" y="257906"/>
                    <a:pt x="183394" y="259314"/>
                  </a:cubicBezTo>
                  <a:cubicBezTo>
                    <a:pt x="185272" y="260723"/>
                    <a:pt x="187525" y="261427"/>
                    <a:pt x="190155" y="261427"/>
                  </a:cubicBezTo>
                  <a:lnTo>
                    <a:pt x="242271" y="261427"/>
                  </a:lnTo>
                  <a:cubicBezTo>
                    <a:pt x="244901" y="261427"/>
                    <a:pt x="247107" y="260723"/>
                    <a:pt x="248891" y="259314"/>
                  </a:cubicBezTo>
                  <a:cubicBezTo>
                    <a:pt x="250676" y="257906"/>
                    <a:pt x="251662" y="256262"/>
                    <a:pt x="251849" y="254384"/>
                  </a:cubicBezTo>
                  <a:lnTo>
                    <a:pt x="256920" y="79442"/>
                  </a:lnTo>
                  <a:cubicBezTo>
                    <a:pt x="256920" y="77188"/>
                    <a:pt x="255981" y="75498"/>
                    <a:pt x="254103" y="74371"/>
                  </a:cubicBezTo>
                  <a:cubicBezTo>
                    <a:pt x="252225" y="72869"/>
                    <a:pt x="249971" y="72118"/>
                    <a:pt x="247342" y="72118"/>
                  </a:cubicBezTo>
                  <a:lnTo>
                    <a:pt x="185366" y="72118"/>
                  </a:lnTo>
                  <a:close/>
                  <a:moveTo>
                    <a:pt x="189591" y="288471"/>
                  </a:moveTo>
                  <a:cubicBezTo>
                    <a:pt x="187150" y="288471"/>
                    <a:pt x="184990" y="289410"/>
                    <a:pt x="183112" y="291288"/>
                  </a:cubicBezTo>
                  <a:cubicBezTo>
                    <a:pt x="181234" y="293167"/>
                    <a:pt x="180295" y="295326"/>
                    <a:pt x="180295" y="297768"/>
                  </a:cubicBezTo>
                  <a:lnTo>
                    <a:pt x="180295" y="351293"/>
                  </a:lnTo>
                  <a:cubicBezTo>
                    <a:pt x="180295" y="353734"/>
                    <a:pt x="181234" y="355894"/>
                    <a:pt x="183112" y="357772"/>
                  </a:cubicBezTo>
                  <a:cubicBezTo>
                    <a:pt x="184990" y="359650"/>
                    <a:pt x="187150" y="360589"/>
                    <a:pt x="189591" y="360589"/>
                  </a:cubicBezTo>
                  <a:lnTo>
                    <a:pt x="243680" y="360589"/>
                  </a:lnTo>
                  <a:cubicBezTo>
                    <a:pt x="246121" y="360589"/>
                    <a:pt x="248187" y="359697"/>
                    <a:pt x="249877" y="357913"/>
                  </a:cubicBezTo>
                  <a:cubicBezTo>
                    <a:pt x="251568" y="356129"/>
                    <a:pt x="252413" y="353922"/>
                    <a:pt x="252413" y="351293"/>
                  </a:cubicBezTo>
                  <a:lnTo>
                    <a:pt x="252413" y="297768"/>
                  </a:lnTo>
                  <a:cubicBezTo>
                    <a:pt x="252413" y="295139"/>
                    <a:pt x="251568" y="292932"/>
                    <a:pt x="249877" y="291147"/>
                  </a:cubicBezTo>
                  <a:cubicBezTo>
                    <a:pt x="248187" y="289363"/>
                    <a:pt x="246121" y="288471"/>
                    <a:pt x="243680" y="288471"/>
                  </a:cubicBezTo>
                  <a:lnTo>
                    <a:pt x="189591" y="288471"/>
                  </a:lnTo>
                  <a:close/>
                </a:path>
              </a:pathLst>
            </a:custGeom>
            <a:solidFill>
              <a:srgbClr val="06395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308"/>
            <p:cNvSpPr/>
            <p:nvPr/>
          </p:nvSpPr>
          <p:spPr>
            <a:xfrm>
              <a:off x="4843061" y="4308009"/>
              <a:ext cx="469745" cy="433305"/>
            </a:xfrm>
            <a:custGeom>
              <a:avLst/>
              <a:gdLst>
                <a:gd name="connsiteX0" fmla="*/ 432708 w 540885"/>
                <a:gd name="connsiteY0" fmla="*/ 356081 h 496091"/>
                <a:gd name="connsiteX1" fmla="*/ 407355 w 540885"/>
                <a:gd name="connsiteY1" fmla="*/ 366786 h 496091"/>
                <a:gd name="connsiteX2" fmla="*/ 396649 w 540885"/>
                <a:gd name="connsiteY2" fmla="*/ 392140 h 496091"/>
                <a:gd name="connsiteX3" fmla="*/ 407213 w 540885"/>
                <a:gd name="connsiteY3" fmla="*/ 417635 h 496091"/>
                <a:gd name="connsiteX4" fmla="*/ 432708 w 540885"/>
                <a:gd name="connsiteY4" fmla="*/ 428199 h 496091"/>
                <a:gd name="connsiteX5" fmla="*/ 458203 w 540885"/>
                <a:gd name="connsiteY5" fmla="*/ 417635 h 496091"/>
                <a:gd name="connsiteX6" fmla="*/ 468767 w 540885"/>
                <a:gd name="connsiteY6" fmla="*/ 392140 h 496091"/>
                <a:gd name="connsiteX7" fmla="*/ 458063 w 540885"/>
                <a:gd name="connsiteY7" fmla="*/ 366786 h 496091"/>
                <a:gd name="connsiteX8" fmla="*/ 432708 w 540885"/>
                <a:gd name="connsiteY8" fmla="*/ 356081 h 496091"/>
                <a:gd name="connsiteX9" fmla="*/ 396649 w 540885"/>
                <a:gd name="connsiteY9" fmla="*/ 288471 h 496091"/>
                <a:gd name="connsiteX10" fmla="*/ 409608 w 540885"/>
                <a:gd name="connsiteY10" fmla="*/ 301570 h 496091"/>
                <a:gd name="connsiteX11" fmla="*/ 424257 w 540885"/>
                <a:gd name="connsiteY11" fmla="*/ 320586 h 496091"/>
                <a:gd name="connsiteX12" fmla="*/ 432708 w 540885"/>
                <a:gd name="connsiteY12" fmla="*/ 320023 h 496091"/>
                <a:gd name="connsiteX13" fmla="*/ 441160 w 540885"/>
                <a:gd name="connsiteY13" fmla="*/ 320586 h 496091"/>
                <a:gd name="connsiteX14" fmla="*/ 467077 w 540885"/>
                <a:gd name="connsiteY14" fmla="*/ 289034 h 496091"/>
                <a:gd name="connsiteX15" fmla="*/ 468767 w 540885"/>
                <a:gd name="connsiteY15" fmla="*/ 288471 h 496091"/>
                <a:gd name="connsiteX16" fmla="*/ 503699 w 540885"/>
                <a:gd name="connsiteY16" fmla="*/ 308190 h 496091"/>
                <a:gd name="connsiteX17" fmla="*/ 504826 w 540885"/>
                <a:gd name="connsiteY17" fmla="*/ 310163 h 496091"/>
                <a:gd name="connsiteX18" fmla="*/ 490459 w 540885"/>
                <a:gd name="connsiteY18" fmla="*/ 349039 h 496091"/>
                <a:gd name="connsiteX19" fmla="*/ 498910 w 540885"/>
                <a:gd name="connsiteY19" fmla="*/ 363688 h 496091"/>
                <a:gd name="connsiteX20" fmla="*/ 540885 w 540885"/>
                <a:gd name="connsiteY20" fmla="*/ 372421 h 496091"/>
                <a:gd name="connsiteX21" fmla="*/ 540885 w 540885"/>
                <a:gd name="connsiteY21" fmla="*/ 411860 h 496091"/>
                <a:gd name="connsiteX22" fmla="*/ 498910 w 540885"/>
                <a:gd name="connsiteY22" fmla="*/ 420593 h 496091"/>
                <a:gd name="connsiteX23" fmla="*/ 490459 w 540885"/>
                <a:gd name="connsiteY23" fmla="*/ 435242 h 496091"/>
                <a:gd name="connsiteX24" fmla="*/ 504826 w 540885"/>
                <a:gd name="connsiteY24" fmla="*/ 474118 h 496091"/>
                <a:gd name="connsiteX25" fmla="*/ 503699 w 540885"/>
                <a:gd name="connsiteY25" fmla="*/ 476090 h 496091"/>
                <a:gd name="connsiteX26" fmla="*/ 468767 w 540885"/>
                <a:gd name="connsiteY26" fmla="*/ 496091 h 496091"/>
                <a:gd name="connsiteX27" fmla="*/ 455809 w 540885"/>
                <a:gd name="connsiteY27" fmla="*/ 482851 h 496091"/>
                <a:gd name="connsiteX28" fmla="*/ 441160 w 540885"/>
                <a:gd name="connsiteY28" fmla="*/ 463695 h 496091"/>
                <a:gd name="connsiteX29" fmla="*/ 432708 w 540885"/>
                <a:gd name="connsiteY29" fmla="*/ 464258 h 496091"/>
                <a:gd name="connsiteX30" fmla="*/ 424257 w 540885"/>
                <a:gd name="connsiteY30" fmla="*/ 463695 h 496091"/>
                <a:gd name="connsiteX31" fmla="*/ 409608 w 540885"/>
                <a:gd name="connsiteY31" fmla="*/ 482851 h 496091"/>
                <a:gd name="connsiteX32" fmla="*/ 396649 w 540885"/>
                <a:gd name="connsiteY32" fmla="*/ 496091 h 496091"/>
                <a:gd name="connsiteX33" fmla="*/ 361717 w 540885"/>
                <a:gd name="connsiteY33" fmla="*/ 476090 h 496091"/>
                <a:gd name="connsiteX34" fmla="*/ 360591 w 540885"/>
                <a:gd name="connsiteY34" fmla="*/ 474118 h 496091"/>
                <a:gd name="connsiteX35" fmla="*/ 374958 w 540885"/>
                <a:gd name="connsiteY35" fmla="*/ 435242 h 496091"/>
                <a:gd name="connsiteX36" fmla="*/ 366507 w 540885"/>
                <a:gd name="connsiteY36" fmla="*/ 420593 h 496091"/>
                <a:gd name="connsiteX37" fmla="*/ 324532 w 540885"/>
                <a:gd name="connsiteY37" fmla="*/ 411860 h 496091"/>
                <a:gd name="connsiteX38" fmla="*/ 324532 w 540885"/>
                <a:gd name="connsiteY38" fmla="*/ 372421 h 496091"/>
                <a:gd name="connsiteX39" fmla="*/ 366507 w 540885"/>
                <a:gd name="connsiteY39" fmla="*/ 363688 h 496091"/>
                <a:gd name="connsiteX40" fmla="*/ 374958 w 540885"/>
                <a:gd name="connsiteY40" fmla="*/ 349039 h 496091"/>
                <a:gd name="connsiteX41" fmla="*/ 360591 w 540885"/>
                <a:gd name="connsiteY41" fmla="*/ 310163 h 496091"/>
                <a:gd name="connsiteX42" fmla="*/ 361717 w 540885"/>
                <a:gd name="connsiteY42" fmla="*/ 308190 h 496091"/>
                <a:gd name="connsiteX43" fmla="*/ 371577 w 540885"/>
                <a:gd name="connsiteY43" fmla="*/ 302557 h 496091"/>
                <a:gd name="connsiteX44" fmla="*/ 388198 w 540885"/>
                <a:gd name="connsiteY44" fmla="*/ 292978 h 496091"/>
                <a:gd name="connsiteX45" fmla="*/ 396649 w 540885"/>
                <a:gd name="connsiteY45" fmla="*/ 288471 h 496091"/>
                <a:gd name="connsiteX46" fmla="*/ 180295 w 540885"/>
                <a:gd name="connsiteY46" fmla="*/ 175788 h 496091"/>
                <a:gd name="connsiteX47" fmla="*/ 129305 w 540885"/>
                <a:gd name="connsiteY47" fmla="*/ 196916 h 496091"/>
                <a:gd name="connsiteX48" fmla="*/ 108177 w 540885"/>
                <a:gd name="connsiteY48" fmla="*/ 247906 h 496091"/>
                <a:gd name="connsiteX49" fmla="*/ 129305 w 540885"/>
                <a:gd name="connsiteY49" fmla="*/ 298895 h 496091"/>
                <a:gd name="connsiteX50" fmla="*/ 180295 w 540885"/>
                <a:gd name="connsiteY50" fmla="*/ 320024 h 496091"/>
                <a:gd name="connsiteX51" fmla="*/ 231285 w 540885"/>
                <a:gd name="connsiteY51" fmla="*/ 298895 h 496091"/>
                <a:gd name="connsiteX52" fmla="*/ 252413 w 540885"/>
                <a:gd name="connsiteY52" fmla="*/ 247906 h 496091"/>
                <a:gd name="connsiteX53" fmla="*/ 231285 w 540885"/>
                <a:gd name="connsiteY53" fmla="*/ 196916 h 496091"/>
                <a:gd name="connsiteX54" fmla="*/ 180295 w 540885"/>
                <a:gd name="connsiteY54" fmla="*/ 175788 h 496091"/>
                <a:gd name="connsiteX55" fmla="*/ 432708 w 540885"/>
                <a:gd name="connsiteY55" fmla="*/ 67611 h 496091"/>
                <a:gd name="connsiteX56" fmla="*/ 407355 w 540885"/>
                <a:gd name="connsiteY56" fmla="*/ 78316 h 496091"/>
                <a:gd name="connsiteX57" fmla="*/ 396649 w 540885"/>
                <a:gd name="connsiteY57" fmla="*/ 103670 h 496091"/>
                <a:gd name="connsiteX58" fmla="*/ 407213 w 540885"/>
                <a:gd name="connsiteY58" fmla="*/ 129165 h 496091"/>
                <a:gd name="connsiteX59" fmla="*/ 432708 w 540885"/>
                <a:gd name="connsiteY59" fmla="*/ 139729 h 496091"/>
                <a:gd name="connsiteX60" fmla="*/ 458203 w 540885"/>
                <a:gd name="connsiteY60" fmla="*/ 129165 h 496091"/>
                <a:gd name="connsiteX61" fmla="*/ 468767 w 540885"/>
                <a:gd name="connsiteY61" fmla="*/ 103670 h 496091"/>
                <a:gd name="connsiteX62" fmla="*/ 458063 w 540885"/>
                <a:gd name="connsiteY62" fmla="*/ 78316 h 496091"/>
                <a:gd name="connsiteX63" fmla="*/ 432708 w 540885"/>
                <a:gd name="connsiteY63" fmla="*/ 67611 h 496091"/>
                <a:gd name="connsiteX64" fmla="*/ 154096 w 540885"/>
                <a:gd name="connsiteY64" fmla="*/ 67611 h 496091"/>
                <a:gd name="connsiteX65" fmla="*/ 206494 w 540885"/>
                <a:gd name="connsiteY65" fmla="*/ 67611 h 496091"/>
                <a:gd name="connsiteX66" fmla="*/ 212128 w 540885"/>
                <a:gd name="connsiteY66" fmla="*/ 69724 h 496091"/>
                <a:gd name="connsiteX67" fmla="*/ 214945 w 540885"/>
                <a:gd name="connsiteY67" fmla="*/ 74654 h 496091"/>
                <a:gd name="connsiteX68" fmla="*/ 221425 w 540885"/>
                <a:gd name="connsiteY68" fmla="*/ 117755 h 496091"/>
                <a:gd name="connsiteX69" fmla="*/ 242553 w 540885"/>
                <a:gd name="connsiteY69" fmla="*/ 126488 h 496091"/>
                <a:gd name="connsiteX70" fmla="*/ 275795 w 540885"/>
                <a:gd name="connsiteY70" fmla="*/ 101416 h 496091"/>
                <a:gd name="connsiteX71" fmla="*/ 281429 w 540885"/>
                <a:gd name="connsiteY71" fmla="*/ 99444 h 496091"/>
                <a:gd name="connsiteX72" fmla="*/ 287345 w 540885"/>
                <a:gd name="connsiteY72" fmla="*/ 101698 h 496091"/>
                <a:gd name="connsiteX73" fmla="*/ 327911 w 540885"/>
                <a:gd name="connsiteY73" fmla="*/ 146772 h 496091"/>
                <a:gd name="connsiteX74" fmla="*/ 325939 w 540885"/>
                <a:gd name="connsiteY74" fmla="*/ 152124 h 496091"/>
                <a:gd name="connsiteX75" fmla="*/ 314108 w 540885"/>
                <a:gd name="connsiteY75" fmla="*/ 167337 h 496091"/>
                <a:gd name="connsiteX76" fmla="*/ 301430 w 540885"/>
                <a:gd name="connsiteY76" fmla="*/ 184239 h 496091"/>
                <a:gd name="connsiteX77" fmla="*/ 311008 w 540885"/>
                <a:gd name="connsiteY77" fmla="*/ 207339 h 496091"/>
                <a:gd name="connsiteX78" fmla="*/ 353828 w 540885"/>
                <a:gd name="connsiteY78" fmla="*/ 213819 h 496091"/>
                <a:gd name="connsiteX79" fmla="*/ 358618 w 540885"/>
                <a:gd name="connsiteY79" fmla="*/ 216777 h 496091"/>
                <a:gd name="connsiteX80" fmla="*/ 360590 w 540885"/>
                <a:gd name="connsiteY80" fmla="*/ 222270 h 496091"/>
                <a:gd name="connsiteX81" fmla="*/ 360590 w 540885"/>
                <a:gd name="connsiteY81" fmla="*/ 274386 h 496091"/>
                <a:gd name="connsiteX82" fmla="*/ 358618 w 540885"/>
                <a:gd name="connsiteY82" fmla="*/ 279880 h 496091"/>
                <a:gd name="connsiteX83" fmla="*/ 354110 w 540885"/>
                <a:gd name="connsiteY83" fmla="*/ 282838 h 496091"/>
                <a:gd name="connsiteX84" fmla="*/ 310445 w 540885"/>
                <a:gd name="connsiteY84" fmla="*/ 289599 h 496091"/>
                <a:gd name="connsiteX85" fmla="*/ 301430 w 540885"/>
                <a:gd name="connsiteY85" fmla="*/ 311009 h 496091"/>
                <a:gd name="connsiteX86" fmla="*/ 326784 w 540885"/>
                <a:gd name="connsiteY86" fmla="*/ 343405 h 496091"/>
                <a:gd name="connsiteX87" fmla="*/ 328756 w 540885"/>
                <a:gd name="connsiteY87" fmla="*/ 349040 h 496091"/>
                <a:gd name="connsiteX88" fmla="*/ 326784 w 540885"/>
                <a:gd name="connsiteY88" fmla="*/ 354392 h 496091"/>
                <a:gd name="connsiteX89" fmla="*/ 303543 w 540885"/>
                <a:gd name="connsiteY89" fmla="*/ 379605 h 496091"/>
                <a:gd name="connsiteX90" fmla="*/ 281429 w 540885"/>
                <a:gd name="connsiteY90" fmla="*/ 396367 h 496091"/>
                <a:gd name="connsiteX91" fmla="*/ 275513 w 540885"/>
                <a:gd name="connsiteY91" fmla="*/ 394395 h 496091"/>
                <a:gd name="connsiteX92" fmla="*/ 243117 w 540885"/>
                <a:gd name="connsiteY92" fmla="*/ 369041 h 496091"/>
                <a:gd name="connsiteX93" fmla="*/ 221425 w 540885"/>
                <a:gd name="connsiteY93" fmla="*/ 377774 h 496091"/>
                <a:gd name="connsiteX94" fmla="*/ 214945 w 540885"/>
                <a:gd name="connsiteY94" fmla="*/ 421439 h 496091"/>
                <a:gd name="connsiteX95" fmla="*/ 206494 w 540885"/>
                <a:gd name="connsiteY95" fmla="*/ 428200 h 496091"/>
                <a:gd name="connsiteX96" fmla="*/ 154096 w 540885"/>
                <a:gd name="connsiteY96" fmla="*/ 428200 h 496091"/>
                <a:gd name="connsiteX97" fmla="*/ 148462 w 540885"/>
                <a:gd name="connsiteY97" fmla="*/ 426087 h 496091"/>
                <a:gd name="connsiteX98" fmla="*/ 145645 w 540885"/>
                <a:gd name="connsiteY98" fmla="*/ 421158 h 496091"/>
                <a:gd name="connsiteX99" fmla="*/ 139165 w 540885"/>
                <a:gd name="connsiteY99" fmla="*/ 378056 h 496091"/>
                <a:gd name="connsiteX100" fmla="*/ 118037 w 540885"/>
                <a:gd name="connsiteY100" fmla="*/ 369323 h 496091"/>
                <a:gd name="connsiteX101" fmla="*/ 84795 w 540885"/>
                <a:gd name="connsiteY101" fmla="*/ 394395 h 496091"/>
                <a:gd name="connsiteX102" fmla="*/ 79161 w 540885"/>
                <a:gd name="connsiteY102" fmla="*/ 396367 h 496091"/>
                <a:gd name="connsiteX103" fmla="*/ 73245 w 540885"/>
                <a:gd name="connsiteY103" fmla="*/ 394113 h 496091"/>
                <a:gd name="connsiteX104" fmla="*/ 32679 w 540885"/>
                <a:gd name="connsiteY104" fmla="*/ 349040 h 496091"/>
                <a:gd name="connsiteX105" fmla="*/ 34651 w 540885"/>
                <a:gd name="connsiteY105" fmla="*/ 343687 h 496091"/>
                <a:gd name="connsiteX106" fmla="*/ 46201 w 540885"/>
                <a:gd name="connsiteY106" fmla="*/ 328756 h 496091"/>
                <a:gd name="connsiteX107" fmla="*/ 59441 w 540885"/>
                <a:gd name="connsiteY107" fmla="*/ 311572 h 496091"/>
                <a:gd name="connsiteX108" fmla="*/ 49581 w 540885"/>
                <a:gd name="connsiteY108" fmla="*/ 288472 h 496091"/>
                <a:gd name="connsiteX109" fmla="*/ 6761 w 540885"/>
                <a:gd name="connsiteY109" fmla="*/ 281711 h 496091"/>
                <a:gd name="connsiteX110" fmla="*/ 1972 w 540885"/>
                <a:gd name="connsiteY110" fmla="*/ 279034 h 496091"/>
                <a:gd name="connsiteX111" fmla="*/ 0 w 540885"/>
                <a:gd name="connsiteY111" fmla="*/ 273541 h 496091"/>
                <a:gd name="connsiteX112" fmla="*/ 0 w 540885"/>
                <a:gd name="connsiteY112" fmla="*/ 221425 h 496091"/>
                <a:gd name="connsiteX113" fmla="*/ 1972 w 540885"/>
                <a:gd name="connsiteY113" fmla="*/ 215932 h 496091"/>
                <a:gd name="connsiteX114" fmla="*/ 6480 w 540885"/>
                <a:gd name="connsiteY114" fmla="*/ 212973 h 496091"/>
                <a:gd name="connsiteX115" fmla="*/ 50145 w 540885"/>
                <a:gd name="connsiteY115" fmla="*/ 206213 h 496091"/>
                <a:gd name="connsiteX116" fmla="*/ 59159 w 540885"/>
                <a:gd name="connsiteY116" fmla="*/ 184802 h 496091"/>
                <a:gd name="connsiteX117" fmla="*/ 33806 w 540885"/>
                <a:gd name="connsiteY117" fmla="*/ 152406 h 496091"/>
                <a:gd name="connsiteX118" fmla="*/ 31834 w 540885"/>
                <a:gd name="connsiteY118" fmla="*/ 146772 h 496091"/>
                <a:gd name="connsiteX119" fmla="*/ 33806 w 540885"/>
                <a:gd name="connsiteY119" fmla="*/ 141137 h 496091"/>
                <a:gd name="connsiteX120" fmla="*/ 56906 w 540885"/>
                <a:gd name="connsiteY120" fmla="*/ 116065 h 496091"/>
                <a:gd name="connsiteX121" fmla="*/ 79161 w 540885"/>
                <a:gd name="connsiteY121" fmla="*/ 99444 h 496091"/>
                <a:gd name="connsiteX122" fmla="*/ 85077 w 540885"/>
                <a:gd name="connsiteY122" fmla="*/ 101416 h 496091"/>
                <a:gd name="connsiteX123" fmla="*/ 117474 w 540885"/>
                <a:gd name="connsiteY123" fmla="*/ 126770 h 496091"/>
                <a:gd name="connsiteX124" fmla="*/ 139165 w 540885"/>
                <a:gd name="connsiteY124" fmla="*/ 117755 h 496091"/>
                <a:gd name="connsiteX125" fmla="*/ 145645 w 540885"/>
                <a:gd name="connsiteY125" fmla="*/ 74372 h 496091"/>
                <a:gd name="connsiteX126" fmla="*/ 154096 w 540885"/>
                <a:gd name="connsiteY126" fmla="*/ 67611 h 496091"/>
                <a:gd name="connsiteX127" fmla="*/ 396649 w 540885"/>
                <a:gd name="connsiteY127" fmla="*/ 0 h 496091"/>
                <a:gd name="connsiteX128" fmla="*/ 409608 w 540885"/>
                <a:gd name="connsiteY128" fmla="*/ 13100 h 496091"/>
                <a:gd name="connsiteX129" fmla="*/ 424257 w 540885"/>
                <a:gd name="connsiteY129" fmla="*/ 32116 h 496091"/>
                <a:gd name="connsiteX130" fmla="*/ 432708 w 540885"/>
                <a:gd name="connsiteY130" fmla="*/ 31552 h 496091"/>
                <a:gd name="connsiteX131" fmla="*/ 441160 w 540885"/>
                <a:gd name="connsiteY131" fmla="*/ 32116 h 496091"/>
                <a:gd name="connsiteX132" fmla="*/ 467077 w 540885"/>
                <a:gd name="connsiteY132" fmla="*/ 564 h 496091"/>
                <a:gd name="connsiteX133" fmla="*/ 468767 w 540885"/>
                <a:gd name="connsiteY133" fmla="*/ 0 h 496091"/>
                <a:gd name="connsiteX134" fmla="*/ 503699 w 540885"/>
                <a:gd name="connsiteY134" fmla="*/ 19720 h 496091"/>
                <a:gd name="connsiteX135" fmla="*/ 504826 w 540885"/>
                <a:gd name="connsiteY135" fmla="*/ 21692 h 496091"/>
                <a:gd name="connsiteX136" fmla="*/ 490459 w 540885"/>
                <a:gd name="connsiteY136" fmla="*/ 60568 h 496091"/>
                <a:gd name="connsiteX137" fmla="*/ 498910 w 540885"/>
                <a:gd name="connsiteY137" fmla="*/ 75217 h 496091"/>
                <a:gd name="connsiteX138" fmla="*/ 540885 w 540885"/>
                <a:gd name="connsiteY138" fmla="*/ 83950 h 496091"/>
                <a:gd name="connsiteX139" fmla="*/ 540885 w 540885"/>
                <a:gd name="connsiteY139" fmla="*/ 123390 h 496091"/>
                <a:gd name="connsiteX140" fmla="*/ 498910 w 540885"/>
                <a:gd name="connsiteY140" fmla="*/ 132123 h 496091"/>
                <a:gd name="connsiteX141" fmla="*/ 490459 w 540885"/>
                <a:gd name="connsiteY141" fmla="*/ 146772 h 496091"/>
                <a:gd name="connsiteX142" fmla="*/ 504826 w 540885"/>
                <a:gd name="connsiteY142" fmla="*/ 185648 h 496091"/>
                <a:gd name="connsiteX143" fmla="*/ 503699 w 540885"/>
                <a:gd name="connsiteY143" fmla="*/ 187619 h 496091"/>
                <a:gd name="connsiteX144" fmla="*/ 468767 w 540885"/>
                <a:gd name="connsiteY144" fmla="*/ 207621 h 496091"/>
                <a:gd name="connsiteX145" fmla="*/ 455809 w 540885"/>
                <a:gd name="connsiteY145" fmla="*/ 194381 h 496091"/>
                <a:gd name="connsiteX146" fmla="*/ 441160 w 540885"/>
                <a:gd name="connsiteY146" fmla="*/ 175224 h 496091"/>
                <a:gd name="connsiteX147" fmla="*/ 432708 w 540885"/>
                <a:gd name="connsiteY147" fmla="*/ 175788 h 496091"/>
                <a:gd name="connsiteX148" fmla="*/ 424257 w 540885"/>
                <a:gd name="connsiteY148" fmla="*/ 175224 h 496091"/>
                <a:gd name="connsiteX149" fmla="*/ 409608 w 540885"/>
                <a:gd name="connsiteY149" fmla="*/ 194381 h 496091"/>
                <a:gd name="connsiteX150" fmla="*/ 396649 w 540885"/>
                <a:gd name="connsiteY150" fmla="*/ 207621 h 496091"/>
                <a:gd name="connsiteX151" fmla="*/ 361717 w 540885"/>
                <a:gd name="connsiteY151" fmla="*/ 187619 h 496091"/>
                <a:gd name="connsiteX152" fmla="*/ 360591 w 540885"/>
                <a:gd name="connsiteY152" fmla="*/ 185648 h 496091"/>
                <a:gd name="connsiteX153" fmla="*/ 374958 w 540885"/>
                <a:gd name="connsiteY153" fmla="*/ 146772 h 496091"/>
                <a:gd name="connsiteX154" fmla="*/ 366507 w 540885"/>
                <a:gd name="connsiteY154" fmla="*/ 132123 h 496091"/>
                <a:gd name="connsiteX155" fmla="*/ 324532 w 540885"/>
                <a:gd name="connsiteY155" fmla="*/ 123390 h 496091"/>
                <a:gd name="connsiteX156" fmla="*/ 324532 w 540885"/>
                <a:gd name="connsiteY156" fmla="*/ 83950 h 496091"/>
                <a:gd name="connsiteX157" fmla="*/ 366507 w 540885"/>
                <a:gd name="connsiteY157" fmla="*/ 75217 h 496091"/>
                <a:gd name="connsiteX158" fmla="*/ 374958 w 540885"/>
                <a:gd name="connsiteY158" fmla="*/ 60568 h 496091"/>
                <a:gd name="connsiteX159" fmla="*/ 360591 w 540885"/>
                <a:gd name="connsiteY159" fmla="*/ 21692 h 496091"/>
                <a:gd name="connsiteX160" fmla="*/ 361717 w 540885"/>
                <a:gd name="connsiteY160" fmla="*/ 19720 h 496091"/>
                <a:gd name="connsiteX161" fmla="*/ 371577 w 540885"/>
                <a:gd name="connsiteY161" fmla="*/ 14086 h 496091"/>
                <a:gd name="connsiteX162" fmla="*/ 388198 w 540885"/>
                <a:gd name="connsiteY162" fmla="*/ 4508 h 496091"/>
                <a:gd name="connsiteX163" fmla="*/ 396649 w 540885"/>
                <a:gd name="connsiteY163" fmla="*/ 0 h 496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</a:cxnLst>
              <a:rect l="l" t="t" r="r" b="b"/>
              <a:pathLst>
                <a:path w="540885" h="496091">
                  <a:moveTo>
                    <a:pt x="432708" y="356081"/>
                  </a:moveTo>
                  <a:cubicBezTo>
                    <a:pt x="422942" y="356081"/>
                    <a:pt x="414491" y="359650"/>
                    <a:pt x="407355" y="366786"/>
                  </a:cubicBezTo>
                  <a:cubicBezTo>
                    <a:pt x="400218" y="373923"/>
                    <a:pt x="396649" y="382375"/>
                    <a:pt x="396649" y="392140"/>
                  </a:cubicBezTo>
                  <a:cubicBezTo>
                    <a:pt x="396649" y="402094"/>
                    <a:pt x="400171" y="410592"/>
                    <a:pt x="407213" y="417635"/>
                  </a:cubicBezTo>
                  <a:cubicBezTo>
                    <a:pt x="414257" y="424678"/>
                    <a:pt x="422754" y="428199"/>
                    <a:pt x="432708" y="428199"/>
                  </a:cubicBezTo>
                  <a:cubicBezTo>
                    <a:pt x="442662" y="428199"/>
                    <a:pt x="451161" y="424678"/>
                    <a:pt x="458203" y="417635"/>
                  </a:cubicBezTo>
                  <a:cubicBezTo>
                    <a:pt x="465246" y="410592"/>
                    <a:pt x="468767" y="402094"/>
                    <a:pt x="468767" y="392140"/>
                  </a:cubicBezTo>
                  <a:cubicBezTo>
                    <a:pt x="468767" y="382375"/>
                    <a:pt x="465199" y="373923"/>
                    <a:pt x="458063" y="366786"/>
                  </a:cubicBezTo>
                  <a:cubicBezTo>
                    <a:pt x="450925" y="359650"/>
                    <a:pt x="442474" y="356081"/>
                    <a:pt x="432708" y="356081"/>
                  </a:cubicBezTo>
                  <a:close/>
                  <a:moveTo>
                    <a:pt x="396649" y="288471"/>
                  </a:moveTo>
                  <a:cubicBezTo>
                    <a:pt x="398152" y="288471"/>
                    <a:pt x="402471" y="292838"/>
                    <a:pt x="409608" y="301570"/>
                  </a:cubicBezTo>
                  <a:cubicBezTo>
                    <a:pt x="416744" y="310303"/>
                    <a:pt x="421628" y="316642"/>
                    <a:pt x="424257" y="320586"/>
                  </a:cubicBezTo>
                  <a:cubicBezTo>
                    <a:pt x="428013" y="320210"/>
                    <a:pt x="430830" y="320023"/>
                    <a:pt x="432708" y="320023"/>
                  </a:cubicBezTo>
                  <a:cubicBezTo>
                    <a:pt x="434586" y="320023"/>
                    <a:pt x="437403" y="320210"/>
                    <a:pt x="441160" y="320586"/>
                  </a:cubicBezTo>
                  <a:cubicBezTo>
                    <a:pt x="450738" y="307251"/>
                    <a:pt x="459377" y="296734"/>
                    <a:pt x="467077" y="289034"/>
                  </a:cubicBezTo>
                  <a:lnTo>
                    <a:pt x="468767" y="288471"/>
                  </a:lnTo>
                  <a:cubicBezTo>
                    <a:pt x="469518" y="288471"/>
                    <a:pt x="481162" y="295044"/>
                    <a:pt x="503699" y="308190"/>
                  </a:cubicBezTo>
                  <a:cubicBezTo>
                    <a:pt x="504450" y="308754"/>
                    <a:pt x="504826" y="309412"/>
                    <a:pt x="504826" y="310163"/>
                  </a:cubicBezTo>
                  <a:cubicBezTo>
                    <a:pt x="504826" y="314858"/>
                    <a:pt x="500037" y="327816"/>
                    <a:pt x="490459" y="349039"/>
                  </a:cubicBezTo>
                  <a:cubicBezTo>
                    <a:pt x="493651" y="353358"/>
                    <a:pt x="496468" y="358241"/>
                    <a:pt x="498910" y="363688"/>
                  </a:cubicBezTo>
                  <a:cubicBezTo>
                    <a:pt x="526893" y="366505"/>
                    <a:pt x="540885" y="369416"/>
                    <a:pt x="540885" y="372421"/>
                  </a:cubicBezTo>
                  <a:lnTo>
                    <a:pt x="540885" y="411860"/>
                  </a:lnTo>
                  <a:cubicBezTo>
                    <a:pt x="540885" y="414865"/>
                    <a:pt x="526893" y="417776"/>
                    <a:pt x="498910" y="420593"/>
                  </a:cubicBezTo>
                  <a:cubicBezTo>
                    <a:pt x="496657" y="425664"/>
                    <a:pt x="493839" y="430547"/>
                    <a:pt x="490459" y="435242"/>
                  </a:cubicBezTo>
                  <a:cubicBezTo>
                    <a:pt x="500037" y="456464"/>
                    <a:pt x="504826" y="469423"/>
                    <a:pt x="504826" y="474118"/>
                  </a:cubicBezTo>
                  <a:cubicBezTo>
                    <a:pt x="504826" y="474869"/>
                    <a:pt x="504450" y="475527"/>
                    <a:pt x="503699" y="476090"/>
                  </a:cubicBezTo>
                  <a:cubicBezTo>
                    <a:pt x="480787" y="489424"/>
                    <a:pt x="469143" y="496091"/>
                    <a:pt x="468767" y="496091"/>
                  </a:cubicBezTo>
                  <a:cubicBezTo>
                    <a:pt x="467265" y="496091"/>
                    <a:pt x="462945" y="491678"/>
                    <a:pt x="455809" y="482851"/>
                  </a:cubicBezTo>
                  <a:cubicBezTo>
                    <a:pt x="448672" y="474024"/>
                    <a:pt x="443788" y="467639"/>
                    <a:pt x="441160" y="463695"/>
                  </a:cubicBezTo>
                  <a:cubicBezTo>
                    <a:pt x="437403" y="464070"/>
                    <a:pt x="434586" y="464258"/>
                    <a:pt x="432708" y="464258"/>
                  </a:cubicBezTo>
                  <a:cubicBezTo>
                    <a:pt x="430830" y="464258"/>
                    <a:pt x="428013" y="464070"/>
                    <a:pt x="424257" y="463695"/>
                  </a:cubicBezTo>
                  <a:cubicBezTo>
                    <a:pt x="421628" y="467639"/>
                    <a:pt x="416744" y="474024"/>
                    <a:pt x="409608" y="482851"/>
                  </a:cubicBezTo>
                  <a:cubicBezTo>
                    <a:pt x="402471" y="491678"/>
                    <a:pt x="398152" y="496091"/>
                    <a:pt x="396649" y="496091"/>
                  </a:cubicBezTo>
                  <a:cubicBezTo>
                    <a:pt x="396274" y="496091"/>
                    <a:pt x="384629" y="489424"/>
                    <a:pt x="361717" y="476090"/>
                  </a:cubicBezTo>
                  <a:cubicBezTo>
                    <a:pt x="360966" y="475527"/>
                    <a:pt x="360591" y="474869"/>
                    <a:pt x="360591" y="474118"/>
                  </a:cubicBezTo>
                  <a:cubicBezTo>
                    <a:pt x="360591" y="469423"/>
                    <a:pt x="365380" y="456464"/>
                    <a:pt x="374958" y="435242"/>
                  </a:cubicBezTo>
                  <a:cubicBezTo>
                    <a:pt x="371577" y="430547"/>
                    <a:pt x="368760" y="425664"/>
                    <a:pt x="366507" y="420593"/>
                  </a:cubicBezTo>
                  <a:cubicBezTo>
                    <a:pt x="338523" y="417776"/>
                    <a:pt x="324532" y="414865"/>
                    <a:pt x="324532" y="411860"/>
                  </a:cubicBezTo>
                  <a:lnTo>
                    <a:pt x="324532" y="372421"/>
                  </a:lnTo>
                  <a:cubicBezTo>
                    <a:pt x="324532" y="369416"/>
                    <a:pt x="338523" y="366505"/>
                    <a:pt x="366507" y="363688"/>
                  </a:cubicBezTo>
                  <a:cubicBezTo>
                    <a:pt x="368948" y="358241"/>
                    <a:pt x="371765" y="353358"/>
                    <a:pt x="374958" y="349039"/>
                  </a:cubicBezTo>
                  <a:cubicBezTo>
                    <a:pt x="365380" y="327816"/>
                    <a:pt x="360591" y="314858"/>
                    <a:pt x="360591" y="310163"/>
                  </a:cubicBezTo>
                  <a:cubicBezTo>
                    <a:pt x="360591" y="309412"/>
                    <a:pt x="360966" y="308754"/>
                    <a:pt x="361717" y="308190"/>
                  </a:cubicBezTo>
                  <a:cubicBezTo>
                    <a:pt x="362468" y="307815"/>
                    <a:pt x="365755" y="305937"/>
                    <a:pt x="371577" y="302557"/>
                  </a:cubicBezTo>
                  <a:cubicBezTo>
                    <a:pt x="377399" y="299176"/>
                    <a:pt x="382939" y="295983"/>
                    <a:pt x="388198" y="292978"/>
                  </a:cubicBezTo>
                  <a:cubicBezTo>
                    <a:pt x="393457" y="289974"/>
                    <a:pt x="396274" y="288471"/>
                    <a:pt x="396649" y="288471"/>
                  </a:cubicBezTo>
                  <a:close/>
                  <a:moveTo>
                    <a:pt x="180295" y="175788"/>
                  </a:moveTo>
                  <a:cubicBezTo>
                    <a:pt x="160387" y="175788"/>
                    <a:pt x="143391" y="182830"/>
                    <a:pt x="129305" y="196916"/>
                  </a:cubicBezTo>
                  <a:cubicBezTo>
                    <a:pt x="115220" y="211002"/>
                    <a:pt x="108177" y="227998"/>
                    <a:pt x="108177" y="247906"/>
                  </a:cubicBezTo>
                  <a:cubicBezTo>
                    <a:pt x="108177" y="267813"/>
                    <a:pt x="115220" y="284810"/>
                    <a:pt x="129305" y="298895"/>
                  </a:cubicBezTo>
                  <a:cubicBezTo>
                    <a:pt x="143391" y="312981"/>
                    <a:pt x="160387" y="320024"/>
                    <a:pt x="180295" y="320024"/>
                  </a:cubicBezTo>
                  <a:cubicBezTo>
                    <a:pt x="200202" y="320024"/>
                    <a:pt x="217199" y="312981"/>
                    <a:pt x="231285" y="298895"/>
                  </a:cubicBezTo>
                  <a:cubicBezTo>
                    <a:pt x="245370" y="284810"/>
                    <a:pt x="252413" y="267813"/>
                    <a:pt x="252413" y="247906"/>
                  </a:cubicBezTo>
                  <a:cubicBezTo>
                    <a:pt x="252413" y="227998"/>
                    <a:pt x="245370" y="211002"/>
                    <a:pt x="231285" y="196916"/>
                  </a:cubicBezTo>
                  <a:cubicBezTo>
                    <a:pt x="217199" y="182830"/>
                    <a:pt x="200202" y="175788"/>
                    <a:pt x="180295" y="175788"/>
                  </a:cubicBezTo>
                  <a:close/>
                  <a:moveTo>
                    <a:pt x="432708" y="67611"/>
                  </a:moveTo>
                  <a:cubicBezTo>
                    <a:pt x="422942" y="67611"/>
                    <a:pt x="414491" y="71179"/>
                    <a:pt x="407355" y="78316"/>
                  </a:cubicBezTo>
                  <a:cubicBezTo>
                    <a:pt x="400218" y="85453"/>
                    <a:pt x="396649" y="93904"/>
                    <a:pt x="396649" y="103670"/>
                  </a:cubicBezTo>
                  <a:cubicBezTo>
                    <a:pt x="396649" y="113624"/>
                    <a:pt x="400171" y="122122"/>
                    <a:pt x="407213" y="129165"/>
                  </a:cubicBezTo>
                  <a:cubicBezTo>
                    <a:pt x="414257" y="136207"/>
                    <a:pt x="422754" y="139729"/>
                    <a:pt x="432708" y="139729"/>
                  </a:cubicBezTo>
                  <a:cubicBezTo>
                    <a:pt x="442662" y="139729"/>
                    <a:pt x="451161" y="136207"/>
                    <a:pt x="458203" y="129165"/>
                  </a:cubicBezTo>
                  <a:cubicBezTo>
                    <a:pt x="465246" y="122122"/>
                    <a:pt x="468767" y="113624"/>
                    <a:pt x="468767" y="103670"/>
                  </a:cubicBezTo>
                  <a:cubicBezTo>
                    <a:pt x="468767" y="93904"/>
                    <a:pt x="465199" y="85453"/>
                    <a:pt x="458063" y="78316"/>
                  </a:cubicBezTo>
                  <a:cubicBezTo>
                    <a:pt x="450925" y="71179"/>
                    <a:pt x="442474" y="67611"/>
                    <a:pt x="432708" y="67611"/>
                  </a:cubicBezTo>
                  <a:close/>
                  <a:moveTo>
                    <a:pt x="154096" y="67611"/>
                  </a:moveTo>
                  <a:lnTo>
                    <a:pt x="206494" y="67611"/>
                  </a:lnTo>
                  <a:cubicBezTo>
                    <a:pt x="208559" y="67611"/>
                    <a:pt x="210438" y="68315"/>
                    <a:pt x="212128" y="69724"/>
                  </a:cubicBezTo>
                  <a:cubicBezTo>
                    <a:pt x="213818" y="71132"/>
                    <a:pt x="214757" y="72775"/>
                    <a:pt x="214945" y="74654"/>
                  </a:cubicBezTo>
                  <a:lnTo>
                    <a:pt x="221425" y="117755"/>
                  </a:lnTo>
                  <a:cubicBezTo>
                    <a:pt x="227810" y="119633"/>
                    <a:pt x="234853" y="122545"/>
                    <a:pt x="242553" y="126488"/>
                  </a:cubicBezTo>
                  <a:lnTo>
                    <a:pt x="275795" y="101416"/>
                  </a:lnTo>
                  <a:cubicBezTo>
                    <a:pt x="277297" y="100102"/>
                    <a:pt x="279175" y="99444"/>
                    <a:pt x="281429" y="99444"/>
                  </a:cubicBezTo>
                  <a:cubicBezTo>
                    <a:pt x="283494" y="99444"/>
                    <a:pt x="285466" y="100195"/>
                    <a:pt x="287345" y="101698"/>
                  </a:cubicBezTo>
                  <a:cubicBezTo>
                    <a:pt x="314389" y="126676"/>
                    <a:pt x="327911" y="141701"/>
                    <a:pt x="327911" y="146772"/>
                  </a:cubicBezTo>
                  <a:cubicBezTo>
                    <a:pt x="327911" y="148462"/>
                    <a:pt x="327254" y="150246"/>
                    <a:pt x="325939" y="152124"/>
                  </a:cubicBezTo>
                  <a:cubicBezTo>
                    <a:pt x="323685" y="155129"/>
                    <a:pt x="319742" y="160200"/>
                    <a:pt x="314108" y="167337"/>
                  </a:cubicBezTo>
                  <a:cubicBezTo>
                    <a:pt x="308473" y="174473"/>
                    <a:pt x="304248" y="180107"/>
                    <a:pt x="301430" y="184239"/>
                  </a:cubicBezTo>
                  <a:cubicBezTo>
                    <a:pt x="305749" y="193254"/>
                    <a:pt x="308942" y="200954"/>
                    <a:pt x="311008" y="207339"/>
                  </a:cubicBezTo>
                  <a:lnTo>
                    <a:pt x="353828" y="213819"/>
                  </a:lnTo>
                  <a:cubicBezTo>
                    <a:pt x="355706" y="214194"/>
                    <a:pt x="357303" y="215180"/>
                    <a:pt x="358618" y="216777"/>
                  </a:cubicBezTo>
                  <a:cubicBezTo>
                    <a:pt x="359932" y="218373"/>
                    <a:pt x="360590" y="220204"/>
                    <a:pt x="360590" y="222270"/>
                  </a:cubicBezTo>
                  <a:lnTo>
                    <a:pt x="360590" y="274386"/>
                  </a:lnTo>
                  <a:cubicBezTo>
                    <a:pt x="360590" y="276265"/>
                    <a:pt x="359932" y="278095"/>
                    <a:pt x="358618" y="279880"/>
                  </a:cubicBezTo>
                  <a:cubicBezTo>
                    <a:pt x="357303" y="281664"/>
                    <a:pt x="355800" y="282650"/>
                    <a:pt x="354110" y="282838"/>
                  </a:cubicBezTo>
                  <a:lnTo>
                    <a:pt x="310445" y="289599"/>
                  </a:lnTo>
                  <a:cubicBezTo>
                    <a:pt x="308379" y="296172"/>
                    <a:pt x="305374" y="303309"/>
                    <a:pt x="301430" y="311009"/>
                  </a:cubicBezTo>
                  <a:cubicBezTo>
                    <a:pt x="307816" y="320024"/>
                    <a:pt x="316267" y="330822"/>
                    <a:pt x="326784" y="343405"/>
                  </a:cubicBezTo>
                  <a:cubicBezTo>
                    <a:pt x="328099" y="345283"/>
                    <a:pt x="328756" y="347161"/>
                    <a:pt x="328756" y="349040"/>
                  </a:cubicBezTo>
                  <a:cubicBezTo>
                    <a:pt x="328756" y="351293"/>
                    <a:pt x="328099" y="353077"/>
                    <a:pt x="326784" y="354392"/>
                  </a:cubicBezTo>
                  <a:cubicBezTo>
                    <a:pt x="322465" y="360026"/>
                    <a:pt x="314717" y="368431"/>
                    <a:pt x="303543" y="379605"/>
                  </a:cubicBezTo>
                  <a:cubicBezTo>
                    <a:pt x="292368" y="390780"/>
                    <a:pt x="284997" y="396367"/>
                    <a:pt x="281429" y="396367"/>
                  </a:cubicBezTo>
                  <a:cubicBezTo>
                    <a:pt x="279363" y="396367"/>
                    <a:pt x="277391" y="395710"/>
                    <a:pt x="275513" y="394395"/>
                  </a:cubicBezTo>
                  <a:lnTo>
                    <a:pt x="243117" y="369041"/>
                  </a:lnTo>
                  <a:cubicBezTo>
                    <a:pt x="236167" y="372609"/>
                    <a:pt x="228937" y="375520"/>
                    <a:pt x="221425" y="377774"/>
                  </a:cubicBezTo>
                  <a:cubicBezTo>
                    <a:pt x="219359" y="398057"/>
                    <a:pt x="217199" y="412612"/>
                    <a:pt x="214945" y="421439"/>
                  </a:cubicBezTo>
                  <a:cubicBezTo>
                    <a:pt x="213630" y="425947"/>
                    <a:pt x="210813" y="428200"/>
                    <a:pt x="206494" y="428200"/>
                  </a:cubicBezTo>
                  <a:lnTo>
                    <a:pt x="154096" y="428200"/>
                  </a:lnTo>
                  <a:cubicBezTo>
                    <a:pt x="152030" y="428200"/>
                    <a:pt x="150152" y="427496"/>
                    <a:pt x="148462" y="426087"/>
                  </a:cubicBezTo>
                  <a:cubicBezTo>
                    <a:pt x="146771" y="424679"/>
                    <a:pt x="145832" y="423035"/>
                    <a:pt x="145645" y="421158"/>
                  </a:cubicBezTo>
                  <a:lnTo>
                    <a:pt x="139165" y="378056"/>
                  </a:lnTo>
                  <a:cubicBezTo>
                    <a:pt x="132779" y="376178"/>
                    <a:pt x="125737" y="373267"/>
                    <a:pt x="118037" y="369323"/>
                  </a:cubicBezTo>
                  <a:lnTo>
                    <a:pt x="84795" y="394395"/>
                  </a:lnTo>
                  <a:cubicBezTo>
                    <a:pt x="83480" y="395710"/>
                    <a:pt x="81602" y="396367"/>
                    <a:pt x="79161" y="396367"/>
                  </a:cubicBezTo>
                  <a:cubicBezTo>
                    <a:pt x="77095" y="396367"/>
                    <a:pt x="75123" y="395616"/>
                    <a:pt x="73245" y="394113"/>
                  </a:cubicBezTo>
                  <a:cubicBezTo>
                    <a:pt x="46201" y="369135"/>
                    <a:pt x="32679" y="354110"/>
                    <a:pt x="32679" y="349040"/>
                  </a:cubicBezTo>
                  <a:cubicBezTo>
                    <a:pt x="32679" y="347349"/>
                    <a:pt x="33336" y="345565"/>
                    <a:pt x="34651" y="343687"/>
                  </a:cubicBezTo>
                  <a:cubicBezTo>
                    <a:pt x="36529" y="341058"/>
                    <a:pt x="40378" y="336081"/>
                    <a:pt x="46201" y="328756"/>
                  </a:cubicBezTo>
                  <a:cubicBezTo>
                    <a:pt x="52022" y="321432"/>
                    <a:pt x="56436" y="315704"/>
                    <a:pt x="59441" y="311572"/>
                  </a:cubicBezTo>
                  <a:cubicBezTo>
                    <a:pt x="55122" y="303309"/>
                    <a:pt x="51835" y="295608"/>
                    <a:pt x="49581" y="288472"/>
                  </a:cubicBezTo>
                  <a:lnTo>
                    <a:pt x="6761" y="281711"/>
                  </a:lnTo>
                  <a:cubicBezTo>
                    <a:pt x="4883" y="281523"/>
                    <a:pt x="3286" y="280631"/>
                    <a:pt x="1972" y="279034"/>
                  </a:cubicBezTo>
                  <a:cubicBezTo>
                    <a:pt x="657" y="277438"/>
                    <a:pt x="0" y="275607"/>
                    <a:pt x="0" y="273541"/>
                  </a:cubicBezTo>
                  <a:lnTo>
                    <a:pt x="0" y="221425"/>
                  </a:lnTo>
                  <a:cubicBezTo>
                    <a:pt x="0" y="219547"/>
                    <a:pt x="657" y="217715"/>
                    <a:pt x="1972" y="215932"/>
                  </a:cubicBezTo>
                  <a:cubicBezTo>
                    <a:pt x="3286" y="214147"/>
                    <a:pt x="4789" y="213161"/>
                    <a:pt x="6480" y="212973"/>
                  </a:cubicBezTo>
                  <a:lnTo>
                    <a:pt x="50145" y="206213"/>
                  </a:lnTo>
                  <a:cubicBezTo>
                    <a:pt x="52210" y="199639"/>
                    <a:pt x="55215" y="192503"/>
                    <a:pt x="59159" y="184802"/>
                  </a:cubicBezTo>
                  <a:cubicBezTo>
                    <a:pt x="52774" y="175788"/>
                    <a:pt x="44322" y="164989"/>
                    <a:pt x="33806" y="152406"/>
                  </a:cubicBezTo>
                  <a:cubicBezTo>
                    <a:pt x="32490" y="150340"/>
                    <a:pt x="31834" y="148462"/>
                    <a:pt x="31834" y="146772"/>
                  </a:cubicBezTo>
                  <a:cubicBezTo>
                    <a:pt x="31834" y="144518"/>
                    <a:pt x="32490" y="142640"/>
                    <a:pt x="33806" y="141137"/>
                  </a:cubicBezTo>
                  <a:cubicBezTo>
                    <a:pt x="37937" y="135503"/>
                    <a:pt x="45637" y="127146"/>
                    <a:pt x="56906" y="116065"/>
                  </a:cubicBezTo>
                  <a:cubicBezTo>
                    <a:pt x="68174" y="104984"/>
                    <a:pt x="75592" y="99444"/>
                    <a:pt x="79161" y="99444"/>
                  </a:cubicBezTo>
                  <a:cubicBezTo>
                    <a:pt x="81226" y="99444"/>
                    <a:pt x="83198" y="100102"/>
                    <a:pt x="85077" y="101416"/>
                  </a:cubicBezTo>
                  <a:lnTo>
                    <a:pt x="117474" y="126770"/>
                  </a:lnTo>
                  <a:cubicBezTo>
                    <a:pt x="123859" y="123390"/>
                    <a:pt x="131089" y="120385"/>
                    <a:pt x="139165" y="117755"/>
                  </a:cubicBezTo>
                  <a:cubicBezTo>
                    <a:pt x="141231" y="97472"/>
                    <a:pt x="143391" y="83011"/>
                    <a:pt x="145645" y="74372"/>
                  </a:cubicBezTo>
                  <a:cubicBezTo>
                    <a:pt x="146959" y="69865"/>
                    <a:pt x="149776" y="67611"/>
                    <a:pt x="154096" y="67611"/>
                  </a:cubicBezTo>
                  <a:close/>
                  <a:moveTo>
                    <a:pt x="396649" y="0"/>
                  </a:moveTo>
                  <a:cubicBezTo>
                    <a:pt x="398152" y="0"/>
                    <a:pt x="402471" y="4367"/>
                    <a:pt x="409608" y="13100"/>
                  </a:cubicBezTo>
                  <a:cubicBezTo>
                    <a:pt x="416744" y="21833"/>
                    <a:pt x="421628" y="28171"/>
                    <a:pt x="424257" y="32116"/>
                  </a:cubicBezTo>
                  <a:cubicBezTo>
                    <a:pt x="428013" y="31740"/>
                    <a:pt x="430830" y="31552"/>
                    <a:pt x="432708" y="31552"/>
                  </a:cubicBezTo>
                  <a:cubicBezTo>
                    <a:pt x="434586" y="31552"/>
                    <a:pt x="437403" y="31740"/>
                    <a:pt x="441160" y="32116"/>
                  </a:cubicBezTo>
                  <a:cubicBezTo>
                    <a:pt x="450738" y="18781"/>
                    <a:pt x="459377" y="8264"/>
                    <a:pt x="467077" y="564"/>
                  </a:cubicBezTo>
                  <a:lnTo>
                    <a:pt x="468767" y="0"/>
                  </a:lnTo>
                  <a:cubicBezTo>
                    <a:pt x="469518" y="0"/>
                    <a:pt x="481162" y="6574"/>
                    <a:pt x="503699" y="19720"/>
                  </a:cubicBezTo>
                  <a:cubicBezTo>
                    <a:pt x="504450" y="20284"/>
                    <a:pt x="504826" y="20941"/>
                    <a:pt x="504826" y="21692"/>
                  </a:cubicBezTo>
                  <a:cubicBezTo>
                    <a:pt x="504826" y="26387"/>
                    <a:pt x="500037" y="39346"/>
                    <a:pt x="490459" y="60568"/>
                  </a:cubicBezTo>
                  <a:cubicBezTo>
                    <a:pt x="493651" y="64888"/>
                    <a:pt x="496468" y="69771"/>
                    <a:pt x="498910" y="75217"/>
                  </a:cubicBezTo>
                  <a:cubicBezTo>
                    <a:pt x="526893" y="78034"/>
                    <a:pt x="540885" y="80945"/>
                    <a:pt x="540885" y="83950"/>
                  </a:cubicBezTo>
                  <a:lnTo>
                    <a:pt x="540885" y="123390"/>
                  </a:lnTo>
                  <a:cubicBezTo>
                    <a:pt x="540885" y="126395"/>
                    <a:pt x="526893" y="129305"/>
                    <a:pt x="498910" y="132123"/>
                  </a:cubicBezTo>
                  <a:cubicBezTo>
                    <a:pt x="496657" y="137194"/>
                    <a:pt x="493839" y="142076"/>
                    <a:pt x="490459" y="146772"/>
                  </a:cubicBezTo>
                  <a:cubicBezTo>
                    <a:pt x="500037" y="167994"/>
                    <a:pt x="504826" y="180952"/>
                    <a:pt x="504826" y="185648"/>
                  </a:cubicBezTo>
                  <a:cubicBezTo>
                    <a:pt x="504826" y="186399"/>
                    <a:pt x="504450" y="187056"/>
                    <a:pt x="503699" y="187619"/>
                  </a:cubicBezTo>
                  <a:cubicBezTo>
                    <a:pt x="480787" y="200954"/>
                    <a:pt x="469143" y="207621"/>
                    <a:pt x="468767" y="207621"/>
                  </a:cubicBezTo>
                  <a:cubicBezTo>
                    <a:pt x="467265" y="207621"/>
                    <a:pt x="462945" y="203207"/>
                    <a:pt x="455809" y="194381"/>
                  </a:cubicBezTo>
                  <a:cubicBezTo>
                    <a:pt x="448672" y="185554"/>
                    <a:pt x="443788" y="179168"/>
                    <a:pt x="441160" y="175224"/>
                  </a:cubicBezTo>
                  <a:cubicBezTo>
                    <a:pt x="437403" y="175600"/>
                    <a:pt x="434586" y="175788"/>
                    <a:pt x="432708" y="175788"/>
                  </a:cubicBezTo>
                  <a:cubicBezTo>
                    <a:pt x="430830" y="175788"/>
                    <a:pt x="428013" y="175600"/>
                    <a:pt x="424257" y="175224"/>
                  </a:cubicBezTo>
                  <a:cubicBezTo>
                    <a:pt x="421628" y="179168"/>
                    <a:pt x="416744" y="185554"/>
                    <a:pt x="409608" y="194381"/>
                  </a:cubicBezTo>
                  <a:cubicBezTo>
                    <a:pt x="402471" y="203207"/>
                    <a:pt x="398152" y="207621"/>
                    <a:pt x="396649" y="207621"/>
                  </a:cubicBezTo>
                  <a:cubicBezTo>
                    <a:pt x="396274" y="207621"/>
                    <a:pt x="384629" y="200954"/>
                    <a:pt x="361717" y="187619"/>
                  </a:cubicBezTo>
                  <a:cubicBezTo>
                    <a:pt x="360966" y="187056"/>
                    <a:pt x="360591" y="186399"/>
                    <a:pt x="360591" y="185648"/>
                  </a:cubicBezTo>
                  <a:cubicBezTo>
                    <a:pt x="360591" y="180952"/>
                    <a:pt x="365380" y="167994"/>
                    <a:pt x="374958" y="146772"/>
                  </a:cubicBezTo>
                  <a:cubicBezTo>
                    <a:pt x="371577" y="142076"/>
                    <a:pt x="368760" y="137194"/>
                    <a:pt x="366507" y="132123"/>
                  </a:cubicBezTo>
                  <a:cubicBezTo>
                    <a:pt x="338523" y="129305"/>
                    <a:pt x="324532" y="126395"/>
                    <a:pt x="324532" y="123390"/>
                  </a:cubicBezTo>
                  <a:lnTo>
                    <a:pt x="324532" y="83950"/>
                  </a:lnTo>
                  <a:cubicBezTo>
                    <a:pt x="324532" y="80945"/>
                    <a:pt x="338523" y="78034"/>
                    <a:pt x="366507" y="75217"/>
                  </a:cubicBezTo>
                  <a:cubicBezTo>
                    <a:pt x="368948" y="69771"/>
                    <a:pt x="371765" y="64888"/>
                    <a:pt x="374958" y="60568"/>
                  </a:cubicBezTo>
                  <a:cubicBezTo>
                    <a:pt x="365380" y="39346"/>
                    <a:pt x="360591" y="26387"/>
                    <a:pt x="360591" y="21692"/>
                  </a:cubicBezTo>
                  <a:cubicBezTo>
                    <a:pt x="360591" y="20941"/>
                    <a:pt x="360966" y="20284"/>
                    <a:pt x="361717" y="19720"/>
                  </a:cubicBezTo>
                  <a:cubicBezTo>
                    <a:pt x="362468" y="19345"/>
                    <a:pt x="365755" y="17467"/>
                    <a:pt x="371577" y="14086"/>
                  </a:cubicBezTo>
                  <a:cubicBezTo>
                    <a:pt x="377399" y="10705"/>
                    <a:pt x="382939" y="7513"/>
                    <a:pt x="388198" y="4508"/>
                  </a:cubicBezTo>
                  <a:cubicBezTo>
                    <a:pt x="393457" y="1503"/>
                    <a:pt x="396274" y="0"/>
                    <a:pt x="396649" y="0"/>
                  </a:cubicBezTo>
                  <a:close/>
                </a:path>
              </a:pathLst>
            </a:custGeom>
            <a:solidFill>
              <a:srgbClr val="0D95BC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313"/>
            <p:cNvSpPr/>
            <p:nvPr/>
          </p:nvSpPr>
          <p:spPr>
            <a:xfrm>
              <a:off x="7263140" y="4200308"/>
              <a:ext cx="452925" cy="418428"/>
            </a:xfrm>
            <a:custGeom>
              <a:avLst/>
              <a:gdLst/>
              <a:ahLst/>
              <a:cxnLst/>
              <a:rect l="l" t="t" r="r" b="b"/>
              <a:pathLst>
                <a:path w="468765" h="432707">
                  <a:moveTo>
                    <a:pt x="153251" y="0"/>
                  </a:moveTo>
                  <a:lnTo>
                    <a:pt x="315515" y="0"/>
                  </a:lnTo>
                  <a:cubicBezTo>
                    <a:pt x="327910" y="0"/>
                    <a:pt x="338522" y="4413"/>
                    <a:pt x="347348" y="13240"/>
                  </a:cubicBezTo>
                  <a:cubicBezTo>
                    <a:pt x="356175" y="22067"/>
                    <a:pt x="360589" y="32678"/>
                    <a:pt x="360589" y="45074"/>
                  </a:cubicBezTo>
                  <a:lnTo>
                    <a:pt x="360589" y="72118"/>
                  </a:lnTo>
                  <a:lnTo>
                    <a:pt x="441721" y="72118"/>
                  </a:lnTo>
                  <a:cubicBezTo>
                    <a:pt x="449233" y="72118"/>
                    <a:pt x="455619" y="74747"/>
                    <a:pt x="460877" y="80006"/>
                  </a:cubicBezTo>
                  <a:cubicBezTo>
                    <a:pt x="466136" y="85264"/>
                    <a:pt x="468765" y="91650"/>
                    <a:pt x="468765" y="99162"/>
                  </a:cubicBezTo>
                  <a:lnTo>
                    <a:pt x="468765" y="135221"/>
                  </a:lnTo>
                  <a:cubicBezTo>
                    <a:pt x="468765" y="148555"/>
                    <a:pt x="464868" y="161983"/>
                    <a:pt x="457074" y="175506"/>
                  </a:cubicBezTo>
                  <a:cubicBezTo>
                    <a:pt x="449280" y="189028"/>
                    <a:pt x="438763" y="201235"/>
                    <a:pt x="425523" y="212128"/>
                  </a:cubicBezTo>
                  <a:cubicBezTo>
                    <a:pt x="412282" y="223021"/>
                    <a:pt x="396037" y="232176"/>
                    <a:pt x="376787" y="239595"/>
                  </a:cubicBezTo>
                  <a:cubicBezTo>
                    <a:pt x="357537" y="247013"/>
                    <a:pt x="337301" y="251192"/>
                    <a:pt x="316078" y="252131"/>
                  </a:cubicBezTo>
                  <a:cubicBezTo>
                    <a:pt x="308191" y="262272"/>
                    <a:pt x="299270" y="271193"/>
                    <a:pt x="289316" y="278893"/>
                  </a:cubicBezTo>
                  <a:cubicBezTo>
                    <a:pt x="282179" y="285279"/>
                    <a:pt x="277249" y="292087"/>
                    <a:pt x="274526" y="299317"/>
                  </a:cubicBezTo>
                  <a:cubicBezTo>
                    <a:pt x="271803" y="306548"/>
                    <a:pt x="270441" y="314952"/>
                    <a:pt x="270441" y="324530"/>
                  </a:cubicBezTo>
                  <a:cubicBezTo>
                    <a:pt x="270441" y="334672"/>
                    <a:pt x="273305" y="343217"/>
                    <a:pt x="279033" y="350166"/>
                  </a:cubicBezTo>
                  <a:cubicBezTo>
                    <a:pt x="284761" y="357115"/>
                    <a:pt x="293917" y="360589"/>
                    <a:pt x="306500" y="360589"/>
                  </a:cubicBezTo>
                  <a:cubicBezTo>
                    <a:pt x="320586" y="360589"/>
                    <a:pt x="333122" y="364862"/>
                    <a:pt x="344109" y="373407"/>
                  </a:cubicBezTo>
                  <a:cubicBezTo>
                    <a:pt x="355095" y="381952"/>
                    <a:pt x="360589" y="392704"/>
                    <a:pt x="360589" y="405663"/>
                  </a:cubicBezTo>
                  <a:lnTo>
                    <a:pt x="360589" y="423692"/>
                  </a:lnTo>
                  <a:cubicBezTo>
                    <a:pt x="360589" y="426322"/>
                    <a:pt x="359743" y="428481"/>
                    <a:pt x="358053" y="430172"/>
                  </a:cubicBezTo>
                  <a:cubicBezTo>
                    <a:pt x="356363" y="431862"/>
                    <a:pt x="354203" y="432707"/>
                    <a:pt x="351574" y="432707"/>
                  </a:cubicBezTo>
                  <a:lnTo>
                    <a:pt x="117191" y="432707"/>
                  </a:lnTo>
                  <a:cubicBezTo>
                    <a:pt x="114562" y="432707"/>
                    <a:pt x="112403" y="431862"/>
                    <a:pt x="110712" y="430172"/>
                  </a:cubicBezTo>
                  <a:cubicBezTo>
                    <a:pt x="109022" y="428481"/>
                    <a:pt x="108177" y="426322"/>
                    <a:pt x="108177" y="423692"/>
                  </a:cubicBezTo>
                  <a:lnTo>
                    <a:pt x="108177" y="405663"/>
                  </a:lnTo>
                  <a:cubicBezTo>
                    <a:pt x="108177" y="392704"/>
                    <a:pt x="113670" y="381952"/>
                    <a:pt x="124657" y="373407"/>
                  </a:cubicBezTo>
                  <a:cubicBezTo>
                    <a:pt x="135644" y="364862"/>
                    <a:pt x="148180" y="360589"/>
                    <a:pt x="162265" y="360589"/>
                  </a:cubicBezTo>
                  <a:cubicBezTo>
                    <a:pt x="174849" y="360589"/>
                    <a:pt x="184004" y="357115"/>
                    <a:pt x="189732" y="350166"/>
                  </a:cubicBezTo>
                  <a:cubicBezTo>
                    <a:pt x="195460" y="343217"/>
                    <a:pt x="198324" y="334672"/>
                    <a:pt x="198324" y="324530"/>
                  </a:cubicBezTo>
                  <a:cubicBezTo>
                    <a:pt x="198324" y="314952"/>
                    <a:pt x="196963" y="306548"/>
                    <a:pt x="194239" y="299317"/>
                  </a:cubicBezTo>
                  <a:cubicBezTo>
                    <a:pt x="191517" y="292087"/>
                    <a:pt x="186587" y="285279"/>
                    <a:pt x="179450" y="278893"/>
                  </a:cubicBezTo>
                  <a:cubicBezTo>
                    <a:pt x="169496" y="271193"/>
                    <a:pt x="160575" y="262272"/>
                    <a:pt x="152687" y="252131"/>
                  </a:cubicBezTo>
                  <a:cubicBezTo>
                    <a:pt x="131465" y="251192"/>
                    <a:pt x="111230" y="247013"/>
                    <a:pt x="91979" y="239595"/>
                  </a:cubicBezTo>
                  <a:cubicBezTo>
                    <a:pt x="72728" y="232176"/>
                    <a:pt x="56483" y="223021"/>
                    <a:pt x="43243" y="212128"/>
                  </a:cubicBezTo>
                  <a:cubicBezTo>
                    <a:pt x="30002" y="201235"/>
                    <a:pt x="19485" y="189028"/>
                    <a:pt x="11691" y="175506"/>
                  </a:cubicBezTo>
                  <a:cubicBezTo>
                    <a:pt x="3897" y="161983"/>
                    <a:pt x="0" y="148555"/>
                    <a:pt x="0" y="135221"/>
                  </a:cubicBezTo>
                  <a:lnTo>
                    <a:pt x="0" y="99162"/>
                  </a:lnTo>
                  <a:cubicBezTo>
                    <a:pt x="0" y="91650"/>
                    <a:pt x="2630" y="85264"/>
                    <a:pt x="7888" y="80006"/>
                  </a:cubicBezTo>
                  <a:cubicBezTo>
                    <a:pt x="13146" y="74747"/>
                    <a:pt x="19532" y="72118"/>
                    <a:pt x="27044" y="72118"/>
                  </a:cubicBezTo>
                  <a:lnTo>
                    <a:pt x="108177" y="72118"/>
                  </a:lnTo>
                  <a:lnTo>
                    <a:pt x="108177" y="45074"/>
                  </a:lnTo>
                  <a:cubicBezTo>
                    <a:pt x="108177" y="32678"/>
                    <a:pt x="112590" y="22067"/>
                    <a:pt x="121417" y="13240"/>
                  </a:cubicBezTo>
                  <a:cubicBezTo>
                    <a:pt x="130244" y="4413"/>
                    <a:pt x="140855" y="0"/>
                    <a:pt x="153251" y="0"/>
                  </a:cubicBezTo>
                  <a:close/>
                  <a:moveTo>
                    <a:pt x="36059" y="108177"/>
                  </a:moveTo>
                  <a:lnTo>
                    <a:pt x="36059" y="135221"/>
                  </a:lnTo>
                  <a:cubicBezTo>
                    <a:pt x="36059" y="149870"/>
                    <a:pt x="44932" y="165082"/>
                    <a:pt x="62680" y="180858"/>
                  </a:cubicBezTo>
                  <a:cubicBezTo>
                    <a:pt x="80428" y="196634"/>
                    <a:pt x="102543" y="207245"/>
                    <a:pt x="129023" y="212691"/>
                  </a:cubicBezTo>
                  <a:cubicBezTo>
                    <a:pt x="115126" y="182267"/>
                    <a:pt x="108177" y="147428"/>
                    <a:pt x="108177" y="108177"/>
                  </a:cubicBezTo>
                  <a:lnTo>
                    <a:pt x="36059" y="108177"/>
                  </a:lnTo>
                  <a:close/>
                  <a:moveTo>
                    <a:pt x="360589" y="108177"/>
                  </a:moveTo>
                  <a:cubicBezTo>
                    <a:pt x="360589" y="147428"/>
                    <a:pt x="353640" y="182267"/>
                    <a:pt x="339742" y="212691"/>
                  </a:cubicBezTo>
                  <a:cubicBezTo>
                    <a:pt x="366222" y="207245"/>
                    <a:pt x="388337" y="196634"/>
                    <a:pt x="406085" y="180858"/>
                  </a:cubicBezTo>
                  <a:cubicBezTo>
                    <a:pt x="423833" y="165082"/>
                    <a:pt x="432706" y="149870"/>
                    <a:pt x="432706" y="135221"/>
                  </a:cubicBezTo>
                  <a:lnTo>
                    <a:pt x="432706" y="108177"/>
                  </a:lnTo>
                  <a:lnTo>
                    <a:pt x="360589" y="108177"/>
                  </a:lnTo>
                  <a:close/>
                </a:path>
              </a:pathLst>
            </a:custGeom>
            <a:solidFill>
              <a:srgbClr val="C13018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5" name="Title 54"/>
          <p:cNvSpPr>
            <a:spLocks noGrp="1"/>
          </p:cNvSpPr>
          <p:nvPr>
            <p:ph type="title"/>
          </p:nvPr>
        </p:nvSpPr>
        <p:spPr>
          <a:xfrm>
            <a:off x="29878" y="121638"/>
            <a:ext cx="4531194" cy="576261"/>
          </a:xfrm>
        </p:spPr>
        <p:txBody>
          <a:bodyPr>
            <a:noAutofit/>
          </a:bodyPr>
          <a:lstStyle/>
          <a:p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რატომ</a:t>
            </a:r>
            <a:r>
              <a:rPr lang="ka-GE" sz="2800" dirty="0">
                <a:solidFill>
                  <a:schemeClr val="accent5">
                    <a:lumMod val="75000"/>
                  </a:schemeClr>
                </a:solidFill>
              </a:rPr>
              <a:t> სოციალური დაზღვევა?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8" name="Hexagon 57"/>
          <p:cNvSpPr/>
          <p:nvPr/>
        </p:nvSpPr>
        <p:spPr>
          <a:xfrm rot="16200000">
            <a:off x="10895008" y="2494365"/>
            <a:ext cx="1327828" cy="1080309"/>
          </a:xfrm>
          <a:prstGeom prst="hexagon">
            <a:avLst/>
          </a:prstGeom>
          <a:solidFill>
            <a:srgbClr val="9900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Hexagon 58"/>
          <p:cNvSpPr/>
          <p:nvPr/>
        </p:nvSpPr>
        <p:spPr>
          <a:xfrm rot="16200000">
            <a:off x="11072410" y="2636685"/>
            <a:ext cx="1003388" cy="794146"/>
          </a:xfrm>
          <a:prstGeom prst="hexagon">
            <a:avLst/>
          </a:prstGeom>
          <a:gradFill flip="none" rotWithShape="1">
            <a:gsLst>
              <a:gs pos="0">
                <a:srgbClr val="F0EEEF">
                  <a:lumMod val="90000"/>
                </a:srgbClr>
              </a:gs>
              <a:gs pos="53000">
                <a:srgbClr val="F1EFF0"/>
              </a:gs>
              <a:gs pos="77000">
                <a:srgbClr val="EFEDEE"/>
              </a:gs>
              <a:gs pos="100000">
                <a:srgbClr val="EFEBEC"/>
              </a:gs>
            </a:gsLst>
            <a:path path="circle">
              <a:fillToRect l="100000" b="100000"/>
            </a:path>
            <a:tileRect t="-100000" r="-100000"/>
          </a:gradFill>
          <a:ln w="12700" cap="flat" cmpd="sng" algn="ctr">
            <a:noFill/>
            <a:prstDash val="solid"/>
            <a:miter lim="800000"/>
          </a:ln>
          <a:effectLst>
            <a:outerShdw blurRad="101600" dist="508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Freeform 313"/>
          <p:cNvSpPr/>
          <p:nvPr/>
        </p:nvSpPr>
        <p:spPr>
          <a:xfrm>
            <a:off x="11283568" y="2741232"/>
            <a:ext cx="581072" cy="473643"/>
          </a:xfrm>
          <a:custGeom>
            <a:avLst/>
            <a:gdLst/>
            <a:ahLst/>
            <a:cxnLst/>
            <a:rect l="l" t="t" r="r" b="b"/>
            <a:pathLst>
              <a:path w="468765" h="432707">
                <a:moveTo>
                  <a:pt x="153251" y="0"/>
                </a:moveTo>
                <a:lnTo>
                  <a:pt x="315515" y="0"/>
                </a:lnTo>
                <a:cubicBezTo>
                  <a:pt x="327910" y="0"/>
                  <a:pt x="338522" y="4413"/>
                  <a:pt x="347348" y="13240"/>
                </a:cubicBezTo>
                <a:cubicBezTo>
                  <a:pt x="356175" y="22067"/>
                  <a:pt x="360589" y="32678"/>
                  <a:pt x="360589" y="45074"/>
                </a:cubicBezTo>
                <a:lnTo>
                  <a:pt x="360589" y="72118"/>
                </a:lnTo>
                <a:lnTo>
                  <a:pt x="441721" y="72118"/>
                </a:lnTo>
                <a:cubicBezTo>
                  <a:pt x="449233" y="72118"/>
                  <a:pt x="455619" y="74747"/>
                  <a:pt x="460877" y="80006"/>
                </a:cubicBezTo>
                <a:cubicBezTo>
                  <a:pt x="466136" y="85264"/>
                  <a:pt x="468765" y="91650"/>
                  <a:pt x="468765" y="99162"/>
                </a:cubicBezTo>
                <a:lnTo>
                  <a:pt x="468765" y="135221"/>
                </a:lnTo>
                <a:cubicBezTo>
                  <a:pt x="468765" y="148555"/>
                  <a:pt x="464868" y="161983"/>
                  <a:pt x="457074" y="175506"/>
                </a:cubicBezTo>
                <a:cubicBezTo>
                  <a:pt x="449280" y="189028"/>
                  <a:pt x="438763" y="201235"/>
                  <a:pt x="425523" y="212128"/>
                </a:cubicBezTo>
                <a:cubicBezTo>
                  <a:pt x="412282" y="223021"/>
                  <a:pt x="396037" y="232176"/>
                  <a:pt x="376787" y="239595"/>
                </a:cubicBezTo>
                <a:cubicBezTo>
                  <a:pt x="357537" y="247013"/>
                  <a:pt x="337301" y="251192"/>
                  <a:pt x="316078" y="252131"/>
                </a:cubicBezTo>
                <a:cubicBezTo>
                  <a:pt x="308191" y="262272"/>
                  <a:pt x="299270" y="271193"/>
                  <a:pt x="289316" y="278893"/>
                </a:cubicBezTo>
                <a:cubicBezTo>
                  <a:pt x="282179" y="285279"/>
                  <a:pt x="277249" y="292087"/>
                  <a:pt x="274526" y="299317"/>
                </a:cubicBezTo>
                <a:cubicBezTo>
                  <a:pt x="271803" y="306548"/>
                  <a:pt x="270441" y="314952"/>
                  <a:pt x="270441" y="324530"/>
                </a:cubicBezTo>
                <a:cubicBezTo>
                  <a:pt x="270441" y="334672"/>
                  <a:pt x="273305" y="343217"/>
                  <a:pt x="279033" y="350166"/>
                </a:cubicBezTo>
                <a:cubicBezTo>
                  <a:pt x="284761" y="357115"/>
                  <a:pt x="293917" y="360589"/>
                  <a:pt x="306500" y="360589"/>
                </a:cubicBezTo>
                <a:cubicBezTo>
                  <a:pt x="320586" y="360589"/>
                  <a:pt x="333122" y="364862"/>
                  <a:pt x="344109" y="373407"/>
                </a:cubicBezTo>
                <a:cubicBezTo>
                  <a:pt x="355095" y="381952"/>
                  <a:pt x="360589" y="392704"/>
                  <a:pt x="360589" y="405663"/>
                </a:cubicBezTo>
                <a:lnTo>
                  <a:pt x="360589" y="423692"/>
                </a:lnTo>
                <a:cubicBezTo>
                  <a:pt x="360589" y="426322"/>
                  <a:pt x="359743" y="428481"/>
                  <a:pt x="358053" y="430172"/>
                </a:cubicBezTo>
                <a:cubicBezTo>
                  <a:pt x="356363" y="431862"/>
                  <a:pt x="354203" y="432707"/>
                  <a:pt x="351574" y="432707"/>
                </a:cubicBezTo>
                <a:lnTo>
                  <a:pt x="117191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405663"/>
                </a:lnTo>
                <a:cubicBezTo>
                  <a:pt x="108177" y="392704"/>
                  <a:pt x="113670" y="381952"/>
                  <a:pt x="124657" y="373407"/>
                </a:cubicBezTo>
                <a:cubicBezTo>
                  <a:pt x="135644" y="364862"/>
                  <a:pt x="148180" y="360589"/>
                  <a:pt x="162265" y="360589"/>
                </a:cubicBezTo>
                <a:cubicBezTo>
                  <a:pt x="174849" y="360589"/>
                  <a:pt x="184004" y="357115"/>
                  <a:pt x="189732" y="350166"/>
                </a:cubicBezTo>
                <a:cubicBezTo>
                  <a:pt x="195460" y="343217"/>
                  <a:pt x="198324" y="334672"/>
                  <a:pt x="198324" y="324530"/>
                </a:cubicBezTo>
                <a:cubicBezTo>
                  <a:pt x="198324" y="314952"/>
                  <a:pt x="196963" y="306548"/>
                  <a:pt x="194239" y="299317"/>
                </a:cubicBezTo>
                <a:cubicBezTo>
                  <a:pt x="191517" y="292087"/>
                  <a:pt x="186587" y="285279"/>
                  <a:pt x="179450" y="278893"/>
                </a:cubicBezTo>
                <a:cubicBezTo>
                  <a:pt x="169496" y="271193"/>
                  <a:pt x="160575" y="262272"/>
                  <a:pt x="152687" y="252131"/>
                </a:cubicBezTo>
                <a:cubicBezTo>
                  <a:pt x="131465" y="251192"/>
                  <a:pt x="111230" y="247013"/>
                  <a:pt x="91979" y="239595"/>
                </a:cubicBezTo>
                <a:cubicBezTo>
                  <a:pt x="72728" y="232176"/>
                  <a:pt x="56483" y="223021"/>
                  <a:pt x="43243" y="212128"/>
                </a:cubicBezTo>
                <a:cubicBezTo>
                  <a:pt x="30002" y="201235"/>
                  <a:pt x="19485" y="189028"/>
                  <a:pt x="11691" y="175506"/>
                </a:cubicBezTo>
                <a:cubicBezTo>
                  <a:pt x="3897" y="161983"/>
                  <a:pt x="0" y="148555"/>
                  <a:pt x="0" y="135221"/>
                </a:cubicBezTo>
                <a:lnTo>
                  <a:pt x="0" y="99162"/>
                </a:lnTo>
                <a:cubicBezTo>
                  <a:pt x="0" y="91650"/>
                  <a:pt x="2630" y="85264"/>
                  <a:pt x="7888" y="80006"/>
                </a:cubicBezTo>
                <a:cubicBezTo>
                  <a:pt x="13146" y="74747"/>
                  <a:pt x="19532" y="72118"/>
                  <a:pt x="27044" y="72118"/>
                </a:cubicBezTo>
                <a:lnTo>
                  <a:pt x="108177" y="72118"/>
                </a:lnTo>
                <a:lnTo>
                  <a:pt x="108177" y="45074"/>
                </a:lnTo>
                <a:cubicBezTo>
                  <a:pt x="108177" y="32678"/>
                  <a:pt x="112590" y="22067"/>
                  <a:pt x="121417" y="13240"/>
                </a:cubicBezTo>
                <a:cubicBezTo>
                  <a:pt x="130244" y="4413"/>
                  <a:pt x="140855" y="0"/>
                  <a:pt x="153251" y="0"/>
                </a:cubicBezTo>
                <a:close/>
                <a:moveTo>
                  <a:pt x="36059" y="108177"/>
                </a:moveTo>
                <a:lnTo>
                  <a:pt x="36059" y="135221"/>
                </a:lnTo>
                <a:cubicBezTo>
                  <a:pt x="36059" y="149870"/>
                  <a:pt x="44932" y="165082"/>
                  <a:pt x="62680" y="180858"/>
                </a:cubicBezTo>
                <a:cubicBezTo>
                  <a:pt x="80428" y="196634"/>
                  <a:pt x="102543" y="207245"/>
                  <a:pt x="129023" y="212691"/>
                </a:cubicBezTo>
                <a:cubicBezTo>
                  <a:pt x="115126" y="182267"/>
                  <a:pt x="108177" y="147428"/>
                  <a:pt x="108177" y="108177"/>
                </a:cubicBezTo>
                <a:lnTo>
                  <a:pt x="36059" y="108177"/>
                </a:lnTo>
                <a:close/>
                <a:moveTo>
                  <a:pt x="360589" y="108177"/>
                </a:moveTo>
                <a:cubicBezTo>
                  <a:pt x="360589" y="147428"/>
                  <a:pt x="353640" y="182267"/>
                  <a:pt x="339742" y="212691"/>
                </a:cubicBezTo>
                <a:cubicBezTo>
                  <a:pt x="366222" y="207245"/>
                  <a:pt x="388337" y="196634"/>
                  <a:pt x="406085" y="180858"/>
                </a:cubicBezTo>
                <a:cubicBezTo>
                  <a:pt x="423833" y="165082"/>
                  <a:pt x="432706" y="149870"/>
                  <a:pt x="432706" y="135221"/>
                </a:cubicBezTo>
                <a:lnTo>
                  <a:pt x="432706" y="108177"/>
                </a:lnTo>
                <a:lnTo>
                  <a:pt x="360589" y="108177"/>
                </a:lnTo>
                <a:close/>
              </a:path>
            </a:pathLst>
          </a:custGeom>
          <a:solidFill>
            <a:srgbClr val="9933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H="1">
            <a:off x="8112739" y="3446088"/>
            <a:ext cx="1" cy="465778"/>
          </a:xfrm>
          <a:prstGeom prst="straightConnector1">
            <a:avLst/>
          </a:prstGeom>
          <a:noFill/>
          <a:ln w="6350" cap="flat" cmpd="sng" algn="ctr">
            <a:solidFill>
              <a:srgbClr val="EBCB38">
                <a:lumMod val="75000"/>
              </a:srgb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73" name="Straight Arrow Connector 72"/>
          <p:cNvCxnSpPr>
            <a:cxnSpLocks/>
          </p:cNvCxnSpPr>
          <p:nvPr/>
        </p:nvCxnSpPr>
        <p:spPr>
          <a:xfrm>
            <a:off x="4286590" y="3387846"/>
            <a:ext cx="5" cy="489862"/>
          </a:xfrm>
          <a:prstGeom prst="straightConnector1">
            <a:avLst/>
          </a:prstGeom>
          <a:noFill/>
          <a:ln w="635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0" name="Straight Arrow Connector 79"/>
          <p:cNvCxnSpPr>
            <a:cxnSpLocks/>
          </p:cNvCxnSpPr>
          <p:nvPr/>
        </p:nvCxnSpPr>
        <p:spPr>
          <a:xfrm>
            <a:off x="11571291" y="3632777"/>
            <a:ext cx="5" cy="489862"/>
          </a:xfrm>
          <a:prstGeom prst="straightConnector1">
            <a:avLst/>
          </a:prstGeom>
          <a:noFill/>
          <a:ln w="6350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83" name="TextBox 82"/>
          <p:cNvSpPr txBox="1"/>
          <p:nvPr/>
        </p:nvSpPr>
        <p:spPr>
          <a:xfrm>
            <a:off x="10322696" y="4159464"/>
            <a:ext cx="19217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კანონით ნაკისრი ვალდებულება, სადაზღვევო კომპანიებს სრულად უზღუდავს მომსახურებაზე პასუხისმგებლობის აცილების ყველა გზას (რაც დღეს მნიშვნელოვანი გამოწვევაა).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8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A6CC089-4255-4BD9-BAED-8DA4767B189E}"/>
              </a:ext>
            </a:extLst>
          </p:cNvPr>
          <p:cNvGrpSpPr/>
          <p:nvPr/>
        </p:nvGrpSpPr>
        <p:grpSpPr>
          <a:xfrm>
            <a:off x="2845303" y="939791"/>
            <a:ext cx="6445767" cy="3077389"/>
            <a:chOff x="2860675" y="1731963"/>
            <a:chExt cx="6645275" cy="3287713"/>
          </a:xfrm>
        </p:grpSpPr>
        <p:sp>
          <p:nvSpPr>
            <p:cNvPr id="6" name="Freeform 43">
              <a:extLst>
                <a:ext uri="{FF2B5EF4-FFF2-40B4-BE49-F238E27FC236}">
                  <a16:creationId xmlns:a16="http://schemas.microsoft.com/office/drawing/2014/main" id="{BEACA44F-A89D-4511-8A79-0F880D194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550" y="1731963"/>
              <a:ext cx="642938" cy="1847850"/>
            </a:xfrm>
            <a:custGeom>
              <a:avLst/>
              <a:gdLst>
                <a:gd name="T0" fmla="*/ 0 w 1217"/>
                <a:gd name="T1" fmla="*/ 0 h 3494"/>
                <a:gd name="T2" fmla="*/ 0 w 1217"/>
                <a:gd name="T3" fmla="*/ 3494 h 3494"/>
                <a:gd name="T4" fmla="*/ 89 w 1217"/>
                <a:gd name="T5" fmla="*/ 3455 h 3494"/>
                <a:gd name="T6" fmla="*/ 260 w 1217"/>
                <a:gd name="T7" fmla="*/ 3364 h 3494"/>
                <a:gd name="T8" fmla="*/ 420 w 1217"/>
                <a:gd name="T9" fmla="*/ 3256 h 3494"/>
                <a:gd name="T10" fmla="*/ 569 w 1217"/>
                <a:gd name="T11" fmla="*/ 3134 h 3494"/>
                <a:gd name="T12" fmla="*/ 704 w 1217"/>
                <a:gd name="T13" fmla="*/ 2999 h 3494"/>
                <a:gd name="T14" fmla="*/ 826 w 1217"/>
                <a:gd name="T15" fmla="*/ 2850 h 3494"/>
                <a:gd name="T16" fmla="*/ 934 w 1217"/>
                <a:gd name="T17" fmla="*/ 2689 h 3494"/>
                <a:gd name="T18" fmla="*/ 1026 w 1217"/>
                <a:gd name="T19" fmla="*/ 2520 h 3494"/>
                <a:gd name="T20" fmla="*/ 1065 w 1217"/>
                <a:gd name="T21" fmla="*/ 2430 h 3494"/>
                <a:gd name="T22" fmla="*/ 1100 w 1217"/>
                <a:gd name="T23" fmla="*/ 2343 h 3494"/>
                <a:gd name="T24" fmla="*/ 1156 w 1217"/>
                <a:gd name="T25" fmla="*/ 2158 h 3494"/>
                <a:gd name="T26" fmla="*/ 1195 w 1217"/>
                <a:gd name="T27" fmla="*/ 1968 h 3494"/>
                <a:gd name="T28" fmla="*/ 1214 w 1217"/>
                <a:gd name="T29" fmla="*/ 1773 h 3494"/>
                <a:gd name="T30" fmla="*/ 1217 w 1217"/>
                <a:gd name="T31" fmla="*/ 1672 h 3494"/>
                <a:gd name="T32" fmla="*/ 1217 w 1217"/>
                <a:gd name="T33" fmla="*/ 0 h 3494"/>
                <a:gd name="T34" fmla="*/ 0 w 1217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7" h="3494">
                  <a:moveTo>
                    <a:pt x="0" y="0"/>
                  </a:moveTo>
                  <a:lnTo>
                    <a:pt x="0" y="3494"/>
                  </a:lnTo>
                  <a:lnTo>
                    <a:pt x="89" y="3455"/>
                  </a:lnTo>
                  <a:lnTo>
                    <a:pt x="260" y="3364"/>
                  </a:lnTo>
                  <a:lnTo>
                    <a:pt x="420" y="3256"/>
                  </a:lnTo>
                  <a:lnTo>
                    <a:pt x="569" y="3134"/>
                  </a:lnTo>
                  <a:lnTo>
                    <a:pt x="704" y="2999"/>
                  </a:lnTo>
                  <a:lnTo>
                    <a:pt x="826" y="2850"/>
                  </a:lnTo>
                  <a:lnTo>
                    <a:pt x="934" y="2689"/>
                  </a:lnTo>
                  <a:lnTo>
                    <a:pt x="1026" y="2520"/>
                  </a:lnTo>
                  <a:lnTo>
                    <a:pt x="1065" y="2430"/>
                  </a:lnTo>
                  <a:lnTo>
                    <a:pt x="1100" y="2343"/>
                  </a:lnTo>
                  <a:lnTo>
                    <a:pt x="1156" y="2158"/>
                  </a:lnTo>
                  <a:lnTo>
                    <a:pt x="1195" y="1968"/>
                  </a:lnTo>
                  <a:lnTo>
                    <a:pt x="1214" y="1773"/>
                  </a:lnTo>
                  <a:lnTo>
                    <a:pt x="1217" y="1672"/>
                  </a:lnTo>
                  <a:lnTo>
                    <a:pt x="12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44">
              <a:extLst>
                <a:ext uri="{FF2B5EF4-FFF2-40B4-BE49-F238E27FC236}">
                  <a16:creationId xmlns:a16="http://schemas.microsoft.com/office/drawing/2014/main" id="{AF3CA361-CE50-4816-909B-0270508CE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675" y="2824163"/>
              <a:ext cx="2738438" cy="1001713"/>
            </a:xfrm>
            <a:custGeom>
              <a:avLst/>
              <a:gdLst>
                <a:gd name="T0" fmla="*/ 1656 w 5174"/>
                <a:gd name="T1" fmla="*/ 364 h 1892"/>
                <a:gd name="T2" fmla="*/ 2019 w 5174"/>
                <a:gd name="T3" fmla="*/ 0 h 1892"/>
                <a:gd name="T4" fmla="*/ 940 w 5174"/>
                <a:gd name="T5" fmla="*/ 0 h 1892"/>
                <a:gd name="T6" fmla="*/ 576 w 5174"/>
                <a:gd name="T7" fmla="*/ 364 h 1892"/>
                <a:gd name="T8" fmla="*/ 576 w 5174"/>
                <a:gd name="T9" fmla="*/ 364 h 1892"/>
                <a:gd name="T10" fmla="*/ 29 w 5174"/>
                <a:gd name="T11" fmla="*/ 911 h 1892"/>
                <a:gd name="T12" fmla="*/ 29 w 5174"/>
                <a:gd name="T13" fmla="*/ 911 h 1892"/>
                <a:gd name="T14" fmla="*/ 0 w 5174"/>
                <a:gd name="T15" fmla="*/ 940 h 1892"/>
                <a:gd name="T16" fmla="*/ 7 w 5174"/>
                <a:gd name="T17" fmla="*/ 946 h 1892"/>
                <a:gd name="T18" fmla="*/ 0 w 5174"/>
                <a:gd name="T19" fmla="*/ 953 h 1892"/>
                <a:gd name="T20" fmla="*/ 29 w 5174"/>
                <a:gd name="T21" fmla="*/ 982 h 1892"/>
                <a:gd name="T22" fmla="*/ 428 w 5174"/>
                <a:gd name="T23" fmla="*/ 1380 h 1892"/>
                <a:gd name="T24" fmla="*/ 627 w 5174"/>
                <a:gd name="T25" fmla="*/ 1579 h 1892"/>
                <a:gd name="T26" fmla="*/ 627 w 5174"/>
                <a:gd name="T27" fmla="*/ 1579 h 1892"/>
                <a:gd name="T28" fmla="*/ 940 w 5174"/>
                <a:gd name="T29" fmla="*/ 1892 h 1892"/>
                <a:gd name="T30" fmla="*/ 2019 w 5174"/>
                <a:gd name="T31" fmla="*/ 1892 h 1892"/>
                <a:gd name="T32" fmla="*/ 1707 w 5174"/>
                <a:gd name="T33" fmla="*/ 1579 h 1892"/>
                <a:gd name="T34" fmla="*/ 3351 w 5174"/>
                <a:gd name="T35" fmla="*/ 1579 h 1892"/>
                <a:gd name="T36" fmla="*/ 3452 w 5174"/>
                <a:gd name="T37" fmla="*/ 1577 h 1892"/>
                <a:gd name="T38" fmla="*/ 3648 w 5174"/>
                <a:gd name="T39" fmla="*/ 1557 h 1892"/>
                <a:gd name="T40" fmla="*/ 3838 w 5174"/>
                <a:gd name="T41" fmla="*/ 1520 h 1892"/>
                <a:gd name="T42" fmla="*/ 4021 w 5174"/>
                <a:gd name="T43" fmla="*/ 1464 h 1892"/>
                <a:gd name="T44" fmla="*/ 4109 w 5174"/>
                <a:gd name="T45" fmla="*/ 1428 h 1892"/>
                <a:gd name="T46" fmla="*/ 4198 w 5174"/>
                <a:gd name="T47" fmla="*/ 1389 h 1892"/>
                <a:gd name="T48" fmla="*/ 4369 w 5174"/>
                <a:gd name="T49" fmla="*/ 1298 h 1892"/>
                <a:gd name="T50" fmla="*/ 4529 w 5174"/>
                <a:gd name="T51" fmla="*/ 1190 h 1892"/>
                <a:gd name="T52" fmla="*/ 4678 w 5174"/>
                <a:gd name="T53" fmla="*/ 1068 h 1892"/>
                <a:gd name="T54" fmla="*/ 4813 w 5174"/>
                <a:gd name="T55" fmla="*/ 933 h 1892"/>
                <a:gd name="T56" fmla="*/ 4935 w 5174"/>
                <a:gd name="T57" fmla="*/ 784 h 1892"/>
                <a:gd name="T58" fmla="*/ 5043 w 5174"/>
                <a:gd name="T59" fmla="*/ 623 h 1892"/>
                <a:gd name="T60" fmla="*/ 5135 w 5174"/>
                <a:gd name="T61" fmla="*/ 454 h 1892"/>
                <a:gd name="T62" fmla="*/ 5174 w 5174"/>
                <a:gd name="T63" fmla="*/ 364 h 1892"/>
                <a:gd name="T64" fmla="*/ 1656 w 5174"/>
                <a:gd name="T65" fmla="*/ 364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74" h="1892">
                  <a:moveTo>
                    <a:pt x="1656" y="364"/>
                  </a:moveTo>
                  <a:lnTo>
                    <a:pt x="2019" y="0"/>
                  </a:lnTo>
                  <a:lnTo>
                    <a:pt x="940" y="0"/>
                  </a:lnTo>
                  <a:lnTo>
                    <a:pt x="576" y="364"/>
                  </a:lnTo>
                  <a:lnTo>
                    <a:pt x="576" y="364"/>
                  </a:lnTo>
                  <a:lnTo>
                    <a:pt x="29" y="911"/>
                  </a:lnTo>
                  <a:lnTo>
                    <a:pt x="29" y="911"/>
                  </a:lnTo>
                  <a:lnTo>
                    <a:pt x="0" y="940"/>
                  </a:lnTo>
                  <a:lnTo>
                    <a:pt x="7" y="946"/>
                  </a:lnTo>
                  <a:lnTo>
                    <a:pt x="0" y="953"/>
                  </a:lnTo>
                  <a:lnTo>
                    <a:pt x="29" y="982"/>
                  </a:lnTo>
                  <a:lnTo>
                    <a:pt x="428" y="1380"/>
                  </a:lnTo>
                  <a:lnTo>
                    <a:pt x="627" y="1579"/>
                  </a:lnTo>
                  <a:lnTo>
                    <a:pt x="627" y="1579"/>
                  </a:lnTo>
                  <a:lnTo>
                    <a:pt x="940" y="1892"/>
                  </a:lnTo>
                  <a:lnTo>
                    <a:pt x="2019" y="1892"/>
                  </a:lnTo>
                  <a:lnTo>
                    <a:pt x="1707" y="1579"/>
                  </a:lnTo>
                  <a:lnTo>
                    <a:pt x="3351" y="1579"/>
                  </a:lnTo>
                  <a:lnTo>
                    <a:pt x="3452" y="1577"/>
                  </a:lnTo>
                  <a:lnTo>
                    <a:pt x="3648" y="1557"/>
                  </a:lnTo>
                  <a:lnTo>
                    <a:pt x="3838" y="1520"/>
                  </a:lnTo>
                  <a:lnTo>
                    <a:pt x="4021" y="1464"/>
                  </a:lnTo>
                  <a:lnTo>
                    <a:pt x="4109" y="1428"/>
                  </a:lnTo>
                  <a:lnTo>
                    <a:pt x="4198" y="1389"/>
                  </a:lnTo>
                  <a:lnTo>
                    <a:pt x="4369" y="1298"/>
                  </a:lnTo>
                  <a:lnTo>
                    <a:pt x="4529" y="1190"/>
                  </a:lnTo>
                  <a:lnTo>
                    <a:pt x="4678" y="1068"/>
                  </a:lnTo>
                  <a:lnTo>
                    <a:pt x="4813" y="933"/>
                  </a:lnTo>
                  <a:lnTo>
                    <a:pt x="4935" y="784"/>
                  </a:lnTo>
                  <a:lnTo>
                    <a:pt x="5043" y="623"/>
                  </a:lnTo>
                  <a:lnTo>
                    <a:pt x="5135" y="454"/>
                  </a:lnTo>
                  <a:lnTo>
                    <a:pt x="5174" y="364"/>
                  </a:lnTo>
                  <a:lnTo>
                    <a:pt x="1656" y="364"/>
                  </a:lnTo>
                  <a:close/>
                </a:path>
              </a:pathLst>
            </a:custGeom>
            <a:solidFill>
              <a:srgbClr val="4CC1EF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48">
              <a:extLst>
                <a:ext uri="{FF2B5EF4-FFF2-40B4-BE49-F238E27FC236}">
                  <a16:creationId xmlns:a16="http://schemas.microsoft.com/office/drawing/2014/main" id="{D15301A4-3904-4F4A-BD0C-93FC15A72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7375" y="1731963"/>
              <a:ext cx="1001713" cy="3287713"/>
            </a:xfrm>
            <a:custGeom>
              <a:avLst/>
              <a:gdLst>
                <a:gd name="T0" fmla="*/ 1893 w 1893"/>
                <a:gd name="T1" fmla="*/ 4196 h 6213"/>
                <a:gd name="T2" fmla="*/ 1555 w 1893"/>
                <a:gd name="T3" fmla="*/ 4534 h 6213"/>
                <a:gd name="T4" fmla="*/ 1555 w 1893"/>
                <a:gd name="T5" fmla="*/ 0 h 6213"/>
                <a:gd name="T6" fmla="*/ 338 w 1893"/>
                <a:gd name="T7" fmla="*/ 0 h 6213"/>
                <a:gd name="T8" fmla="*/ 338 w 1893"/>
                <a:gd name="T9" fmla="*/ 4534 h 6213"/>
                <a:gd name="T10" fmla="*/ 0 w 1893"/>
                <a:gd name="T11" fmla="*/ 4196 h 6213"/>
                <a:gd name="T12" fmla="*/ 0 w 1893"/>
                <a:gd name="T13" fmla="*/ 5275 h 6213"/>
                <a:gd name="T14" fmla="*/ 338 w 1893"/>
                <a:gd name="T15" fmla="*/ 5613 h 6213"/>
                <a:gd name="T16" fmla="*/ 338 w 1893"/>
                <a:gd name="T17" fmla="*/ 5613 h 6213"/>
                <a:gd name="T18" fmla="*/ 338 w 1893"/>
                <a:gd name="T19" fmla="*/ 5613 h 6213"/>
                <a:gd name="T20" fmla="*/ 940 w 1893"/>
                <a:gd name="T21" fmla="*/ 6213 h 6213"/>
                <a:gd name="T22" fmla="*/ 946 w 1893"/>
                <a:gd name="T23" fmla="*/ 6207 h 6213"/>
                <a:gd name="T24" fmla="*/ 953 w 1893"/>
                <a:gd name="T25" fmla="*/ 6213 h 6213"/>
                <a:gd name="T26" fmla="*/ 1553 w 1893"/>
                <a:gd name="T27" fmla="*/ 5613 h 6213"/>
                <a:gd name="T28" fmla="*/ 1555 w 1893"/>
                <a:gd name="T29" fmla="*/ 5613 h 6213"/>
                <a:gd name="T30" fmla="*/ 1555 w 1893"/>
                <a:gd name="T31" fmla="*/ 5613 h 6213"/>
                <a:gd name="T32" fmla="*/ 1893 w 1893"/>
                <a:gd name="T33" fmla="*/ 5275 h 6213"/>
                <a:gd name="T34" fmla="*/ 1893 w 1893"/>
                <a:gd name="T35" fmla="*/ 4196 h 6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93" h="6213">
                  <a:moveTo>
                    <a:pt x="1893" y="4196"/>
                  </a:moveTo>
                  <a:lnTo>
                    <a:pt x="1555" y="4534"/>
                  </a:lnTo>
                  <a:lnTo>
                    <a:pt x="1555" y="0"/>
                  </a:lnTo>
                  <a:lnTo>
                    <a:pt x="338" y="0"/>
                  </a:lnTo>
                  <a:lnTo>
                    <a:pt x="338" y="4534"/>
                  </a:lnTo>
                  <a:lnTo>
                    <a:pt x="0" y="4196"/>
                  </a:lnTo>
                  <a:lnTo>
                    <a:pt x="0" y="5275"/>
                  </a:lnTo>
                  <a:lnTo>
                    <a:pt x="338" y="5613"/>
                  </a:lnTo>
                  <a:lnTo>
                    <a:pt x="338" y="5613"/>
                  </a:lnTo>
                  <a:lnTo>
                    <a:pt x="338" y="5613"/>
                  </a:lnTo>
                  <a:lnTo>
                    <a:pt x="940" y="6213"/>
                  </a:lnTo>
                  <a:lnTo>
                    <a:pt x="946" y="6207"/>
                  </a:lnTo>
                  <a:lnTo>
                    <a:pt x="953" y="6213"/>
                  </a:lnTo>
                  <a:lnTo>
                    <a:pt x="1553" y="5613"/>
                  </a:lnTo>
                  <a:lnTo>
                    <a:pt x="1555" y="5613"/>
                  </a:lnTo>
                  <a:lnTo>
                    <a:pt x="1555" y="5613"/>
                  </a:lnTo>
                  <a:lnTo>
                    <a:pt x="1893" y="5275"/>
                  </a:lnTo>
                  <a:lnTo>
                    <a:pt x="1893" y="4196"/>
                  </a:lnTo>
                  <a:close/>
                </a:path>
              </a:pathLst>
            </a:custGeom>
            <a:solidFill>
              <a:srgbClr val="FFCC4C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52">
              <a:extLst>
                <a:ext uri="{FF2B5EF4-FFF2-40B4-BE49-F238E27FC236}">
                  <a16:creationId xmlns:a16="http://schemas.microsoft.com/office/drawing/2014/main" id="{8044AC5C-1709-49F4-9158-310B2EF8B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4013" y="1731963"/>
              <a:ext cx="642938" cy="1847850"/>
            </a:xfrm>
            <a:custGeom>
              <a:avLst/>
              <a:gdLst>
                <a:gd name="T0" fmla="*/ 1215 w 1215"/>
                <a:gd name="T1" fmla="*/ 0 h 3494"/>
                <a:gd name="T2" fmla="*/ 1215 w 1215"/>
                <a:gd name="T3" fmla="*/ 3494 h 3494"/>
                <a:gd name="T4" fmla="*/ 1126 w 1215"/>
                <a:gd name="T5" fmla="*/ 3455 h 3494"/>
                <a:gd name="T6" fmla="*/ 956 w 1215"/>
                <a:gd name="T7" fmla="*/ 3364 h 3494"/>
                <a:gd name="T8" fmla="*/ 795 w 1215"/>
                <a:gd name="T9" fmla="*/ 3256 h 3494"/>
                <a:gd name="T10" fmla="*/ 647 w 1215"/>
                <a:gd name="T11" fmla="*/ 3134 h 3494"/>
                <a:gd name="T12" fmla="*/ 511 w 1215"/>
                <a:gd name="T13" fmla="*/ 2999 h 3494"/>
                <a:gd name="T14" fmla="*/ 389 w 1215"/>
                <a:gd name="T15" fmla="*/ 2850 h 3494"/>
                <a:gd name="T16" fmla="*/ 281 w 1215"/>
                <a:gd name="T17" fmla="*/ 2689 h 3494"/>
                <a:gd name="T18" fmla="*/ 189 w 1215"/>
                <a:gd name="T19" fmla="*/ 2520 h 3494"/>
                <a:gd name="T20" fmla="*/ 150 w 1215"/>
                <a:gd name="T21" fmla="*/ 2430 h 3494"/>
                <a:gd name="T22" fmla="*/ 115 w 1215"/>
                <a:gd name="T23" fmla="*/ 2343 h 3494"/>
                <a:gd name="T24" fmla="*/ 59 w 1215"/>
                <a:gd name="T25" fmla="*/ 2158 h 3494"/>
                <a:gd name="T26" fmla="*/ 20 w 1215"/>
                <a:gd name="T27" fmla="*/ 1968 h 3494"/>
                <a:gd name="T28" fmla="*/ 1 w 1215"/>
                <a:gd name="T29" fmla="*/ 1773 h 3494"/>
                <a:gd name="T30" fmla="*/ 0 w 1215"/>
                <a:gd name="T31" fmla="*/ 1672 h 3494"/>
                <a:gd name="T32" fmla="*/ 0 w 1215"/>
                <a:gd name="T33" fmla="*/ 0 h 3494"/>
                <a:gd name="T34" fmla="*/ 1215 w 1215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5" h="3494">
                  <a:moveTo>
                    <a:pt x="1215" y="0"/>
                  </a:moveTo>
                  <a:lnTo>
                    <a:pt x="1215" y="3494"/>
                  </a:lnTo>
                  <a:lnTo>
                    <a:pt x="1126" y="3455"/>
                  </a:lnTo>
                  <a:lnTo>
                    <a:pt x="956" y="3364"/>
                  </a:lnTo>
                  <a:lnTo>
                    <a:pt x="795" y="3256"/>
                  </a:lnTo>
                  <a:lnTo>
                    <a:pt x="647" y="3134"/>
                  </a:lnTo>
                  <a:lnTo>
                    <a:pt x="511" y="2999"/>
                  </a:lnTo>
                  <a:lnTo>
                    <a:pt x="389" y="2850"/>
                  </a:lnTo>
                  <a:lnTo>
                    <a:pt x="281" y="2689"/>
                  </a:lnTo>
                  <a:lnTo>
                    <a:pt x="189" y="2520"/>
                  </a:lnTo>
                  <a:lnTo>
                    <a:pt x="150" y="2430"/>
                  </a:lnTo>
                  <a:lnTo>
                    <a:pt x="115" y="2343"/>
                  </a:lnTo>
                  <a:lnTo>
                    <a:pt x="59" y="2158"/>
                  </a:lnTo>
                  <a:lnTo>
                    <a:pt x="20" y="1968"/>
                  </a:lnTo>
                  <a:lnTo>
                    <a:pt x="1" y="1773"/>
                  </a:lnTo>
                  <a:lnTo>
                    <a:pt x="0" y="1672"/>
                  </a:lnTo>
                  <a:lnTo>
                    <a:pt x="0" y="0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rgbClr val="A2B969">
                <a:lumMod val="50000"/>
              </a:srgb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53">
              <a:extLst>
                <a:ext uri="{FF2B5EF4-FFF2-40B4-BE49-F238E27FC236}">
                  <a16:creationId xmlns:a16="http://schemas.microsoft.com/office/drawing/2014/main" id="{DDC19214-A330-4FAB-B76C-4207DECC9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975" y="2824163"/>
              <a:ext cx="2720975" cy="1001713"/>
            </a:xfrm>
            <a:custGeom>
              <a:avLst/>
              <a:gdLst>
                <a:gd name="T0" fmla="*/ 5143 w 5143"/>
                <a:gd name="T1" fmla="*/ 940 h 1892"/>
                <a:gd name="T2" fmla="*/ 4202 w 5143"/>
                <a:gd name="T3" fmla="*/ 0 h 1892"/>
                <a:gd name="T4" fmla="*/ 3124 w 5143"/>
                <a:gd name="T5" fmla="*/ 0 h 1892"/>
                <a:gd name="T6" fmla="*/ 3487 w 5143"/>
                <a:gd name="T7" fmla="*/ 364 h 1892"/>
                <a:gd name="T8" fmla="*/ 0 w 5143"/>
                <a:gd name="T9" fmla="*/ 364 h 1892"/>
                <a:gd name="T10" fmla="*/ 39 w 5143"/>
                <a:gd name="T11" fmla="*/ 454 h 1892"/>
                <a:gd name="T12" fmla="*/ 130 w 5143"/>
                <a:gd name="T13" fmla="*/ 623 h 1892"/>
                <a:gd name="T14" fmla="*/ 238 w 5143"/>
                <a:gd name="T15" fmla="*/ 784 h 1892"/>
                <a:gd name="T16" fmla="*/ 360 w 5143"/>
                <a:gd name="T17" fmla="*/ 933 h 1892"/>
                <a:gd name="T18" fmla="*/ 496 w 5143"/>
                <a:gd name="T19" fmla="*/ 1068 h 1892"/>
                <a:gd name="T20" fmla="*/ 644 w 5143"/>
                <a:gd name="T21" fmla="*/ 1190 h 1892"/>
                <a:gd name="T22" fmla="*/ 805 w 5143"/>
                <a:gd name="T23" fmla="*/ 1298 h 1892"/>
                <a:gd name="T24" fmla="*/ 975 w 5143"/>
                <a:gd name="T25" fmla="*/ 1389 h 1892"/>
                <a:gd name="T26" fmla="*/ 1064 w 5143"/>
                <a:gd name="T27" fmla="*/ 1429 h 1892"/>
                <a:gd name="T28" fmla="*/ 1152 w 5143"/>
                <a:gd name="T29" fmla="*/ 1464 h 1892"/>
                <a:gd name="T30" fmla="*/ 1335 w 5143"/>
                <a:gd name="T31" fmla="*/ 1520 h 1892"/>
                <a:gd name="T32" fmla="*/ 1525 w 5143"/>
                <a:gd name="T33" fmla="*/ 1557 h 1892"/>
                <a:gd name="T34" fmla="*/ 1722 w 5143"/>
                <a:gd name="T35" fmla="*/ 1577 h 1892"/>
                <a:gd name="T36" fmla="*/ 1822 w 5143"/>
                <a:gd name="T37" fmla="*/ 1579 h 1892"/>
                <a:gd name="T38" fmla="*/ 3436 w 5143"/>
                <a:gd name="T39" fmla="*/ 1579 h 1892"/>
                <a:gd name="T40" fmla="*/ 3124 w 5143"/>
                <a:gd name="T41" fmla="*/ 1892 h 1892"/>
                <a:gd name="T42" fmla="*/ 4202 w 5143"/>
                <a:gd name="T43" fmla="*/ 1892 h 1892"/>
                <a:gd name="T44" fmla="*/ 4516 w 5143"/>
                <a:gd name="T45" fmla="*/ 1579 h 1892"/>
                <a:gd name="T46" fmla="*/ 5143 w 5143"/>
                <a:gd name="T47" fmla="*/ 953 h 1892"/>
                <a:gd name="T48" fmla="*/ 5135 w 5143"/>
                <a:gd name="T49" fmla="*/ 947 h 1892"/>
                <a:gd name="T50" fmla="*/ 5143 w 5143"/>
                <a:gd name="T51" fmla="*/ 940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43" h="1892">
                  <a:moveTo>
                    <a:pt x="5143" y="940"/>
                  </a:moveTo>
                  <a:lnTo>
                    <a:pt x="4202" y="0"/>
                  </a:lnTo>
                  <a:lnTo>
                    <a:pt x="3124" y="0"/>
                  </a:lnTo>
                  <a:lnTo>
                    <a:pt x="3487" y="364"/>
                  </a:lnTo>
                  <a:lnTo>
                    <a:pt x="0" y="364"/>
                  </a:lnTo>
                  <a:lnTo>
                    <a:pt x="39" y="454"/>
                  </a:lnTo>
                  <a:lnTo>
                    <a:pt x="130" y="623"/>
                  </a:lnTo>
                  <a:lnTo>
                    <a:pt x="238" y="784"/>
                  </a:lnTo>
                  <a:lnTo>
                    <a:pt x="360" y="933"/>
                  </a:lnTo>
                  <a:lnTo>
                    <a:pt x="496" y="1068"/>
                  </a:lnTo>
                  <a:lnTo>
                    <a:pt x="644" y="1190"/>
                  </a:lnTo>
                  <a:lnTo>
                    <a:pt x="805" y="1298"/>
                  </a:lnTo>
                  <a:lnTo>
                    <a:pt x="975" y="1389"/>
                  </a:lnTo>
                  <a:lnTo>
                    <a:pt x="1064" y="1429"/>
                  </a:lnTo>
                  <a:lnTo>
                    <a:pt x="1152" y="1464"/>
                  </a:lnTo>
                  <a:lnTo>
                    <a:pt x="1335" y="1520"/>
                  </a:lnTo>
                  <a:lnTo>
                    <a:pt x="1525" y="1557"/>
                  </a:lnTo>
                  <a:lnTo>
                    <a:pt x="1722" y="1577"/>
                  </a:lnTo>
                  <a:lnTo>
                    <a:pt x="1822" y="1579"/>
                  </a:lnTo>
                  <a:lnTo>
                    <a:pt x="3436" y="1579"/>
                  </a:lnTo>
                  <a:lnTo>
                    <a:pt x="3124" y="1892"/>
                  </a:lnTo>
                  <a:lnTo>
                    <a:pt x="4202" y="1892"/>
                  </a:lnTo>
                  <a:lnTo>
                    <a:pt x="4516" y="1579"/>
                  </a:lnTo>
                  <a:lnTo>
                    <a:pt x="5143" y="953"/>
                  </a:lnTo>
                  <a:lnTo>
                    <a:pt x="5135" y="947"/>
                  </a:lnTo>
                  <a:lnTo>
                    <a:pt x="5143" y="940"/>
                  </a:lnTo>
                  <a:close/>
                </a:path>
              </a:pathLst>
            </a:custGeom>
            <a:solidFill>
              <a:srgbClr val="A2B969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1" name="Graphic 6" descr="Trophy">
            <a:extLst>
              <a:ext uri="{FF2B5EF4-FFF2-40B4-BE49-F238E27FC236}">
                <a16:creationId xmlns:a16="http://schemas.microsoft.com/office/drawing/2014/main" id="{32AF1AE2-D258-45F8-91C9-7B8834EB9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7519" y="3328561"/>
            <a:ext cx="478709" cy="478709"/>
          </a:xfrm>
          <a:prstGeom prst="rect">
            <a:avLst/>
          </a:prstGeom>
        </p:spPr>
      </p:pic>
      <p:pic>
        <p:nvPicPr>
          <p:cNvPr id="12" name="Graphic 8" descr="Bullseye">
            <a:extLst>
              <a:ext uri="{FF2B5EF4-FFF2-40B4-BE49-F238E27FC236}">
                <a16:creationId xmlns:a16="http://schemas.microsoft.com/office/drawing/2014/main" id="{BF695041-C95D-458C-88F0-CC4FD6EC254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12699" y="2088035"/>
            <a:ext cx="685800" cy="6858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5FD0CAF-9A63-493C-9CEB-241D5D77A11D}"/>
              </a:ext>
            </a:extLst>
          </p:cNvPr>
          <p:cNvGrpSpPr/>
          <p:nvPr/>
        </p:nvGrpSpPr>
        <p:grpSpPr>
          <a:xfrm>
            <a:off x="9084182" y="2430935"/>
            <a:ext cx="3085627" cy="3671558"/>
            <a:chOff x="6703176" y="1097366"/>
            <a:chExt cx="2237599" cy="165430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613F9C0-4851-4279-8B21-BE55F1B54BA6}"/>
                </a:ext>
              </a:extLst>
            </p:cNvPr>
            <p:cNvSpPr txBox="1"/>
            <p:nvPr/>
          </p:nvSpPr>
          <p:spPr>
            <a:xfrm>
              <a:off x="6737959" y="1097366"/>
              <a:ext cx="2202816" cy="40011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A2B969"/>
                  </a:solidFill>
                  <a:effectLst/>
                  <a:uLnTx/>
                  <a:uFillTx/>
                </a:rPr>
                <a:t>ს</a:t>
              </a:r>
              <a:r>
                <a:rPr kumimoji="0" lang="ka-GE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A2B969"/>
                  </a:solidFill>
                  <a:effectLst/>
                  <a:uLnTx/>
                  <a:uFillTx/>
                </a:rPr>
                <a:t>ახელმწიფო</a:t>
              </a:r>
              <a:endPara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A2B969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38277C5-97EC-4C4E-8004-75F02142D88F}"/>
                </a:ext>
              </a:extLst>
            </p:cNvPr>
            <p:cNvSpPr txBox="1"/>
            <p:nvPr/>
          </p:nvSpPr>
          <p:spPr>
            <a:xfrm>
              <a:off x="6703176" y="1642263"/>
              <a:ext cx="2196970" cy="110940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 smtClean="0">
                  <a:solidFill>
                    <a:schemeClr val="accent5">
                      <a:lumMod val="75000"/>
                    </a:schemeClr>
                  </a:solidFill>
                </a:rPr>
                <a:t>განკარგავს </a:t>
              </a: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სადაზღვევო სალაროს ფინანსებს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უზრუნველყოფს უნივერსალურ ხელმისაწვდომობას ჯანდაცვაზე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განსაზღვრავს პრიორიტეტებს და შესაბამისად ანაწილებს რესურსებს.</a:t>
              </a: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BE31230-51F7-48F3-B193-AB1A4345B32B}"/>
              </a:ext>
            </a:extLst>
          </p:cNvPr>
          <p:cNvGrpSpPr/>
          <p:nvPr/>
        </p:nvGrpSpPr>
        <p:grpSpPr>
          <a:xfrm>
            <a:off x="189798" y="2328206"/>
            <a:ext cx="2827255" cy="3803341"/>
            <a:chOff x="32302" y="518941"/>
            <a:chExt cx="2384760" cy="296805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D86DB84-663C-4B1D-BBA0-F36D3D274F2D}"/>
                </a:ext>
              </a:extLst>
            </p:cNvPr>
            <p:cNvSpPr txBox="1"/>
            <p:nvPr/>
          </p:nvSpPr>
          <p:spPr>
            <a:xfrm>
              <a:off x="214246" y="518941"/>
              <a:ext cx="2202816" cy="79260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ka-GE" sz="2000" b="1" dirty="0">
                  <a:solidFill>
                    <a:srgbClr val="4CC1EF"/>
                  </a:solidFill>
                </a:rPr>
                <a:t>დასაქმებული მოქალაქეები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21858F-D2E9-4B49-A7A9-C5BC29359E7D}"/>
                </a:ext>
              </a:extLst>
            </p:cNvPr>
            <p:cNvSpPr txBox="1"/>
            <p:nvPr/>
          </p:nvSpPr>
          <p:spPr>
            <a:xfrm>
              <a:off x="32302" y="1181241"/>
              <a:ext cx="2196970" cy="230575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ყველა დასაქმებული მოქალაქე, რომლის შრომის წლიური ანაზღაურება აღემატება სოციალური დაზღვევის ფარგლებს.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პაკეტის არჩევანის თავისუფლება.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შენატანების ოდენობა შესაბამისია მათ შემოსავალთან.</a:t>
              </a: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EB3761-2682-4465-8D7D-BC812C0031B0}"/>
              </a:ext>
            </a:extLst>
          </p:cNvPr>
          <p:cNvGrpSpPr/>
          <p:nvPr/>
        </p:nvGrpSpPr>
        <p:grpSpPr>
          <a:xfrm>
            <a:off x="4571999" y="3691758"/>
            <a:ext cx="3543300" cy="3459304"/>
            <a:chOff x="6572455" y="754233"/>
            <a:chExt cx="2645950" cy="345930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DB10C6-1E09-4C2D-A2B4-81ACC6405CAC}"/>
                </a:ext>
              </a:extLst>
            </p:cNvPr>
            <p:cNvSpPr txBox="1"/>
            <p:nvPr/>
          </p:nvSpPr>
          <p:spPr>
            <a:xfrm>
              <a:off x="6572455" y="754233"/>
              <a:ext cx="2450583" cy="101566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ka-GE" sz="2000" b="1" dirty="0">
                  <a:solidFill>
                    <a:srgbClr val="FFCC4C"/>
                  </a:solidFill>
                </a:rPr>
                <a:t>სადაზღვევო კომპანიები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4221B5-476A-4100-AF8F-97CF6E2E9B33}"/>
                </a:ext>
              </a:extLst>
            </p:cNvPr>
            <p:cNvSpPr txBox="1"/>
            <p:nvPr/>
          </p:nvSpPr>
          <p:spPr>
            <a:xfrm>
              <a:off x="6688688" y="1505103"/>
              <a:ext cx="2529717" cy="2708434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სისტემაში მონაწილების აუცილებელი პირობა: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არ ფლობდეს სამედიცინო ან/და ფარმაცევტულ დაწესებულებას.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 ჰქონდეს მომსახურების საჭირო მასშტაბით მიწოდების რესურსი.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</a:rPr>
                <a:t> ადმინისტრირების მაღალი შესაძლებლობა.</a:t>
              </a:r>
            </a:p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255548" y="287833"/>
            <a:ext cx="6142463" cy="651958"/>
          </a:xfrm>
        </p:spPr>
        <p:txBody>
          <a:bodyPr>
            <a:noAutofit/>
          </a:bodyPr>
          <a:lstStyle/>
          <a:p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ვინ არის სოციალური დაზღვევის მონაწილე ?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72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12957" y="3978193"/>
            <a:ext cx="10738623" cy="580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საზოგადოებრივი და სოციალური ჯანდაცვით რისკების მართვა სახელმწიფოს მიერ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957" y="1251721"/>
            <a:ext cx="4371277" cy="2745987"/>
          </a:xfrm>
          <a:prstGeom prst="rect">
            <a:avLst/>
          </a:prstGeom>
          <a:solidFill>
            <a:srgbClr val="5195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სახელმწიფო საყოველთაო ჯანდაცვის პროგრამა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84234" y="2615655"/>
            <a:ext cx="3969834" cy="1371600"/>
          </a:xfrm>
          <a:prstGeom prst="rect">
            <a:avLst/>
          </a:prstGeom>
          <a:solidFill>
            <a:srgbClr val="5195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სახელმწიფო საყოველთაო ჯანდაცვის პროგრამა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84234" y="1251722"/>
            <a:ext cx="3969834" cy="13827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დამატებითი სადაზღვევო პაკეტი-მოქალაქის ვალდებულება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854068" y="1251721"/>
            <a:ext cx="2397512" cy="274075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სრული სადაზღვევო პაკეტი-მოქალაქის ვალდებულება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512957" y="4555953"/>
            <a:ext cx="1906859" cy="685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419816" y="4555953"/>
            <a:ext cx="2464419" cy="685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57200" y="5413614"/>
            <a:ext cx="4482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სოციალურად დაუცველები;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პენსიონერები; შშმ პირები; ბავშვები;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6956968" y="4553165"/>
            <a:ext cx="1897100" cy="68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41023" y="4553165"/>
            <a:ext cx="2115943" cy="691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397190" y="5552114"/>
            <a:ext cx="3166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მოსახლეობა საშუალო შემოსავლით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8854068" y="4553165"/>
            <a:ext cx="1198756" cy="68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0052824" y="4553165"/>
            <a:ext cx="1198756" cy="68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776009" y="5442478"/>
            <a:ext cx="3021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მოსახლეობა</a:t>
            </a:r>
            <a:r>
              <a:rPr kumimoji="0" lang="ka-GE" sz="1800" b="0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 საშუალოზე მაღალი შემოსავლით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98820" cy="494796"/>
          </a:xfrm>
        </p:spPr>
        <p:txBody>
          <a:bodyPr>
            <a:noAutofit/>
          </a:bodyPr>
          <a:lstStyle/>
          <a:p>
            <a:r>
              <a:rPr lang="ka-GE" sz="3200" dirty="0" smtClean="0">
                <a:solidFill>
                  <a:schemeClr val="accent1">
                    <a:lumMod val="75000"/>
                  </a:schemeClr>
                </a:solidFill>
              </a:rPr>
              <a:t>სახელმწიფოს და მოქალაქის პასუხისმგებლობები-პირობითი განაწილება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60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879" y="77703"/>
            <a:ext cx="10972800" cy="639762"/>
          </a:xfrm>
        </p:spPr>
        <p:txBody>
          <a:bodyPr>
            <a:noAutofit/>
          </a:bodyPr>
          <a:lstStyle/>
          <a:p>
            <a:r>
              <a:rPr lang="ka-GE" sz="3600" dirty="0" smtClean="0">
                <a:solidFill>
                  <a:schemeClr val="tx2">
                    <a:lumMod val="75000"/>
                  </a:schemeClr>
                </a:solidFill>
              </a:rPr>
              <a:t>საერთაშორისო გამოცდილება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24" y="802888"/>
            <a:ext cx="10995102" cy="5012470"/>
          </a:xfrm>
        </p:spPr>
        <p:txBody>
          <a:bodyPr/>
          <a:lstStyle/>
          <a:p>
            <a:pPr marL="0" indent="0">
              <a:buNone/>
            </a:pPr>
            <a:endParaRPr lang="ka-GE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დაზღვევა აშშ-ში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67459" y="1248138"/>
            <a:ext cx="2438755" cy="1754326"/>
          </a:xfrm>
          <a:prstGeom prst="rect">
            <a:avLst/>
          </a:prstGeom>
          <a:noFill/>
          <a:ln w="2857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სახელმწიფო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არ უზრუნველყოფს ყველა მოქალაქის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დაზღვევას</a:t>
            </a:r>
            <a:endParaRPr lang="ka-GE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1159" y="1248138"/>
            <a:ext cx="3111191" cy="1754326"/>
          </a:xfrm>
          <a:prstGeom prst="rect">
            <a:avLst/>
          </a:prstGeom>
          <a:noFill/>
          <a:ln w="28575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მოქალაქეების უმეტესობა დაფარულია კერძო დაზღვევისა და სხვადასხვა ფედერალური და სახელმწიფო პროგრამების ერთობლიობით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50975" y="3173310"/>
            <a:ext cx="5613061" cy="2031325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2017 წლის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მონაცემით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დაზღვევის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ძირითადი წყაროები ფარავს: </a:t>
            </a:r>
          </a:p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150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მოქალაქე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დაზღვეულია დამსაქმებლის თანამონაწილეობით. </a:t>
            </a: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Medicaid-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70 მილნ. მოქალაქე</a:t>
            </a: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Medicare-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50 მილნ. მოქალაქე</a:t>
            </a: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ACA-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იაფი </a:t>
            </a:r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მოვლის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აქტი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17 მლნ. მოქალაქე</a:t>
            </a:r>
            <a:endParaRPr lang="ka-GE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08757" y="5421311"/>
            <a:ext cx="5255279" cy="1200329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დაზღვევის წყაროების სიმრავლის მიუხედავად 2017 წელს დაზღვევის გარეშე დარჩა 28,5 მლნ ამერიკელი, რამაც მნიშვნელოვანი პრობლემა შეუქმნა საყოველთაო 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ხელმისაწვდომობას</a:t>
            </a:r>
            <a:endParaRPr lang="ka-GE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953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693" y="0"/>
            <a:ext cx="10972800" cy="807030"/>
          </a:xfrm>
        </p:spPr>
        <p:txBody>
          <a:bodyPr>
            <a:normAutofit/>
          </a:bodyPr>
          <a:lstStyle/>
          <a:p>
            <a:r>
              <a:rPr lang="ka-GE" sz="4000" dirty="0">
                <a:solidFill>
                  <a:schemeClr val="tx2">
                    <a:lumMod val="75000"/>
                  </a:schemeClr>
                </a:solidFill>
              </a:rPr>
              <a:t>საერთაშორისო გამოცდილება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298" y="807030"/>
            <a:ext cx="7108902" cy="4723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ინგლისი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280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080" y="1521095"/>
            <a:ext cx="2550842" cy="2308324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ka-GE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სახელმწიფო </a:t>
            </a:r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ჯანდაცვის სერვისები (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NHS</a:t>
            </a:r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) აფინანსებს თითქმის ყველა სახის სამედიცინო </a:t>
            </a:r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მომსხურებას</a:t>
            </a:r>
            <a:endParaRPr lang="ka-GE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68184" y="1491581"/>
            <a:ext cx="2415169" cy="2246769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მომსახურებების ნაწილი ფინანსდება მოქალაქეობის არმქონე </a:t>
            </a:r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პირებისთვისაც</a:t>
            </a:r>
            <a:endParaRPr lang="ka-GE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56917" y="1468355"/>
            <a:ext cx="5352586" cy="2308324"/>
          </a:xfrm>
          <a:prstGeom prst="rect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კერძო დაზღვევის ფლობა სრულიად ნებაყოფლობითია და იგი მხოლოდ გარკვეულ პრივილეგიებს გულისხმობს (მოლოდინის ნაკლები დრო; პირადი ექიმი, დაწესებულების თავისუფლად არჩევა და სხვა).  </a:t>
            </a:r>
            <a:endParaRPr lang="ka-GE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მოსახლეობის </a:t>
            </a:r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მხოლოდ 10% სარგებლობს კერძო დაზღვევით.</a:t>
            </a:r>
          </a:p>
          <a:p>
            <a:endParaRPr lang="ka-GE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78050" y="4184231"/>
            <a:ext cx="7924799" cy="2031325"/>
          </a:xfrm>
          <a:prstGeom prst="rect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სამედიცინო მომსახურების დაფინანსებაში სახელმწიფო ბიუჯეტის დომინირებამ  გამოიწვია სისტემის </a:t>
            </a:r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არაეფექტურობა</a:t>
            </a:r>
          </a:p>
          <a:p>
            <a:pPr algn="ctr"/>
            <a:r>
              <a:rPr lang="ka-G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ka-GE" dirty="0">
                <a:solidFill>
                  <a:schemeClr val="tx2">
                    <a:lumMod val="50000"/>
                  </a:schemeClr>
                </a:solidFill>
              </a:rPr>
              <a:t>( არ ფინანსდება მედიკამენტები, პაციენტს არ აქვს ექიმის და დაწესებულების არჩევანის თავისუფლება, მაღალია ბიუროკრატია, მოლოდინის პერიოდი ხანგრძლივია, პერსონალის ანაზღაურება დაბალია)</a:t>
            </a:r>
          </a:p>
          <a:p>
            <a:endParaRPr lang="ka-GE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202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7730"/>
            <a:ext cx="10972800" cy="684368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bg1"/>
                </a:solidFill>
              </a:rPr>
              <a:t>საერთაშორისო გამოცდილება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53" y="1042643"/>
            <a:ext cx="3204117" cy="2057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800" dirty="0" smtClean="0">
                <a:solidFill>
                  <a:schemeClr val="bg1"/>
                </a:solidFill>
              </a:rPr>
              <a:t>    გერმანია</a:t>
            </a:r>
            <a:endParaRPr lang="ka-GE" sz="1800" dirty="0" smtClean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0915" y="2244190"/>
            <a:ext cx="2653991" cy="2308324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2009 წლიდან გერმანიის მოქალაქეობის მქონე ყველა დასაქმებული პირი ვალდებულია ჰქონდეს კერძო სამედიცინო </a:t>
            </a:r>
            <a:r>
              <a:rPr lang="ka-GE" dirty="0" smtClean="0"/>
              <a:t>დაზღვევა</a:t>
            </a:r>
            <a:endParaRPr lang="ka-GE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61990" y="2382689"/>
            <a:ext cx="2085278" cy="2031325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ka-GE" dirty="0"/>
          </a:p>
          <a:p>
            <a:pPr algn="ctr"/>
            <a:r>
              <a:rPr lang="ka-GE" dirty="0"/>
              <a:t>დაზღვევის შენატანს თანაბრად იყოფს დასაქმებული და </a:t>
            </a:r>
            <a:r>
              <a:rPr lang="ka-GE" dirty="0" smtClean="0"/>
              <a:t>დამსაქმებელი</a:t>
            </a:r>
            <a:endParaRPr lang="ka-GE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94352" y="1937666"/>
            <a:ext cx="6100642" cy="1200329"/>
          </a:xfrm>
          <a:prstGeom prst="rect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endParaRPr lang="ka-GE" dirty="0"/>
          </a:p>
          <a:p>
            <a:pPr algn="ctr"/>
            <a:r>
              <a:rPr lang="ka-GE" dirty="0"/>
              <a:t>შენატანის ოდენობა შეესაბამება დაზღვეულის </a:t>
            </a:r>
            <a:r>
              <a:rPr lang="ka-GE" dirty="0" smtClean="0"/>
              <a:t>შემოსავალს</a:t>
            </a:r>
            <a:endParaRPr lang="ka-GE" dirty="0"/>
          </a:p>
          <a:p>
            <a:endParaRPr lang="ka-GE" dirty="0"/>
          </a:p>
        </p:txBody>
      </p:sp>
      <p:sp>
        <p:nvSpPr>
          <p:cNvPr id="8" name="Rectangle 7"/>
          <p:cNvSpPr/>
          <p:nvPr/>
        </p:nvSpPr>
        <p:spPr>
          <a:xfrm>
            <a:off x="499014" y="4876898"/>
            <a:ext cx="5231783" cy="1754326"/>
          </a:xfrm>
          <a:prstGeom prst="rect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dirty="0"/>
              <a:t>დაზღვევა ითვალისწინებს მომსახურების სრულყოფილ პაკეტს (გეგმიური, გადაუდებელი მომსახურებები, მშობიარობა, სტომატოლოგია, მედიკამენტები, საზ. ჯანდაცვის სერვისები, რეაბილიტაცია და სხვა.)</a:t>
            </a:r>
          </a:p>
          <a:p>
            <a:endParaRPr lang="ka-GE" dirty="0"/>
          </a:p>
        </p:txBody>
      </p:sp>
      <p:sp>
        <p:nvSpPr>
          <p:cNvPr id="9" name="Rectangle 8"/>
          <p:cNvSpPr/>
          <p:nvPr/>
        </p:nvSpPr>
        <p:spPr>
          <a:xfrm>
            <a:off x="5802817" y="3222899"/>
            <a:ext cx="6192177" cy="1200329"/>
          </a:xfrm>
          <a:prstGeom prst="rect">
            <a:avLst/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ka-GE" dirty="0"/>
              <a:t>დაზღვევის სისტემა მოწყობილია სოლიდარობის პრინციპით, რაც მოსახლეობის ყველა ჯგუფს აძლევს სამედიცინო მომსახურებაზე წვდომის შესაძლებლობას.</a:t>
            </a:r>
          </a:p>
          <a:p>
            <a:endParaRPr lang="ka-GE" dirty="0"/>
          </a:p>
        </p:txBody>
      </p:sp>
      <p:sp>
        <p:nvSpPr>
          <p:cNvPr id="10" name="Rectangle 9"/>
          <p:cNvSpPr/>
          <p:nvPr/>
        </p:nvSpPr>
        <p:spPr>
          <a:xfrm>
            <a:off x="6012364" y="4876898"/>
            <a:ext cx="6096000" cy="1532727"/>
          </a:xfrm>
          <a:prstGeom prst="rect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/>
            <a:endParaRPr lang="ka-GE" dirty="0"/>
          </a:p>
          <a:p>
            <a:pPr algn="ctr"/>
            <a:r>
              <a:rPr lang="ka-GE" dirty="0"/>
              <a:t>შედეგად გერმანიის ჯანდაცვის სისტემა მოწინავე ადგილზეა ჯანდაცვაზე ხელმისაწვდომობის და სამართლიანობის </a:t>
            </a:r>
            <a:r>
              <a:rPr lang="ka-GE" dirty="0" smtClean="0"/>
              <a:t>ნიშნით</a:t>
            </a:r>
            <a:endParaRPr lang="en-US" dirty="0"/>
          </a:p>
          <a:p>
            <a:pPr lvl="0">
              <a:spcBef>
                <a:spcPct val="20000"/>
              </a:spcBef>
            </a:pPr>
            <a:endParaRPr lang="ka-G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24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-325114" y="933884"/>
            <a:ext cx="47032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2DA4E6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გერმანია-სავალდებულო დაზღვევა</a:t>
            </a:r>
          </a:p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6BC1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9447" y="3356540"/>
            <a:ext cx="2987533" cy="1293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ka-GE" sz="1600" b="0" i="0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გეგმიური </a:t>
            </a: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   გადაუდებელი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ამბულატორიული და ქირურგიული მკურნალობა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მშობიარობა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პრევენცია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პროფილაქტიკა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შინ მოვლა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რეაბილიტაცია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სტომატოლოგია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ბავშვთა გეგმიური შემოწმება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ხელოვნური განაყოფიერება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შრომის/ფსიქო/სოციო თერაპია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სოციალური </a:t>
            </a: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პედიატრიული მომსახურება და სხვა</a:t>
            </a:r>
          </a:p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77080" y="4063346"/>
            <a:ext cx="2632268" cy="527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36980" y="1732576"/>
            <a:ext cx="470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DA4E6">
                    <a:lumMod val="50000"/>
                  </a:srgbClr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საქართველო-საბიუჯეტო დაფინანსება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DA4E6">
                  <a:lumMod val="50000"/>
                </a:srgbClr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006188" y="2881286"/>
            <a:ext cx="2632268" cy="527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9579" tIns="109579" rIns="109579" bIns="109579" numCol="1" spcCol="1270" anchor="ctr" anchorCtr="0">
            <a:noAutofit/>
          </a:bodyPr>
          <a:lstStyle/>
          <a:p>
            <a:pPr marL="0" marR="0" lvl="0" indent="0" algn="l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15656" y="2836658"/>
            <a:ext cx="337862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გეგმიური და გადაუდებელი ამბულატორიული და ქირურგიული მკურნალობა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კარდიოქირურგია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ქიმიო, ჰორმონო, სხივური თერაპია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მშობიარობა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74497"/>
            <a:ext cx="12009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a-GE" dirty="0">
                <a:solidFill>
                  <a:schemeClr val="accent4">
                    <a:lumMod val="75000"/>
                  </a:schemeClr>
                </a:solidFill>
              </a:rPr>
              <a:t>საქართველოს სამიზნე-გერმანული </a:t>
            </a:r>
            <a:r>
              <a:rPr lang="ka-GE" dirty="0" smtClean="0">
                <a:solidFill>
                  <a:schemeClr val="accent4">
                    <a:lumMod val="75000"/>
                  </a:schemeClr>
                </a:solidFill>
              </a:rPr>
              <a:t>მოდელი</a:t>
            </a:r>
          </a:p>
          <a:p>
            <a:pPr lvl="0" algn="ctr"/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090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ჯანმრთელობის  </a:t>
            </a:r>
            <a:r>
              <a:rPr kumimoji="0" lang="ka-GE" sz="1800" b="0" i="0" u="none" strike="noStrike" kern="1200" cap="none" spc="0" normalizeH="0" baseline="0" noProof="0" dirty="0">
                <a:ln>
                  <a:noFill/>
                </a:ln>
                <a:solidFill>
                  <a:srgbClr val="005090">
                    <a:lumMod val="50000"/>
                  </a:srgbClr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სავალდებულო და საბიუჯეტო დაზღვევით გათვალისწინებული მომსახურებების მოცულობის შედარება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4468" y="1315192"/>
            <a:ext cx="5709425" cy="53978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7125628" y="2196790"/>
            <a:ext cx="3668654" cy="299967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2131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645</Words>
  <Application>Microsoft Office PowerPoint</Application>
  <PresentationFormat>Widescreen</PresentationFormat>
  <Paragraphs>100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Open Sans</vt:lpstr>
      <vt:lpstr>Sylfaen</vt:lpstr>
      <vt:lpstr>Wingdings</vt:lpstr>
      <vt:lpstr>Office Theme</vt:lpstr>
      <vt:lpstr> სახელმწიფოს როლის გაძლიერება ჯანდაცვის მართვაში   ჯანმრთელობის დაზღვევა-მოქალაქის სოციალური პასუხისმგებლობა   </vt:lpstr>
      <vt:lpstr>სოციალური დაზღვევა    მოკლე აღწერა</vt:lpstr>
      <vt:lpstr>რატომ სოციალური დაზღვევა?</vt:lpstr>
      <vt:lpstr>ვინ არის სოციალური დაზღვევის მონაწილე ?</vt:lpstr>
      <vt:lpstr>სახელმწიფოს და მოქალაქის პასუხისმგებლობები-პირობითი განაწილება</vt:lpstr>
      <vt:lpstr>საერთაშორისო გამოცდილება</vt:lpstr>
      <vt:lpstr>საერთაშორისო გამოცდილება</vt:lpstr>
      <vt:lpstr>საერთაშორისო გამოცდილება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ჯანმრთელობის დაზღვევა-მოქალაქის სოციალური პასუხისმგებლობა  კერძო ჰოსპიტალი VS სახელმწიფო ჰოსპიტალი</dc:title>
  <dc:creator>Tea Bakradze</dc:creator>
  <cp:lastModifiedBy>Tea Bakradze</cp:lastModifiedBy>
  <cp:revision>4</cp:revision>
  <dcterms:created xsi:type="dcterms:W3CDTF">2021-02-04T17:26:44Z</dcterms:created>
  <dcterms:modified xsi:type="dcterms:W3CDTF">2021-02-04T17:29:13Z</dcterms:modified>
</cp:coreProperties>
</file>