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0" r:id="rId4"/>
  </p:sldMasterIdLst>
  <p:notesMasterIdLst>
    <p:notesMasterId r:id="rId18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5418FC-FE3E-4E3E-BEBE-086EE7FCBD90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376F995-2E12-4397-B348-C4413AD77CBE}">
      <dgm:prSet phldrT="[Text]"/>
      <dgm:spPr>
        <a:solidFill>
          <a:srgbClr val="008000"/>
        </a:solidFill>
      </dgm:spPr>
      <dgm:t>
        <a:bodyPr/>
        <a:lstStyle/>
        <a:p>
          <a:r>
            <a:rPr lang="ka-GE" b="1" dirty="0" smtClean="0"/>
            <a:t>ყველა ერთისთვის</a:t>
          </a:r>
          <a:endParaRPr lang="en-US" b="1" dirty="0"/>
        </a:p>
      </dgm:t>
    </dgm:pt>
    <dgm:pt modelId="{F527D0E1-D716-4CB3-A707-7B8E21B65F9B}" type="parTrans" cxnId="{BD6D8F6C-AF13-4A9A-BC55-8CBCD32285A5}">
      <dgm:prSet/>
      <dgm:spPr/>
      <dgm:t>
        <a:bodyPr/>
        <a:lstStyle/>
        <a:p>
          <a:endParaRPr lang="en-US"/>
        </a:p>
      </dgm:t>
    </dgm:pt>
    <dgm:pt modelId="{A0DEA1D1-9AB2-4AB1-A242-066F88FC493D}" type="sibTrans" cxnId="{BD6D8F6C-AF13-4A9A-BC55-8CBCD32285A5}">
      <dgm:prSet/>
      <dgm:spPr>
        <a:ln>
          <a:solidFill>
            <a:srgbClr val="996633"/>
          </a:solidFill>
        </a:ln>
      </dgm:spPr>
      <dgm:t>
        <a:bodyPr/>
        <a:lstStyle/>
        <a:p>
          <a:endParaRPr lang="en-US"/>
        </a:p>
      </dgm:t>
    </dgm:pt>
    <dgm:pt modelId="{41C23501-2F7B-438E-A176-AFED5C105A22}">
      <dgm:prSet phldrT="[Text]"/>
      <dgm:spPr>
        <a:solidFill>
          <a:srgbClr val="008000">
            <a:alpha val="85098"/>
          </a:srgbClr>
        </a:solidFill>
      </dgm:spPr>
      <dgm:t>
        <a:bodyPr/>
        <a:lstStyle/>
        <a:p>
          <a:r>
            <a:rPr lang="ka-GE" b="1" dirty="0" smtClean="0"/>
            <a:t>ჯანმრთელი ავადმყოფისთვის</a:t>
          </a:r>
          <a:endParaRPr lang="en-US" b="1" dirty="0"/>
        </a:p>
      </dgm:t>
    </dgm:pt>
    <dgm:pt modelId="{D9317E19-F823-4DCB-A908-7B054CFCB5EA}" type="parTrans" cxnId="{C24023A5-23C7-4647-B0A7-D64BA9422780}">
      <dgm:prSet/>
      <dgm:spPr/>
      <dgm:t>
        <a:bodyPr/>
        <a:lstStyle/>
        <a:p>
          <a:endParaRPr lang="en-US"/>
        </a:p>
      </dgm:t>
    </dgm:pt>
    <dgm:pt modelId="{49EF510D-2291-4C4A-B8A0-16081D87778D}" type="sibTrans" cxnId="{C24023A5-23C7-4647-B0A7-D64BA9422780}">
      <dgm:prSet/>
      <dgm:spPr>
        <a:ln>
          <a:solidFill>
            <a:srgbClr val="996633"/>
          </a:solidFill>
        </a:ln>
      </dgm:spPr>
      <dgm:t>
        <a:bodyPr/>
        <a:lstStyle/>
        <a:p>
          <a:endParaRPr lang="en-US"/>
        </a:p>
      </dgm:t>
    </dgm:pt>
    <dgm:pt modelId="{CE46290F-D813-4EAA-A27E-DDCBF4FC1EA4}">
      <dgm:prSet phldrT="[Text]"/>
      <dgm:spPr>
        <a:solidFill>
          <a:srgbClr val="008000">
            <a:alpha val="69804"/>
          </a:srgbClr>
        </a:solidFill>
      </dgm:spPr>
      <dgm:t>
        <a:bodyPr/>
        <a:lstStyle/>
        <a:p>
          <a:r>
            <a:rPr lang="ka-GE" b="1" dirty="0" smtClean="0"/>
            <a:t>ახალგარდა მოხუცისთვის</a:t>
          </a:r>
          <a:endParaRPr lang="en-US" b="1" dirty="0"/>
        </a:p>
      </dgm:t>
    </dgm:pt>
    <dgm:pt modelId="{13DDCA7B-4CD9-4024-80DC-C59F0E86838F}" type="parTrans" cxnId="{73D66FFF-60E6-4AB7-AEEB-F8048BFCD22A}">
      <dgm:prSet/>
      <dgm:spPr/>
      <dgm:t>
        <a:bodyPr/>
        <a:lstStyle/>
        <a:p>
          <a:endParaRPr lang="en-US"/>
        </a:p>
      </dgm:t>
    </dgm:pt>
    <dgm:pt modelId="{56142701-8449-46C8-AC71-BA5B517C5625}" type="sibTrans" cxnId="{73D66FFF-60E6-4AB7-AEEB-F8048BFCD22A}">
      <dgm:prSet/>
      <dgm:spPr>
        <a:ln>
          <a:solidFill>
            <a:srgbClr val="996633"/>
          </a:solidFill>
        </a:ln>
      </dgm:spPr>
      <dgm:t>
        <a:bodyPr/>
        <a:lstStyle/>
        <a:p>
          <a:endParaRPr lang="en-US"/>
        </a:p>
      </dgm:t>
    </dgm:pt>
    <dgm:pt modelId="{C1B6683B-D271-427D-8D0D-88D8F78ED668}">
      <dgm:prSet phldrT="[Text]"/>
      <dgm:spPr>
        <a:solidFill>
          <a:srgbClr val="008000">
            <a:alpha val="61176"/>
          </a:srgbClr>
        </a:solidFill>
      </dgm:spPr>
      <dgm:t>
        <a:bodyPr/>
        <a:lstStyle/>
        <a:p>
          <a:r>
            <a:rPr lang="ka-GE" b="1" dirty="0" smtClean="0"/>
            <a:t>მდიდარი </a:t>
          </a:r>
        </a:p>
        <a:p>
          <a:r>
            <a:rPr lang="ka-GE" b="1" dirty="0" smtClean="0"/>
            <a:t>ღარიბისთვის</a:t>
          </a:r>
          <a:endParaRPr lang="en-US" b="1" dirty="0"/>
        </a:p>
      </dgm:t>
    </dgm:pt>
    <dgm:pt modelId="{5E6EE51A-732B-4BDC-873E-69D8B2C1D39C}" type="parTrans" cxnId="{79566C09-9665-41F3-9CFD-2D4D486B2256}">
      <dgm:prSet/>
      <dgm:spPr/>
      <dgm:t>
        <a:bodyPr/>
        <a:lstStyle/>
        <a:p>
          <a:endParaRPr lang="en-US"/>
        </a:p>
      </dgm:t>
    </dgm:pt>
    <dgm:pt modelId="{C22F379B-1661-45BC-8D32-EA6125A7AC51}" type="sibTrans" cxnId="{79566C09-9665-41F3-9CFD-2D4D486B2256}">
      <dgm:prSet/>
      <dgm:spPr>
        <a:ln>
          <a:solidFill>
            <a:srgbClr val="996633"/>
          </a:solidFill>
        </a:ln>
      </dgm:spPr>
      <dgm:t>
        <a:bodyPr/>
        <a:lstStyle/>
        <a:p>
          <a:endParaRPr lang="en-US"/>
        </a:p>
      </dgm:t>
    </dgm:pt>
    <dgm:pt modelId="{E8E94F91-8525-45A1-AFD2-DD67C9468417}" type="pres">
      <dgm:prSet presAssocID="{225418FC-FE3E-4E3E-BEBE-086EE7FCBD9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0322246-3BF0-455E-A6BB-F3D375BF971B}" type="pres">
      <dgm:prSet presAssocID="{B376F995-2E12-4397-B348-C4413AD77CB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D67FEF-7AE9-4435-8504-FAA23B5DFFA0}" type="pres">
      <dgm:prSet presAssocID="{B376F995-2E12-4397-B348-C4413AD77CBE}" presName="spNode" presStyleCnt="0"/>
      <dgm:spPr/>
    </dgm:pt>
    <dgm:pt modelId="{7E0B8584-04D7-4F99-BB74-B7CC85D67BBA}" type="pres">
      <dgm:prSet presAssocID="{A0DEA1D1-9AB2-4AB1-A242-066F88FC493D}" presName="sibTrans" presStyleLbl="sibTrans1D1" presStyleIdx="0" presStyleCnt="4"/>
      <dgm:spPr/>
      <dgm:t>
        <a:bodyPr/>
        <a:lstStyle/>
        <a:p>
          <a:endParaRPr lang="en-US"/>
        </a:p>
      </dgm:t>
    </dgm:pt>
    <dgm:pt modelId="{31EA8A3F-2025-4B98-8D02-1C91CD2FD9B0}" type="pres">
      <dgm:prSet presAssocID="{41C23501-2F7B-438E-A176-AFED5C105A2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571284-0642-4EE8-8551-E30FFBF08E7E}" type="pres">
      <dgm:prSet presAssocID="{41C23501-2F7B-438E-A176-AFED5C105A22}" presName="spNode" presStyleCnt="0"/>
      <dgm:spPr/>
    </dgm:pt>
    <dgm:pt modelId="{DBF3BEB7-0D8D-42A1-B985-58B48FCEF300}" type="pres">
      <dgm:prSet presAssocID="{49EF510D-2291-4C4A-B8A0-16081D87778D}" presName="sibTrans" presStyleLbl="sibTrans1D1" presStyleIdx="1" presStyleCnt="4"/>
      <dgm:spPr/>
      <dgm:t>
        <a:bodyPr/>
        <a:lstStyle/>
        <a:p>
          <a:endParaRPr lang="en-US"/>
        </a:p>
      </dgm:t>
    </dgm:pt>
    <dgm:pt modelId="{30D9A160-B89F-4451-B782-10C01715D69B}" type="pres">
      <dgm:prSet presAssocID="{CE46290F-D813-4EAA-A27E-DDCBF4FC1EA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CFB321-875C-448E-A328-B8F6D29580DA}" type="pres">
      <dgm:prSet presAssocID="{CE46290F-D813-4EAA-A27E-DDCBF4FC1EA4}" presName="spNode" presStyleCnt="0"/>
      <dgm:spPr/>
    </dgm:pt>
    <dgm:pt modelId="{5D956783-14AB-43DD-A461-BCE24E72C662}" type="pres">
      <dgm:prSet presAssocID="{56142701-8449-46C8-AC71-BA5B517C5625}" presName="sibTrans" presStyleLbl="sibTrans1D1" presStyleIdx="2" presStyleCnt="4"/>
      <dgm:spPr/>
      <dgm:t>
        <a:bodyPr/>
        <a:lstStyle/>
        <a:p>
          <a:endParaRPr lang="en-US"/>
        </a:p>
      </dgm:t>
    </dgm:pt>
    <dgm:pt modelId="{C59C18C2-FF28-4218-BEEA-8C13159FEB60}" type="pres">
      <dgm:prSet presAssocID="{C1B6683B-D271-427D-8D0D-88D8F78ED66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80296C-27AB-4EC7-9D98-EF231C865D6A}" type="pres">
      <dgm:prSet presAssocID="{C1B6683B-D271-427D-8D0D-88D8F78ED668}" presName="spNode" presStyleCnt="0"/>
      <dgm:spPr/>
    </dgm:pt>
    <dgm:pt modelId="{10432B3D-D969-48F7-B2CE-4CD60519E0B8}" type="pres">
      <dgm:prSet presAssocID="{C22F379B-1661-45BC-8D32-EA6125A7AC51}" presName="sibTrans" presStyleLbl="sibTrans1D1" presStyleIdx="3" presStyleCnt="4"/>
      <dgm:spPr/>
      <dgm:t>
        <a:bodyPr/>
        <a:lstStyle/>
        <a:p>
          <a:endParaRPr lang="en-US"/>
        </a:p>
      </dgm:t>
    </dgm:pt>
  </dgm:ptLst>
  <dgm:cxnLst>
    <dgm:cxn modelId="{9FD57EF2-30F8-4BD7-95DF-67936A24B517}" type="presOf" srcId="{C22F379B-1661-45BC-8D32-EA6125A7AC51}" destId="{10432B3D-D969-48F7-B2CE-4CD60519E0B8}" srcOrd="0" destOrd="0" presId="urn:microsoft.com/office/officeart/2005/8/layout/cycle6"/>
    <dgm:cxn modelId="{D2B9C42D-24B6-4610-869A-72B3390FE0BC}" type="presOf" srcId="{A0DEA1D1-9AB2-4AB1-A242-066F88FC493D}" destId="{7E0B8584-04D7-4F99-BB74-B7CC85D67BBA}" srcOrd="0" destOrd="0" presId="urn:microsoft.com/office/officeart/2005/8/layout/cycle6"/>
    <dgm:cxn modelId="{C24023A5-23C7-4647-B0A7-D64BA9422780}" srcId="{225418FC-FE3E-4E3E-BEBE-086EE7FCBD90}" destId="{41C23501-2F7B-438E-A176-AFED5C105A22}" srcOrd="1" destOrd="0" parTransId="{D9317E19-F823-4DCB-A908-7B054CFCB5EA}" sibTransId="{49EF510D-2291-4C4A-B8A0-16081D87778D}"/>
    <dgm:cxn modelId="{BDDB8B91-5387-4DDE-BB2C-786462B6EE54}" type="presOf" srcId="{225418FC-FE3E-4E3E-BEBE-086EE7FCBD90}" destId="{E8E94F91-8525-45A1-AFD2-DD67C9468417}" srcOrd="0" destOrd="0" presId="urn:microsoft.com/office/officeart/2005/8/layout/cycle6"/>
    <dgm:cxn modelId="{BD30BD47-DBAB-4E27-90BC-871D7D26A802}" type="presOf" srcId="{C1B6683B-D271-427D-8D0D-88D8F78ED668}" destId="{C59C18C2-FF28-4218-BEEA-8C13159FEB60}" srcOrd="0" destOrd="0" presId="urn:microsoft.com/office/officeart/2005/8/layout/cycle6"/>
    <dgm:cxn modelId="{83599A41-C459-4AD5-B782-9140E6DB8E3B}" type="presOf" srcId="{41C23501-2F7B-438E-A176-AFED5C105A22}" destId="{31EA8A3F-2025-4B98-8D02-1C91CD2FD9B0}" srcOrd="0" destOrd="0" presId="urn:microsoft.com/office/officeart/2005/8/layout/cycle6"/>
    <dgm:cxn modelId="{73D66FFF-60E6-4AB7-AEEB-F8048BFCD22A}" srcId="{225418FC-FE3E-4E3E-BEBE-086EE7FCBD90}" destId="{CE46290F-D813-4EAA-A27E-DDCBF4FC1EA4}" srcOrd="2" destOrd="0" parTransId="{13DDCA7B-4CD9-4024-80DC-C59F0E86838F}" sibTransId="{56142701-8449-46C8-AC71-BA5B517C5625}"/>
    <dgm:cxn modelId="{3F3CDD1F-B3F3-4EAD-974E-8823212CEEC9}" type="presOf" srcId="{49EF510D-2291-4C4A-B8A0-16081D87778D}" destId="{DBF3BEB7-0D8D-42A1-B985-58B48FCEF300}" srcOrd="0" destOrd="0" presId="urn:microsoft.com/office/officeart/2005/8/layout/cycle6"/>
    <dgm:cxn modelId="{2BEC721C-A48C-48A7-A72F-09B435A1E89D}" type="presOf" srcId="{56142701-8449-46C8-AC71-BA5B517C5625}" destId="{5D956783-14AB-43DD-A461-BCE24E72C662}" srcOrd="0" destOrd="0" presId="urn:microsoft.com/office/officeart/2005/8/layout/cycle6"/>
    <dgm:cxn modelId="{3A023196-0C35-4064-AD21-D7A165C85A14}" type="presOf" srcId="{B376F995-2E12-4397-B348-C4413AD77CBE}" destId="{50322246-3BF0-455E-A6BB-F3D375BF971B}" srcOrd="0" destOrd="0" presId="urn:microsoft.com/office/officeart/2005/8/layout/cycle6"/>
    <dgm:cxn modelId="{E2924915-5C57-4A7D-BEC0-4A467557C5D0}" type="presOf" srcId="{CE46290F-D813-4EAA-A27E-DDCBF4FC1EA4}" destId="{30D9A160-B89F-4451-B782-10C01715D69B}" srcOrd="0" destOrd="0" presId="urn:microsoft.com/office/officeart/2005/8/layout/cycle6"/>
    <dgm:cxn modelId="{79566C09-9665-41F3-9CFD-2D4D486B2256}" srcId="{225418FC-FE3E-4E3E-BEBE-086EE7FCBD90}" destId="{C1B6683B-D271-427D-8D0D-88D8F78ED668}" srcOrd="3" destOrd="0" parTransId="{5E6EE51A-732B-4BDC-873E-69D8B2C1D39C}" sibTransId="{C22F379B-1661-45BC-8D32-EA6125A7AC51}"/>
    <dgm:cxn modelId="{BD6D8F6C-AF13-4A9A-BC55-8CBCD32285A5}" srcId="{225418FC-FE3E-4E3E-BEBE-086EE7FCBD90}" destId="{B376F995-2E12-4397-B348-C4413AD77CBE}" srcOrd="0" destOrd="0" parTransId="{F527D0E1-D716-4CB3-A707-7B8E21B65F9B}" sibTransId="{A0DEA1D1-9AB2-4AB1-A242-066F88FC493D}"/>
    <dgm:cxn modelId="{644AF34D-141B-4275-9DE3-76E47FDB8036}" type="presParOf" srcId="{E8E94F91-8525-45A1-AFD2-DD67C9468417}" destId="{50322246-3BF0-455E-A6BB-F3D375BF971B}" srcOrd="0" destOrd="0" presId="urn:microsoft.com/office/officeart/2005/8/layout/cycle6"/>
    <dgm:cxn modelId="{396F6E3A-6492-4A99-B8C3-CCA5694772E7}" type="presParOf" srcId="{E8E94F91-8525-45A1-AFD2-DD67C9468417}" destId="{9DD67FEF-7AE9-4435-8504-FAA23B5DFFA0}" srcOrd="1" destOrd="0" presId="urn:microsoft.com/office/officeart/2005/8/layout/cycle6"/>
    <dgm:cxn modelId="{6C80866C-F01A-4489-AC0C-411DDD8E19D5}" type="presParOf" srcId="{E8E94F91-8525-45A1-AFD2-DD67C9468417}" destId="{7E0B8584-04D7-4F99-BB74-B7CC85D67BBA}" srcOrd="2" destOrd="0" presId="urn:microsoft.com/office/officeart/2005/8/layout/cycle6"/>
    <dgm:cxn modelId="{C38C3A4E-65C0-4C6B-98AD-7D027593DBB1}" type="presParOf" srcId="{E8E94F91-8525-45A1-AFD2-DD67C9468417}" destId="{31EA8A3F-2025-4B98-8D02-1C91CD2FD9B0}" srcOrd="3" destOrd="0" presId="urn:microsoft.com/office/officeart/2005/8/layout/cycle6"/>
    <dgm:cxn modelId="{97DA7A0B-3A76-4EA9-A998-BABF3D54133C}" type="presParOf" srcId="{E8E94F91-8525-45A1-AFD2-DD67C9468417}" destId="{C1571284-0642-4EE8-8551-E30FFBF08E7E}" srcOrd="4" destOrd="0" presId="urn:microsoft.com/office/officeart/2005/8/layout/cycle6"/>
    <dgm:cxn modelId="{DAB83B88-9A47-480E-9FC3-306A366316A0}" type="presParOf" srcId="{E8E94F91-8525-45A1-AFD2-DD67C9468417}" destId="{DBF3BEB7-0D8D-42A1-B985-58B48FCEF300}" srcOrd="5" destOrd="0" presId="urn:microsoft.com/office/officeart/2005/8/layout/cycle6"/>
    <dgm:cxn modelId="{51050A34-6658-4F7F-B273-867B3BC7FBC6}" type="presParOf" srcId="{E8E94F91-8525-45A1-AFD2-DD67C9468417}" destId="{30D9A160-B89F-4451-B782-10C01715D69B}" srcOrd="6" destOrd="0" presId="urn:microsoft.com/office/officeart/2005/8/layout/cycle6"/>
    <dgm:cxn modelId="{A7C9FBA7-DC70-4211-92AF-A41ACE0F23FE}" type="presParOf" srcId="{E8E94F91-8525-45A1-AFD2-DD67C9468417}" destId="{23CFB321-875C-448E-A328-B8F6D29580DA}" srcOrd="7" destOrd="0" presId="urn:microsoft.com/office/officeart/2005/8/layout/cycle6"/>
    <dgm:cxn modelId="{6EE14C54-3529-4A85-AEEA-D174B8ADBC92}" type="presParOf" srcId="{E8E94F91-8525-45A1-AFD2-DD67C9468417}" destId="{5D956783-14AB-43DD-A461-BCE24E72C662}" srcOrd="8" destOrd="0" presId="urn:microsoft.com/office/officeart/2005/8/layout/cycle6"/>
    <dgm:cxn modelId="{41DB719B-F565-4944-A100-BD3AE0B83B7C}" type="presParOf" srcId="{E8E94F91-8525-45A1-AFD2-DD67C9468417}" destId="{C59C18C2-FF28-4218-BEEA-8C13159FEB60}" srcOrd="9" destOrd="0" presId="urn:microsoft.com/office/officeart/2005/8/layout/cycle6"/>
    <dgm:cxn modelId="{733C6319-22E4-444D-95CF-5CCD703B1EDA}" type="presParOf" srcId="{E8E94F91-8525-45A1-AFD2-DD67C9468417}" destId="{7B80296C-27AB-4EC7-9D98-EF231C865D6A}" srcOrd="10" destOrd="0" presId="urn:microsoft.com/office/officeart/2005/8/layout/cycle6"/>
    <dgm:cxn modelId="{8444AF7F-6AEA-4148-8C62-281CA6536193}" type="presParOf" srcId="{E8E94F91-8525-45A1-AFD2-DD67C9468417}" destId="{10432B3D-D969-48F7-B2CE-4CD60519E0B8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322246-3BF0-455E-A6BB-F3D375BF971B}">
      <dsp:nvSpPr>
        <dsp:cNvPr id="0" name=""/>
        <dsp:cNvSpPr/>
      </dsp:nvSpPr>
      <dsp:spPr>
        <a:xfrm>
          <a:off x="4336857" y="1836"/>
          <a:ext cx="1862328" cy="1210513"/>
        </a:xfrm>
        <a:prstGeom prst="roundRect">
          <a:avLst/>
        </a:prstGeom>
        <a:solidFill>
          <a:srgbClr val="008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ყველა ერთისთვის</a:t>
          </a:r>
          <a:endParaRPr lang="en-US" sz="1600" b="1" kern="1200" dirty="0"/>
        </a:p>
      </dsp:txBody>
      <dsp:txXfrm>
        <a:off x="4395949" y="60928"/>
        <a:ext cx="1744144" cy="1092329"/>
      </dsp:txXfrm>
    </dsp:sp>
    <dsp:sp modelId="{7E0B8584-04D7-4F99-BB74-B7CC85D67BBA}">
      <dsp:nvSpPr>
        <dsp:cNvPr id="0" name=""/>
        <dsp:cNvSpPr/>
      </dsp:nvSpPr>
      <dsp:spPr>
        <a:xfrm>
          <a:off x="3265730" y="607093"/>
          <a:ext cx="4004582" cy="4004582"/>
        </a:xfrm>
        <a:custGeom>
          <a:avLst/>
          <a:gdLst/>
          <a:ahLst/>
          <a:cxnLst/>
          <a:rect l="0" t="0" r="0" b="0"/>
          <a:pathLst>
            <a:path>
              <a:moveTo>
                <a:pt x="2946907" y="236824"/>
              </a:moveTo>
              <a:arcTo wR="2002291" hR="2002291" stAng="17888945" swAng="2629232"/>
            </a:path>
          </a:pathLst>
        </a:custGeom>
        <a:noFill/>
        <a:ln w="6350" cap="flat" cmpd="sng" algn="ctr">
          <a:solidFill>
            <a:srgbClr val="996633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EA8A3F-2025-4B98-8D02-1C91CD2FD9B0}">
      <dsp:nvSpPr>
        <dsp:cNvPr id="0" name=""/>
        <dsp:cNvSpPr/>
      </dsp:nvSpPr>
      <dsp:spPr>
        <a:xfrm>
          <a:off x="6339149" y="2004127"/>
          <a:ext cx="1862328" cy="1210513"/>
        </a:xfrm>
        <a:prstGeom prst="roundRect">
          <a:avLst/>
        </a:prstGeom>
        <a:solidFill>
          <a:srgbClr val="008000">
            <a:alpha val="85098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ჯანმრთელი ავადმყოფისთვის</a:t>
          </a:r>
          <a:endParaRPr lang="en-US" sz="1600" b="1" kern="1200" dirty="0"/>
        </a:p>
      </dsp:txBody>
      <dsp:txXfrm>
        <a:off x="6398241" y="2063219"/>
        <a:ext cx="1744144" cy="1092329"/>
      </dsp:txXfrm>
    </dsp:sp>
    <dsp:sp modelId="{DBF3BEB7-0D8D-42A1-B985-58B48FCEF300}">
      <dsp:nvSpPr>
        <dsp:cNvPr id="0" name=""/>
        <dsp:cNvSpPr/>
      </dsp:nvSpPr>
      <dsp:spPr>
        <a:xfrm>
          <a:off x="3265730" y="607093"/>
          <a:ext cx="4004582" cy="4004582"/>
        </a:xfrm>
        <a:custGeom>
          <a:avLst/>
          <a:gdLst/>
          <a:ahLst/>
          <a:cxnLst/>
          <a:rect l="0" t="0" r="0" b="0"/>
          <a:pathLst>
            <a:path>
              <a:moveTo>
                <a:pt x="3906255" y="2622043"/>
              </a:moveTo>
              <a:arcTo wR="2002291" hR="2002291" stAng="1081823" swAng="2629232"/>
            </a:path>
          </a:pathLst>
        </a:custGeom>
        <a:noFill/>
        <a:ln w="6350" cap="flat" cmpd="sng" algn="ctr">
          <a:solidFill>
            <a:srgbClr val="996633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D9A160-B89F-4451-B782-10C01715D69B}">
      <dsp:nvSpPr>
        <dsp:cNvPr id="0" name=""/>
        <dsp:cNvSpPr/>
      </dsp:nvSpPr>
      <dsp:spPr>
        <a:xfrm>
          <a:off x="4336857" y="4006419"/>
          <a:ext cx="1862328" cy="1210513"/>
        </a:xfrm>
        <a:prstGeom prst="roundRect">
          <a:avLst/>
        </a:prstGeom>
        <a:solidFill>
          <a:srgbClr val="008000">
            <a:alpha val="69804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ახალგარდა მოხუცისთვის</a:t>
          </a:r>
          <a:endParaRPr lang="en-US" sz="1600" b="1" kern="1200" dirty="0"/>
        </a:p>
      </dsp:txBody>
      <dsp:txXfrm>
        <a:off x="4395949" y="4065511"/>
        <a:ext cx="1744144" cy="1092329"/>
      </dsp:txXfrm>
    </dsp:sp>
    <dsp:sp modelId="{5D956783-14AB-43DD-A461-BCE24E72C662}">
      <dsp:nvSpPr>
        <dsp:cNvPr id="0" name=""/>
        <dsp:cNvSpPr/>
      </dsp:nvSpPr>
      <dsp:spPr>
        <a:xfrm>
          <a:off x="3265730" y="607093"/>
          <a:ext cx="4004582" cy="4004582"/>
        </a:xfrm>
        <a:custGeom>
          <a:avLst/>
          <a:gdLst/>
          <a:ahLst/>
          <a:cxnLst/>
          <a:rect l="0" t="0" r="0" b="0"/>
          <a:pathLst>
            <a:path>
              <a:moveTo>
                <a:pt x="1057675" y="3767757"/>
              </a:moveTo>
              <a:arcTo wR="2002291" hR="2002291" stAng="7088945" swAng="2629232"/>
            </a:path>
          </a:pathLst>
        </a:custGeom>
        <a:noFill/>
        <a:ln w="6350" cap="flat" cmpd="sng" algn="ctr">
          <a:solidFill>
            <a:srgbClr val="996633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9C18C2-FF28-4218-BEEA-8C13159FEB60}">
      <dsp:nvSpPr>
        <dsp:cNvPr id="0" name=""/>
        <dsp:cNvSpPr/>
      </dsp:nvSpPr>
      <dsp:spPr>
        <a:xfrm>
          <a:off x="2334566" y="2004127"/>
          <a:ext cx="1862328" cy="1210513"/>
        </a:xfrm>
        <a:prstGeom prst="roundRect">
          <a:avLst/>
        </a:prstGeom>
        <a:solidFill>
          <a:srgbClr val="008000">
            <a:alpha val="61176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მდიდარი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ღარიბისთვის</a:t>
          </a:r>
          <a:endParaRPr lang="en-US" sz="1600" b="1" kern="1200" dirty="0"/>
        </a:p>
      </dsp:txBody>
      <dsp:txXfrm>
        <a:off x="2393658" y="2063219"/>
        <a:ext cx="1744144" cy="1092329"/>
      </dsp:txXfrm>
    </dsp:sp>
    <dsp:sp modelId="{10432B3D-D969-48F7-B2CE-4CD60519E0B8}">
      <dsp:nvSpPr>
        <dsp:cNvPr id="0" name=""/>
        <dsp:cNvSpPr/>
      </dsp:nvSpPr>
      <dsp:spPr>
        <a:xfrm>
          <a:off x="3265730" y="607093"/>
          <a:ext cx="4004582" cy="4004582"/>
        </a:xfrm>
        <a:custGeom>
          <a:avLst/>
          <a:gdLst/>
          <a:ahLst/>
          <a:cxnLst/>
          <a:rect l="0" t="0" r="0" b="0"/>
          <a:pathLst>
            <a:path>
              <a:moveTo>
                <a:pt x="98327" y="1382539"/>
              </a:moveTo>
              <a:arcTo wR="2002291" hR="2002291" stAng="11881823" swAng="2629232"/>
            </a:path>
          </a:pathLst>
        </a:custGeom>
        <a:noFill/>
        <a:ln w="6350" cap="flat" cmpd="sng" algn="ctr">
          <a:solidFill>
            <a:srgbClr val="996633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1F996E-D950-4F85-A051-026A14B5588F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74C0F-41CB-4E18-BE27-33F2FD9B0C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590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2D21D1-52E2-420B-B491-CFF6D7BB79F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0347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C8182E-DCFA-47C7-94E9-E923F263574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202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5478C-A9EC-4F6C-9589-4FABB0268EE6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ED336-B7D5-4DDE-8109-D9FCA47A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560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5478C-A9EC-4F6C-9589-4FABB0268EE6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ED336-B7D5-4DDE-8109-D9FCA47A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93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5478C-A9EC-4F6C-9589-4FABB0268EE6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ED336-B7D5-4DDE-8109-D9FCA47A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3886200"/>
            <a:ext cx="12192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3887117"/>
            <a:ext cx="103632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99020"/>
            <a:ext cx="8534401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8D6DB-6798-42D2-B9AD-FC6F1C72FC30}" type="datetimeFigureOut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EDE275-BE14-4364-AEA2-5F5667C0FD49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1019723"/>
      </p:ext>
    </p:extLst>
  </p:cSld>
  <p:clrMapOvr>
    <a:masterClrMapping/>
  </p:clrMapOvr>
  <p:transition spd="med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5404F2-BE9A-4460-8815-8F645183555F}" type="datetimeFigureOut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E69268-9C8B-4EBF-A9EE-DC5DC2D48DC3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8796803"/>
      </p:ext>
    </p:extLst>
  </p:cSld>
  <p:clrMapOvr>
    <a:masterClrMapping/>
  </p:clrMapOvr>
  <p:transition spd="med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5404F2-BE9A-4460-8815-8F645183555F}" type="datetimeFigureOut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E69268-9C8B-4EBF-A9EE-DC5DC2D48DC3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5172268"/>
      </p:ext>
    </p:extLst>
  </p:cSld>
  <p:clrMapOvr>
    <a:masterClrMapping/>
  </p:clrMapOvr>
  <p:transition spd="med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5404F2-BE9A-4460-8815-8F645183555F}" type="datetimeFigureOut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E69268-9C8B-4EBF-A9EE-DC5DC2D48DC3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0541411"/>
      </p:ext>
    </p:extLst>
  </p:cSld>
  <p:clrMapOvr>
    <a:masterClrMapping/>
  </p:clrMapOvr>
  <p:transition spd="med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5404F2-BE9A-4460-8815-8F645183555F}" type="datetimeFigureOut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E69268-9C8B-4EBF-A9EE-DC5DC2D48DC3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3443745"/>
      </p:ext>
    </p:extLst>
  </p:cSld>
  <p:clrMapOvr>
    <a:masterClrMapping/>
  </p:clrMapOvr>
  <p:transition spd="med"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4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5404F2-BE9A-4460-8815-8F645183555F}" type="datetimeFigureOut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E69268-9C8B-4EBF-A9EE-DC5DC2D48DC3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5559917"/>
      </p:ext>
    </p:extLst>
  </p:cSld>
  <p:clrMapOvr>
    <a:masterClrMapping/>
  </p:clrMapOvr>
  <p:transition spd="med"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5404F2-BE9A-4460-8815-8F645183555F}" type="datetimeFigureOut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E69268-9C8B-4EBF-A9EE-DC5DC2D48DC3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2733002"/>
      </p:ext>
    </p:extLst>
  </p:cSld>
  <p:clrMapOvr>
    <a:masterClrMapping/>
  </p:clrMapOvr>
  <p:transition spd="med"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-1" y="6245267"/>
            <a:ext cx="12192000" cy="6118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99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9440654" y="6420416"/>
            <a:ext cx="1723549" cy="2615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Open Sans" panose="020B0606030504020204" pitchFamily="34" charset="0"/>
                <a:cs typeface="Open Sans" panose="020B0606030504020204" pitchFamily="34" charset="0"/>
              </a:rPr>
              <a:t>This is a Presentation Title</a:t>
            </a:r>
          </a:p>
        </p:txBody>
      </p:sp>
      <p:grpSp>
        <p:nvGrpSpPr>
          <p:cNvPr id="7" name="Group 6"/>
          <p:cNvGrpSpPr/>
          <p:nvPr userDrawn="1"/>
        </p:nvGrpSpPr>
        <p:grpSpPr>
          <a:xfrm>
            <a:off x="11154869" y="6440638"/>
            <a:ext cx="224082" cy="221098"/>
            <a:chOff x="4328868" y="5502988"/>
            <a:chExt cx="500307" cy="493774"/>
          </a:xfrm>
          <a:solidFill>
            <a:schemeClr val="bg1"/>
          </a:solidFill>
        </p:grpSpPr>
        <p:sp>
          <p:nvSpPr>
            <p:cNvPr id="8" name="Freeform 7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2399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Freeform 8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2399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 flipH="1">
            <a:off x="11646174" y="6440638"/>
            <a:ext cx="224082" cy="221098"/>
            <a:chOff x="4328868" y="5502988"/>
            <a:chExt cx="500307" cy="493774"/>
          </a:xfrm>
          <a:solidFill>
            <a:schemeClr val="bg1"/>
          </a:solidFill>
        </p:grpSpPr>
        <p:sp>
          <p:nvSpPr>
            <p:cNvPr id="11" name="Freeform 10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2399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Freeform 11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2399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11202730" y="6323774"/>
            <a:ext cx="491305" cy="420448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pPr marL="0" marR="0" lvl="0" indent="0" algn="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E69268-9C8B-4EBF-A9EE-DC5DC2D48DC3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1323831"/>
      </p:ext>
    </p:extLst>
  </p:cSld>
  <p:clrMapOvr>
    <a:masterClrMapping/>
  </p:clrMapOvr>
  <p:transition spd="med">
    <p:wipe/>
  </p:transition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5478C-A9EC-4F6C-9589-4FABB0268EE6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ED336-B7D5-4DDE-8109-D9FCA47A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9557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5404F2-BE9A-4460-8815-8F645183555F}" type="datetimeFigureOut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E69268-9C8B-4EBF-A9EE-DC5DC2D48DC3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9516234"/>
      </p:ext>
    </p:extLst>
  </p:cSld>
  <p:clrMapOvr>
    <a:masterClrMapping/>
  </p:clrMapOvr>
  <p:transition spd="med"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5404F2-BE9A-4460-8815-8F645183555F}" type="datetimeFigureOut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E69268-9C8B-4EBF-A9EE-DC5DC2D48DC3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5364506"/>
      </p:ext>
    </p:extLst>
  </p:cSld>
  <p:clrMapOvr>
    <a:masterClrMapping/>
  </p:clrMapOvr>
  <p:transition spd="med"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5404F2-BE9A-4460-8815-8F645183555F}" type="datetimeFigureOut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E69268-9C8B-4EBF-A9EE-DC5DC2D48DC3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5689348"/>
      </p:ext>
    </p:extLst>
  </p:cSld>
  <p:clrMapOvr>
    <a:masterClrMapping/>
  </p:clrMapOvr>
  <p:transition spd="med">
    <p:wip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5404F2-BE9A-4460-8815-8F645183555F}" type="datetimeFigureOut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E69268-9C8B-4EBF-A9EE-DC5DC2D48DC3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9726854"/>
      </p:ext>
    </p:extLst>
  </p:cSld>
  <p:clrMapOvr>
    <a:masterClrMapping/>
  </p:clrMapOvr>
  <p:transition spd="med">
    <p:wip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27612" y="3043730"/>
            <a:ext cx="5472863" cy="2137870"/>
          </a:xfrm>
        </p:spPr>
        <p:txBody>
          <a:bodyPr lIns="0" tIns="0" rIns="0" bIns="0" anchor="b" anchorCtr="0">
            <a:noAutofit/>
          </a:bodyPr>
          <a:lstStyle>
            <a:lvl1pPr algn="l">
              <a:defRPr lang="en-US" sz="40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8987"/>
            <a:fld id="{9578D6DB-6798-42D2-B9AD-FC6F1C72FC30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8987"/>
              <a:t>2/4/2021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8987"/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8987"/>
            <a:fld id="{E5EDE275-BE14-4364-AEA2-5F5667C0FD49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8987"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614297" y="5357596"/>
            <a:ext cx="5481703" cy="738404"/>
          </a:xfrm>
        </p:spPr>
        <p:txBody>
          <a:bodyPr lIns="0" rIns="0">
            <a:normAutofit/>
          </a:bodyPr>
          <a:lstStyle>
            <a:lvl1pPr marL="0" indent="0">
              <a:buFontTx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7722774"/>
      </p:ext>
    </p:extLst>
  </p:cSld>
  <p:clrMapOvr>
    <a:masterClrMapping/>
  </p:clrMapOvr>
  <p:transition spd="med">
    <p:wip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8987"/>
            <a:fld id="{425404F2-BE9A-4460-8815-8F645183555F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8987"/>
              <a:t>2/4/2021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8987"/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8987"/>
            <a:fld id="{96E69268-9C8B-4EBF-A9EE-DC5DC2D48DC3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8987"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029325"/>
      </p:ext>
    </p:extLst>
  </p:cSld>
  <p:clrMapOvr>
    <a:masterClrMapping/>
  </p:clrMapOvr>
  <p:transition spd="med">
    <p:wip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8987"/>
            <a:fld id="{425404F2-BE9A-4460-8815-8F645183555F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8987"/>
              <a:t>2/4/2021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8987"/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8987"/>
            <a:fld id="{96E69268-9C8B-4EBF-A9EE-DC5DC2D48DC3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8987"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27121"/>
      </p:ext>
    </p:extLst>
  </p:cSld>
  <p:clrMapOvr>
    <a:masterClrMapping/>
  </p:clrMapOvr>
  <p:transition spd="med">
    <p:wip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8987"/>
            <a:fld id="{425404F2-BE9A-4460-8815-8F645183555F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8987"/>
              <a:t>2/4/2021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8987"/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8987"/>
            <a:fld id="{96E69268-9C8B-4EBF-A9EE-DC5DC2D48DC3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8987"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960534"/>
      </p:ext>
    </p:extLst>
  </p:cSld>
  <p:clrMapOvr>
    <a:masterClrMapping/>
  </p:clrMapOvr>
  <p:transition spd="med">
    <p:wip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8987"/>
            <a:fld id="{425404F2-BE9A-4460-8815-8F645183555F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8987"/>
              <a:t>2/4/2021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8987"/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8987"/>
            <a:fld id="{96E69268-9C8B-4EBF-A9EE-DC5DC2D48DC3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8987"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606954"/>
      </p:ext>
    </p:extLst>
  </p:cSld>
  <p:clrMapOvr>
    <a:masterClrMapping/>
  </p:clrMapOvr>
  <p:transition spd="med">
    <p:wip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model2">
    <p:bg>
      <p:bgPr>
        <a:gradFill flip="none" rotWithShape="1">
          <a:gsLst>
            <a:gs pos="55000">
              <a:srgbClr val="1181AE"/>
            </a:gs>
            <a:gs pos="0">
              <a:srgbClr val="1181AE"/>
            </a:gs>
            <a:gs pos="100000">
              <a:srgbClr val="09547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18672" y="2870634"/>
            <a:ext cx="5932223" cy="711081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Open Sans" pitchFamily="34" charset="0"/>
                <a:cs typeface="Open Sans" pitchFamily="34" charset="0"/>
              </a:defRPr>
            </a:lvl1pPr>
          </a:lstStyle>
          <a:p>
            <a:r>
              <a:rPr lang="en-US" smtClean="0"/>
              <a:t>SlideModel.com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8987"/>
            <a:fld id="{425404F2-BE9A-4460-8815-8F645183555F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8987"/>
              <a:t>2/4/2021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8987"/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8987"/>
            <a:fld id="{96E69268-9C8B-4EBF-A9EE-DC5DC2D48DC3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8987"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56466"/>
      </p:ext>
    </p:extLst>
  </p:cSld>
  <p:clrMapOvr>
    <a:masterClrMapping/>
  </p:clrMapOvr>
  <p:transition spd="med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5478C-A9EC-4F6C-9589-4FABB0268EE6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ED336-B7D5-4DDE-8109-D9FCA47A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6150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7E0CA6-D10B-4FF1-AB2F-075FAABACCE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5FE820-0DAE-4FD7-A7E2-8C6ED09954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1841060"/>
      </p:ext>
    </p:extLst>
  </p:cSld>
  <p:clrMapOvr>
    <a:masterClrMapping/>
  </p:clrMapOvr>
  <p:transition spd="med">
    <p:wip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7E0CA6-D10B-4FF1-AB2F-075FAABACCE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5FE820-0DAE-4FD7-A7E2-8C6ED09954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6265562"/>
      </p:ext>
    </p:extLst>
  </p:cSld>
  <p:clrMapOvr>
    <a:masterClrMapping/>
  </p:clrMapOvr>
  <p:transition spd="med">
    <p:wip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7E0CA6-D10B-4FF1-AB2F-075FAABACCE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5FE820-0DAE-4FD7-A7E2-8C6ED09954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0750615"/>
      </p:ext>
    </p:extLst>
  </p:cSld>
  <p:clrMapOvr>
    <a:masterClrMapping/>
  </p:clrMapOvr>
  <p:transition spd="med">
    <p:wip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7E0CA6-D10B-4FF1-AB2F-075FAABACCE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5FE820-0DAE-4FD7-A7E2-8C6ED09954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0724086"/>
      </p:ext>
    </p:extLst>
  </p:cSld>
  <p:clrMapOvr>
    <a:masterClrMapping/>
  </p:clrMapOvr>
  <p:transition spd="med">
    <p:wip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7E0CA6-D10B-4FF1-AB2F-075FAABACCE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5FE820-0DAE-4FD7-A7E2-8C6ED09954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4118722"/>
      </p:ext>
    </p:extLst>
  </p:cSld>
  <p:clrMapOvr>
    <a:masterClrMapping/>
  </p:clrMapOvr>
  <p:transition spd="med">
    <p:wip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7E0CA6-D10B-4FF1-AB2F-075FAABACCE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5FE820-0DAE-4FD7-A7E2-8C6ED09954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074143"/>
      </p:ext>
    </p:extLst>
  </p:cSld>
  <p:clrMapOvr>
    <a:masterClrMapping/>
  </p:clrMapOvr>
  <p:transition spd="med">
    <p:wip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7E0CA6-D10B-4FF1-AB2F-075FAABACCE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5FE820-0DAE-4FD7-A7E2-8C6ED09954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8496679"/>
      </p:ext>
    </p:extLst>
  </p:cSld>
  <p:clrMapOvr>
    <a:masterClrMapping/>
  </p:clrMapOvr>
  <p:transition spd="med">
    <p:wip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7E0CA6-D10B-4FF1-AB2F-075FAABACCE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5FE820-0DAE-4FD7-A7E2-8C6ED09954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4447801"/>
      </p:ext>
    </p:extLst>
  </p:cSld>
  <p:clrMapOvr>
    <a:masterClrMapping/>
  </p:clrMapOvr>
  <p:transition spd="med">
    <p:wip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7E0CA6-D10B-4FF1-AB2F-075FAABACCE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5FE820-0DAE-4FD7-A7E2-8C6ED09954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9551863"/>
      </p:ext>
    </p:extLst>
  </p:cSld>
  <p:clrMapOvr>
    <a:masterClrMapping/>
  </p:clrMapOvr>
  <p:transition spd="med">
    <p:wip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7E0CA6-D10B-4FF1-AB2F-075FAABACCE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5FE820-0DAE-4FD7-A7E2-8C6ED09954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1455878"/>
      </p:ext>
    </p:extLst>
  </p:cSld>
  <p:clrMapOvr>
    <a:masterClrMapping/>
  </p:clrMapOvr>
  <p:transition spd="med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5478C-A9EC-4F6C-9589-4FABB0268EE6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ED336-B7D5-4DDE-8109-D9FCA47A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30061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7E0CA6-D10B-4FF1-AB2F-075FAABACCE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5FE820-0DAE-4FD7-A7E2-8C6ED09954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9216596"/>
      </p:ext>
    </p:extLst>
  </p:cSld>
  <p:clrMapOvr>
    <a:masterClrMapping/>
  </p:clrMapOvr>
  <p:transition spd="med">
    <p:wip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model2">
    <p:bg>
      <p:bgPr>
        <a:gradFill flip="none" rotWithShape="1">
          <a:gsLst>
            <a:gs pos="55000">
              <a:srgbClr val="1181AE"/>
            </a:gs>
            <a:gs pos="0">
              <a:srgbClr val="1181AE"/>
            </a:gs>
            <a:gs pos="100000">
              <a:srgbClr val="09547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18672" y="2870634"/>
            <a:ext cx="5932223" cy="711081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Open Sans" pitchFamily="34" charset="0"/>
                <a:cs typeface="Open Sans" pitchFamily="34" charset="0"/>
              </a:defRPr>
            </a:lvl1pPr>
          </a:lstStyle>
          <a:p>
            <a:r>
              <a:rPr lang="en-US"/>
              <a:t>SlideModel.com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5404F2-BE9A-4460-8815-8F645183555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E69268-9C8B-4EBF-A9EE-DC5DC2D48DC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6975693"/>
      </p:ext>
    </p:extLst>
  </p:cSld>
  <p:clrMapOvr>
    <a:masterClrMapping/>
  </p:clrMapOvr>
  <p:transition spd="med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5478C-A9EC-4F6C-9589-4FABB0268EE6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ED336-B7D5-4DDE-8109-D9FCA47A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253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5478C-A9EC-4F6C-9589-4FABB0268EE6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ED336-B7D5-4DDE-8109-D9FCA47A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729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5478C-A9EC-4F6C-9589-4FABB0268EE6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ED336-B7D5-4DDE-8109-D9FCA47A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9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5478C-A9EC-4F6C-9589-4FABB0268EE6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ED336-B7D5-4DDE-8109-D9FCA47A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481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5478C-A9EC-4F6C-9589-4FABB0268EE6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ED336-B7D5-4DDE-8109-D9FCA47A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476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5478C-A9EC-4F6C-9589-4FABB0268EE6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ED336-B7D5-4DDE-8109-D9FCA47A6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094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40"/>
            <a:ext cx="10972801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38426"/>
            <a:ext cx="10972801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5404F2-BE9A-4460-8815-8F645183555F}" type="datetimeFigureOut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E69268-9C8B-4EBF-A9EE-DC5DC2D48DC3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6221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>
    <p:wipe/>
  </p:transition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40"/>
            <a:ext cx="10972801" cy="711081"/>
          </a:xfrm>
          <a:prstGeom prst="rect">
            <a:avLst/>
          </a:prstGeom>
        </p:spPr>
        <p:txBody>
          <a:bodyPr vert="horz" lIns="0" tIns="60949" rIns="0" bIns="60949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38426"/>
            <a:ext cx="10972801" cy="4987739"/>
          </a:xfrm>
          <a:prstGeom prst="rect">
            <a:avLst/>
          </a:prstGeom>
        </p:spPr>
        <p:txBody>
          <a:bodyPr vert="horz" lIns="0" tIns="60949" rIns="0" bIns="60949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987"/>
            <a:fld id="{425404F2-BE9A-4460-8815-8F645183555F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8987"/>
              <a:t>2/4/2021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987"/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987"/>
            <a:fld id="{96E69268-9C8B-4EBF-A9EE-DC5DC2D48DC3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8987"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580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</p:sldLayoutIdLst>
  <p:transition spd="med">
    <p:wipe/>
  </p:transition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0" indent="0" algn="l" defTabSz="1218987" rtl="0" eaLnBrk="1" latinLnBrk="0" hangingPunct="1">
        <a:spcBef>
          <a:spcPct val="20000"/>
        </a:spcBef>
        <a:buFontTx/>
        <a:buNone/>
        <a:defRPr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09494" indent="0" algn="l" defTabSz="1218987" rtl="0" eaLnBrk="1" latinLnBrk="0" hangingPunct="1">
        <a:spcBef>
          <a:spcPct val="20000"/>
        </a:spcBef>
        <a:buFontTx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18986" indent="0" algn="l" defTabSz="1218987" rtl="0" eaLnBrk="1" latinLnBrk="0" hangingPunct="1">
        <a:spcBef>
          <a:spcPct val="20000"/>
        </a:spcBef>
        <a:buFontTx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828480" indent="0" algn="l" defTabSz="1218987" rtl="0" eaLnBrk="1" latinLnBrk="0" hangingPunct="1">
        <a:spcBef>
          <a:spcPct val="20000"/>
        </a:spcBef>
        <a:buFontTx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437973" indent="0" algn="l" defTabSz="1218987" rtl="0" eaLnBrk="1" latinLnBrk="0" hangingPunct="1">
        <a:spcBef>
          <a:spcPct val="20000"/>
        </a:spcBef>
        <a:buFontTx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7E0CA6-D10B-4FF1-AB2F-075FAABACCE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5FE820-0DAE-4FD7-A7E2-8C6ED09954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27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ransition spd="med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4360" y="4460488"/>
            <a:ext cx="9144000" cy="2252546"/>
          </a:xfrm>
        </p:spPr>
        <p:txBody>
          <a:bodyPr>
            <a:normAutofit/>
          </a:bodyPr>
          <a:lstStyle/>
          <a:p>
            <a:endParaRPr lang="ka-GE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ka-GE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საქართველოს ჯანდაცვის სისტემის სამომავლო ხედვა</a:t>
            </a:r>
            <a:endParaRPr lang="ka-GE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ka-GE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ka-G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2019</a:t>
            </a:r>
            <a:endParaRPr lang="ka-GE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9173" y="1304694"/>
            <a:ext cx="7041882" cy="2067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892606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/>
        </p:nvSpPr>
        <p:spPr>
          <a:xfrm>
            <a:off x="300186" y="1246022"/>
            <a:ext cx="2511998" cy="5310657"/>
          </a:xfrm>
          <a:prstGeom prst="round2SameRect">
            <a:avLst>
              <a:gd name="adj1" fmla="val 49488"/>
              <a:gd name="adj2" fmla="val 0"/>
            </a:avLst>
          </a:prstGeom>
          <a:solidFill>
            <a:srgbClr val="CC3300">
              <a:alpha val="83922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816161" y="1489378"/>
            <a:ext cx="1456971" cy="1363385"/>
            <a:chOff x="1409702" y="1240972"/>
            <a:chExt cx="1524000" cy="1523999"/>
          </a:xfrm>
          <a:solidFill>
            <a:srgbClr val="FFFFFF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0" name="Oval 9"/>
            <p:cNvSpPr/>
            <p:nvPr/>
          </p:nvSpPr>
          <p:spPr>
            <a:xfrm>
              <a:off x="1409702" y="1240972"/>
              <a:ext cx="1524000" cy="15239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537611" y="1366158"/>
              <a:ext cx="1268183" cy="1273627"/>
            </a:xfrm>
            <a:prstGeom prst="ellipse">
              <a:avLst/>
            </a:prstGeom>
            <a:grp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Round Same Side Corner Rectangle 14"/>
          <p:cNvSpPr/>
          <p:nvPr/>
        </p:nvSpPr>
        <p:spPr>
          <a:xfrm>
            <a:off x="2959534" y="1246023"/>
            <a:ext cx="2623471" cy="5330924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D19116">
              <a:alpha val="81176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3454631" y="1489379"/>
            <a:ext cx="1524000" cy="1523999"/>
            <a:chOff x="1409702" y="1240972"/>
            <a:chExt cx="1524000" cy="1523999"/>
          </a:xfrm>
          <a:solidFill>
            <a:schemeClr val="accent2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7" name="Oval 16"/>
            <p:cNvSpPr/>
            <p:nvPr/>
          </p:nvSpPr>
          <p:spPr>
            <a:xfrm>
              <a:off x="1409702" y="1240972"/>
              <a:ext cx="1524000" cy="15239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1537611" y="1366158"/>
              <a:ext cx="1268183" cy="1273627"/>
            </a:xfrm>
            <a:prstGeom prst="ellipse">
              <a:avLst/>
            </a:prstGeom>
            <a:grpFill/>
            <a:ln w="28575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0" name="Round Same Side Corner Rectangle 19"/>
          <p:cNvSpPr/>
          <p:nvPr/>
        </p:nvSpPr>
        <p:spPr>
          <a:xfrm>
            <a:off x="5802035" y="1246022"/>
            <a:ext cx="2655118" cy="5282875"/>
          </a:xfrm>
          <a:prstGeom prst="round2SameRect">
            <a:avLst>
              <a:gd name="adj1" fmla="val 46123"/>
              <a:gd name="adj2" fmla="val 0"/>
            </a:avLst>
          </a:prstGeom>
          <a:solidFill>
            <a:srgbClr val="688B38">
              <a:alpha val="92941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დამსაქმებელი/დასაქმებული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(ტარიფები დასათვლელია)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6361141" y="1432841"/>
            <a:ext cx="1524000" cy="1523999"/>
            <a:chOff x="1409702" y="1240972"/>
            <a:chExt cx="1524000" cy="1523999"/>
          </a:xfrm>
          <a:solidFill>
            <a:schemeClr val="accent3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22" name="Oval 21"/>
            <p:cNvSpPr/>
            <p:nvPr/>
          </p:nvSpPr>
          <p:spPr>
            <a:xfrm>
              <a:off x="1409702" y="1240972"/>
              <a:ext cx="1524000" cy="15239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1537611" y="1366158"/>
              <a:ext cx="1268183" cy="1273627"/>
            </a:xfrm>
            <a:prstGeom prst="ellipse">
              <a:avLst/>
            </a:prstGeom>
            <a:grpFill/>
            <a:ln w="2857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5" name="Round Same Side Corner Rectangle 24"/>
          <p:cNvSpPr/>
          <p:nvPr/>
        </p:nvSpPr>
        <p:spPr>
          <a:xfrm>
            <a:off x="8715529" y="1248639"/>
            <a:ext cx="2754351" cy="526836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41907D">
              <a:alpha val="92941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9243893" y="1432841"/>
            <a:ext cx="1758615" cy="1598763"/>
            <a:chOff x="1409702" y="1240972"/>
            <a:chExt cx="1524000" cy="1523999"/>
          </a:xfrm>
          <a:solidFill>
            <a:schemeClr val="accent4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27" name="Oval 26"/>
            <p:cNvSpPr/>
            <p:nvPr/>
          </p:nvSpPr>
          <p:spPr>
            <a:xfrm>
              <a:off x="1409702" y="1240972"/>
              <a:ext cx="1524000" cy="15239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1528232" y="1366158"/>
              <a:ext cx="1268183" cy="1273627"/>
            </a:xfrm>
            <a:prstGeom prst="ellipse">
              <a:avLst/>
            </a:prstGeom>
            <a:grpFill/>
            <a:ln w="28575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8" name="Rectangle 67"/>
          <p:cNvSpPr/>
          <p:nvPr/>
        </p:nvSpPr>
        <p:spPr>
          <a:xfrm>
            <a:off x="3405737" y="73036"/>
            <a:ext cx="6166625" cy="7922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მოვლის საჭიროების დაზღვევა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36967" y="1986405"/>
            <a:ext cx="10480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მიზანი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26189" y="1905543"/>
            <a:ext cx="1956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 პასუხის-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მგებელი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36399" y="1871674"/>
            <a:ext cx="9734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ვინ იხდის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380670" y="2010173"/>
            <a:ext cx="1697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მომსახურება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863441" y="2899400"/>
            <a:ext cx="24978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საექთნო </a:t>
            </a: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მომსახურება.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სტაციონარული მოვლა. </a:t>
            </a: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რეაბილიტაციის </a:t>
            </a: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ანაზღაურება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და </a:t>
            </a: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სხვა.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0142" y="3438367"/>
            <a:ext cx="199208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შრომის უუნარობის დადგომის შემთხვევაში, დაზღვეულის მოვლის </a:t>
            </a: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ანაზღუარება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8991" y="3753917"/>
            <a:ext cx="1549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სადაზღვევო სალარო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7613083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/>
        </p:nvSpPr>
        <p:spPr>
          <a:xfrm>
            <a:off x="300186" y="1246022"/>
            <a:ext cx="2511998" cy="5310657"/>
          </a:xfrm>
          <a:prstGeom prst="round2SameRect">
            <a:avLst>
              <a:gd name="adj1" fmla="val 49488"/>
              <a:gd name="adj2" fmla="val 0"/>
            </a:avLst>
          </a:prstGeom>
          <a:solidFill>
            <a:srgbClr val="CC3300">
              <a:alpha val="83922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816161" y="1489378"/>
            <a:ext cx="1456971" cy="1363385"/>
            <a:chOff x="1409702" y="1240972"/>
            <a:chExt cx="1524000" cy="1523999"/>
          </a:xfrm>
          <a:solidFill>
            <a:srgbClr val="FFFFFF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0" name="Oval 9"/>
            <p:cNvSpPr/>
            <p:nvPr/>
          </p:nvSpPr>
          <p:spPr>
            <a:xfrm>
              <a:off x="1409702" y="1240972"/>
              <a:ext cx="1524000" cy="15239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537611" y="1366158"/>
              <a:ext cx="1268183" cy="1273627"/>
            </a:xfrm>
            <a:prstGeom prst="ellipse">
              <a:avLst/>
            </a:prstGeom>
            <a:grp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Round Same Side Corner Rectangle 14"/>
          <p:cNvSpPr/>
          <p:nvPr/>
        </p:nvSpPr>
        <p:spPr>
          <a:xfrm>
            <a:off x="2959534" y="1246023"/>
            <a:ext cx="2623471" cy="5330924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D19116">
              <a:alpha val="81176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3454631" y="1489379"/>
            <a:ext cx="1524000" cy="1523999"/>
            <a:chOff x="1409702" y="1240972"/>
            <a:chExt cx="1524000" cy="1523999"/>
          </a:xfrm>
          <a:solidFill>
            <a:schemeClr val="accent2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7" name="Oval 16"/>
            <p:cNvSpPr/>
            <p:nvPr/>
          </p:nvSpPr>
          <p:spPr>
            <a:xfrm>
              <a:off x="1409702" y="1240972"/>
              <a:ext cx="1524000" cy="15239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1537611" y="1366158"/>
              <a:ext cx="1268183" cy="1273627"/>
            </a:xfrm>
            <a:prstGeom prst="ellipse">
              <a:avLst/>
            </a:prstGeom>
            <a:grpFill/>
            <a:ln w="28575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0" name="Round Same Side Corner Rectangle 19"/>
          <p:cNvSpPr/>
          <p:nvPr/>
        </p:nvSpPr>
        <p:spPr>
          <a:xfrm>
            <a:off x="5802035" y="1246022"/>
            <a:ext cx="2655118" cy="5282875"/>
          </a:xfrm>
          <a:prstGeom prst="round2SameRect">
            <a:avLst>
              <a:gd name="adj1" fmla="val 46123"/>
              <a:gd name="adj2" fmla="val 0"/>
            </a:avLst>
          </a:prstGeom>
          <a:solidFill>
            <a:srgbClr val="688B38">
              <a:alpha val="92941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დამსაქმებელი/დასაქმებული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(ტარიფები დასათვლელია)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6361141" y="1432841"/>
            <a:ext cx="1524000" cy="1523999"/>
            <a:chOff x="1409702" y="1240972"/>
            <a:chExt cx="1524000" cy="1523999"/>
          </a:xfrm>
          <a:solidFill>
            <a:schemeClr val="accent3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22" name="Oval 21"/>
            <p:cNvSpPr/>
            <p:nvPr/>
          </p:nvSpPr>
          <p:spPr>
            <a:xfrm>
              <a:off x="1409702" y="1240972"/>
              <a:ext cx="1524000" cy="15239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1537611" y="1366158"/>
              <a:ext cx="1268183" cy="1273627"/>
            </a:xfrm>
            <a:prstGeom prst="ellipse">
              <a:avLst/>
            </a:prstGeom>
            <a:grpFill/>
            <a:ln w="2857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5" name="Round Same Side Corner Rectangle 24"/>
          <p:cNvSpPr/>
          <p:nvPr/>
        </p:nvSpPr>
        <p:spPr>
          <a:xfrm>
            <a:off x="8715529" y="1248639"/>
            <a:ext cx="2754351" cy="526836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41907D">
              <a:alpha val="92941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9243893" y="1432841"/>
            <a:ext cx="1758615" cy="1598763"/>
            <a:chOff x="1409702" y="1240972"/>
            <a:chExt cx="1524000" cy="1523999"/>
          </a:xfrm>
          <a:solidFill>
            <a:schemeClr val="accent4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27" name="Oval 26"/>
            <p:cNvSpPr/>
            <p:nvPr/>
          </p:nvSpPr>
          <p:spPr>
            <a:xfrm>
              <a:off x="1409702" y="1240972"/>
              <a:ext cx="1524000" cy="15239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1528232" y="1366158"/>
              <a:ext cx="1268183" cy="1273627"/>
            </a:xfrm>
            <a:prstGeom prst="ellipse">
              <a:avLst/>
            </a:prstGeom>
            <a:grpFill/>
            <a:ln w="28575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8" name="Rectangle 67"/>
          <p:cNvSpPr/>
          <p:nvPr/>
        </p:nvSpPr>
        <p:spPr>
          <a:xfrm>
            <a:off x="3055311" y="183029"/>
            <a:ext cx="6166625" cy="7922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უბედური შემთხვევის დაზღვევა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36967" y="1986405"/>
            <a:ext cx="10480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მიზანი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26189" y="1905543"/>
            <a:ext cx="1956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 პასუხის-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მგებელი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36399" y="1871674"/>
            <a:ext cx="9734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ვინ იხდის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380670" y="2010173"/>
            <a:ext cx="1697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მომსახურება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874263" y="2790918"/>
            <a:ext cx="249787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უბედური </a:t>
            </a: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შემთხვევების პრევენცია,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დაშავებულის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მკურნალობის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დაფინანსება</a:t>
            </a: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, გამოჯანმრთელება, კომპენსაცია.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0142" y="3135060"/>
            <a:ext cx="199208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სამუშაო ადგილზე, ასევე სასწავლო დაწესებულებაში მუშაობის ან გადაადგილების დროს მომხდარი უბედური შემთხვევის დაზღვევა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8991" y="3753917"/>
            <a:ext cx="1549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სადაზღვევო სალარო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3181407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0" y="369332"/>
          <a:ext cx="12091640" cy="629666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05776">
                  <a:extLst>
                    <a:ext uri="{9D8B030D-6E8A-4147-A177-3AD203B41FA5}">
                      <a16:colId xmlns:a16="http://schemas.microsoft.com/office/drawing/2014/main" val="3520585396"/>
                    </a:ext>
                  </a:extLst>
                </a:gridCol>
                <a:gridCol w="1282390">
                  <a:extLst>
                    <a:ext uri="{9D8B030D-6E8A-4147-A177-3AD203B41FA5}">
                      <a16:colId xmlns:a16="http://schemas.microsoft.com/office/drawing/2014/main" val="912901476"/>
                    </a:ext>
                  </a:extLst>
                </a:gridCol>
                <a:gridCol w="149130">
                  <a:extLst>
                    <a:ext uri="{9D8B030D-6E8A-4147-A177-3AD203B41FA5}">
                      <a16:colId xmlns:a16="http://schemas.microsoft.com/office/drawing/2014/main" val="4204392532"/>
                    </a:ext>
                  </a:extLst>
                </a:gridCol>
                <a:gridCol w="1049140">
                  <a:extLst>
                    <a:ext uri="{9D8B030D-6E8A-4147-A177-3AD203B41FA5}">
                      <a16:colId xmlns:a16="http://schemas.microsoft.com/office/drawing/2014/main" val="2489308330"/>
                    </a:ext>
                  </a:extLst>
                </a:gridCol>
                <a:gridCol w="968377">
                  <a:extLst>
                    <a:ext uri="{9D8B030D-6E8A-4147-A177-3AD203B41FA5}">
                      <a16:colId xmlns:a16="http://schemas.microsoft.com/office/drawing/2014/main" val="1251058182"/>
                    </a:ext>
                  </a:extLst>
                </a:gridCol>
                <a:gridCol w="1099178">
                  <a:extLst>
                    <a:ext uri="{9D8B030D-6E8A-4147-A177-3AD203B41FA5}">
                      <a16:colId xmlns:a16="http://schemas.microsoft.com/office/drawing/2014/main" val="1180110560"/>
                    </a:ext>
                  </a:extLst>
                </a:gridCol>
                <a:gridCol w="760724">
                  <a:extLst>
                    <a:ext uri="{9D8B030D-6E8A-4147-A177-3AD203B41FA5}">
                      <a16:colId xmlns:a16="http://schemas.microsoft.com/office/drawing/2014/main" val="2462866933"/>
                    </a:ext>
                  </a:extLst>
                </a:gridCol>
                <a:gridCol w="207313">
                  <a:extLst>
                    <a:ext uri="{9D8B030D-6E8A-4147-A177-3AD203B41FA5}">
                      <a16:colId xmlns:a16="http://schemas.microsoft.com/office/drawing/2014/main" val="1156809296"/>
                    </a:ext>
                  </a:extLst>
                </a:gridCol>
                <a:gridCol w="1060263">
                  <a:extLst>
                    <a:ext uri="{9D8B030D-6E8A-4147-A177-3AD203B41FA5}">
                      <a16:colId xmlns:a16="http://schemas.microsoft.com/office/drawing/2014/main" val="991027592"/>
                    </a:ext>
                  </a:extLst>
                </a:gridCol>
                <a:gridCol w="679383">
                  <a:extLst>
                    <a:ext uri="{9D8B030D-6E8A-4147-A177-3AD203B41FA5}">
                      <a16:colId xmlns:a16="http://schemas.microsoft.com/office/drawing/2014/main" val="514322762"/>
                    </a:ext>
                  </a:extLst>
                </a:gridCol>
                <a:gridCol w="149873">
                  <a:extLst>
                    <a:ext uri="{9D8B030D-6E8A-4147-A177-3AD203B41FA5}">
                      <a16:colId xmlns:a16="http://schemas.microsoft.com/office/drawing/2014/main" val="68944362"/>
                    </a:ext>
                  </a:extLst>
                </a:gridCol>
                <a:gridCol w="1103700">
                  <a:extLst>
                    <a:ext uri="{9D8B030D-6E8A-4147-A177-3AD203B41FA5}">
                      <a16:colId xmlns:a16="http://schemas.microsoft.com/office/drawing/2014/main" val="421684595"/>
                    </a:ext>
                  </a:extLst>
                </a:gridCol>
                <a:gridCol w="673277">
                  <a:extLst>
                    <a:ext uri="{9D8B030D-6E8A-4147-A177-3AD203B41FA5}">
                      <a16:colId xmlns:a16="http://schemas.microsoft.com/office/drawing/2014/main" val="3968810945"/>
                    </a:ext>
                  </a:extLst>
                </a:gridCol>
                <a:gridCol w="167505">
                  <a:extLst>
                    <a:ext uri="{9D8B030D-6E8A-4147-A177-3AD203B41FA5}">
                      <a16:colId xmlns:a16="http://schemas.microsoft.com/office/drawing/2014/main" val="4159961940"/>
                    </a:ext>
                  </a:extLst>
                </a:gridCol>
                <a:gridCol w="1135611">
                  <a:extLst>
                    <a:ext uri="{9D8B030D-6E8A-4147-A177-3AD203B41FA5}">
                      <a16:colId xmlns:a16="http://schemas.microsoft.com/office/drawing/2014/main" val="1029667392"/>
                    </a:ext>
                  </a:extLst>
                </a:gridCol>
              </a:tblGrid>
              <a:tr h="10803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a-GE" sz="1600" dirty="0" smtClean="0"/>
                        <a:t>ჯანმრთელობის</a:t>
                      </a:r>
                      <a:r>
                        <a:rPr lang="ka-GE" sz="1600" baseline="0" dirty="0" smtClean="0"/>
                        <a:t> დაზღვევა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ka-GE" sz="1200" baseline="0" dirty="0" smtClean="0"/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ka-GE" sz="1200" baseline="0" dirty="0" smtClean="0"/>
                        <a:t>გერმანია                საქართველო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a-GE" sz="1600" dirty="0" smtClean="0"/>
                        <a:t>საპენსიო დაზღვევა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200" baseline="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200" baseline="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baseline="0" dirty="0" smtClean="0"/>
                        <a:t> გერმანია      საქართველო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a-GE" sz="1600" dirty="0" smtClean="0"/>
                        <a:t>უმუშევრობის</a:t>
                      </a:r>
                      <a:r>
                        <a:rPr lang="ka-GE" sz="1600" baseline="0" dirty="0" smtClean="0"/>
                        <a:t> დაზღვევა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200" baseline="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baseline="0" dirty="0" smtClean="0"/>
                        <a:t>გერმანია      საქართველო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a-GE" sz="1600" dirty="0" smtClean="0"/>
                        <a:t>მოვლის დაზღვევა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ka-GE" sz="1200" baseline="0" dirty="0" smtClean="0"/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ka-GE" sz="1200" baseline="0" dirty="0" smtClean="0"/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ka-GE" sz="1200" baseline="0" dirty="0" smtClean="0"/>
                        <a:t>გერმანია    საქართველო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a-GE" sz="1400" dirty="0" smtClean="0"/>
                        <a:t>უბედური</a:t>
                      </a:r>
                      <a:r>
                        <a:rPr lang="ka-GE" sz="1400" baseline="0" dirty="0" smtClean="0"/>
                        <a:t> შემთხვევების დაზღვევა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baseline="0" dirty="0" smtClean="0"/>
                        <a:t>გერმანია     საქართველო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920044"/>
                  </a:ext>
                </a:extLst>
              </a:tr>
              <a:tr h="505116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დაფუძნება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ka-GE" sz="1600" dirty="0" smtClean="0"/>
                        <a:t>1883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       2013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1889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  2019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1927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ka-GE" sz="1200" dirty="0" smtClean="0"/>
                        <a:t>საჭიროებს</a:t>
                      </a:r>
                    </a:p>
                    <a:p>
                      <a:r>
                        <a:rPr lang="ka-GE" sz="1200" dirty="0" smtClean="0"/>
                        <a:t>ამოქმედებას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1995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ka-GE" sz="1200" baseline="0" dirty="0" smtClean="0"/>
                        <a:t>საჭიროებს  ამოქმედებას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1884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ka-GE" sz="1200" dirty="0" smtClean="0"/>
                        <a:t>ნაწილობრივ</a:t>
                      </a:r>
                      <a:r>
                        <a:rPr lang="ka-GE" sz="1200" baseline="0" dirty="0" smtClean="0"/>
                        <a:t> შესრულებული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885903"/>
                  </a:ext>
                </a:extLst>
              </a:tr>
              <a:tr h="834256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მიზანი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dirty="0" smtClean="0"/>
                        <a:t>ჯანმრთელობის უსაფრთხოება და დაავადებისგან დაცვა</a:t>
                      </a:r>
                      <a:endParaRPr lang="en-US" sz="1200" dirty="0" smtClean="0"/>
                    </a:p>
                    <a:p>
                      <a:endParaRPr lang="ka-GE" sz="1200" baseline="0" dirty="0" smtClean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ka-GE" sz="1200" dirty="0" smtClean="0"/>
                        <a:t>საპენსიო</a:t>
                      </a:r>
                      <a:r>
                        <a:rPr lang="ka-GE" sz="1200" baseline="0" dirty="0" smtClean="0"/>
                        <a:t> ასაკის პირების დაცვა და უზრუნველყოფა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dirty="0" smtClean="0"/>
                        <a:t>დროებით უმუშევრის შემოსვალის გარეშე დარჩენის პრევენცია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dirty="0" smtClean="0"/>
                        <a:t>შრომის უუნარობის დადგომის შემთხვევაში, მოვლის ანაზღუარება </a:t>
                      </a:r>
                      <a:endParaRPr kumimoji="0" lang="en-US" sz="12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</a:endParaRP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ka-GE" sz="1200" dirty="0" smtClean="0"/>
                        <a:t>უბედური</a:t>
                      </a:r>
                      <a:r>
                        <a:rPr lang="ka-GE" sz="1200" baseline="0" dirty="0" smtClean="0"/>
                        <a:t> შემთხვევის დაზღვევა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5435954"/>
                  </a:ext>
                </a:extLst>
              </a:tr>
              <a:tr h="802243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პასუხისმგებელი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საავადმყოფოს</a:t>
                      </a:r>
                      <a:r>
                        <a:rPr lang="ka-GE" sz="1200" baseline="0" dirty="0" smtClean="0"/>
                        <a:t> სალარო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ka-GE" sz="1200" dirty="0" smtClean="0"/>
                        <a:t>სადაზღვევო</a:t>
                      </a:r>
                      <a:r>
                        <a:rPr lang="ka-GE" sz="1200" baseline="0" dirty="0" smtClean="0"/>
                        <a:t> სალარო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საპენსიო</a:t>
                      </a:r>
                    </a:p>
                    <a:p>
                      <a:r>
                        <a:rPr lang="ka-GE" sz="1200" dirty="0" smtClean="0"/>
                        <a:t>დაზღვევა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სახელმწიფოდა</a:t>
                      </a:r>
                    </a:p>
                    <a:p>
                      <a:r>
                        <a:rPr lang="ka-GE" sz="1200" dirty="0" smtClean="0"/>
                        <a:t>საპენსიო</a:t>
                      </a:r>
                      <a:r>
                        <a:rPr lang="ka-GE" sz="1200" baseline="0" dirty="0" smtClean="0"/>
                        <a:t> </a:t>
                      </a:r>
                    </a:p>
                    <a:p>
                      <a:r>
                        <a:rPr lang="ka-GE" sz="1200" baseline="0" dirty="0" smtClean="0"/>
                        <a:t>სააგენტო</a:t>
                      </a:r>
                      <a:r>
                        <a:rPr lang="ka-GE" sz="1200" dirty="0" smtClean="0"/>
                        <a:t> 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a-GE" sz="12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შრომის სააგენტო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dirty="0" smtClean="0"/>
                        <a:t>დასაქმების სააგენტო</a:t>
                      </a:r>
                      <a:endParaRPr lang="en-US" sz="1200" dirty="0" smtClean="0"/>
                    </a:p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ka-GE" sz="1200" dirty="0" smtClean="0"/>
                        <a:t>მოვლის სალარო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სადაზღვევო</a:t>
                      </a:r>
                      <a:r>
                        <a:rPr lang="ka-GE" sz="1200" baseline="0" dirty="0" smtClean="0"/>
                        <a:t> სალარო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ka-GE" sz="1200" dirty="0" smtClean="0"/>
                        <a:t>პროფ.კავშირები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სადაზღვევო</a:t>
                      </a:r>
                      <a:r>
                        <a:rPr lang="ka-GE" sz="1200" baseline="0" dirty="0" smtClean="0"/>
                        <a:t> სალარო</a:t>
                      </a:r>
                    </a:p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38704217"/>
                  </a:ext>
                </a:extLst>
              </a:tr>
              <a:tr h="1337072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შენატანის</a:t>
                      </a:r>
                    </a:p>
                    <a:p>
                      <a:r>
                        <a:rPr lang="ka-GE" sz="1400" dirty="0" smtClean="0"/>
                        <a:t>გადამხდელი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დამსაქმებელი</a:t>
                      </a:r>
                      <a:r>
                        <a:rPr lang="ka-GE" sz="1200" baseline="0" dirty="0" smtClean="0"/>
                        <a:t> 7.3%</a:t>
                      </a:r>
                    </a:p>
                    <a:p>
                      <a:r>
                        <a:rPr lang="ka-GE" sz="1200" baseline="0" dirty="0" smtClean="0"/>
                        <a:t>დასაქმებული 7.3% 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ka-GE" sz="1200" dirty="0" smtClean="0"/>
                        <a:t>დასათველელია</a:t>
                      </a:r>
                    </a:p>
                    <a:p>
                      <a:r>
                        <a:rPr lang="ka-GE" sz="1200" dirty="0" smtClean="0"/>
                        <a:t>ტარიფი</a:t>
                      </a:r>
                    </a:p>
                    <a:p>
                      <a:endParaRPr lang="ka-GE" sz="1200" dirty="0" smtClean="0"/>
                    </a:p>
                    <a:p>
                      <a:endParaRPr lang="ka-GE" sz="1200" dirty="0" smtClean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ka-GE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დამსაქმებელი</a:t>
                      </a:r>
                      <a:r>
                        <a:rPr lang="ka-GE" sz="1200" baseline="0" dirty="0" smtClean="0"/>
                        <a:t> 18.6%</a:t>
                      </a:r>
                    </a:p>
                    <a:p>
                      <a:r>
                        <a:rPr lang="ka-GE" sz="1200" baseline="0" dirty="0" smtClean="0"/>
                        <a:t>დასაქმებული 18.6%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სახელმწიფო 2%</a:t>
                      </a:r>
                    </a:p>
                    <a:p>
                      <a:r>
                        <a:rPr lang="ka-GE" sz="1200" dirty="0" smtClean="0"/>
                        <a:t>დამსაქმებელი 2%</a:t>
                      </a:r>
                    </a:p>
                    <a:p>
                      <a:r>
                        <a:rPr lang="ka-GE" sz="1200" dirty="0" smtClean="0"/>
                        <a:t>დასაქმებული</a:t>
                      </a:r>
                      <a:r>
                        <a:rPr lang="ka-GE" sz="1200" baseline="0" dirty="0" smtClean="0"/>
                        <a:t> 2%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ka-GE" sz="1200" dirty="0" smtClean="0"/>
                        <a:t>დამსაქმებელი2.5%</a:t>
                      </a:r>
                    </a:p>
                    <a:p>
                      <a:r>
                        <a:rPr lang="ka-GE" sz="1200" dirty="0" smtClean="0"/>
                        <a:t>დასაქმებული</a:t>
                      </a:r>
                      <a:r>
                        <a:rPr lang="ka-GE" sz="1200" baseline="0" dirty="0" smtClean="0"/>
                        <a:t> 2.5%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დასათველელია</a:t>
                      </a:r>
                    </a:p>
                    <a:p>
                      <a:r>
                        <a:rPr lang="ka-GE" sz="1200" dirty="0" smtClean="0"/>
                        <a:t>ტარიფი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ka-GE" sz="1200" dirty="0" smtClean="0"/>
                        <a:t>დამსაქმებელი</a:t>
                      </a:r>
                      <a:r>
                        <a:rPr lang="ka-GE" sz="1200" baseline="0" dirty="0" smtClean="0"/>
                        <a:t> 3.05%</a:t>
                      </a:r>
                    </a:p>
                    <a:p>
                      <a:r>
                        <a:rPr lang="ka-GE" sz="1200" baseline="0" dirty="0" smtClean="0"/>
                        <a:t>დასაქმებული 3.05%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დასათვლელია</a:t>
                      </a:r>
                      <a:r>
                        <a:rPr lang="ka-GE" sz="1200" baseline="0" dirty="0" smtClean="0"/>
                        <a:t> ტარიფი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ka-GE" sz="1200" dirty="0" smtClean="0"/>
                        <a:t>დამსაქმებელი 100%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200" dirty="0" smtClean="0"/>
                        <a:t>დასათვლელია</a:t>
                      </a:r>
                      <a:r>
                        <a:rPr lang="ka-GE" sz="1200" baseline="0" dirty="0" smtClean="0"/>
                        <a:t> ტარიფი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68946390"/>
                  </a:ext>
                </a:extLst>
              </a:tr>
              <a:tr h="1515349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მომსახურება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r>
                        <a:rPr lang="ka-GE" sz="1200" dirty="0" smtClean="0"/>
                        <a:t>ექიმის,</a:t>
                      </a:r>
                      <a:r>
                        <a:rPr lang="ka-GE" sz="1200" baseline="0" dirty="0" smtClean="0"/>
                        <a:t> ჰოსპიტალის მომსახურება; მედიკამენტები; ბიულეტენი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ka-GE" sz="1200" baseline="0" dirty="0" smtClean="0"/>
                        <a:t>საპენსიო ასაკის პირების ჯანმრთელობის და სხვა საჭიროებების უზრუნველყოფა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ka-GE" sz="1200" dirty="0" smtClean="0"/>
                        <a:t>ხელფასის ანაზღაურება; შეღავათები დროებით უმუშევრებისთვის;</a:t>
                      </a:r>
                    </a:p>
                    <a:p>
                      <a:r>
                        <a:rPr lang="ka-GE" sz="1200" dirty="0" smtClean="0"/>
                        <a:t> პროფესიული კონსულტაციები და სხვა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dirty="0" smtClean="0"/>
                        <a:t>საექთნო მომსახურება, სტაციონარული მოვლა, რეაბილიტაციის ანაზღაურებადა სხვა.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dirty="0" smtClean="0"/>
                        <a:t>უბედური შემთხვევების პრევენცია,  </a:t>
                      </a:r>
                      <a:r>
                        <a:rPr lang="en-US" sz="1200" dirty="0" err="1" smtClean="0"/>
                        <a:t>მკურნალობ</a:t>
                      </a:r>
                      <a:r>
                        <a:rPr lang="ka-GE" sz="1200" dirty="0" smtClean="0"/>
                        <a:t>ა;</a:t>
                      </a:r>
                      <a:r>
                        <a:rPr lang="ka-GE" sz="1200" baseline="0" dirty="0" smtClean="0"/>
                        <a:t> </a:t>
                      </a:r>
                      <a:r>
                        <a:rPr lang="ka-GE" sz="1200" dirty="0" smtClean="0"/>
                        <a:t>გამოჯანმრთელება, კომპენსაცია.</a:t>
                      </a:r>
                      <a:endParaRPr kumimoji="0" lang="ka-GE" sz="12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</a:endParaRP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83047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39697" y="0"/>
            <a:ext cx="11452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სოციალური დაზღვევის მოდელის განვითარების ეტაპების შედარება გერმანიასა და საქართველოში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3733916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66585" y="1073419"/>
            <a:ext cx="2955073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მოქალაქე: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მინიმალური შენატანით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მაქსიმალური სარგებელი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61097" y="934920"/>
            <a:ext cx="40214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სახელმწიფო: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დაზღვეულის შენატანით დაზოგილი თანხები მიმართული სოციალური საჭიროებებისკენ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Violet scale vector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6024" y="1862254"/>
            <a:ext cx="5337253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606024" y="189571"/>
            <a:ext cx="50361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სავალდებულო დაზღვევა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0888622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0874" y="1293541"/>
            <a:ext cx="10515600" cy="5300202"/>
          </a:xfrm>
        </p:spPr>
        <p:txBody>
          <a:bodyPr/>
          <a:lstStyle/>
          <a:p>
            <a:pPr marL="0" indent="0" algn="ctr">
              <a:buNone/>
            </a:pPr>
            <a:r>
              <a:rPr lang="ka-GE" sz="2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0" indent="0" algn="ctr">
              <a:buNone/>
            </a:pP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</a:rPr>
              <a:t>გერმანიის მოდელი-კანონით დადგენილი სამედიცინო დაზღვევა </a:t>
            </a:r>
            <a:r>
              <a:rPr lang="ka-GE" sz="2000" dirty="0">
                <a:solidFill>
                  <a:schemeClr val="accent1">
                    <a:lumMod val="50000"/>
                  </a:schemeClr>
                </a:solidFill>
              </a:rPr>
              <a:t>ფარავს დაავადების რისკებს წარსულში </a:t>
            </a: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</a:rPr>
              <a:t>გადახდილი </a:t>
            </a:r>
            <a:r>
              <a:rPr lang="ka-GE" sz="2000" dirty="0">
                <a:solidFill>
                  <a:schemeClr val="accent1">
                    <a:lumMod val="50000"/>
                  </a:schemeClr>
                </a:solidFill>
              </a:rPr>
              <a:t>შენატანის ოდენობის </a:t>
            </a: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</a:rPr>
              <a:t>მიუხედავად</a:t>
            </a:r>
          </a:p>
          <a:p>
            <a:pPr marL="0" indent="0" algn="ctr">
              <a:buNone/>
            </a:pPr>
            <a:endParaRPr lang="ka-GE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</a:rPr>
              <a:t>ამერიკის მოდელი-შემოსავალი განსაზღვრავს სამედიცინო დაზღვევის ოდენობას და სახეობას</a:t>
            </a:r>
          </a:p>
          <a:p>
            <a:pPr marL="0" indent="0">
              <a:buNone/>
            </a:pPr>
            <a:endParaRPr lang="ka-GE" dirty="0"/>
          </a:p>
          <a:p>
            <a:pPr marL="0" indent="0">
              <a:buNone/>
            </a:pPr>
            <a:r>
              <a:rPr lang="ka-GE" dirty="0" smtClean="0"/>
              <a:t>                </a:t>
            </a: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</a:rPr>
              <a:t>ბრიტანული მოდელი-ძირითადად საბიუჯეტო დაფინანსება</a:t>
            </a:r>
          </a:p>
          <a:p>
            <a:pPr marL="0" indent="0">
              <a:buNone/>
            </a:pPr>
            <a:endParaRPr lang="ka-GE" dirty="0" smtClean="0"/>
          </a:p>
          <a:p>
            <a:pPr marL="0" indent="0" algn="ctr">
              <a:buNone/>
            </a:pPr>
            <a:r>
              <a:rPr lang="ka-GE" dirty="0"/>
              <a:t> </a:t>
            </a: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</a:rPr>
              <a:t>საქართველო-ძირითადად საბიუჯეტო დაფინანსება და ნებაყოფლობითი კერძო დაზღვევა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42840" y="423747"/>
            <a:ext cx="80400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ჯანდაცვის დაფინანსების წამყვანი მოდელები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/>
          <p:cNvSpPr/>
          <p:nvPr/>
        </p:nvSpPr>
        <p:spPr>
          <a:xfrm>
            <a:off x="3397847" y="2532053"/>
            <a:ext cx="5745707" cy="245660"/>
          </a:xfrm>
          <a:prstGeom prst="ellipse">
            <a:avLst/>
          </a:prstGeom>
          <a:solidFill>
            <a:srgbClr val="9BBB59">
              <a:lumMod val="60000"/>
              <a:lumOff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3603699" y="3770565"/>
            <a:ext cx="5745707" cy="245660"/>
          </a:xfrm>
          <a:prstGeom prst="ellipse">
            <a:avLst/>
          </a:prstGeom>
          <a:solidFill>
            <a:srgbClr val="9BBB59">
              <a:lumMod val="60000"/>
              <a:lumOff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3564670" y="4763417"/>
            <a:ext cx="5745707" cy="245660"/>
          </a:xfrm>
          <a:prstGeom prst="ellipse">
            <a:avLst/>
          </a:prstGeom>
          <a:solidFill>
            <a:srgbClr val="9BBB59">
              <a:lumMod val="60000"/>
              <a:lumOff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4676158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1075154" y="879157"/>
            <a:ext cx="470325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srgbClr val="2DA4E6">
                    <a:lumMod val="50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გერმანია-სავალდებულო დაზღვევა</a:t>
            </a:r>
          </a:p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6BC1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199447" y="3356540"/>
            <a:ext cx="2987533" cy="12934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9579" tIns="109579" rIns="109579" bIns="109579" numCol="1" spcCol="1270" anchor="ctr" anchorCtr="0">
            <a:no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ka-GE" sz="1600" b="0" i="0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გეგმიური </a:t>
            </a: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და   გადაუდებელი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ამბულატორიული და ქირურგიული მკურნალობა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მშობიარობა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პრევენცია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პროფილაქტიკა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შინ მოვლა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რეაბილიტაცია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სტომატოლოგია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ბავშვთა გეგმიური შემოწმება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ხელოვნური განაყოფიერება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შრომის/ფსიქო/სოციო თერაპია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სოციალური </a:t>
            </a: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პედიატრიული მომსახურება და სხვა</a:t>
            </a:r>
          </a:p>
          <a:p>
            <a:pPr marL="0" marR="0" lvl="0" indent="0" algn="l" defTabSz="9779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377080" y="4063346"/>
            <a:ext cx="2632268" cy="5276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9579" tIns="109579" rIns="109579" bIns="109579" numCol="1" spcCol="1270" anchor="ctr" anchorCtr="0">
            <a:noAutofit/>
          </a:bodyPr>
          <a:lstStyle/>
          <a:p>
            <a:pPr marL="0" marR="0" lvl="0" indent="0" algn="l" defTabSz="9779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786895" y="945860"/>
            <a:ext cx="4703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DA4E6">
                    <a:lumMod val="50000"/>
                  </a:srgbClr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საქართველო-საბიუჯეტო დაფინანსება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DA4E6">
                  <a:lumMod val="50000"/>
                </a:srgbClr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8006188" y="2881286"/>
            <a:ext cx="2632268" cy="5276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9579" tIns="109579" rIns="109579" bIns="109579" numCol="1" spcCol="1270" anchor="ctr" anchorCtr="0">
            <a:noAutofit/>
          </a:bodyPr>
          <a:lstStyle/>
          <a:p>
            <a:pPr marL="0" marR="0" lvl="0" indent="0" algn="l" defTabSz="9779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415656" y="2836658"/>
            <a:ext cx="337862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გეგმიური და გადაუდებელი ამბულატორიული და ქირურგიული მკურნალობა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კარდიოქირურგია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ქიმიო, ჰორმონო, სხივური თერაპია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მშობიარობა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16566" y="74497"/>
            <a:ext cx="96681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srgbClr val="005090">
                    <a:lumMod val="50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ჯანმრთელობის  სავალდებულო და საბიუჯეტო დაზღვევით გათვალისწინებული მომსახურებების მოცულობის შედარება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Oval 4"/>
          <p:cNvSpPr/>
          <p:nvPr/>
        </p:nvSpPr>
        <p:spPr>
          <a:xfrm>
            <a:off x="624468" y="1315192"/>
            <a:ext cx="5709425" cy="539784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7125628" y="2196790"/>
            <a:ext cx="3668654" cy="299967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2807010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6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1073382"/>
          </a:xfrm>
        </p:spPr>
        <p:txBody>
          <a:bodyPr>
            <a:normAutofit fontScale="90000"/>
          </a:bodyPr>
          <a:lstStyle/>
          <a:p>
            <a:pPr algn="ctr"/>
            <a:r>
              <a:rPr lang="ka-GE" sz="2000" dirty="0" smtClean="0">
                <a:solidFill>
                  <a:srgbClr val="C00000"/>
                </a:solidFill>
              </a:rPr>
              <a:t>სოციალური უკამყოფილება</a:t>
            </a:r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-მნიშვნელოვანი საფრთხე პოლიტიკური ხელმძღვანელობისთვის</a:t>
            </a:r>
            <a:b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ka-GE" sz="2000" dirty="0" smtClean="0">
                <a:solidFill>
                  <a:srgbClr val="339933"/>
                </a:solidFill>
              </a:rPr>
              <a:t>გამოსავალი</a:t>
            </a:r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-სოლიდარობის პრინციპზე დამყარებული სოციალური დაზღვევის მოდელი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737840" y="1304694"/>
          <a:ext cx="10536044" cy="52187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4633631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FFCC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9199" y="166320"/>
            <a:ext cx="10972801" cy="711081"/>
          </a:xfrm>
        </p:spPr>
        <p:txBody>
          <a:bodyPr/>
          <a:lstStyle/>
          <a:p>
            <a:r>
              <a:rPr lang="ka-GE" sz="2000" dirty="0">
                <a:solidFill>
                  <a:schemeClr val="accent2">
                    <a:lumMod val="50000"/>
                  </a:schemeClr>
                </a:solidFill>
              </a:rPr>
              <a:t>დაზღვევის სოციალური ქსელი გულისხმობს პირდაპირ სოციალურ მომსახურებას</a:t>
            </a:r>
            <a:endParaRPr lang="en-US" sz="2000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9" name="Freeform 5"/>
          <p:cNvSpPr>
            <a:spLocks/>
          </p:cNvSpPr>
          <p:nvPr/>
        </p:nvSpPr>
        <p:spPr bwMode="auto">
          <a:xfrm>
            <a:off x="4309206" y="5927566"/>
            <a:ext cx="3641614" cy="701835"/>
          </a:xfrm>
          <a:custGeom>
            <a:avLst/>
            <a:gdLst>
              <a:gd name="T0" fmla="*/ 1549 w 1549"/>
              <a:gd name="T1" fmla="*/ 185 h 372"/>
              <a:gd name="T2" fmla="*/ 1355 w 1549"/>
              <a:gd name="T3" fmla="*/ 0 h 372"/>
              <a:gd name="T4" fmla="*/ 1508 w 1549"/>
              <a:gd name="T5" fmla="*/ 0 h 372"/>
              <a:gd name="T6" fmla="*/ 0 w 1549"/>
              <a:gd name="T7" fmla="*/ 0 h 372"/>
              <a:gd name="T8" fmla="*/ 0 w 1549"/>
              <a:gd name="T9" fmla="*/ 372 h 372"/>
              <a:gd name="T10" fmla="*/ 1355 w 1549"/>
              <a:gd name="T11" fmla="*/ 372 h 372"/>
              <a:gd name="T12" fmla="*/ 1355 w 1549"/>
              <a:gd name="T13" fmla="*/ 372 h 372"/>
              <a:gd name="T14" fmla="*/ 1549 w 1549"/>
              <a:gd name="T15" fmla="*/ 185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49" h="372">
                <a:moveTo>
                  <a:pt x="1549" y="185"/>
                </a:moveTo>
                <a:lnTo>
                  <a:pt x="1355" y="0"/>
                </a:lnTo>
                <a:lnTo>
                  <a:pt x="1508" y="0"/>
                </a:lnTo>
                <a:lnTo>
                  <a:pt x="0" y="0"/>
                </a:lnTo>
                <a:lnTo>
                  <a:pt x="0" y="372"/>
                </a:lnTo>
                <a:lnTo>
                  <a:pt x="1355" y="372"/>
                </a:lnTo>
                <a:lnTo>
                  <a:pt x="1355" y="372"/>
                </a:lnTo>
                <a:lnTo>
                  <a:pt x="1549" y="185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0" name="Freeform 6"/>
          <p:cNvSpPr>
            <a:spLocks/>
          </p:cNvSpPr>
          <p:nvPr/>
        </p:nvSpPr>
        <p:spPr bwMode="auto">
          <a:xfrm>
            <a:off x="4309205" y="5231388"/>
            <a:ext cx="3212974" cy="696176"/>
          </a:xfrm>
          <a:custGeom>
            <a:avLst/>
            <a:gdLst>
              <a:gd name="T0" fmla="*/ 1703 w 1703"/>
              <a:gd name="T1" fmla="*/ 184 h 369"/>
              <a:gd name="T2" fmla="*/ 1508 w 1703"/>
              <a:gd name="T3" fmla="*/ 0 h 369"/>
              <a:gd name="T4" fmla="*/ 1508 w 1703"/>
              <a:gd name="T5" fmla="*/ 0 h 369"/>
              <a:gd name="T6" fmla="*/ 0 w 1703"/>
              <a:gd name="T7" fmla="*/ 0 h 369"/>
              <a:gd name="T8" fmla="*/ 0 w 1703"/>
              <a:gd name="T9" fmla="*/ 369 h 369"/>
              <a:gd name="T10" fmla="*/ 1508 w 1703"/>
              <a:gd name="T11" fmla="*/ 369 h 369"/>
              <a:gd name="T12" fmla="*/ 1508 w 1703"/>
              <a:gd name="T13" fmla="*/ 369 h 369"/>
              <a:gd name="T14" fmla="*/ 1703 w 1703"/>
              <a:gd name="T15" fmla="*/ 184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703" h="369">
                <a:moveTo>
                  <a:pt x="1703" y="184"/>
                </a:moveTo>
                <a:lnTo>
                  <a:pt x="1508" y="0"/>
                </a:lnTo>
                <a:lnTo>
                  <a:pt x="1508" y="0"/>
                </a:lnTo>
                <a:lnTo>
                  <a:pt x="0" y="0"/>
                </a:lnTo>
                <a:lnTo>
                  <a:pt x="0" y="369"/>
                </a:lnTo>
                <a:lnTo>
                  <a:pt x="1508" y="369"/>
                </a:lnTo>
                <a:lnTo>
                  <a:pt x="1508" y="369"/>
                </a:lnTo>
                <a:lnTo>
                  <a:pt x="1703" y="18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1" name="Freeform 7"/>
          <p:cNvSpPr>
            <a:spLocks/>
          </p:cNvSpPr>
          <p:nvPr/>
        </p:nvSpPr>
        <p:spPr bwMode="auto">
          <a:xfrm>
            <a:off x="4309206" y="4528902"/>
            <a:ext cx="3720483" cy="703138"/>
          </a:xfrm>
          <a:custGeom>
            <a:avLst/>
            <a:gdLst>
              <a:gd name="T0" fmla="*/ 1972 w 1972"/>
              <a:gd name="T1" fmla="*/ 185 h 369"/>
              <a:gd name="T2" fmla="*/ 1778 w 1972"/>
              <a:gd name="T3" fmla="*/ 0 h 369"/>
              <a:gd name="T4" fmla="*/ 1778 w 1972"/>
              <a:gd name="T5" fmla="*/ 0 h 369"/>
              <a:gd name="T6" fmla="*/ 0 w 1972"/>
              <a:gd name="T7" fmla="*/ 0 h 369"/>
              <a:gd name="T8" fmla="*/ 0 w 1972"/>
              <a:gd name="T9" fmla="*/ 369 h 369"/>
              <a:gd name="T10" fmla="*/ 1778 w 1972"/>
              <a:gd name="T11" fmla="*/ 369 h 369"/>
              <a:gd name="T12" fmla="*/ 1778 w 1972"/>
              <a:gd name="T13" fmla="*/ 369 h 369"/>
              <a:gd name="T14" fmla="*/ 1972 w 1972"/>
              <a:gd name="T15" fmla="*/ 185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972" h="369">
                <a:moveTo>
                  <a:pt x="1972" y="185"/>
                </a:moveTo>
                <a:lnTo>
                  <a:pt x="1778" y="0"/>
                </a:lnTo>
                <a:lnTo>
                  <a:pt x="1778" y="0"/>
                </a:lnTo>
                <a:lnTo>
                  <a:pt x="0" y="0"/>
                </a:lnTo>
                <a:lnTo>
                  <a:pt x="0" y="369"/>
                </a:lnTo>
                <a:lnTo>
                  <a:pt x="1778" y="369"/>
                </a:lnTo>
                <a:lnTo>
                  <a:pt x="1778" y="369"/>
                </a:lnTo>
                <a:lnTo>
                  <a:pt x="1972" y="185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2" name="Freeform 8"/>
          <p:cNvSpPr>
            <a:spLocks/>
          </p:cNvSpPr>
          <p:nvPr/>
        </p:nvSpPr>
        <p:spPr bwMode="auto">
          <a:xfrm>
            <a:off x="4309206" y="3827718"/>
            <a:ext cx="3873303" cy="701835"/>
          </a:xfrm>
          <a:custGeom>
            <a:avLst/>
            <a:gdLst>
              <a:gd name="T0" fmla="*/ 1513 w 1513"/>
              <a:gd name="T1" fmla="*/ 185 h 372"/>
              <a:gd name="T2" fmla="*/ 1319 w 1513"/>
              <a:gd name="T3" fmla="*/ 0 h 372"/>
              <a:gd name="T4" fmla="*/ 1319 w 1513"/>
              <a:gd name="T5" fmla="*/ 0 h 372"/>
              <a:gd name="T6" fmla="*/ 0 w 1513"/>
              <a:gd name="T7" fmla="*/ 0 h 372"/>
              <a:gd name="T8" fmla="*/ 0 w 1513"/>
              <a:gd name="T9" fmla="*/ 372 h 372"/>
              <a:gd name="T10" fmla="*/ 1319 w 1513"/>
              <a:gd name="T11" fmla="*/ 372 h 372"/>
              <a:gd name="T12" fmla="*/ 1319 w 1513"/>
              <a:gd name="T13" fmla="*/ 369 h 372"/>
              <a:gd name="T14" fmla="*/ 1513 w 1513"/>
              <a:gd name="T15" fmla="*/ 185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13" h="372">
                <a:moveTo>
                  <a:pt x="1513" y="185"/>
                </a:moveTo>
                <a:lnTo>
                  <a:pt x="1319" y="0"/>
                </a:lnTo>
                <a:lnTo>
                  <a:pt x="1319" y="0"/>
                </a:lnTo>
                <a:lnTo>
                  <a:pt x="0" y="0"/>
                </a:lnTo>
                <a:lnTo>
                  <a:pt x="0" y="372"/>
                </a:lnTo>
                <a:lnTo>
                  <a:pt x="1319" y="372"/>
                </a:lnTo>
                <a:lnTo>
                  <a:pt x="1319" y="369"/>
                </a:lnTo>
                <a:lnTo>
                  <a:pt x="1513" y="185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3" name="Freeform 9"/>
          <p:cNvSpPr>
            <a:spLocks/>
          </p:cNvSpPr>
          <p:nvPr/>
        </p:nvSpPr>
        <p:spPr bwMode="auto">
          <a:xfrm>
            <a:off x="4309204" y="1729145"/>
            <a:ext cx="3452579" cy="705043"/>
          </a:xfrm>
          <a:custGeom>
            <a:avLst/>
            <a:gdLst>
              <a:gd name="T0" fmla="*/ 1726 w 1726"/>
              <a:gd name="T1" fmla="*/ 185 h 370"/>
              <a:gd name="T2" fmla="*/ 1530 w 1726"/>
              <a:gd name="T3" fmla="*/ 0 h 370"/>
              <a:gd name="T4" fmla="*/ 1530 w 1726"/>
              <a:gd name="T5" fmla="*/ 0 h 370"/>
              <a:gd name="T6" fmla="*/ 0 w 1726"/>
              <a:gd name="T7" fmla="*/ 0 h 370"/>
              <a:gd name="T8" fmla="*/ 0 w 1726"/>
              <a:gd name="T9" fmla="*/ 370 h 370"/>
              <a:gd name="T10" fmla="*/ 1530 w 1726"/>
              <a:gd name="T11" fmla="*/ 370 h 370"/>
              <a:gd name="T12" fmla="*/ 1530 w 1726"/>
              <a:gd name="T13" fmla="*/ 370 h 370"/>
              <a:gd name="T14" fmla="*/ 1726 w 1726"/>
              <a:gd name="T15" fmla="*/ 185 h 3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726" h="370">
                <a:moveTo>
                  <a:pt x="1726" y="185"/>
                </a:moveTo>
                <a:lnTo>
                  <a:pt x="1530" y="0"/>
                </a:lnTo>
                <a:lnTo>
                  <a:pt x="1530" y="0"/>
                </a:lnTo>
                <a:lnTo>
                  <a:pt x="0" y="0"/>
                </a:lnTo>
                <a:lnTo>
                  <a:pt x="0" y="370"/>
                </a:lnTo>
                <a:lnTo>
                  <a:pt x="1530" y="370"/>
                </a:lnTo>
                <a:lnTo>
                  <a:pt x="1530" y="370"/>
                </a:lnTo>
                <a:lnTo>
                  <a:pt x="1726" y="185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4" name="Freeform 10"/>
          <p:cNvSpPr>
            <a:spLocks/>
          </p:cNvSpPr>
          <p:nvPr/>
        </p:nvSpPr>
        <p:spPr bwMode="auto">
          <a:xfrm>
            <a:off x="4309206" y="1027923"/>
            <a:ext cx="3873303" cy="699949"/>
          </a:xfrm>
          <a:custGeom>
            <a:avLst/>
            <a:gdLst>
              <a:gd name="T0" fmla="*/ 2053 w 2053"/>
              <a:gd name="T1" fmla="*/ 187 h 371"/>
              <a:gd name="T2" fmla="*/ 1859 w 2053"/>
              <a:gd name="T3" fmla="*/ 2 h 371"/>
              <a:gd name="T4" fmla="*/ 1859 w 2053"/>
              <a:gd name="T5" fmla="*/ 0 h 371"/>
              <a:gd name="T6" fmla="*/ 0 w 2053"/>
              <a:gd name="T7" fmla="*/ 0 h 371"/>
              <a:gd name="T8" fmla="*/ 0 w 2053"/>
              <a:gd name="T9" fmla="*/ 371 h 371"/>
              <a:gd name="T10" fmla="*/ 1859 w 2053"/>
              <a:gd name="T11" fmla="*/ 371 h 371"/>
              <a:gd name="T12" fmla="*/ 1859 w 2053"/>
              <a:gd name="T13" fmla="*/ 371 h 371"/>
              <a:gd name="T14" fmla="*/ 2053 w 2053"/>
              <a:gd name="T15" fmla="*/ 187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053" h="371">
                <a:moveTo>
                  <a:pt x="2053" y="187"/>
                </a:moveTo>
                <a:lnTo>
                  <a:pt x="1859" y="2"/>
                </a:lnTo>
                <a:lnTo>
                  <a:pt x="1859" y="0"/>
                </a:lnTo>
                <a:lnTo>
                  <a:pt x="0" y="0"/>
                </a:lnTo>
                <a:lnTo>
                  <a:pt x="0" y="371"/>
                </a:lnTo>
                <a:lnTo>
                  <a:pt x="1859" y="371"/>
                </a:lnTo>
                <a:lnTo>
                  <a:pt x="1859" y="371"/>
                </a:lnTo>
                <a:lnTo>
                  <a:pt x="2053" y="187"/>
                </a:lnTo>
                <a:close/>
              </a:path>
            </a:pathLst>
          </a:custGeom>
          <a:solidFill>
            <a:srgbClr val="0174A6">
              <a:alpha val="68000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5" name="Freeform 11"/>
          <p:cNvSpPr>
            <a:spLocks/>
          </p:cNvSpPr>
          <p:nvPr/>
        </p:nvSpPr>
        <p:spPr bwMode="auto">
          <a:xfrm>
            <a:off x="4309205" y="2429707"/>
            <a:ext cx="3720484" cy="696176"/>
          </a:xfrm>
          <a:custGeom>
            <a:avLst/>
            <a:gdLst>
              <a:gd name="T0" fmla="*/ 1830 w 1830"/>
              <a:gd name="T1" fmla="*/ 185 h 369"/>
              <a:gd name="T2" fmla="*/ 1636 w 1830"/>
              <a:gd name="T3" fmla="*/ 0 h 369"/>
              <a:gd name="T4" fmla="*/ 1636 w 1830"/>
              <a:gd name="T5" fmla="*/ 0 h 369"/>
              <a:gd name="T6" fmla="*/ 0 w 1830"/>
              <a:gd name="T7" fmla="*/ 0 h 369"/>
              <a:gd name="T8" fmla="*/ 0 w 1830"/>
              <a:gd name="T9" fmla="*/ 369 h 369"/>
              <a:gd name="T10" fmla="*/ 1636 w 1830"/>
              <a:gd name="T11" fmla="*/ 369 h 369"/>
              <a:gd name="T12" fmla="*/ 1636 w 1830"/>
              <a:gd name="T13" fmla="*/ 369 h 369"/>
              <a:gd name="T14" fmla="*/ 1830 w 1830"/>
              <a:gd name="T15" fmla="*/ 185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830" h="369">
                <a:moveTo>
                  <a:pt x="1830" y="185"/>
                </a:moveTo>
                <a:lnTo>
                  <a:pt x="1636" y="0"/>
                </a:lnTo>
                <a:lnTo>
                  <a:pt x="1636" y="0"/>
                </a:lnTo>
                <a:lnTo>
                  <a:pt x="0" y="0"/>
                </a:lnTo>
                <a:lnTo>
                  <a:pt x="0" y="369"/>
                </a:lnTo>
                <a:lnTo>
                  <a:pt x="1636" y="369"/>
                </a:lnTo>
                <a:lnTo>
                  <a:pt x="1636" y="369"/>
                </a:lnTo>
                <a:lnTo>
                  <a:pt x="1830" y="185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6" name="Freeform 12"/>
          <p:cNvSpPr>
            <a:spLocks/>
          </p:cNvSpPr>
          <p:nvPr/>
        </p:nvSpPr>
        <p:spPr bwMode="auto">
          <a:xfrm>
            <a:off x="4309206" y="3125883"/>
            <a:ext cx="3295926" cy="701835"/>
          </a:xfrm>
          <a:custGeom>
            <a:avLst/>
            <a:gdLst>
              <a:gd name="T0" fmla="*/ 1613 w 1613"/>
              <a:gd name="T1" fmla="*/ 187 h 372"/>
              <a:gd name="T2" fmla="*/ 1418 w 1613"/>
              <a:gd name="T3" fmla="*/ 3 h 372"/>
              <a:gd name="T4" fmla="*/ 1418 w 1613"/>
              <a:gd name="T5" fmla="*/ 0 h 372"/>
              <a:gd name="T6" fmla="*/ 0 w 1613"/>
              <a:gd name="T7" fmla="*/ 0 h 372"/>
              <a:gd name="T8" fmla="*/ 0 w 1613"/>
              <a:gd name="T9" fmla="*/ 372 h 372"/>
              <a:gd name="T10" fmla="*/ 1418 w 1613"/>
              <a:gd name="T11" fmla="*/ 372 h 372"/>
              <a:gd name="T12" fmla="*/ 1418 w 1613"/>
              <a:gd name="T13" fmla="*/ 372 h 372"/>
              <a:gd name="T14" fmla="*/ 1613 w 1613"/>
              <a:gd name="T15" fmla="*/ 187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13" h="372">
                <a:moveTo>
                  <a:pt x="1613" y="187"/>
                </a:moveTo>
                <a:lnTo>
                  <a:pt x="1418" y="3"/>
                </a:lnTo>
                <a:lnTo>
                  <a:pt x="1418" y="0"/>
                </a:lnTo>
                <a:lnTo>
                  <a:pt x="0" y="0"/>
                </a:lnTo>
                <a:lnTo>
                  <a:pt x="0" y="372"/>
                </a:lnTo>
                <a:lnTo>
                  <a:pt x="1418" y="372"/>
                </a:lnTo>
                <a:lnTo>
                  <a:pt x="1418" y="372"/>
                </a:lnTo>
                <a:lnTo>
                  <a:pt x="1613" y="18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3103632" y="3122110"/>
            <a:ext cx="499964" cy="17923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8" name="Freeform 14"/>
          <p:cNvSpPr>
            <a:spLocks/>
          </p:cNvSpPr>
          <p:nvPr/>
        </p:nvSpPr>
        <p:spPr bwMode="auto">
          <a:xfrm>
            <a:off x="3603597" y="1031695"/>
            <a:ext cx="711269" cy="2269646"/>
          </a:xfrm>
          <a:custGeom>
            <a:avLst/>
            <a:gdLst>
              <a:gd name="T0" fmla="*/ 0 w 377"/>
              <a:gd name="T1" fmla="*/ 1203 h 1203"/>
              <a:gd name="T2" fmla="*/ 377 w 377"/>
              <a:gd name="T3" fmla="*/ 369 h 1203"/>
              <a:gd name="T4" fmla="*/ 377 w 377"/>
              <a:gd name="T5" fmla="*/ 0 h 1203"/>
              <a:gd name="T6" fmla="*/ 0 w 377"/>
              <a:gd name="T7" fmla="*/ 1108 h 1203"/>
              <a:gd name="T8" fmla="*/ 0 w 377"/>
              <a:gd name="T9" fmla="*/ 1203 h 1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7" h="1203">
                <a:moveTo>
                  <a:pt x="0" y="1203"/>
                </a:moveTo>
                <a:lnTo>
                  <a:pt x="377" y="369"/>
                </a:lnTo>
                <a:lnTo>
                  <a:pt x="377" y="0"/>
                </a:lnTo>
                <a:lnTo>
                  <a:pt x="0" y="1108"/>
                </a:lnTo>
                <a:lnTo>
                  <a:pt x="0" y="1203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3">
                  <a:lumMod val="50000"/>
                </a:schemeClr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3103632" y="3301341"/>
            <a:ext cx="499964" cy="173572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0" name="Freeform 16"/>
          <p:cNvSpPr>
            <a:spLocks/>
          </p:cNvSpPr>
          <p:nvPr/>
        </p:nvSpPr>
        <p:spPr bwMode="auto">
          <a:xfrm>
            <a:off x="3603597" y="1733532"/>
            <a:ext cx="705609" cy="1741383"/>
          </a:xfrm>
          <a:custGeom>
            <a:avLst/>
            <a:gdLst>
              <a:gd name="T0" fmla="*/ 0 w 374"/>
              <a:gd name="T1" fmla="*/ 923 h 923"/>
              <a:gd name="T2" fmla="*/ 374 w 374"/>
              <a:gd name="T3" fmla="*/ 369 h 923"/>
              <a:gd name="T4" fmla="*/ 374 w 374"/>
              <a:gd name="T5" fmla="*/ 0 h 923"/>
              <a:gd name="T6" fmla="*/ 0 w 374"/>
              <a:gd name="T7" fmla="*/ 831 h 923"/>
              <a:gd name="T8" fmla="*/ 0 w 374"/>
              <a:gd name="T9" fmla="*/ 923 h 9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923">
                <a:moveTo>
                  <a:pt x="0" y="923"/>
                </a:moveTo>
                <a:lnTo>
                  <a:pt x="374" y="369"/>
                </a:lnTo>
                <a:lnTo>
                  <a:pt x="374" y="0"/>
                </a:lnTo>
                <a:lnTo>
                  <a:pt x="0" y="831"/>
                </a:lnTo>
                <a:lnTo>
                  <a:pt x="0" y="923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3103632" y="3474915"/>
            <a:ext cx="499964" cy="179233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2" name="Freeform 18"/>
          <p:cNvSpPr>
            <a:spLocks/>
          </p:cNvSpPr>
          <p:nvPr/>
        </p:nvSpPr>
        <p:spPr bwMode="auto">
          <a:xfrm>
            <a:off x="3603597" y="2429708"/>
            <a:ext cx="705609" cy="1224439"/>
          </a:xfrm>
          <a:custGeom>
            <a:avLst/>
            <a:gdLst>
              <a:gd name="T0" fmla="*/ 0 w 374"/>
              <a:gd name="T1" fmla="*/ 649 h 649"/>
              <a:gd name="T2" fmla="*/ 374 w 374"/>
              <a:gd name="T3" fmla="*/ 369 h 649"/>
              <a:gd name="T4" fmla="*/ 374 w 374"/>
              <a:gd name="T5" fmla="*/ 0 h 649"/>
              <a:gd name="T6" fmla="*/ 0 w 374"/>
              <a:gd name="T7" fmla="*/ 554 h 649"/>
              <a:gd name="T8" fmla="*/ 0 w 374"/>
              <a:gd name="T9" fmla="*/ 649 h 6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649">
                <a:moveTo>
                  <a:pt x="0" y="649"/>
                </a:moveTo>
                <a:lnTo>
                  <a:pt x="374" y="369"/>
                </a:lnTo>
                <a:lnTo>
                  <a:pt x="374" y="0"/>
                </a:lnTo>
                <a:lnTo>
                  <a:pt x="0" y="554"/>
                </a:lnTo>
                <a:lnTo>
                  <a:pt x="0" y="649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100000">
                <a:schemeClr val="accent3"/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3" name="Rectangle 19"/>
          <p:cNvSpPr>
            <a:spLocks noChangeArrowheads="1"/>
          </p:cNvSpPr>
          <p:nvPr/>
        </p:nvSpPr>
        <p:spPr bwMode="auto">
          <a:xfrm>
            <a:off x="3103632" y="3654145"/>
            <a:ext cx="499964" cy="173572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4" name="Freeform 20"/>
          <p:cNvSpPr>
            <a:spLocks/>
          </p:cNvSpPr>
          <p:nvPr/>
        </p:nvSpPr>
        <p:spPr bwMode="auto">
          <a:xfrm>
            <a:off x="3603597" y="3125883"/>
            <a:ext cx="705609" cy="701835"/>
          </a:xfrm>
          <a:custGeom>
            <a:avLst/>
            <a:gdLst>
              <a:gd name="T0" fmla="*/ 0 w 374"/>
              <a:gd name="T1" fmla="*/ 372 h 372"/>
              <a:gd name="T2" fmla="*/ 374 w 374"/>
              <a:gd name="T3" fmla="*/ 372 h 372"/>
              <a:gd name="T4" fmla="*/ 374 w 374"/>
              <a:gd name="T5" fmla="*/ 0 h 372"/>
              <a:gd name="T6" fmla="*/ 0 w 374"/>
              <a:gd name="T7" fmla="*/ 280 h 372"/>
              <a:gd name="T8" fmla="*/ 0 w 374"/>
              <a:gd name="T9" fmla="*/ 372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372">
                <a:moveTo>
                  <a:pt x="0" y="372"/>
                </a:moveTo>
                <a:lnTo>
                  <a:pt x="374" y="372"/>
                </a:lnTo>
                <a:lnTo>
                  <a:pt x="374" y="0"/>
                </a:lnTo>
                <a:lnTo>
                  <a:pt x="0" y="280"/>
                </a:lnTo>
                <a:lnTo>
                  <a:pt x="0" y="372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5" name="Rectangle 21"/>
          <p:cNvSpPr>
            <a:spLocks noChangeArrowheads="1"/>
          </p:cNvSpPr>
          <p:nvPr/>
        </p:nvSpPr>
        <p:spPr bwMode="auto">
          <a:xfrm>
            <a:off x="3103632" y="3827718"/>
            <a:ext cx="499964" cy="17923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6" name="Freeform 22"/>
          <p:cNvSpPr>
            <a:spLocks/>
          </p:cNvSpPr>
          <p:nvPr/>
        </p:nvSpPr>
        <p:spPr bwMode="auto">
          <a:xfrm>
            <a:off x="3603597" y="3829867"/>
            <a:ext cx="711269" cy="708854"/>
          </a:xfrm>
          <a:custGeom>
            <a:avLst/>
            <a:gdLst>
              <a:gd name="T0" fmla="*/ 0 w 377"/>
              <a:gd name="T1" fmla="*/ 95 h 372"/>
              <a:gd name="T2" fmla="*/ 377 w 377"/>
              <a:gd name="T3" fmla="*/ 372 h 372"/>
              <a:gd name="T4" fmla="*/ 377 w 377"/>
              <a:gd name="T5" fmla="*/ 0 h 372"/>
              <a:gd name="T6" fmla="*/ 0 w 377"/>
              <a:gd name="T7" fmla="*/ 0 h 372"/>
              <a:gd name="T8" fmla="*/ 0 w 377"/>
              <a:gd name="T9" fmla="*/ 95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7" h="372">
                <a:moveTo>
                  <a:pt x="0" y="95"/>
                </a:moveTo>
                <a:lnTo>
                  <a:pt x="377" y="372"/>
                </a:lnTo>
                <a:lnTo>
                  <a:pt x="377" y="0"/>
                </a:lnTo>
                <a:lnTo>
                  <a:pt x="0" y="0"/>
                </a:lnTo>
                <a:lnTo>
                  <a:pt x="0" y="95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7" name="Rectangle 23"/>
          <p:cNvSpPr>
            <a:spLocks noChangeArrowheads="1"/>
          </p:cNvSpPr>
          <p:nvPr/>
        </p:nvSpPr>
        <p:spPr bwMode="auto">
          <a:xfrm>
            <a:off x="3103632" y="4006950"/>
            <a:ext cx="499964" cy="173572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8" name="Freeform 24"/>
          <p:cNvSpPr>
            <a:spLocks/>
          </p:cNvSpPr>
          <p:nvPr/>
        </p:nvSpPr>
        <p:spPr bwMode="auto">
          <a:xfrm>
            <a:off x="3603597" y="4000360"/>
            <a:ext cx="705609" cy="1243276"/>
          </a:xfrm>
          <a:custGeom>
            <a:avLst/>
            <a:gdLst>
              <a:gd name="T0" fmla="*/ 0 w 374"/>
              <a:gd name="T1" fmla="*/ 92 h 646"/>
              <a:gd name="T2" fmla="*/ 374 w 374"/>
              <a:gd name="T3" fmla="*/ 646 h 646"/>
              <a:gd name="T4" fmla="*/ 374 w 374"/>
              <a:gd name="T5" fmla="*/ 277 h 646"/>
              <a:gd name="T6" fmla="*/ 0 w 374"/>
              <a:gd name="T7" fmla="*/ 0 h 646"/>
              <a:gd name="T8" fmla="*/ 0 w 374"/>
              <a:gd name="T9" fmla="*/ 92 h 6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646">
                <a:moveTo>
                  <a:pt x="0" y="92"/>
                </a:moveTo>
                <a:lnTo>
                  <a:pt x="374" y="646"/>
                </a:lnTo>
                <a:lnTo>
                  <a:pt x="374" y="277"/>
                </a:lnTo>
                <a:lnTo>
                  <a:pt x="0" y="0"/>
                </a:lnTo>
                <a:lnTo>
                  <a:pt x="0" y="92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100000">
                <a:schemeClr val="accent3"/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9" name="Rectangle 25"/>
          <p:cNvSpPr>
            <a:spLocks noChangeArrowheads="1"/>
          </p:cNvSpPr>
          <p:nvPr/>
        </p:nvSpPr>
        <p:spPr bwMode="auto">
          <a:xfrm>
            <a:off x="3103632" y="4180523"/>
            <a:ext cx="499964" cy="179233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30" name="Freeform 26"/>
          <p:cNvSpPr>
            <a:spLocks/>
          </p:cNvSpPr>
          <p:nvPr/>
        </p:nvSpPr>
        <p:spPr bwMode="auto">
          <a:xfrm>
            <a:off x="3603597" y="4180522"/>
            <a:ext cx="705609" cy="1747042"/>
          </a:xfrm>
          <a:custGeom>
            <a:avLst/>
            <a:gdLst>
              <a:gd name="T0" fmla="*/ 0 w 374"/>
              <a:gd name="T1" fmla="*/ 95 h 926"/>
              <a:gd name="T2" fmla="*/ 374 w 374"/>
              <a:gd name="T3" fmla="*/ 926 h 926"/>
              <a:gd name="T4" fmla="*/ 374 w 374"/>
              <a:gd name="T5" fmla="*/ 557 h 926"/>
              <a:gd name="T6" fmla="*/ 0 w 374"/>
              <a:gd name="T7" fmla="*/ 0 h 926"/>
              <a:gd name="T8" fmla="*/ 0 w 374"/>
              <a:gd name="T9" fmla="*/ 95 h 9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926">
                <a:moveTo>
                  <a:pt x="0" y="95"/>
                </a:moveTo>
                <a:lnTo>
                  <a:pt x="374" y="926"/>
                </a:lnTo>
                <a:lnTo>
                  <a:pt x="374" y="557"/>
                </a:lnTo>
                <a:lnTo>
                  <a:pt x="0" y="0"/>
                </a:lnTo>
                <a:lnTo>
                  <a:pt x="0" y="95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31" name="Rectangle 27"/>
          <p:cNvSpPr>
            <a:spLocks noChangeArrowheads="1"/>
          </p:cNvSpPr>
          <p:nvPr/>
        </p:nvSpPr>
        <p:spPr bwMode="auto">
          <a:xfrm>
            <a:off x="3103632" y="4359754"/>
            <a:ext cx="499964" cy="1735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32" name="Freeform 28"/>
          <p:cNvSpPr>
            <a:spLocks/>
          </p:cNvSpPr>
          <p:nvPr/>
        </p:nvSpPr>
        <p:spPr bwMode="auto">
          <a:xfrm>
            <a:off x="3603597" y="4359755"/>
            <a:ext cx="705609" cy="2263985"/>
          </a:xfrm>
          <a:custGeom>
            <a:avLst/>
            <a:gdLst>
              <a:gd name="T0" fmla="*/ 0 w 374"/>
              <a:gd name="T1" fmla="*/ 92 h 1200"/>
              <a:gd name="T2" fmla="*/ 374 w 374"/>
              <a:gd name="T3" fmla="*/ 1200 h 1200"/>
              <a:gd name="T4" fmla="*/ 374 w 374"/>
              <a:gd name="T5" fmla="*/ 831 h 1200"/>
              <a:gd name="T6" fmla="*/ 0 w 374"/>
              <a:gd name="T7" fmla="*/ 0 h 1200"/>
              <a:gd name="T8" fmla="*/ 0 w 374"/>
              <a:gd name="T9" fmla="*/ 92 h 1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1200">
                <a:moveTo>
                  <a:pt x="0" y="92"/>
                </a:moveTo>
                <a:lnTo>
                  <a:pt x="374" y="1200"/>
                </a:lnTo>
                <a:lnTo>
                  <a:pt x="374" y="831"/>
                </a:lnTo>
                <a:lnTo>
                  <a:pt x="0" y="0"/>
                </a:lnTo>
                <a:lnTo>
                  <a:pt x="0" y="92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0800000" scaled="1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58628" y="3232150"/>
            <a:ext cx="22540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19ADD">
                    <a:lumMod val="50000"/>
                  </a:srgbClr>
                </a:solidFill>
                <a:effectLst/>
                <a:uLnTx/>
                <a:uFillTx/>
                <a:latin typeface="Calibri Light" charset="0"/>
                <a:ea typeface="Calibri Light" charset="0"/>
                <a:cs typeface="Calibri Light" charset="0"/>
              </a:rPr>
              <a:t>პირდაპირი სოციალური მომსახურება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19ADD">
                  <a:lumMod val="50000"/>
                </a:srgbClr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4524049" y="1100625"/>
            <a:ext cx="350563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ჯანმრთელობის დაზღვევა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95000"/>
                  <a:lumOff val="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4375765" y="1844097"/>
            <a:ext cx="250760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საპენსიო დაზღვევა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95000"/>
                  <a:lumOff val="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4412645" y="2431820"/>
            <a:ext cx="31095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უბედური შემთხვევების დაზღვევა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95000"/>
                  <a:lumOff val="5000"/>
                </a:srgbClr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4375765" y="3126516"/>
            <a:ext cx="325125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საჯარო მოხელეების დაზღვევა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4336751" y="3877003"/>
            <a:ext cx="342503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ხელფასის </a:t>
            </a: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ანაზღაურება </a:t>
            </a: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ავადობის დროს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4446003" y="4619462"/>
            <a:ext cx="358368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საცხოვრისის ანაზღაურება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4465820" y="5399022"/>
            <a:ext cx="298209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ბავშვთა ბენეფიტები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4446003" y="5991012"/>
            <a:ext cx="24646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ახ</a:t>
            </a: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ალგაზრდების დახმარება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charset="0"/>
              <a:ea typeface="Calibri Light" charset="0"/>
              <a:cs typeface="Calibri Light" charset="0"/>
            </a:endParaRPr>
          </a:p>
        </p:txBody>
      </p:sp>
      <p:cxnSp>
        <p:nvCxnSpPr>
          <p:cNvPr id="106" name="Straight Connector 105"/>
          <p:cNvCxnSpPr/>
          <p:nvPr/>
        </p:nvCxnSpPr>
        <p:spPr>
          <a:xfrm>
            <a:off x="4309206" y="1724008"/>
            <a:ext cx="4009604" cy="3864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4309206" y="2425297"/>
            <a:ext cx="3641614" cy="3575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4309206" y="3122110"/>
            <a:ext cx="3641614" cy="3142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V="1">
            <a:off x="4309206" y="3827717"/>
            <a:ext cx="3212973" cy="2368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4309206" y="4530197"/>
            <a:ext cx="3720483" cy="8524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4309206" y="5232411"/>
            <a:ext cx="3873303" cy="11225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endCxn id="9" idx="2"/>
          </p:cNvCxnSpPr>
          <p:nvPr/>
        </p:nvCxnSpPr>
        <p:spPr>
          <a:xfrm>
            <a:off x="4309206" y="5926306"/>
            <a:ext cx="3545225" cy="1260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4314861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ka-GE" dirty="0" smtClean="0"/>
          </a:p>
          <a:p>
            <a:pPr marL="0" indent="0" algn="ctr">
              <a:buNone/>
            </a:pPr>
            <a:r>
              <a:rPr lang="ka-GE" dirty="0" smtClean="0">
                <a:solidFill>
                  <a:srgbClr val="002060"/>
                </a:solidFill>
              </a:rPr>
              <a:t>სავალდებულო სოციალური დაზღვევის ამოქმედების შემთხვევაში,</a:t>
            </a:r>
          </a:p>
          <a:p>
            <a:pPr marL="0" indent="0" algn="ctr">
              <a:buNone/>
            </a:pPr>
            <a:r>
              <a:rPr lang="ka-GE" dirty="0" smtClean="0">
                <a:solidFill>
                  <a:srgbClr val="002060"/>
                </a:solidFill>
              </a:rPr>
              <a:t>ის უნდა იდგეს </a:t>
            </a:r>
            <a:r>
              <a:rPr lang="ka-GE" sz="3200" dirty="0" smtClean="0">
                <a:solidFill>
                  <a:srgbClr val="C00000"/>
                </a:solidFill>
              </a:rPr>
              <a:t>5</a:t>
            </a:r>
            <a:r>
              <a:rPr lang="ka-GE" dirty="0" smtClean="0">
                <a:solidFill>
                  <a:srgbClr val="002060"/>
                </a:solidFill>
              </a:rPr>
              <a:t> ფუნდამენტურ კომპონენტზე</a:t>
            </a:r>
          </a:p>
        </p:txBody>
      </p:sp>
    </p:spTree>
    <p:extLst>
      <p:ext uri="{BB962C8B-B14F-4D97-AF65-F5344CB8AC3E}">
        <p14:creationId xmlns:p14="http://schemas.microsoft.com/office/powerpoint/2010/main" val="1669437977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/>
        </p:nvSpPr>
        <p:spPr>
          <a:xfrm>
            <a:off x="300186" y="1330359"/>
            <a:ext cx="2358029" cy="5226320"/>
          </a:xfrm>
          <a:prstGeom prst="round2SameRect">
            <a:avLst>
              <a:gd name="adj1" fmla="val 49488"/>
              <a:gd name="adj2" fmla="val 0"/>
            </a:avLst>
          </a:prstGeom>
          <a:solidFill>
            <a:srgbClr val="CC3300">
              <a:alpha val="76863"/>
            </a:srgbClr>
          </a:solidFill>
          <a:ln>
            <a:solidFill>
              <a:srgbClr val="000000">
                <a:alpha val="50196"/>
              </a:srgb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731691" y="1489379"/>
            <a:ext cx="1456971" cy="1363385"/>
            <a:chOff x="1409702" y="1240972"/>
            <a:chExt cx="1524000" cy="1523999"/>
          </a:xfrm>
          <a:solidFill>
            <a:schemeClr val="accent2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0" name="Oval 9"/>
            <p:cNvSpPr/>
            <p:nvPr/>
          </p:nvSpPr>
          <p:spPr>
            <a:xfrm>
              <a:off x="1409702" y="1240972"/>
              <a:ext cx="1524000" cy="15239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537611" y="1366158"/>
              <a:ext cx="1268183" cy="1273627"/>
            </a:xfrm>
            <a:prstGeom prst="ellipse">
              <a:avLst/>
            </a:prstGeom>
            <a:grpFill/>
            <a:ln w="28575">
              <a:solidFill>
                <a:srgbClr val="CC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Round Same Side Corner Rectangle 14"/>
          <p:cNvSpPr/>
          <p:nvPr/>
        </p:nvSpPr>
        <p:spPr>
          <a:xfrm>
            <a:off x="2816637" y="1323101"/>
            <a:ext cx="2584125" cy="525384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D19116">
              <a:alpha val="81176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3346699" y="1489379"/>
            <a:ext cx="1524000" cy="1523999"/>
            <a:chOff x="1409702" y="1240972"/>
            <a:chExt cx="1524000" cy="1523999"/>
          </a:xfrm>
          <a:solidFill>
            <a:schemeClr val="accent2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7" name="Oval 16"/>
            <p:cNvSpPr/>
            <p:nvPr/>
          </p:nvSpPr>
          <p:spPr>
            <a:xfrm>
              <a:off x="1409702" y="1240972"/>
              <a:ext cx="1524000" cy="15239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1537611" y="1366158"/>
              <a:ext cx="1268183" cy="1273627"/>
            </a:xfrm>
            <a:prstGeom prst="ellipse">
              <a:avLst/>
            </a:prstGeom>
            <a:grpFill/>
            <a:ln w="28575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0" name="Round Same Side Corner Rectangle 19"/>
          <p:cNvSpPr/>
          <p:nvPr/>
        </p:nvSpPr>
        <p:spPr>
          <a:xfrm>
            <a:off x="5666468" y="1323101"/>
            <a:ext cx="2655118" cy="5282875"/>
          </a:xfrm>
          <a:prstGeom prst="round2SameRect">
            <a:avLst>
              <a:gd name="adj1" fmla="val 46123"/>
              <a:gd name="adj2" fmla="val 0"/>
            </a:avLst>
          </a:prstGeom>
          <a:solidFill>
            <a:srgbClr val="688B38">
              <a:alpha val="92941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დასაქმებული  და დამსაქმებელი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(ტარიფები დასათვლელია)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6169611" y="1489379"/>
            <a:ext cx="1524000" cy="1523999"/>
            <a:chOff x="1409702" y="1240972"/>
            <a:chExt cx="1524000" cy="1523999"/>
          </a:xfrm>
          <a:solidFill>
            <a:schemeClr val="accent3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22" name="Oval 21"/>
            <p:cNvSpPr/>
            <p:nvPr/>
          </p:nvSpPr>
          <p:spPr>
            <a:xfrm>
              <a:off x="1409702" y="1240972"/>
              <a:ext cx="1524000" cy="15239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1537611" y="1366158"/>
              <a:ext cx="1268183" cy="1273627"/>
            </a:xfrm>
            <a:prstGeom prst="ellipse">
              <a:avLst/>
            </a:prstGeom>
            <a:grpFill/>
            <a:ln w="2857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5" name="Round Same Side Corner Rectangle 24"/>
          <p:cNvSpPr/>
          <p:nvPr/>
        </p:nvSpPr>
        <p:spPr>
          <a:xfrm>
            <a:off x="8680688" y="1330359"/>
            <a:ext cx="2770953" cy="526836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41907D">
              <a:alpha val="92941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სხვადასხვა სახის სამედიცინო მომსახურება.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მედიკამენტების დაფინანსება.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ჰოსპიტალური მომსახურება</a:t>
            </a: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ბიულეტენის დაფინანსება.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9186856" y="1494573"/>
            <a:ext cx="1758615" cy="1598763"/>
            <a:chOff x="1409702" y="1240972"/>
            <a:chExt cx="1524000" cy="1523999"/>
          </a:xfrm>
          <a:solidFill>
            <a:schemeClr val="accent4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27" name="Oval 26"/>
            <p:cNvSpPr/>
            <p:nvPr/>
          </p:nvSpPr>
          <p:spPr>
            <a:xfrm>
              <a:off x="1409702" y="1240972"/>
              <a:ext cx="1524000" cy="15239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1528232" y="1366158"/>
              <a:ext cx="1268183" cy="1273627"/>
            </a:xfrm>
            <a:prstGeom prst="ellipse">
              <a:avLst/>
            </a:prstGeom>
            <a:grpFill/>
            <a:ln w="28575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8" name="Rectangle 67"/>
          <p:cNvSpPr/>
          <p:nvPr/>
        </p:nvSpPr>
        <p:spPr>
          <a:xfrm>
            <a:off x="3920311" y="67845"/>
            <a:ext cx="4197777" cy="7922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ჯანმრთელობის დაზღვევა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36967" y="1986405"/>
            <a:ext cx="10480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მიზანი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5450" y="3460086"/>
            <a:ext cx="19920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ჯანმრთელობის უსაფრთხოება და დაავადებისგან დაცვა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07900" y="1869526"/>
            <a:ext cx="1956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 პასუხის-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მგებელი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12194" y="3825665"/>
            <a:ext cx="17393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სადაზღვევო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სალარო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44869" y="1911077"/>
            <a:ext cx="9734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ვინ იხდის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305023" y="2066712"/>
            <a:ext cx="1697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მომსახურება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3564723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/>
        </p:nvSpPr>
        <p:spPr>
          <a:xfrm>
            <a:off x="300186" y="1330359"/>
            <a:ext cx="2358029" cy="5226320"/>
          </a:xfrm>
          <a:prstGeom prst="round2SameRect">
            <a:avLst>
              <a:gd name="adj1" fmla="val 49488"/>
              <a:gd name="adj2" fmla="val 0"/>
            </a:avLst>
          </a:prstGeom>
          <a:solidFill>
            <a:srgbClr val="CC3300">
              <a:alpha val="83922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ასაკიანი ადამიანების საჭიროებების დაკმაყოფილება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731691" y="1489379"/>
            <a:ext cx="1456971" cy="1363385"/>
            <a:chOff x="1409702" y="1240972"/>
            <a:chExt cx="1524000" cy="1523999"/>
          </a:xfrm>
          <a:solidFill>
            <a:srgbClr val="FFFFFF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0" name="Oval 9"/>
            <p:cNvSpPr/>
            <p:nvPr/>
          </p:nvSpPr>
          <p:spPr>
            <a:xfrm>
              <a:off x="1409702" y="1240972"/>
              <a:ext cx="1524000" cy="15239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537611" y="1366158"/>
              <a:ext cx="1268183" cy="1273627"/>
            </a:xfrm>
            <a:prstGeom prst="ellipse">
              <a:avLst/>
            </a:prstGeom>
            <a:grp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Round Same Side Corner Rectangle 14"/>
          <p:cNvSpPr/>
          <p:nvPr/>
        </p:nvSpPr>
        <p:spPr>
          <a:xfrm>
            <a:off x="2816637" y="1323101"/>
            <a:ext cx="2584125" cy="525384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D19116">
              <a:alpha val="81176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3346699" y="1489379"/>
            <a:ext cx="1524000" cy="1523999"/>
            <a:chOff x="1409702" y="1240972"/>
            <a:chExt cx="1524000" cy="1523999"/>
          </a:xfrm>
          <a:solidFill>
            <a:schemeClr val="accent2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7" name="Oval 16"/>
            <p:cNvSpPr/>
            <p:nvPr/>
          </p:nvSpPr>
          <p:spPr>
            <a:xfrm>
              <a:off x="1409702" y="1240972"/>
              <a:ext cx="1524000" cy="15239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1537611" y="1366158"/>
              <a:ext cx="1268183" cy="1273627"/>
            </a:xfrm>
            <a:prstGeom prst="ellipse">
              <a:avLst/>
            </a:prstGeom>
            <a:grpFill/>
            <a:ln w="28575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0" name="Round Same Side Corner Rectangle 19"/>
          <p:cNvSpPr/>
          <p:nvPr/>
        </p:nvSpPr>
        <p:spPr>
          <a:xfrm>
            <a:off x="5666468" y="1323101"/>
            <a:ext cx="2655118" cy="5282875"/>
          </a:xfrm>
          <a:prstGeom prst="round2SameRect">
            <a:avLst>
              <a:gd name="adj1" fmla="val 46123"/>
              <a:gd name="adj2" fmla="val 0"/>
            </a:avLst>
          </a:prstGeom>
          <a:solidFill>
            <a:srgbClr val="688B38">
              <a:alpha val="92941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დასაქმებული-2</a:t>
            </a: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დამსაქმებელი-2%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სახელმწიფო-2%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6169611" y="1489379"/>
            <a:ext cx="1524000" cy="1523999"/>
            <a:chOff x="1409702" y="1240972"/>
            <a:chExt cx="1524000" cy="1523999"/>
          </a:xfrm>
          <a:solidFill>
            <a:schemeClr val="accent3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22" name="Oval 21"/>
            <p:cNvSpPr/>
            <p:nvPr/>
          </p:nvSpPr>
          <p:spPr>
            <a:xfrm>
              <a:off x="1409702" y="1240972"/>
              <a:ext cx="1524000" cy="15239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1537611" y="1366158"/>
              <a:ext cx="1268183" cy="1273627"/>
            </a:xfrm>
            <a:prstGeom prst="ellipse">
              <a:avLst/>
            </a:prstGeom>
            <a:grpFill/>
            <a:ln w="2857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5" name="Round Same Side Corner Rectangle 24"/>
          <p:cNvSpPr/>
          <p:nvPr/>
        </p:nvSpPr>
        <p:spPr>
          <a:xfrm>
            <a:off x="8587292" y="1315843"/>
            <a:ext cx="2754351" cy="526836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41907D">
              <a:alpha val="92941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9085159" y="1489379"/>
            <a:ext cx="1758615" cy="1598763"/>
            <a:chOff x="1409702" y="1240972"/>
            <a:chExt cx="1524000" cy="1523999"/>
          </a:xfrm>
          <a:solidFill>
            <a:schemeClr val="accent4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27" name="Oval 26"/>
            <p:cNvSpPr/>
            <p:nvPr/>
          </p:nvSpPr>
          <p:spPr>
            <a:xfrm>
              <a:off x="1409702" y="1240972"/>
              <a:ext cx="1524000" cy="15239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1528232" y="1366158"/>
              <a:ext cx="1268183" cy="1273627"/>
            </a:xfrm>
            <a:prstGeom prst="ellipse">
              <a:avLst/>
            </a:prstGeom>
            <a:grpFill/>
            <a:ln w="28575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8" name="Rectangle 67"/>
          <p:cNvSpPr/>
          <p:nvPr/>
        </p:nvSpPr>
        <p:spPr>
          <a:xfrm>
            <a:off x="4486308" y="157440"/>
            <a:ext cx="4197777" cy="7922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საპენსიო დაზღვევა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36967" y="1986405"/>
            <a:ext cx="10480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მიზანი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07900" y="1869526"/>
            <a:ext cx="1956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 პასუხის-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მგებელი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46699" y="3595297"/>
            <a:ext cx="17393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სახელმწიფო და საპენსიო სააგენტო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44869" y="1911077"/>
            <a:ext cx="9734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ვინ იხდის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82522" y="2081106"/>
            <a:ext cx="1697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მომსახურება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715529" y="2557408"/>
            <a:ext cx="249787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საპენსიო ასაკის პირების ჯანმრთელობითი და მატერიალური საკითხების </a:t>
            </a: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უზრუნველყოფა. </a:t>
            </a: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სარეაბილიტაციო მომსახურება და </a:t>
            </a: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სხვა.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3944391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/>
        </p:nvSpPr>
        <p:spPr>
          <a:xfrm>
            <a:off x="300186" y="1246022"/>
            <a:ext cx="2511998" cy="5310657"/>
          </a:xfrm>
          <a:prstGeom prst="round2SameRect">
            <a:avLst>
              <a:gd name="adj1" fmla="val 49488"/>
              <a:gd name="adj2" fmla="val 0"/>
            </a:avLst>
          </a:prstGeom>
          <a:solidFill>
            <a:srgbClr val="CC3300">
              <a:alpha val="83922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დროებით უმუშევრობის დროს </a:t>
            </a: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შემოსვალის გარეშე დარჩენის რისკის პრევენცია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816161" y="1489378"/>
            <a:ext cx="1456971" cy="1363385"/>
            <a:chOff x="1409702" y="1240972"/>
            <a:chExt cx="1524000" cy="1523999"/>
          </a:xfrm>
          <a:solidFill>
            <a:srgbClr val="FFFFFF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0" name="Oval 9"/>
            <p:cNvSpPr/>
            <p:nvPr/>
          </p:nvSpPr>
          <p:spPr>
            <a:xfrm>
              <a:off x="1409702" y="1240972"/>
              <a:ext cx="1524000" cy="15239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537611" y="1366158"/>
              <a:ext cx="1268183" cy="1273627"/>
            </a:xfrm>
            <a:prstGeom prst="ellipse">
              <a:avLst/>
            </a:prstGeom>
            <a:grp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Round Same Side Corner Rectangle 14"/>
          <p:cNvSpPr/>
          <p:nvPr/>
        </p:nvSpPr>
        <p:spPr>
          <a:xfrm>
            <a:off x="2959534" y="1246023"/>
            <a:ext cx="2623471" cy="5330924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D19116">
              <a:alpha val="81176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3454631" y="1489379"/>
            <a:ext cx="1524000" cy="1523999"/>
            <a:chOff x="1409702" y="1240972"/>
            <a:chExt cx="1524000" cy="1523999"/>
          </a:xfrm>
          <a:solidFill>
            <a:schemeClr val="accent2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7" name="Oval 16"/>
            <p:cNvSpPr/>
            <p:nvPr/>
          </p:nvSpPr>
          <p:spPr>
            <a:xfrm>
              <a:off x="1409702" y="1240972"/>
              <a:ext cx="1524000" cy="15239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1537611" y="1366158"/>
              <a:ext cx="1268183" cy="1273627"/>
            </a:xfrm>
            <a:prstGeom prst="ellipse">
              <a:avLst/>
            </a:prstGeom>
            <a:grpFill/>
            <a:ln w="28575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0" name="Round Same Side Corner Rectangle 19"/>
          <p:cNvSpPr/>
          <p:nvPr/>
        </p:nvSpPr>
        <p:spPr>
          <a:xfrm>
            <a:off x="5802035" y="1246022"/>
            <a:ext cx="2655118" cy="5282875"/>
          </a:xfrm>
          <a:prstGeom prst="round2SameRect">
            <a:avLst>
              <a:gd name="adj1" fmla="val 46123"/>
              <a:gd name="adj2" fmla="val 0"/>
            </a:avLst>
          </a:prstGeom>
          <a:solidFill>
            <a:srgbClr val="688B38">
              <a:alpha val="92941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დამსაქმებელი/დასაქმებული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(ტარიფები დასათვლელია)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6361141" y="1432841"/>
            <a:ext cx="1524000" cy="1523999"/>
            <a:chOff x="1409702" y="1240972"/>
            <a:chExt cx="1524000" cy="1523999"/>
          </a:xfrm>
          <a:solidFill>
            <a:schemeClr val="accent3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22" name="Oval 21"/>
            <p:cNvSpPr/>
            <p:nvPr/>
          </p:nvSpPr>
          <p:spPr>
            <a:xfrm>
              <a:off x="1409702" y="1240972"/>
              <a:ext cx="1524000" cy="15239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1537611" y="1366158"/>
              <a:ext cx="1268183" cy="1273627"/>
            </a:xfrm>
            <a:prstGeom prst="ellipse">
              <a:avLst/>
            </a:prstGeom>
            <a:grpFill/>
            <a:ln w="2857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5" name="Round Same Side Corner Rectangle 24"/>
          <p:cNvSpPr/>
          <p:nvPr/>
        </p:nvSpPr>
        <p:spPr>
          <a:xfrm>
            <a:off x="8715529" y="1248639"/>
            <a:ext cx="2754351" cy="526836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41907D">
              <a:alpha val="92941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9243893" y="1432841"/>
            <a:ext cx="1758615" cy="1598763"/>
            <a:chOff x="1409702" y="1240972"/>
            <a:chExt cx="1524000" cy="1523999"/>
          </a:xfrm>
          <a:solidFill>
            <a:schemeClr val="accent4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27" name="Oval 26"/>
            <p:cNvSpPr/>
            <p:nvPr/>
          </p:nvSpPr>
          <p:spPr>
            <a:xfrm>
              <a:off x="1409702" y="1240972"/>
              <a:ext cx="1524000" cy="15239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1528232" y="1366158"/>
              <a:ext cx="1268183" cy="1273627"/>
            </a:xfrm>
            <a:prstGeom prst="ellipse">
              <a:avLst/>
            </a:prstGeom>
            <a:grpFill/>
            <a:ln w="28575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8" name="Rectangle 67"/>
          <p:cNvSpPr/>
          <p:nvPr/>
        </p:nvSpPr>
        <p:spPr>
          <a:xfrm>
            <a:off x="3405737" y="230351"/>
            <a:ext cx="6166625" cy="7922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დროებით უმუშევრობის დაზღვევა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36967" y="1986405"/>
            <a:ext cx="10480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მიზანი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26189" y="1905543"/>
            <a:ext cx="1956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 პასუხის-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მგებელი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54631" y="3818487"/>
            <a:ext cx="17393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დასაქმების სააგენტო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36399" y="1871674"/>
            <a:ext cx="9734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ვინ იხდის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304889" y="2010173"/>
            <a:ext cx="1697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მომსახურება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843767" y="2652896"/>
            <a:ext cx="249787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ხელფასის </a:t>
            </a: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ანაზღაურება.</a:t>
            </a:r>
            <a:endParaRPr kumimoji="0" lang="ka-G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შეღავათები დროებით </a:t>
            </a: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უმუშევრებისთვის.</a:t>
            </a:r>
            <a:endParaRPr kumimoji="0" lang="ka-G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 პროფესიული კონსულტაციები და სხვა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2076758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Custom 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6BC1"/>
      </a:accent1>
      <a:accent2>
        <a:srgbClr val="222A35"/>
      </a:accent2>
      <a:accent3>
        <a:srgbClr val="294271"/>
      </a:accent3>
      <a:accent4>
        <a:srgbClr val="2DA4E6"/>
      </a:accent4>
      <a:accent5>
        <a:srgbClr val="005090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ThemeBMC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0779B7"/>
      </a:accent1>
      <a:accent2>
        <a:srgbClr val="019ADD"/>
      </a:accent2>
      <a:accent3>
        <a:srgbClr val="6BC2ED"/>
      </a:accent3>
      <a:accent4>
        <a:srgbClr val="A7CCDF"/>
      </a:accent4>
      <a:accent5>
        <a:srgbClr val="595959"/>
      </a:accent5>
      <a:accent6>
        <a:srgbClr val="3F3F3F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ffice Theme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081AC"/>
      </a:accent1>
      <a:accent2>
        <a:srgbClr val="ECB448"/>
      </a:accent2>
      <a:accent3>
        <a:srgbClr val="8BB74C"/>
      </a:accent3>
      <a:accent4>
        <a:srgbClr val="5FB7A2"/>
      </a:accent4>
      <a:accent5>
        <a:srgbClr val="E35A35"/>
      </a:accent5>
      <a:accent6>
        <a:srgbClr val="A5A5A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563</Words>
  <Application>Microsoft Office PowerPoint</Application>
  <PresentationFormat>Widescreen</PresentationFormat>
  <Paragraphs>248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Calibri</vt:lpstr>
      <vt:lpstr>Calibri Light</vt:lpstr>
      <vt:lpstr>Open Sans</vt:lpstr>
      <vt:lpstr>Sylfaen</vt:lpstr>
      <vt:lpstr>Wingdings</vt:lpstr>
      <vt:lpstr>Office Theme</vt:lpstr>
      <vt:lpstr>4_Office Theme</vt:lpstr>
      <vt:lpstr>3_Office Theme</vt:lpstr>
      <vt:lpstr>1_Office Theme</vt:lpstr>
      <vt:lpstr>PowerPoint Presentation</vt:lpstr>
      <vt:lpstr>PowerPoint Presentation</vt:lpstr>
      <vt:lpstr>PowerPoint Presentation</vt:lpstr>
      <vt:lpstr>სოციალური უკამყოფილება-მნიშვნელოვანი საფრთხე პოლიტიკური ხელმძღვანელობისთვის  გამოსავალი-სოლიდარობის პრინციპზე დამყარებული სოციალური დაზღვევის მოდელი</vt:lpstr>
      <vt:lpstr>დაზღვევის სოციალური ქსელი გულისხმობს პირდაპირ სოციალურ მომსახურებას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 Bakradze</dc:creator>
  <cp:lastModifiedBy>Tea Bakradze</cp:lastModifiedBy>
  <cp:revision>1</cp:revision>
  <dcterms:created xsi:type="dcterms:W3CDTF">2021-02-04T17:37:29Z</dcterms:created>
  <dcterms:modified xsi:type="dcterms:W3CDTF">2021-02-04T17:37:44Z</dcterms:modified>
</cp:coreProperties>
</file>