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5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17-Jun-20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9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17-Jun-20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19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17-Jun-20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6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17-Jun-20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8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17-Jun-20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92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17-Jun-20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093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17-Jun-20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40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17-Jun-20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89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17-Jun-20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619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17-Jun-20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973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17-Jun-20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62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B9DBE-3E87-4CE3-935F-94CC8C0124F0}" type="datetimeFigureOut">
              <a:rPr lang="en-US" smtClean="0"/>
              <a:t>17-Jun-20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6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668241"/>
          </a:xfrm>
        </p:spPr>
        <p:txBody>
          <a:bodyPr/>
          <a:lstStyle/>
          <a:p>
            <a:r>
              <a:rPr lang="ka-GE" dirty="0" smtClean="0">
                <a:solidFill>
                  <a:schemeClr val="tx2"/>
                </a:solidFill>
              </a:rPr>
              <a:t>დასაქმება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86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2890" y="1363287"/>
            <a:ext cx="10515600" cy="4996556"/>
          </a:xfrm>
        </p:spPr>
        <p:txBody>
          <a:bodyPr/>
          <a:lstStyle/>
          <a:p>
            <a:pPr marL="0" indent="0" algn="just">
              <a:buNone/>
            </a:pPr>
            <a:endParaRPr lang="ka-GE" dirty="0"/>
          </a:p>
          <a:p>
            <a:pPr marL="0" indent="0" algn="just">
              <a:buNone/>
            </a:pPr>
            <a:endParaRPr lang="ka-GE" sz="1600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ka-GE" sz="1600" dirty="0" smtClean="0">
                <a:solidFill>
                  <a:schemeClr val="tx2"/>
                </a:solidFill>
              </a:rPr>
              <a:t>2013 წლიდან - სსიპ </a:t>
            </a:r>
            <a:r>
              <a:rPr lang="ka-GE" sz="1600" dirty="0">
                <a:solidFill>
                  <a:schemeClr val="tx2"/>
                </a:solidFill>
              </a:rPr>
              <a:t>სოციალური მომსახურების </a:t>
            </a:r>
            <a:r>
              <a:rPr lang="ka-GE" sz="1600" dirty="0" smtClean="0">
                <a:solidFill>
                  <a:schemeClr val="tx2"/>
                </a:solidFill>
              </a:rPr>
              <a:t>სააგენტოს დასაქმების </a:t>
            </a:r>
            <a:r>
              <a:rPr lang="ka-GE" sz="1600" dirty="0">
                <a:solidFill>
                  <a:schemeClr val="tx2"/>
                </a:solidFill>
              </a:rPr>
              <a:t>პროგრამების </a:t>
            </a:r>
            <a:r>
              <a:rPr lang="ka-GE" sz="1600" dirty="0" smtClean="0">
                <a:solidFill>
                  <a:schemeClr val="tx2"/>
                </a:solidFill>
              </a:rPr>
              <a:t>დეპარტამენტი</a:t>
            </a:r>
          </a:p>
          <a:p>
            <a:pPr marL="0" indent="0" algn="just">
              <a:buNone/>
            </a:pPr>
            <a:endParaRPr lang="ka-GE" sz="16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ka-GE" sz="1600" dirty="0" smtClean="0">
                <a:solidFill>
                  <a:schemeClr val="tx2"/>
                </a:solidFill>
              </a:rPr>
              <a:t>2015 </a:t>
            </a:r>
            <a:r>
              <a:rPr lang="ka-GE" sz="1600" dirty="0">
                <a:solidFill>
                  <a:schemeClr val="tx2"/>
                </a:solidFill>
              </a:rPr>
              <a:t>წლიდან </a:t>
            </a:r>
            <a:r>
              <a:rPr lang="ka-GE" sz="1600" dirty="0" smtClean="0">
                <a:solidFill>
                  <a:schemeClr val="tx2"/>
                </a:solidFill>
              </a:rPr>
              <a:t>- </a:t>
            </a:r>
            <a:r>
              <a:rPr lang="en-US" sz="1600" dirty="0" err="1" smtClean="0">
                <a:solidFill>
                  <a:schemeClr val="tx2"/>
                </a:solidFill>
              </a:rPr>
              <a:t>შრომის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ბაზრის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აქტიურ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პოლიტიკა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ka-GE" sz="1600" dirty="0">
                <a:solidFill>
                  <a:schemeClr val="tx2"/>
                </a:solidFill>
              </a:rPr>
              <a:t>დასაქმების ხელშემწყობი </a:t>
            </a:r>
            <a:r>
              <a:rPr lang="en-US" sz="1600" dirty="0" err="1">
                <a:solidFill>
                  <a:schemeClr val="tx2"/>
                </a:solidFill>
              </a:rPr>
              <a:t>სახელმწიფო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პროგრამების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მეშვეობით</a:t>
            </a:r>
            <a:endParaRPr lang="ka-GE" sz="16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ka-GE" sz="16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ka-GE" sz="1600" dirty="0" smtClean="0">
                <a:solidFill>
                  <a:schemeClr val="tx2"/>
                </a:solidFill>
              </a:rPr>
              <a:t>დასაქმების  ახალი სერვისმოდელი - </a:t>
            </a:r>
            <a:r>
              <a:rPr lang="en-US" sz="1600" dirty="0" err="1" smtClean="0">
                <a:solidFill>
                  <a:schemeClr val="tx2"/>
                </a:solidFill>
              </a:rPr>
              <a:t>შრომის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ბაზრის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აქტიურ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პოლიტიკ</a:t>
            </a:r>
            <a:r>
              <a:rPr lang="ka-GE" sz="1600" dirty="0" smtClean="0">
                <a:solidFill>
                  <a:schemeClr val="tx2"/>
                </a:solidFill>
              </a:rPr>
              <a:t>ის გატარების ეფექტიანი საშუალება</a:t>
            </a:r>
          </a:p>
        </p:txBody>
      </p:sp>
    </p:spTree>
    <p:extLst>
      <p:ext uri="{BB962C8B-B14F-4D97-AF65-F5344CB8AC3E}">
        <p14:creationId xmlns:p14="http://schemas.microsoft.com/office/powerpoint/2010/main" val="3945790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გამოწვევები</a:t>
            </a:r>
            <a:r>
              <a:rPr lang="ka-GE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ka-GE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  <a:cs typeface="Arial" pitchFamily="34" charset="0"/>
              </a:rPr>
              <a:t>პასუხი თანამედროვე შრომის ბაზრის მოთხოვნებზე</a:t>
            </a:r>
            <a:endParaRPr lang="ka-GE" sz="1600" i="1" spc="-150" dirty="0" smtClean="0">
              <a:solidFill>
                <a:schemeClr val="tx2"/>
              </a:solidFill>
              <a:cs typeface="Arial" pitchFamily="34" charset="0"/>
            </a:endParaRPr>
          </a:p>
          <a:p>
            <a:pPr algn="ctr">
              <a:buFont typeface="Wingdings" panose="05000000000000000000" pitchFamily="2" charset="2"/>
              <a:buChar char="ü"/>
            </a:pPr>
            <a:r>
              <a:rPr lang="ka-GE" sz="1600" i="1" spc="-150" dirty="0" smtClean="0">
                <a:solidFill>
                  <a:schemeClr val="tx2"/>
                </a:solidFill>
                <a:cs typeface="Arial" pitchFamily="34" charset="0"/>
              </a:rPr>
              <a:t>კარიერის განვითარება</a:t>
            </a:r>
            <a:endParaRPr lang="en-GB" sz="1600" i="1" spc="-150" dirty="0" smtClean="0">
              <a:solidFill>
                <a:schemeClr val="tx2"/>
              </a:solidFill>
              <a:cs typeface="Arial" pitchFamily="34" charset="0"/>
            </a:endParaRPr>
          </a:p>
          <a:p>
            <a:pPr algn="ctr">
              <a:buFont typeface="Wingdings" panose="05000000000000000000" pitchFamily="2" charset="2"/>
              <a:buChar char="ü"/>
            </a:pPr>
            <a:r>
              <a:rPr lang="ka-GE" sz="1600" i="1" spc="-150" dirty="0" smtClean="0">
                <a:solidFill>
                  <a:schemeClr val="tx2"/>
                </a:solidFill>
                <a:cs typeface="Arial" pitchFamily="34" charset="0"/>
              </a:rPr>
              <a:t>უწყვეტი სწავლება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ka-GE" sz="1600" i="1" spc="-150" dirty="0" smtClean="0">
                <a:solidFill>
                  <a:schemeClr val="tx2"/>
                </a:solidFill>
                <a:cs typeface="Arial" pitchFamily="34" charset="0"/>
              </a:rPr>
              <a:t>უნარების და კომპეტენციების გაუმჯობესება</a:t>
            </a:r>
          </a:p>
          <a:p>
            <a:pPr algn="ctr">
              <a:buFont typeface="Wingdings" panose="05000000000000000000" pitchFamily="2" charset="2"/>
              <a:buChar char="ü"/>
            </a:pPr>
            <a:endParaRPr lang="en-GB" sz="1600" i="1" spc="-150" dirty="0" smtClean="0">
              <a:solidFill>
                <a:schemeClr val="tx2"/>
              </a:solidFill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spc="-150" dirty="0" smtClean="0">
                <a:solidFill>
                  <a:schemeClr val="tx2"/>
                </a:solidFill>
                <a:cs typeface="Arial" pitchFamily="34" charset="0"/>
              </a:rPr>
              <a:t>მოთხოვნასა და მიწოდებას შორის დისბალანსი</a:t>
            </a:r>
          </a:p>
          <a:p>
            <a:pPr marL="0" indent="0">
              <a:buNone/>
            </a:pPr>
            <a:endParaRPr lang="en-GB" sz="1600" spc="-150" dirty="0" smtClean="0">
              <a:solidFill>
                <a:schemeClr val="tx2"/>
              </a:solidFill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</a:rPr>
              <a:t>შრომის ბაზრის ეფექტიანი ფუნქციონირებისათვის შესაბამისი ინფრასტრუქტურა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</a:rPr>
              <a:t>სახელმწიფო უწყებებისა და პარტნორების კოორდინირებული მუშაობა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</a:rPr>
              <a:t>საკანონმდებლო გარანტიები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07345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1"/>
          <p:cNvSpPr txBox="1">
            <a:spLocks/>
          </p:cNvSpPr>
          <p:nvPr/>
        </p:nvSpPr>
        <p:spPr>
          <a:xfrm>
            <a:off x="0" y="282407"/>
            <a:ext cx="11920452" cy="140629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800" dirty="0">
                <a:solidFill>
                  <a:schemeClr val="tx2"/>
                </a:solidFill>
              </a:rPr>
              <a:t>გამოწვევების </a:t>
            </a:r>
            <a:r>
              <a:rPr lang="ka-GE" sz="2800" dirty="0" smtClean="0">
                <a:solidFill>
                  <a:schemeClr val="tx2"/>
                </a:solidFill>
              </a:rPr>
              <a:t>საპასუხოდ</a:t>
            </a:r>
            <a:endParaRPr lang="en-US" sz="2800" dirty="0">
              <a:solidFill>
                <a:schemeClr val="tx2"/>
              </a:solidFill>
              <a:latin typeface="FiraGO" pitchFamily="34" charset="0"/>
              <a:cs typeface="FiraGO" pitchFamily="34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5760720" y="3719144"/>
            <a:ext cx="5760720" cy="1762032"/>
            <a:chOff x="833971" y="3678076"/>
            <a:chExt cx="8934541" cy="1147496"/>
          </a:xfrm>
        </p:grpSpPr>
        <p:sp>
          <p:nvSpPr>
            <p:cNvPr id="61" name="TextBox 60"/>
            <p:cNvSpPr txBox="1"/>
            <p:nvPr/>
          </p:nvSpPr>
          <p:spPr>
            <a:xfrm>
              <a:off x="833971" y="4023833"/>
              <a:ext cx="8934541" cy="801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just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შრომის ბაზრის მომსახურებები</a:t>
              </a:r>
              <a:endParaRPr lang="en-US" sz="1200" dirty="0" smtClean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საშუამავლო</a:t>
              </a: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მომსახურება</a:t>
              </a:r>
              <a:endParaRPr lang="en-US" sz="1200" dirty="0" smtClean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ინდივიდუალური</a:t>
              </a: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</a:rPr>
                <a:t> </a:t>
              </a: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და</a:t>
              </a:r>
              <a:r>
                <a:rPr lang="ka-GE" sz="1200" dirty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 </a:t>
              </a: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ჯგუფური კონსულტირება, კარიერის დაგეგმვა </a:t>
              </a:r>
            </a:p>
            <a:p>
              <a:pPr marL="285750" indent="-285750" algn="just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პროფესიული უნარების განვითარება</a:t>
              </a:r>
            </a:p>
            <a:p>
              <a:pPr marL="285750" lvl="0" indent="-285750">
                <a:buFont typeface="Wingdings" panose="05000000000000000000" pitchFamily="2" charset="2"/>
                <a:buChar char="v"/>
              </a:pPr>
              <a:r>
                <a:rPr lang="ka-GE" sz="1200" dirty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მხარდაჭერითი </a:t>
              </a: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დასაქმება </a:t>
              </a:r>
              <a:r>
                <a:rPr lang="ka-GE" sz="1200" dirty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- </a:t>
              </a: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სუბსიდირება</a:t>
              </a:r>
              <a:r>
                <a:rPr lang="ka-GE" sz="1200" dirty="0">
                  <a:solidFill>
                    <a:schemeClr val="tx2"/>
                  </a:solidFill>
                  <a:latin typeface="Sylfaen" panose="010A0502050306030303" pitchFamily="18" charset="0"/>
                </a:rPr>
                <a:t> </a:t>
              </a: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</a:rPr>
                <a:t>და სხვ</a:t>
              </a:r>
              <a:r>
                <a:rPr lang="ka-GE" sz="1400" dirty="0" smtClean="0">
                  <a:solidFill>
                    <a:schemeClr val="tx2"/>
                  </a:solidFill>
                  <a:latin typeface="Sylfaen" panose="010A0502050306030303" pitchFamily="18" charset="0"/>
                </a:rPr>
                <a:t>. </a:t>
              </a:r>
              <a:endParaRPr lang="ka-GE" sz="1400" dirty="0" smtClean="0">
                <a:latin typeface="Sylfaen" panose="010A0502050306030303" pitchFamily="18" charset="0"/>
                <a:cs typeface="FiraGO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33971" y="3678076"/>
              <a:ext cx="4337232" cy="220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a-GE" sz="1600" b="1" dirty="0" smtClean="0">
                  <a:solidFill>
                    <a:schemeClr val="tx2"/>
                  </a:solidFill>
                  <a:latin typeface="FiraGO" pitchFamily="34" charset="0"/>
                  <a:cs typeface="FiraGO" pitchFamily="34" charset="0"/>
                </a:rPr>
                <a:t> </a:t>
              </a:r>
              <a:r>
                <a:rPr lang="ka-GE" sz="1600" b="1" dirty="0" smtClean="0">
                  <a:solidFill>
                    <a:schemeClr val="tx2"/>
                  </a:solidFill>
                  <a:cs typeface="FiraGO" pitchFamily="34" charset="0"/>
                </a:rPr>
                <a:t>ძირითადი ფუნქციები:</a:t>
              </a:r>
              <a:endParaRPr lang="en-US" sz="1600" b="1" dirty="0">
                <a:solidFill>
                  <a:schemeClr val="tx2"/>
                </a:solidFill>
                <a:cs typeface="FiraGO" pitchFamily="34" charset="0"/>
              </a:endParaRPr>
            </a:p>
          </p:txBody>
        </p:sp>
      </p:grpSp>
      <p:sp>
        <p:nvSpPr>
          <p:cNvPr id="63" name="Rectangle 62"/>
          <p:cNvSpPr/>
          <p:nvPr/>
        </p:nvSpPr>
        <p:spPr>
          <a:xfrm>
            <a:off x="315884" y="2366956"/>
            <a:ext cx="514557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>
                <a:solidFill>
                  <a:schemeClr val="tx2"/>
                </a:solidFill>
                <a:latin typeface="Sylfaen" panose="010A0502050306030303" pitchFamily="18" charset="0"/>
              </a:rPr>
              <a:t>2019 </a:t>
            </a:r>
            <a:r>
              <a:rPr lang="ka-GE" sz="1600" dirty="0">
                <a:solidFill>
                  <a:schemeClr val="tx2"/>
                </a:solidFill>
                <a:latin typeface="Sylfaen" panose="010A0502050306030303" pitchFamily="18" charset="0"/>
              </a:rPr>
              <a:t>წლის 31 ოქტომბერს შეიქმნა </a:t>
            </a:r>
            <a:r>
              <a:rPr lang="x-none" sz="1600" dirty="0" smtClean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დასაქმებაზე </a:t>
            </a:r>
            <a:r>
              <a:rPr lang="x-none" sz="1600" dirty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და დასაქმების ხელშეწყობაზე ორიენტირებული უწყება</a:t>
            </a:r>
            <a:r>
              <a:rPr lang="x-none" sz="1600" dirty="0">
                <a:solidFill>
                  <a:schemeClr val="tx2"/>
                </a:solidFill>
                <a:latin typeface="Sylfaen" panose="010A0502050306030303" pitchFamily="18" charset="0"/>
              </a:rPr>
              <a:t> -</a:t>
            </a:r>
            <a:r>
              <a:rPr lang="en-US" sz="1600" dirty="0">
                <a:solidFill>
                  <a:schemeClr val="tx2"/>
                </a:solidFill>
                <a:latin typeface="Sylfaen" panose="010A0502050306030303" pitchFamily="18" charset="0"/>
              </a:rPr>
              <a:t/>
            </a:r>
            <a:br>
              <a:rPr lang="en-US" sz="1600" dirty="0">
                <a:solidFill>
                  <a:schemeClr val="tx2"/>
                </a:solidFill>
                <a:latin typeface="Sylfaen" panose="010A0502050306030303" pitchFamily="18" charset="0"/>
              </a:rPr>
            </a:br>
            <a:r>
              <a:rPr lang="x-none" sz="1600" b="1" dirty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სსიპ </a:t>
            </a:r>
            <a:r>
              <a:rPr lang="ka-GE" sz="1600" b="1" dirty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დასაქმების ხელშეწყობის სახელმწიფო </a:t>
            </a:r>
            <a:r>
              <a:rPr lang="ka-GE" sz="1600" b="1" dirty="0" smtClean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სააგენტო</a:t>
            </a:r>
            <a:endParaRPr lang="en-US" b="1" dirty="0">
              <a:solidFill>
                <a:schemeClr val="tx2"/>
              </a:solidFill>
              <a:latin typeface="FiraGO" pitchFamily="34" charset="0"/>
              <a:cs typeface="FiraGO" pitchFamily="34" charset="0"/>
            </a:endParaRPr>
          </a:p>
          <a:p>
            <a:r>
              <a:rPr lang="ka-GE" b="1" dirty="0">
                <a:solidFill>
                  <a:schemeClr val="tx2"/>
                </a:solidFill>
                <a:latin typeface="FiraGO" pitchFamily="34" charset="0"/>
                <a:cs typeface="FiraGO" pitchFamily="34" charset="0"/>
              </a:rPr>
              <a:t> </a:t>
            </a:r>
            <a:endParaRPr lang="en-US" b="1" dirty="0">
              <a:solidFill>
                <a:schemeClr val="tx2"/>
              </a:solidFill>
              <a:latin typeface="FiraGO" pitchFamily="34" charset="0"/>
              <a:cs typeface="FiraGO" pitchFamily="34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FiraGO" pitchFamily="34" charset="0"/>
                <a:cs typeface="FiraGO" pitchFamily="34" charset="0"/>
              </a:rPr>
              <a:t> </a:t>
            </a:r>
            <a:endParaRPr lang="en-US" dirty="0">
              <a:solidFill>
                <a:schemeClr val="tx2"/>
              </a:solidFill>
              <a:latin typeface="FiraGO" pitchFamily="34" charset="0"/>
              <a:cs typeface="FiraGO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52159" y="2765038"/>
            <a:ext cx="542821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sz="1400" dirty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დასაქმების და შრომის ბაზრის  აქტიური პოლიტიკის  </a:t>
            </a:r>
            <a:r>
              <a:rPr lang="ka-GE" sz="1400" dirty="0" smtClean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გატარება, მათ </a:t>
            </a:r>
            <a:r>
              <a:rPr lang="ka-GE" sz="1400" dirty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შორის საზღვარგარეთ ლეგალური დასაქმების (ცირკულარული მიგრაცია) შესაძლებლობის </a:t>
            </a:r>
            <a:r>
              <a:rPr lang="ka-GE" sz="1400" dirty="0" smtClean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შექმნა</a:t>
            </a:r>
            <a:endParaRPr lang="en-US" sz="1200" dirty="0">
              <a:solidFill>
                <a:schemeClr val="tx2"/>
              </a:solidFill>
              <a:latin typeface="Sylfaen" panose="010A0502050306030303" pitchFamily="18" charset="0"/>
              <a:cs typeface="FiraGO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524000" y="-346805"/>
            <a:ext cx="9144000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a-GE" sz="1100" dirty="0">
                <a:solidFill>
                  <a:schemeClr val="tx2"/>
                </a:solidFill>
                <a:latin typeface="AcadNusx" pitchFamily="2" charset="0"/>
                <a:ea typeface="Times New Roman" pitchFamily="18" charset="0"/>
                <a:cs typeface="Sylfaen" pitchFamily="18" charset="0"/>
              </a:rPr>
              <a:t>.</a:t>
            </a:r>
            <a:endParaRPr lang="en-US" sz="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06" y="4312829"/>
            <a:ext cx="2826329" cy="183027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760719" y="2366956"/>
            <a:ext cx="12884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b="1" dirty="0" smtClean="0">
                <a:solidFill>
                  <a:schemeClr val="tx2"/>
                </a:solidFill>
                <a:latin typeface="FiraGO" pitchFamily="34" charset="0"/>
                <a:cs typeface="FiraGO" pitchFamily="34" charset="0"/>
              </a:rPr>
              <a:t>  </a:t>
            </a:r>
            <a:r>
              <a:rPr lang="vi-VN" sz="1600" b="1" dirty="0" smtClean="0">
                <a:solidFill>
                  <a:schemeClr val="tx2"/>
                </a:solidFill>
                <a:latin typeface="FiraGO" pitchFamily="34" charset="0"/>
                <a:cs typeface="FiraGO" pitchFamily="34" charset="0"/>
              </a:rPr>
              <a:t>მ</a:t>
            </a:r>
            <a:r>
              <a:rPr lang="ka-GE" sz="1600" b="1" dirty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იზანი:</a:t>
            </a:r>
            <a:endParaRPr lang="en-US" sz="1600" b="1" dirty="0">
              <a:solidFill>
                <a:schemeClr val="tx2"/>
              </a:solidFill>
              <a:latin typeface="Sylfaen" panose="010A0502050306030303" pitchFamily="18" charset="0"/>
              <a:cs typeface="FiraG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53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49495" cy="1325563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>
                <a:solidFill>
                  <a:schemeClr val="tx2"/>
                </a:solidFill>
              </a:rPr>
              <a:t>სააგენტო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ka-GE" sz="2800" dirty="0" smtClean="0">
                <a:solidFill>
                  <a:schemeClr val="tx2"/>
                </a:solidFill>
              </a:rPr>
              <a:t>ახალი </a:t>
            </a:r>
            <a:r>
              <a:rPr lang="ka-GE" sz="2800" dirty="0">
                <a:solidFill>
                  <a:schemeClr val="tx2"/>
                </a:solidFill>
              </a:rPr>
              <a:t>კორონავირუსის (</a:t>
            </a:r>
            <a:r>
              <a:rPr lang="en-US" sz="2800" dirty="0">
                <a:solidFill>
                  <a:schemeClr val="tx2"/>
                </a:solidFill>
              </a:rPr>
              <a:t>COVID-19) </a:t>
            </a:r>
            <a:r>
              <a:rPr lang="ka-GE" sz="2800" dirty="0">
                <a:solidFill>
                  <a:schemeClr val="tx2"/>
                </a:solidFill>
              </a:rPr>
              <a:t>პანდემიის პირობებში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15125" y="1895302"/>
            <a:ext cx="10361127" cy="3895899"/>
          </a:xfrm>
        </p:spPr>
        <p:txBody>
          <a:bodyPr/>
          <a:lstStyle/>
          <a:p>
            <a:pPr marL="0" indent="0">
              <a:buNone/>
            </a:pPr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მთავრობის ანტი-კრიზისული გეგმა</a:t>
            </a:r>
          </a:p>
          <a:p>
            <a:pPr marL="0" indent="0">
              <a:buNone/>
            </a:pPr>
            <a:endParaRPr lang="ka-GE" sz="1600" dirty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კომპენსაციების </a:t>
            </a:r>
            <a:r>
              <a:rPr lang="ka-GE" sz="1600" dirty="0">
                <a:solidFill>
                  <a:schemeClr val="tx2"/>
                </a:solidFill>
                <a:latin typeface="Sylfaen" panose="010A0502050306030303" pitchFamily="18" charset="0"/>
              </a:rPr>
              <a:t>გაცემის </a:t>
            </a: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ადმინისტრირება:</a:t>
            </a:r>
            <a:endParaRPr lang="ka-GE" sz="1600" dirty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marL="0" indent="0" algn="ctr">
              <a:buNone/>
            </a:pP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დღეის მდგომარეობით კომპენსაცია გეცმულია</a:t>
            </a:r>
          </a:p>
          <a:p>
            <a:pPr algn="ctr"/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90 754 დასაქმებულზე, ჯამში 18 165 800 ლარი</a:t>
            </a:r>
          </a:p>
          <a:p>
            <a:pPr algn="ctr"/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66 812 თვითდასაქმებული, 20 043 600 ლარი.</a:t>
            </a:r>
          </a:p>
          <a:p>
            <a:pPr algn="ctr"/>
            <a:endParaRPr lang="ka-GE" sz="1600" dirty="0" smtClean="0">
              <a:latin typeface="Sylfaen" panose="010A0502050306030303" pitchFamily="18" charset="0"/>
            </a:endParaRPr>
          </a:p>
          <a:p>
            <a:endParaRPr lang="ka-GE" sz="1800" dirty="0"/>
          </a:p>
        </p:txBody>
      </p:sp>
    </p:spTree>
    <p:extLst>
      <p:ext uri="{BB962C8B-B14F-4D97-AF65-F5344CB8AC3E}">
        <p14:creationId xmlns:p14="http://schemas.microsoft.com/office/powerpoint/2010/main" val="3332934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15125" y="685802"/>
            <a:ext cx="10586492" cy="1295399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>
                <a:solidFill>
                  <a:schemeClr val="tx2"/>
                </a:solidFill>
              </a:rPr>
              <a:t>სამომავლო გეგმები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15125" y="1920240"/>
            <a:ext cx="10913886" cy="3870961"/>
          </a:xfrm>
        </p:spPr>
        <p:txBody>
          <a:bodyPr>
            <a:normAutofit lnSpcReduction="10000"/>
          </a:bodyPr>
          <a:lstStyle/>
          <a:p>
            <a:endParaRPr lang="ka-GE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სრულად, კვალიფიციური ადამიანური რესურსით დაკომპლექტებული სააგენტო </a:t>
            </a:r>
          </a:p>
          <a:p>
            <a:pPr algn="just"/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600" dirty="0">
                <a:solidFill>
                  <a:schemeClr val="tx2"/>
                </a:solidFill>
              </a:rPr>
              <a:t>ქვეყნის </a:t>
            </a:r>
            <a:r>
              <a:rPr lang="ka-GE" sz="1600" dirty="0" smtClean="0">
                <a:solidFill>
                  <a:schemeClr val="tx2"/>
                </a:solidFill>
              </a:rPr>
              <a:t>მასშტაბით </a:t>
            </a: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სერვისებზე უწყვეტი წვდომა</a:t>
            </a:r>
          </a:p>
          <a:p>
            <a:pPr algn="just"/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600" dirty="0">
                <a:solidFill>
                  <a:schemeClr val="tx2"/>
                </a:solidFill>
              </a:rPr>
              <a:t>შრომის ბაზრის მართვის საინფორმაციო სისტემის </a:t>
            </a:r>
            <a:r>
              <a:rPr lang="en-US" sz="1600" dirty="0" smtClean="0">
                <a:solidFill>
                  <a:schemeClr val="tx2"/>
                </a:solidFill>
              </a:rPr>
              <a:t>(WORKNET) </a:t>
            </a:r>
            <a:r>
              <a:rPr lang="ka-GE" sz="1600" dirty="0" smtClean="0">
                <a:solidFill>
                  <a:schemeClr val="tx2"/>
                </a:solidFill>
              </a:rPr>
              <a:t>განახლება </a:t>
            </a:r>
            <a:r>
              <a:rPr lang="ka-GE" sz="1600" dirty="0">
                <a:solidFill>
                  <a:schemeClr val="tx2"/>
                </a:solidFill>
              </a:rPr>
              <a:t>და </a:t>
            </a:r>
            <a:r>
              <a:rPr lang="ka-GE" sz="1600" dirty="0" smtClean="0">
                <a:solidFill>
                  <a:schemeClr val="tx2"/>
                </a:solidFill>
              </a:rPr>
              <a:t>განვითარება</a:t>
            </a:r>
            <a:r>
              <a:rPr lang="en-US" sz="1600" dirty="0" smtClean="0">
                <a:solidFill>
                  <a:schemeClr val="tx2"/>
                </a:solidFill>
              </a:rPr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1200" i="1" dirty="0" smtClean="0">
                <a:solidFill>
                  <a:schemeClr val="tx2"/>
                </a:solidFill>
              </a:rPr>
              <a:t>ბიზნეს პროცესი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1200" i="1" dirty="0" smtClean="0">
                <a:solidFill>
                  <a:schemeClr val="tx2"/>
                </a:solidFill>
              </a:rPr>
              <a:t>სამუშაოს მაძიებელთა პროფილირება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1200" i="1" dirty="0" smtClean="0">
                <a:solidFill>
                  <a:schemeClr val="tx2"/>
                </a:solidFill>
              </a:rPr>
              <a:t>სამუშაოს მაძიელებელთა და დამსაქმებელთა ავტომატური დაკავშირება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1200" i="1" dirty="0" smtClean="0">
                <a:solidFill>
                  <a:schemeClr val="tx2"/>
                </a:solidFill>
              </a:rPr>
              <a:t>გაუმჯობესებული</a:t>
            </a:r>
            <a:r>
              <a:rPr lang="en-US" sz="1200" i="1" dirty="0" smtClean="0">
                <a:solidFill>
                  <a:schemeClr val="tx2"/>
                </a:solidFill>
              </a:rPr>
              <a:t> </a:t>
            </a:r>
            <a:r>
              <a:rPr lang="ka-GE" sz="1200" i="1" dirty="0" smtClean="0">
                <a:solidFill>
                  <a:schemeClr val="tx2"/>
                </a:solidFill>
              </a:rPr>
              <a:t>კავშირები სხვადასხვა საინფორმაციო სისტემასთან და სხვ.</a:t>
            </a:r>
          </a:p>
          <a:p>
            <a:pPr marL="0" indent="0" algn="just">
              <a:buNone/>
            </a:pPr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მჭიდრო თანამშრომლობა სამოქალაქო და ბიზნეს სექტორის, ადგილობრივი ხელისუფლების და სხვა სახელმწიფო უწყებების წარმომადგენლებთან</a:t>
            </a:r>
          </a:p>
          <a:p>
            <a:endParaRPr lang="ka-GE" sz="1600" dirty="0">
              <a:solidFill>
                <a:schemeClr val="tx2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580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237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AcadNusx</vt:lpstr>
      <vt:lpstr>Arial</vt:lpstr>
      <vt:lpstr>Calibri</vt:lpstr>
      <vt:lpstr>Calibri Light</vt:lpstr>
      <vt:lpstr>FiraGO</vt:lpstr>
      <vt:lpstr>Sylfaen</vt:lpstr>
      <vt:lpstr>Times New Roman</vt:lpstr>
      <vt:lpstr>Wingdings</vt:lpstr>
      <vt:lpstr>Office Theme</vt:lpstr>
      <vt:lpstr>დასაქმება</vt:lpstr>
      <vt:lpstr>PowerPoint Presentation</vt:lpstr>
      <vt:lpstr>გამოწვევები </vt:lpstr>
      <vt:lpstr>PowerPoint Presentation</vt:lpstr>
      <vt:lpstr>სააგენტო ახალი კორონავირუსის (COVID-19) პანდემიის პირობებში</vt:lpstr>
      <vt:lpstr>სამომავლო გეგმები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დასაქმება</dc:title>
  <dc:creator>Lika Klimiashvili</dc:creator>
  <cp:lastModifiedBy>Lika Klimiashvili</cp:lastModifiedBy>
  <cp:revision>19</cp:revision>
  <dcterms:created xsi:type="dcterms:W3CDTF">2020-06-16T07:51:35Z</dcterms:created>
  <dcterms:modified xsi:type="dcterms:W3CDTF">2020-06-17T05:47:56Z</dcterms:modified>
</cp:coreProperties>
</file>