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310" r:id="rId6"/>
    <p:sldId id="313" r:id="rId7"/>
    <p:sldId id="321" r:id="rId8"/>
    <p:sldId id="322" r:id="rId9"/>
    <p:sldId id="326" r:id="rId10"/>
    <p:sldId id="323" r:id="rId11"/>
    <p:sldId id="324" r:id="rId12"/>
    <p:sldId id="325" r:id="rId13"/>
  </p:sldIdLst>
  <p:sldSz cx="12188825" cy="6858000"/>
  <p:notesSz cx="6858000" cy="9144000"/>
  <p:custDataLst>
    <p:tags r:id="rId16"/>
  </p:custDataLst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29" autoAdjust="0"/>
  </p:normalViewPr>
  <p:slideViewPr>
    <p:cSldViewPr showGuides="1">
      <p:cViewPr varScale="1">
        <p:scale>
          <a:sx n="83" d="100"/>
          <a:sy n="83" d="100"/>
        </p:scale>
        <p:origin x="662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15D25CC-CE2B-44FC-97DA-587FCC13922E}" type="datetime1">
              <a:rPr lang="de-DE" smtClean="0"/>
              <a:pPr algn="r" rtl="0"/>
              <a:t>17.08.2020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832C949-ED9C-45D4-8A60-90C89D3B8584}" type="datetime1">
              <a:rPr lang="de-DE" smtClean="0"/>
              <a:pPr/>
              <a:t>17.08.2020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9E67C-9D02-45EC-B214-7132036CA0E2}" type="datetime1">
              <a:rPr lang="de-DE" noProof="0" smtClean="0"/>
              <a:pPr/>
              <a:t>17.08.2020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0FAB6A-C057-4550-9260-DE7EF7F686AF}" type="datetime1">
              <a:rPr lang="de-DE" noProof="0" smtClean="0"/>
              <a:pPr/>
              <a:t>17.08.2020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3BEA5D-0888-4F93-8E94-34D310102D57}" type="datetime1">
              <a:rPr lang="de-DE" smtClean="0"/>
              <a:pPr/>
              <a:t>17.08.2020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C737EE-66BB-4D7F-898E-CF1D06F8E110}" type="datetime1">
              <a:rPr lang="de-DE" smtClean="0"/>
              <a:pPr/>
              <a:t>17.08.2020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de-DE" dirty="0"/>
              <a:t>​</a:t>
            </a:r>
            <a:fld id="{8B789056-64C5-46DE-95B1-DA257F473F68}" type="datetime1">
              <a:rPr lang="de-DE" smtClean="0"/>
              <a:pPr/>
              <a:t>17.08.2020</a:t>
            </a:fld>
            <a:r>
              <a:rPr lang="de-DE" dirty="0"/>
              <a:t>​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BFF739-A1FF-4B0F-A80D-4A7600AF59B6}" type="datetime1">
              <a:rPr lang="de-DE" noProof="0" smtClean="0"/>
              <a:pPr/>
              <a:t>17.08.2020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B1CAE9-9EFE-4152-8504-84F83B03DD44}" type="datetime1">
              <a:rPr lang="de-DE" smtClean="0"/>
              <a:pPr/>
              <a:t>17.08.2020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AF6054-D64A-4276-A67A-52D6E88FBE84}" type="datetime1">
              <a:rPr lang="de-DE" smtClean="0"/>
              <a:pPr/>
              <a:t>17.08.2020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374C35-0B4F-422D-B236-94C4FF2C6562}" type="datetime1">
              <a:rPr lang="de-DE" noProof="0" smtClean="0"/>
              <a:pPr/>
              <a:t>17.08.2020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2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de-DE" noProof="0" dirty="0"/>
              <a:t>Textmasterformate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041F81-F908-46F2-978C-0D5782D2F71E}" type="datetime1">
              <a:rPr lang="de-DE" noProof="0" smtClean="0"/>
              <a:pPr/>
              <a:t>17.08.2020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8FAC-1E42-46E2-B290-2D4CF62A4174}" type="datetime1">
              <a:rPr lang="de-DE" smtClean="0"/>
              <a:pPr/>
              <a:t>17.08.2020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of_Germany_(3-2_aspect_ratio)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ommons.wikimedia.org/wiki/File:Flag_of_Germany_(3-2_aspect_ratio).sv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9421686" cy="2895600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A short Introduction in Software Engineering </a:t>
            </a:r>
            <a:endParaRPr lang="en-US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065212" y="4800600"/>
            <a:ext cx="10069759" cy="1219200"/>
          </a:xfrm>
        </p:spPr>
        <p:txBody>
          <a:bodyPr rtlCol="0"/>
          <a:lstStyle/>
          <a:p>
            <a:pPr rtl="0"/>
            <a:r>
              <a:rPr lang="de-DE" dirty="0"/>
              <a:t> </a:t>
            </a:r>
            <a:r>
              <a:rPr lang="de-DE" b="1" dirty="0">
                <a:solidFill>
                  <a:schemeClr val="tx1"/>
                </a:solidFill>
              </a:rPr>
              <a:t>further Development of  WorkNet </a:t>
            </a:r>
          </a:p>
          <a:p>
            <a:pPr rtl="0"/>
            <a:endParaRPr lang="de-DE" dirty="0"/>
          </a:p>
          <a:p>
            <a:pPr rtl="0"/>
            <a:endParaRPr lang="de-DE" dirty="0"/>
          </a:p>
          <a:p>
            <a:pPr rtl="0"/>
            <a:r>
              <a:rPr lang="de-DE" dirty="0"/>
              <a:t>Susanna Burkert						              </a:t>
            </a:r>
            <a:r>
              <a:rPr lang="de-DE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15.06.2020</a:t>
            </a:r>
            <a:endParaRPr lang="it-IT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 rtlCol="0"/>
          <a:lstStyle/>
          <a:p>
            <a:pPr rtl="0"/>
            <a:r>
              <a:rPr lang="en-US" dirty="0">
                <a:solidFill>
                  <a:srgbClr val="00B0F0"/>
                </a:solidFill>
              </a:rPr>
              <a:t>Software Engineering (SE)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548185" y="1196752"/>
            <a:ext cx="9134391" cy="4114801"/>
          </a:xfrm>
        </p:spPr>
        <p:txBody>
          <a:bodyPr rtlCol="0"/>
          <a:lstStyle/>
          <a:p>
            <a:pPr marL="0" indent="0" rtl="0">
              <a:buNone/>
            </a:pPr>
            <a:r>
              <a:rPr lang="en-US" dirty="0"/>
              <a:t>SE is the application of principles used in the field of engineering, which f0llows a systematic approach. </a:t>
            </a:r>
          </a:p>
          <a:p>
            <a:pPr marL="0" indent="0" rtl="0">
              <a:buNone/>
            </a:pP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EBAC2B3-1CB6-4AD0-83DA-D65F71690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80" y="2063679"/>
            <a:ext cx="7417284" cy="45027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EA0AA01-D506-4C72-A9CF-890601F0D1D0}"/>
              </a:ext>
            </a:extLst>
          </p:cNvPr>
          <p:cNvSpPr txBox="1"/>
          <p:nvPr/>
        </p:nvSpPr>
        <p:spPr>
          <a:xfrm>
            <a:off x="2133972" y="6553145"/>
            <a:ext cx="5145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Software Development Life-Cycle (SDLC)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00B0F0"/>
                </a:solidFill>
              </a:rPr>
              <a:t>Why do we need a systematic approach for the further development of WorkNet?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2413" y="2060848"/>
            <a:ext cx="8982119" cy="4114800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IT-Systems need to be: </a:t>
            </a:r>
          </a:p>
          <a:p>
            <a:pPr lvl="1"/>
            <a:r>
              <a:rPr lang="de-DE" dirty="0"/>
              <a:t>reliable</a:t>
            </a:r>
          </a:p>
          <a:p>
            <a:pPr lvl="1"/>
            <a:r>
              <a:rPr lang="de-DE" dirty="0"/>
              <a:t>Scalable</a:t>
            </a:r>
          </a:p>
          <a:p>
            <a:pPr lvl="1"/>
            <a:r>
              <a:rPr lang="de-DE" dirty="0"/>
              <a:t>cost-effective</a:t>
            </a:r>
          </a:p>
          <a:p>
            <a:pPr lvl="1"/>
            <a:r>
              <a:rPr lang="de-DE" dirty="0"/>
              <a:t>sustainable</a:t>
            </a:r>
          </a:p>
          <a:p>
            <a:pPr lvl="1"/>
            <a:r>
              <a:rPr lang="en-US" dirty="0"/>
              <a:t>quickly and cheaply to adapt </a:t>
            </a:r>
          </a:p>
          <a:p>
            <a:pPr lvl="1"/>
            <a:r>
              <a:rPr lang="en-US" dirty="0"/>
              <a:t>easy and cheap to maintain</a:t>
            </a:r>
          </a:p>
          <a:p>
            <a:pPr lvl="1"/>
            <a:r>
              <a:rPr lang="en-US" dirty="0"/>
              <a:t>robust and highly performant</a:t>
            </a:r>
          </a:p>
          <a:p>
            <a:pPr marL="231775" lvl="1" indent="0">
              <a:buNone/>
            </a:pPr>
            <a:r>
              <a:rPr lang="en-US" dirty="0"/>
              <a:t>(these are some examples for quality criteria ´s of software systems)</a:t>
            </a:r>
          </a:p>
          <a:p>
            <a:pPr marL="0" indent="0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186EC-3165-4AEF-AC31-299B8AC8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-459432"/>
            <a:ext cx="9144001" cy="1371600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00B0F0"/>
                </a:solidFill>
              </a:rPr>
              <a:t>Sorts of relevant Systems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7D4B94-ADE2-4ECF-9B2E-F6AB54FFB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717" y="1124744"/>
            <a:ext cx="3005455" cy="5153744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6400" b="1" u="sng" dirty="0"/>
          </a:p>
          <a:p>
            <a:pPr marL="0" indent="0">
              <a:buNone/>
            </a:pPr>
            <a:r>
              <a:rPr lang="de-DE" sz="6400" b="1" u="sng" dirty="0"/>
              <a:t>1. Application Systems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or application systems supports the operative processes in all operational functional areas of an organisation, examples for application Software's are:</a:t>
            </a:r>
            <a:endParaRPr lang="de-DE" sz="48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4800" dirty="0"/>
              <a:t>Expert Software for Job Counselor´s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4800" dirty="0"/>
              <a:t>BPM Software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4800" dirty="0"/>
              <a:t>Risk Management Software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4800" dirty="0"/>
              <a:t>Scheduling Application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4800" dirty="0"/>
              <a:t>One building block of an application software could be a workflow engine.</a:t>
            </a:r>
          </a:p>
          <a:p>
            <a:pPr marL="0" indent="0">
              <a:lnSpc>
                <a:spcPct val="120000"/>
              </a:lnSpc>
              <a:buNone/>
            </a:pPr>
            <a:endParaRPr lang="de-DE" sz="56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5600" b="1" dirty="0">
                <a:solidFill>
                  <a:srgbClr val="FF0000"/>
                </a:solidFill>
              </a:rPr>
              <a:t>WorkNet</a:t>
            </a:r>
            <a:r>
              <a:rPr lang="de-DE" sz="4800" dirty="0">
                <a:solidFill>
                  <a:srgbClr val="FF0000"/>
                </a:solidFill>
              </a:rPr>
              <a:t> includes a simple Version of a expert software.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3D37FA-DBD5-43AD-9159-1A9D189E9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0692" y="1124744"/>
            <a:ext cx="2890212" cy="5153744"/>
          </a:xfrm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de-DE" sz="1600" b="1" u="sng" dirty="0"/>
          </a:p>
          <a:p>
            <a:pPr marL="0" indent="0">
              <a:buNone/>
            </a:pPr>
            <a:r>
              <a:rPr lang="de-DE" sz="1600" b="1" u="sng" dirty="0"/>
              <a:t>3. Information  Systems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200" dirty="0"/>
              <a:t>an</a:t>
            </a:r>
            <a:r>
              <a:rPr lang="en-US" sz="1200" dirty="0"/>
              <a:t>  Information System/Software is any kind of Information system which improves the functions of business processes by integration. Examples for Information Systems are: </a:t>
            </a:r>
            <a:endParaRPr lang="de-DE" sz="1200" u="sng" dirty="0"/>
          </a:p>
          <a:p>
            <a:pPr>
              <a:buFontTx/>
              <a:buChar char="-"/>
            </a:pPr>
            <a:r>
              <a:rPr lang="de-DE" sz="1200" dirty="0"/>
              <a:t>Management Information System (MIS)</a:t>
            </a:r>
          </a:p>
          <a:p>
            <a:pPr>
              <a:buFontTx/>
              <a:buChar char="-"/>
            </a:pPr>
            <a:r>
              <a:rPr lang="de-DE" sz="1200" dirty="0"/>
              <a:t>Decisions Support System (DSS)</a:t>
            </a:r>
          </a:p>
          <a:p>
            <a:pPr>
              <a:buFontTx/>
              <a:buChar char="-"/>
            </a:pPr>
            <a:r>
              <a:rPr lang="de-DE" sz="1200" dirty="0"/>
              <a:t>Executive Information System (EIS)</a:t>
            </a:r>
          </a:p>
          <a:p>
            <a:pPr>
              <a:buFontTx/>
              <a:buChar char="-"/>
            </a:pPr>
            <a:r>
              <a:rPr lang="de-DE" sz="1200" dirty="0"/>
              <a:t>Occupation Information System</a:t>
            </a:r>
          </a:p>
          <a:p>
            <a:pPr marL="0" indent="0">
              <a:buNone/>
            </a:pPr>
            <a:r>
              <a:rPr lang="en-US" sz="1200" dirty="0"/>
              <a:t>One building block of a Management Information System is a Datawarehouse.</a:t>
            </a:r>
            <a:endParaRPr lang="de-DE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400" b="1" dirty="0">
                <a:solidFill>
                  <a:srgbClr val="FF0000"/>
                </a:solidFill>
              </a:rPr>
              <a:t>LMIMS</a:t>
            </a:r>
            <a:r>
              <a:rPr lang="de-DE" sz="1200" dirty="0">
                <a:solidFill>
                  <a:srgbClr val="FF0000"/>
                </a:solidFill>
              </a:rPr>
              <a:t> means technically one of the above-mentioned Information Systems!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C63CEAF-6E31-4F74-A85C-02BD6B7F49F7}"/>
              </a:ext>
            </a:extLst>
          </p:cNvPr>
          <p:cNvSpPr txBox="1">
            <a:spLocks/>
          </p:cNvSpPr>
          <p:nvPr/>
        </p:nvSpPr>
        <p:spPr>
          <a:xfrm>
            <a:off x="4858826" y="1124744"/>
            <a:ext cx="2890212" cy="5153744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e-DE" sz="1600" b="1" u="sng" dirty="0"/>
          </a:p>
          <a:p>
            <a:pPr marL="0" indent="0">
              <a:buNone/>
            </a:pPr>
            <a:r>
              <a:rPr lang="de-DE" sz="1600" b="1" u="sng" dirty="0"/>
              <a:t>2. Transactional  Systems</a:t>
            </a:r>
          </a:p>
          <a:p>
            <a:pPr marL="0" indent="0">
              <a:buNone/>
            </a:pPr>
            <a:r>
              <a:rPr lang="en-US" sz="1200" dirty="0"/>
              <a:t>Transaction systems must be able to support a high number of  users and transactions. Examples for such systems are: </a:t>
            </a:r>
          </a:p>
          <a:p>
            <a:pPr>
              <a:buFontTx/>
              <a:buChar char="-"/>
            </a:pPr>
            <a:r>
              <a:rPr lang="de-DE" sz="1200" dirty="0"/>
              <a:t>Job Exchange Systems </a:t>
            </a:r>
          </a:p>
          <a:p>
            <a:pPr marL="0" indent="0">
              <a:buNone/>
            </a:pPr>
            <a:r>
              <a:rPr lang="en-US" sz="1300" dirty="0"/>
              <a:t>One building block of a Job-Exchange is it´s matching algorhythm.</a:t>
            </a:r>
            <a:endParaRPr lang="de-DE" sz="13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300" dirty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DE" sz="1400" b="1" dirty="0">
                <a:solidFill>
                  <a:srgbClr val="FF0000"/>
                </a:solidFill>
              </a:rPr>
              <a:t>WorkNet Job Exchange </a:t>
            </a:r>
            <a:r>
              <a:rPr lang="de-DE" sz="1200" dirty="0">
                <a:solidFill>
                  <a:srgbClr val="FF0000"/>
                </a:solidFill>
              </a:rPr>
              <a:t>is a simple Version of a transactional system.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5C5948B-5734-4E83-B30A-CF2E1C33B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16777" y="6381328"/>
            <a:ext cx="609006" cy="4058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332532-0030-4864-A6A2-ED2D40E5B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58826" y="6381328"/>
            <a:ext cx="609006" cy="40584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3D16A8-5FE6-4008-9A1D-D79045C6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692" y="6381328"/>
            <a:ext cx="609653" cy="40237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9E74645-F442-4549-AFC2-1F4C640CD186}"/>
              </a:ext>
            </a:extLst>
          </p:cNvPr>
          <p:cNvSpPr txBox="1"/>
          <p:nvPr/>
        </p:nvSpPr>
        <p:spPr>
          <a:xfrm>
            <a:off x="2133972" y="6381328"/>
            <a:ext cx="226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VerBIS and all above-mentioned Systems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4543583-F0EC-40FF-93EB-5788131724F5}"/>
              </a:ext>
            </a:extLst>
          </p:cNvPr>
          <p:cNvSpPr txBox="1"/>
          <p:nvPr/>
        </p:nvSpPr>
        <p:spPr>
          <a:xfrm>
            <a:off x="5590356" y="6381328"/>
            <a:ext cx="2158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Jobbörse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21509C0-2DF2-4CBA-8750-8B03FB899A4A}"/>
              </a:ext>
            </a:extLst>
          </p:cNvPr>
          <p:cNvSpPr txBox="1"/>
          <p:nvPr/>
        </p:nvSpPr>
        <p:spPr>
          <a:xfrm>
            <a:off x="8826901" y="635168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FIS, DWH and </a:t>
            </a:r>
            <a:r>
              <a:rPr lang="de-DE" sz="1200"/>
              <a:t>Berufenet, </a:t>
            </a:r>
            <a:r>
              <a:rPr lang="de-DE" sz="1200" dirty="0"/>
              <a:t>KURSNET</a:t>
            </a:r>
          </a:p>
        </p:txBody>
      </p:sp>
      <p:sp>
        <p:nvSpPr>
          <p:cNvPr id="16" name="Pfeil: nach links und rechts 15">
            <a:extLst>
              <a:ext uri="{FF2B5EF4-FFF2-40B4-BE49-F238E27FC236}">
                <a16:creationId xmlns:a16="http://schemas.microsoft.com/office/drawing/2014/main" id="{F13CA670-AD0F-487A-B7C7-0AAE3DD15DED}"/>
              </a:ext>
            </a:extLst>
          </p:cNvPr>
          <p:cNvSpPr/>
          <p:nvPr/>
        </p:nvSpPr>
        <p:spPr>
          <a:xfrm>
            <a:off x="4489708" y="3574740"/>
            <a:ext cx="27658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links und rechts 16">
            <a:extLst>
              <a:ext uri="{FF2B5EF4-FFF2-40B4-BE49-F238E27FC236}">
                <a16:creationId xmlns:a16="http://schemas.microsoft.com/office/drawing/2014/main" id="{A21916AB-08E5-4D71-AF26-197787D980A7}"/>
              </a:ext>
            </a:extLst>
          </p:cNvPr>
          <p:cNvSpPr/>
          <p:nvPr/>
        </p:nvSpPr>
        <p:spPr>
          <a:xfrm>
            <a:off x="7841574" y="3545645"/>
            <a:ext cx="27658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1406518-A5A8-42A7-980A-BD73DBFC1193}"/>
              </a:ext>
            </a:extLst>
          </p:cNvPr>
          <p:cNvSpPr txBox="1"/>
          <p:nvPr/>
        </p:nvSpPr>
        <p:spPr>
          <a:xfrm>
            <a:off x="4358778" y="3821596"/>
            <a:ext cx="461665" cy="119330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de-DE" dirty="0"/>
              <a:t>Integration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9F8D7B9-47D4-4F1D-BC35-3E4074CFDFFD}"/>
              </a:ext>
            </a:extLst>
          </p:cNvPr>
          <p:cNvSpPr txBox="1"/>
          <p:nvPr/>
        </p:nvSpPr>
        <p:spPr>
          <a:xfrm>
            <a:off x="7744546" y="3821596"/>
            <a:ext cx="461665" cy="119330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de-DE" dirty="0"/>
              <a:t>Integration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8D5C3D8-B0F3-43BD-BAA2-A0B6F55420D0}"/>
              </a:ext>
            </a:extLst>
          </p:cNvPr>
          <p:cNvSpPr txBox="1"/>
          <p:nvPr/>
        </p:nvSpPr>
        <p:spPr>
          <a:xfrm>
            <a:off x="4377975" y="2208312"/>
            <a:ext cx="461665" cy="119330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de-DE" dirty="0"/>
              <a:t>Interfaces 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0305CB0-08CC-4DDC-8CB2-6D9D995031AF}"/>
              </a:ext>
            </a:extLst>
          </p:cNvPr>
          <p:cNvSpPr txBox="1"/>
          <p:nvPr/>
        </p:nvSpPr>
        <p:spPr>
          <a:xfrm>
            <a:off x="7742437" y="2146003"/>
            <a:ext cx="461665" cy="119330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de-DE" dirty="0"/>
              <a:t>Interfaces  </a:t>
            </a:r>
          </a:p>
        </p:txBody>
      </p:sp>
    </p:spTree>
    <p:extLst>
      <p:ext uri="{BB962C8B-B14F-4D97-AF65-F5344CB8AC3E}">
        <p14:creationId xmlns:p14="http://schemas.microsoft.com/office/powerpoint/2010/main" val="2872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186EC-3165-4AEF-AC31-299B8AC8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B0F0"/>
                </a:solidFill>
              </a:rPr>
              <a:t>Why destinguishing the types of Systems?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4D6F148-A933-45D7-85AF-02E5B5FED22C}"/>
              </a:ext>
            </a:extLst>
          </p:cNvPr>
          <p:cNvSpPr txBox="1"/>
          <p:nvPr/>
        </p:nvSpPr>
        <p:spPr>
          <a:xfrm>
            <a:off x="1503068" y="2058413"/>
            <a:ext cx="9144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important to destinguish the sorts of Software Systems, because the systems serve different purposes and the systems are built differently. </a:t>
            </a:r>
          </a:p>
          <a:p>
            <a:endParaRPr lang="en-US" sz="2400" dirty="0"/>
          </a:p>
          <a:p>
            <a:r>
              <a:rPr lang="en-US" sz="2400" b="1" u="sng" dirty="0"/>
              <a:t>Analogy:</a:t>
            </a:r>
            <a:r>
              <a:rPr lang="en-US" sz="2400" dirty="0"/>
              <a:t> </a:t>
            </a:r>
          </a:p>
          <a:p>
            <a:r>
              <a:rPr lang="en-US" sz="2400" dirty="0"/>
              <a:t>A ship and an airplane are both vehicles, but an airplane cannot fly in water as little as a ship can cruise in the air. Although the vehicles have similar building blocks they are very different.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 same is true for IT Software.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588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186EC-3165-4AEF-AC31-299B8AC8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-459432"/>
            <a:ext cx="9144001" cy="1371600"/>
          </a:xfrm>
        </p:spPr>
        <p:txBody>
          <a:bodyPr/>
          <a:lstStyle/>
          <a:p>
            <a:pPr algn="ctr"/>
            <a:r>
              <a:rPr lang="de-DE" dirty="0">
                <a:solidFill>
                  <a:srgbClr val="00B0F0"/>
                </a:solidFill>
              </a:rPr>
              <a:t>Sorts of relevant Systems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7D4B94-ADE2-4ECF-9B2E-F6AB54FFB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7988" y="1787044"/>
            <a:ext cx="3162906" cy="4104456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6400" b="1" u="sng" dirty="0"/>
          </a:p>
          <a:p>
            <a:pPr marL="0" indent="0">
              <a:buNone/>
            </a:pPr>
            <a:r>
              <a:rPr lang="de-DE" sz="6400" b="1" u="sng" dirty="0"/>
              <a:t>4. Systems for Mobile Devices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Mobile operating systems combine features of a personal computer operating system with other features useful for mobile or handheld use, and usually including a wireless inbuilt modem and SIM tray for telephony and data connection.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800" dirty="0"/>
              <a:t>You’ve </a:t>
            </a:r>
            <a:r>
              <a:rPr lang="en-US" sz="4800" b="1" dirty="0"/>
              <a:t>got 2 main operating system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dirty="0"/>
              <a:t>options available: </a:t>
            </a:r>
          </a:p>
          <a:p>
            <a:pPr marL="742950" indent="-742950">
              <a:lnSpc>
                <a:spcPct val="120000"/>
              </a:lnSpc>
              <a:buAutoNum type="alphaLcParenR"/>
            </a:pPr>
            <a:r>
              <a:rPr lang="en-US" sz="4800" dirty="0"/>
              <a:t>iOS and </a:t>
            </a:r>
          </a:p>
          <a:p>
            <a:pPr marL="742950" indent="-742950">
              <a:lnSpc>
                <a:spcPct val="120000"/>
              </a:lnSpc>
              <a:buAutoNum type="alphaLcParenR"/>
            </a:pPr>
            <a:r>
              <a:rPr lang="en-US" sz="4800" dirty="0"/>
              <a:t>Android.</a:t>
            </a:r>
          </a:p>
          <a:p>
            <a:pPr marL="0" indent="0">
              <a:buNone/>
            </a:pPr>
            <a:r>
              <a:rPr lang="en-US" sz="4800" dirty="0"/>
              <a:t>Others less important are: </a:t>
            </a:r>
            <a:r>
              <a:rPr lang="de-DE" sz="4800" dirty="0"/>
              <a:t>Windows , Blackberry OS, S40, Kai OS, Symbian, Sailfish OS, Ubuntu touch, Tizen.</a:t>
            </a:r>
          </a:p>
          <a:p>
            <a:pPr marL="0" indent="0">
              <a:lnSpc>
                <a:spcPct val="120000"/>
              </a:lnSpc>
              <a:buNone/>
            </a:pPr>
            <a:endParaRPr lang="de-DE" sz="5600" b="1" dirty="0">
              <a:solidFill>
                <a:srgbClr val="FF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5C5948B-5734-4E83-B30A-CF2E1C33B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8548" y="1196752"/>
            <a:ext cx="609006" cy="40584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9E74645-F442-4549-AFC2-1F4C640CD186}"/>
              </a:ext>
            </a:extLst>
          </p:cNvPr>
          <p:cNvSpPr txBox="1"/>
          <p:nvPr/>
        </p:nvSpPr>
        <p:spPr>
          <a:xfrm>
            <a:off x="8110636" y="186964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Job Exchange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FBFAA6-C31C-4E02-8430-40ED521F6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548" y="1758605"/>
            <a:ext cx="609006" cy="5937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A3B08E1-6514-4066-98B5-BBB4BE013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548" y="2406976"/>
            <a:ext cx="609006" cy="60900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520ACD3F-B9DD-41C5-A8EF-942FC8BEEF86}"/>
              </a:ext>
            </a:extLst>
          </p:cNvPr>
          <p:cNvSpPr txBox="1"/>
          <p:nvPr/>
        </p:nvSpPr>
        <p:spPr>
          <a:xfrm>
            <a:off x="8110636" y="2572979"/>
            <a:ext cx="226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Job - Application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0483A5-FD4A-4846-AB87-B1934E959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216" y="3064816"/>
            <a:ext cx="609007" cy="609007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C75DBBA9-658B-4345-AD68-2977D41AD57E}"/>
              </a:ext>
            </a:extLst>
          </p:cNvPr>
          <p:cNvSpPr txBox="1"/>
          <p:nvPr/>
        </p:nvSpPr>
        <p:spPr>
          <a:xfrm>
            <a:off x="8110636" y="3152001"/>
            <a:ext cx="226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Recruiting Game App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55767B92-916C-40F5-A976-D528F1CA3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5985" y="3729187"/>
            <a:ext cx="619237" cy="632846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6BD367E3-E6F1-48CB-84A4-3BC352DF151F}"/>
              </a:ext>
            </a:extLst>
          </p:cNvPr>
          <p:cNvSpPr txBox="1"/>
          <p:nvPr/>
        </p:nvSpPr>
        <p:spPr>
          <a:xfrm>
            <a:off x="8110636" y="3869523"/>
            <a:ext cx="226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Statistics App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1B234CA2-C233-4A68-B547-966587D4F3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5985" y="4401497"/>
            <a:ext cx="623724" cy="63743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0F305F20-B234-49F4-84CF-A9F5ACE38DD5}"/>
              </a:ext>
            </a:extLst>
          </p:cNvPr>
          <p:cNvSpPr txBox="1"/>
          <p:nvPr/>
        </p:nvSpPr>
        <p:spPr>
          <a:xfrm>
            <a:off x="8110636" y="4508589"/>
            <a:ext cx="226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Social Act II App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648BAC2-0A87-4335-9B6B-34246EBE6B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5985" y="5089707"/>
            <a:ext cx="623724" cy="613718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88876DE2-D5C4-427E-AC8A-E9CE87DF65F0}"/>
              </a:ext>
            </a:extLst>
          </p:cNvPr>
          <p:cNvSpPr txBox="1"/>
          <p:nvPr/>
        </p:nvSpPr>
        <p:spPr>
          <a:xfrm>
            <a:off x="8089415" y="5162708"/>
            <a:ext cx="226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Employer Information App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49ADF62-110E-4BB8-8FEE-FE294EA917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1498" y="5752827"/>
            <a:ext cx="623724" cy="630504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D5F80FC4-381A-46AD-8E4F-162BE566F7CC}"/>
              </a:ext>
            </a:extLst>
          </p:cNvPr>
          <p:cNvSpPr txBox="1"/>
          <p:nvPr/>
        </p:nvSpPr>
        <p:spPr>
          <a:xfrm>
            <a:off x="8100102" y="1273117"/>
            <a:ext cx="281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Apps of the Bundesagentur für Arbeit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6D5D8FF2-3AA8-4BFE-B774-93C0606F911F}"/>
              </a:ext>
            </a:extLst>
          </p:cNvPr>
          <p:cNvSpPr txBox="1"/>
          <p:nvPr/>
        </p:nvSpPr>
        <p:spPr>
          <a:xfrm>
            <a:off x="8089415" y="5883550"/>
            <a:ext cx="226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Apprentice World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DCE5951-3C92-4E7F-ABF7-734F41364C3D}"/>
              </a:ext>
            </a:extLst>
          </p:cNvPr>
          <p:cNvSpPr txBox="1"/>
          <p:nvPr/>
        </p:nvSpPr>
        <p:spPr>
          <a:xfrm>
            <a:off x="9239054" y="1731559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APP: </a:t>
            </a:r>
          </a:p>
          <a:p>
            <a:r>
              <a:rPr lang="de-DE" sz="1000" dirty="0"/>
              <a:t>iOS - Released in 2013, until now 513 user comments.</a:t>
            </a:r>
          </a:p>
          <a:p>
            <a:r>
              <a:rPr lang="de-DE" sz="1000" dirty="0"/>
              <a:t>Android – 9731 user comments. 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2A5CDC6-A453-4AA8-9F09-A29CC6DC6949}"/>
              </a:ext>
            </a:extLst>
          </p:cNvPr>
          <p:cNvSpPr txBox="1"/>
          <p:nvPr/>
        </p:nvSpPr>
        <p:spPr>
          <a:xfrm>
            <a:off x="549796" y="6432733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Jobbörse: 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B7B9D5B2-FC7B-4296-A137-9AE048A07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9916" y="6518358"/>
            <a:ext cx="5040560" cy="198082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16450755-AE43-43F0-B1A8-2980DF0B7143}"/>
              </a:ext>
            </a:extLst>
          </p:cNvPr>
          <p:cNvSpPr/>
          <p:nvPr/>
        </p:nvSpPr>
        <p:spPr>
          <a:xfrm>
            <a:off x="7174531" y="1692612"/>
            <a:ext cx="4464497" cy="482574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0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186EC-3165-4AEF-AC31-299B8AC8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B0F0"/>
                </a:solidFill>
              </a:rPr>
              <a:t>What is a labor market information system (LMIS)?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7D4B94-ADE2-4ECF-9B2E-F6AB54FFB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7348" y="2362200"/>
            <a:ext cx="9054127" cy="3227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Labor Market Information System is technically an IT-Ecosystem consisting of many software systems. LMIS connects data of a job board (or more than one), many internal and external expert systems  and has a management information system on the top. 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It´s easier to build a wall than a house. A labour market information system is nor a wall neither a house it´s </a:t>
            </a:r>
            <a:r>
              <a:rPr lang="en-US" dirty="0">
                <a:solidFill>
                  <a:srgbClr val="FF0000"/>
                </a:solidFill>
              </a:rPr>
              <a:t>a residential complex, to stay in the picture.</a:t>
            </a:r>
            <a:endParaRPr lang="de-D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6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186EC-3165-4AEF-AC31-299B8AC8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What should be developed by WCC?</a:t>
            </a:r>
            <a:r>
              <a:rPr lang="de-DE" dirty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7D4B94-ADE2-4ECF-9B2E-F6AB54FFB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076" y="2288302"/>
            <a:ext cx="9639632" cy="28083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5E4FAA-14FA-4BF7-B440-F4F1B2237914}"/>
              </a:ext>
            </a:extLst>
          </p:cNvPr>
          <p:cNvSpPr txBox="1"/>
          <p:nvPr/>
        </p:nvSpPr>
        <p:spPr>
          <a:xfrm>
            <a:off x="1543068" y="2521349"/>
            <a:ext cx="9783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The Transaction Software – WorkNet Job Exchange?  	WorkNet-Customer (WorkNet-C)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The  Application Software for Employees? 		WorkNet-Employee (WorkNet-E)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The Management Information System?		WorkNet-Management (WorkNet-MIS)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The Mobile Applications (iOS/Android)?		WorkNet-Mobile (WorkNet-Mo)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 Labour Market Information System?		WorkNet-C + WorkNet-E + </a:t>
            </a:r>
          </a:p>
          <a:p>
            <a:r>
              <a:rPr lang="de-DE" dirty="0"/>
              <a:t>						WorkNet-MIS + WorkNet-Mo (all the above </a:t>
            </a:r>
          </a:p>
          <a:p>
            <a:r>
              <a:rPr lang="de-DE" dirty="0"/>
              <a:t>						mentioned Systems</a:t>
            </a:r>
          </a:p>
        </p:txBody>
      </p:sp>
    </p:spTree>
    <p:extLst>
      <p:ext uri="{BB962C8B-B14F-4D97-AF65-F5344CB8AC3E}">
        <p14:creationId xmlns:p14="http://schemas.microsoft.com/office/powerpoint/2010/main" val="24616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EFA6D83-A8E0-4961-92CA-6F51D88C83F1}"/>
              </a:ext>
            </a:extLst>
          </p:cNvPr>
          <p:cNvSpPr txBox="1"/>
          <p:nvPr/>
        </p:nvSpPr>
        <p:spPr>
          <a:xfrm>
            <a:off x="3214092" y="227687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rgbClr val="00B0F0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0075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er blauer Tunnel 16 x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6_TF02895261_TF02895261.potx" id="{2AB7ECFD-3DD1-437A-800A-4010CF699F01}" vid="{7CC23B45-6F2F-47A4-B56E-506F3FC28B8A}"/>
    </a:ext>
  </a:extLst>
</a:theme>
</file>

<file path=ppt/theme/theme2.xml><?xml version="1.0" encoding="utf-8"?>
<a:theme xmlns:a="http://schemas.openxmlformats.org/drawingml/2006/main" name="Office-Desig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Digitale Businesspräsentation Blauer Tunnel (Breitbild)</Template>
  <TotalTime>0</TotalTime>
  <Words>712</Words>
  <Application>Microsoft Office PowerPoint</Application>
  <PresentationFormat>Benutzerdefiniert</PresentationFormat>
  <Paragraphs>98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</vt:lpstr>
      <vt:lpstr>Digitaler blauer Tunnel 16 x 9</vt:lpstr>
      <vt:lpstr>A short Introduction in Software Engineering </vt:lpstr>
      <vt:lpstr>Software Engineering (SE)</vt:lpstr>
      <vt:lpstr>Why do we need a systematic approach for the further development of WorkNet?</vt:lpstr>
      <vt:lpstr>Sorts of relevant Systems  </vt:lpstr>
      <vt:lpstr>Why destinguishing the types of Systems?  </vt:lpstr>
      <vt:lpstr>Sorts of relevant Systems  </vt:lpstr>
      <vt:lpstr>What is a labor market information system (LMIS)?  </vt:lpstr>
      <vt:lpstr>What should be developed by WCC?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2020-06-15T16:31:39Z</dcterms:created>
  <dcterms:modified xsi:type="dcterms:W3CDTF">2020-08-17T09:36:34Z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