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2" r:id="rId1"/>
  </p:sldMasterIdLst>
  <p:notesMasterIdLst>
    <p:notesMasterId r:id="rId12"/>
  </p:notesMasterIdLst>
  <p:handoutMasterIdLst>
    <p:handoutMasterId r:id="rId13"/>
  </p:handoutMasterIdLst>
  <p:sldIdLst>
    <p:sldId id="257" r:id="rId2"/>
    <p:sldId id="444" r:id="rId3"/>
    <p:sldId id="448" r:id="rId4"/>
    <p:sldId id="628" r:id="rId5"/>
    <p:sldId id="449" r:id="rId6"/>
    <p:sldId id="439" r:id="rId7"/>
    <p:sldId id="321" r:id="rId8"/>
    <p:sldId id="446" r:id="rId9"/>
    <p:sldId id="447" r:id="rId10"/>
    <p:sldId id="629" r:id="rId11"/>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6640A"/>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95" d="100"/>
          <a:sy n="95" d="100"/>
        </p:scale>
        <p:origin x="134" y="67"/>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D536F0F-D3C2-4CB6-BB45-EBC9EA05E337}" type="datetime1">
              <a:rPr lang="de-DE" smtClean="0"/>
              <a:t>25.08.2020</a:t>
            </a:fld>
            <a:endParaRPr lang="en-US"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‹Nr.›</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854338B-377F-457E-9A42-9192BBEB12F8}" type="datetime1">
              <a:rPr lang="de-DE" smtClean="0"/>
              <a:t>25.08.2020</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
              <a:t>Textmasterformate durch Klicken bearbeiten</a:t>
            </a:r>
            <a:endParaRPr lang="en-US"/>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‹Nr.›</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de-DE"/>
              <a:t>Mastertitelformat bearbeiten</a:t>
            </a:r>
            <a:endParaRPr lang="en-US" dirty="0"/>
          </a:p>
        </p:txBody>
      </p:sp>
      <p:sp>
        <p:nvSpPr>
          <p:cNvPr id="3" name="Untertitel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e-DE"/>
              <a:t>Master-Untertitelformat bearbeiten</a:t>
            </a:r>
            <a:endParaRPr lang="en-US" dirty="0"/>
          </a:p>
        </p:txBody>
      </p:sp>
      <p:sp>
        <p:nvSpPr>
          <p:cNvPr id="8" name="Datumsplatzhalter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2365F164-488F-4E50-8E48-AB4B2181BC29}" type="datetime1">
              <a:rPr lang="de-DE" smtClean="0"/>
              <a:t>25.08.2020</a:t>
            </a:fld>
            <a:endParaRPr lang="en-US" dirty="0"/>
          </a:p>
        </p:txBody>
      </p:sp>
      <p:sp>
        <p:nvSpPr>
          <p:cNvPr id="9" name="Fußzeilenplatzhalt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r>
              <a:rPr lang="en-US"/>
              <a:t>SESA Meeting with WCC</a:t>
            </a:r>
            <a:endParaRPr lang="en-US" dirty="0"/>
          </a:p>
        </p:txBody>
      </p:sp>
      <p:sp>
        <p:nvSpPr>
          <p:cNvPr id="10" name="Foliennummernplatzhalt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9" name="Titel 1"/>
          <p:cNvSpPr>
            <a:spLocks noGrp="1"/>
          </p:cNvSpPr>
          <p:nvPr>
            <p:ph type="title"/>
          </p:nvPr>
        </p:nvSpPr>
        <p:spPr>
          <a:xfrm>
            <a:off x="581192" y="702156"/>
            <a:ext cx="11029616" cy="1013800"/>
          </a:xfrm>
        </p:spPr>
        <p:txBody>
          <a:bodyPr rtlCol="0"/>
          <a:lstStyle/>
          <a:p>
            <a:pPr rtl="0"/>
            <a:r>
              <a:rPr lang="de-DE"/>
              <a:t>Mastertitelformat bearbeiten</a:t>
            </a:r>
            <a:endParaRPr lang="en-US" dirty="0"/>
          </a:p>
        </p:txBody>
      </p:sp>
      <p:sp>
        <p:nvSpPr>
          <p:cNvPr id="3" name="Vertikaler Textplatzhalter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Datumsplatzhalter 3"/>
          <p:cNvSpPr>
            <a:spLocks noGrp="1"/>
          </p:cNvSpPr>
          <p:nvPr>
            <p:ph type="dt" sz="half" idx="10"/>
          </p:nvPr>
        </p:nvSpPr>
        <p:spPr/>
        <p:txBody>
          <a:bodyPr rtlCol="0"/>
          <a:lstStyle/>
          <a:p>
            <a:pPr rtl="0"/>
            <a:fld id="{8517980C-B31E-4096-B63F-6F13652BB1C4}" type="datetime1">
              <a:rPr lang="de-DE" smtClean="0"/>
              <a:t>25.08.2020</a:t>
            </a:fld>
            <a:endParaRPr lang="en-US" dirty="0"/>
          </a:p>
        </p:txBody>
      </p:sp>
      <p:sp>
        <p:nvSpPr>
          <p:cNvPr id="5" name="Fußzeilenplatzhalter 4"/>
          <p:cNvSpPr>
            <a:spLocks noGrp="1"/>
          </p:cNvSpPr>
          <p:nvPr>
            <p:ph type="ftr" sz="quarter" idx="11"/>
          </p:nvPr>
        </p:nvSpPr>
        <p:spPr/>
        <p:txBody>
          <a:bodyPr rtlCol="0"/>
          <a:lstStyle/>
          <a:p>
            <a:pPr rtl="0"/>
            <a:r>
              <a:rPr lang="en-US"/>
              <a:t>SESA Meeting with WCC</a:t>
            </a:r>
            <a:endParaRPr lang="en-US" dirty="0"/>
          </a:p>
        </p:txBody>
      </p:sp>
      <p:sp>
        <p:nvSpPr>
          <p:cNvPr id="6" name="Foliennummernplatzhalter 5"/>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hteck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kaler Titel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de-DE"/>
              <a:t>Mastertitelformat bearbeiten</a:t>
            </a:r>
            <a:endParaRPr lang="en-US" dirty="0"/>
          </a:p>
        </p:txBody>
      </p:sp>
      <p:sp>
        <p:nvSpPr>
          <p:cNvPr id="3" name="Vertikaler Textplatzhalter 2"/>
          <p:cNvSpPr>
            <a:spLocks noGrp="1"/>
          </p:cNvSpPr>
          <p:nvPr>
            <p:ph type="body" orient="vert" idx="1"/>
          </p:nvPr>
        </p:nvSpPr>
        <p:spPr>
          <a:xfrm>
            <a:off x="774923" y="863600"/>
            <a:ext cx="7161625" cy="4807326"/>
          </a:xfrm>
        </p:spPr>
        <p:txBody>
          <a:bodyPr vert="eaVert" rtlCol="0" anchor="t"/>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8" name="Rechteck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hteck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hteck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umsplatzhalter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3EEB8A55-A851-4F26-A70F-889489E2AEC3}" type="datetime1">
              <a:rPr lang="de-DE" smtClean="0"/>
              <a:t>25.08.2020</a:t>
            </a:fld>
            <a:endParaRPr lang="en-US" dirty="0"/>
          </a:p>
        </p:txBody>
      </p:sp>
      <p:sp>
        <p:nvSpPr>
          <p:cNvPr id="12" name="Fußzeilenplatzhalt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r>
              <a:rPr lang="en-US"/>
              <a:t>SESA Meeting with WCC</a:t>
            </a:r>
            <a:endParaRPr lang="en-US" dirty="0"/>
          </a:p>
        </p:txBody>
      </p:sp>
      <p:sp>
        <p:nvSpPr>
          <p:cNvPr id="13" name="Foliennummernplatzhalt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EA8410C6-F7D0-4A6A-908F-82E314813103}"/>
              </a:ext>
            </a:extLst>
          </p:cNvPr>
          <p:cNvSpPr>
            <a:spLocks noGrp="1"/>
          </p:cNvSpPr>
          <p:nvPr>
            <p:ph type="pic" sz="quarter" idx="25"/>
          </p:nvPr>
        </p:nvSpPr>
        <p:spPr>
          <a:xfrm>
            <a:off x="0" y="4514850"/>
            <a:ext cx="2028916" cy="23431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3" name="Picture Placeholder 8">
            <a:extLst>
              <a:ext uri="{FF2B5EF4-FFF2-40B4-BE49-F238E27FC236}">
                <a16:creationId xmlns:a16="http://schemas.microsoft.com/office/drawing/2014/main" id="{6F65C1D3-C5F1-475F-9985-D4E771EE8DE3}"/>
              </a:ext>
            </a:extLst>
          </p:cNvPr>
          <p:cNvSpPr>
            <a:spLocks noGrp="1"/>
          </p:cNvSpPr>
          <p:nvPr>
            <p:ph type="pic" sz="quarter" idx="26"/>
          </p:nvPr>
        </p:nvSpPr>
        <p:spPr>
          <a:xfrm>
            <a:off x="2028916" y="4514850"/>
            <a:ext cx="2028916" cy="23431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4" name="Picture Placeholder 8">
            <a:extLst>
              <a:ext uri="{FF2B5EF4-FFF2-40B4-BE49-F238E27FC236}">
                <a16:creationId xmlns:a16="http://schemas.microsoft.com/office/drawing/2014/main" id="{1961B85C-7D05-4DFE-9B44-B1E97C16F427}"/>
              </a:ext>
            </a:extLst>
          </p:cNvPr>
          <p:cNvSpPr>
            <a:spLocks noGrp="1"/>
          </p:cNvSpPr>
          <p:nvPr>
            <p:ph type="pic" sz="quarter" idx="27"/>
          </p:nvPr>
        </p:nvSpPr>
        <p:spPr>
          <a:xfrm>
            <a:off x="4057832" y="4514850"/>
            <a:ext cx="2047422" cy="23431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5" name="Picture Placeholder 8">
            <a:extLst>
              <a:ext uri="{FF2B5EF4-FFF2-40B4-BE49-F238E27FC236}">
                <a16:creationId xmlns:a16="http://schemas.microsoft.com/office/drawing/2014/main" id="{BC8E1A08-2897-4811-807B-2D66F0C66E9A}"/>
              </a:ext>
            </a:extLst>
          </p:cNvPr>
          <p:cNvSpPr>
            <a:spLocks noGrp="1"/>
          </p:cNvSpPr>
          <p:nvPr>
            <p:ph type="pic" sz="quarter" idx="28"/>
          </p:nvPr>
        </p:nvSpPr>
        <p:spPr>
          <a:xfrm>
            <a:off x="6105254" y="4514850"/>
            <a:ext cx="2028916" cy="23431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Picture Placeholder 8">
            <a:extLst>
              <a:ext uri="{FF2B5EF4-FFF2-40B4-BE49-F238E27FC236}">
                <a16:creationId xmlns:a16="http://schemas.microsoft.com/office/drawing/2014/main" id="{AD1AF7EC-2C3A-4A7F-B12A-F862DCEEFEB4}"/>
              </a:ext>
            </a:extLst>
          </p:cNvPr>
          <p:cNvSpPr>
            <a:spLocks noGrp="1"/>
          </p:cNvSpPr>
          <p:nvPr>
            <p:ph type="pic" sz="quarter" idx="29"/>
          </p:nvPr>
        </p:nvSpPr>
        <p:spPr>
          <a:xfrm>
            <a:off x="8134168" y="4514850"/>
            <a:ext cx="2028916" cy="23431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8" name="Picture Placeholder 8">
            <a:extLst>
              <a:ext uri="{FF2B5EF4-FFF2-40B4-BE49-F238E27FC236}">
                <a16:creationId xmlns:a16="http://schemas.microsoft.com/office/drawing/2014/main" id="{0EBE85F6-16B4-4B57-B90E-945A284A7C0F}"/>
              </a:ext>
            </a:extLst>
          </p:cNvPr>
          <p:cNvSpPr>
            <a:spLocks noGrp="1"/>
          </p:cNvSpPr>
          <p:nvPr>
            <p:ph type="pic" sz="quarter" idx="30"/>
          </p:nvPr>
        </p:nvSpPr>
        <p:spPr>
          <a:xfrm>
            <a:off x="10163084" y="4514850"/>
            <a:ext cx="2028916" cy="234315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5" name="Picture Placeholder 8">
            <a:extLst>
              <a:ext uri="{FF2B5EF4-FFF2-40B4-BE49-F238E27FC236}">
                <a16:creationId xmlns:a16="http://schemas.microsoft.com/office/drawing/2014/main" id="{377B1D1F-A8B8-4547-8D86-0E327F1D7106}"/>
              </a:ext>
            </a:extLst>
          </p:cNvPr>
          <p:cNvSpPr>
            <a:spLocks noGrp="1"/>
          </p:cNvSpPr>
          <p:nvPr>
            <p:ph type="pic" sz="quarter" idx="37"/>
          </p:nvPr>
        </p:nvSpPr>
        <p:spPr>
          <a:xfrm>
            <a:off x="0" y="-1"/>
            <a:ext cx="2028916" cy="21880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6" name="Picture Placeholder 8">
            <a:extLst>
              <a:ext uri="{FF2B5EF4-FFF2-40B4-BE49-F238E27FC236}">
                <a16:creationId xmlns:a16="http://schemas.microsoft.com/office/drawing/2014/main" id="{22A6D38C-3F7A-499E-B48F-B4C18D39A5CF}"/>
              </a:ext>
            </a:extLst>
          </p:cNvPr>
          <p:cNvSpPr>
            <a:spLocks noGrp="1"/>
          </p:cNvSpPr>
          <p:nvPr>
            <p:ph type="pic" sz="quarter" idx="38"/>
          </p:nvPr>
        </p:nvSpPr>
        <p:spPr>
          <a:xfrm>
            <a:off x="2028916" y="-1"/>
            <a:ext cx="2028916" cy="21880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7" name="Picture Placeholder 8">
            <a:extLst>
              <a:ext uri="{FF2B5EF4-FFF2-40B4-BE49-F238E27FC236}">
                <a16:creationId xmlns:a16="http://schemas.microsoft.com/office/drawing/2014/main" id="{3CF32EEB-89E4-4BF0-AFA7-8A0F21FC04A4}"/>
              </a:ext>
            </a:extLst>
          </p:cNvPr>
          <p:cNvSpPr>
            <a:spLocks noGrp="1"/>
          </p:cNvSpPr>
          <p:nvPr>
            <p:ph type="pic" sz="quarter" idx="39"/>
          </p:nvPr>
        </p:nvSpPr>
        <p:spPr>
          <a:xfrm>
            <a:off x="4057832" y="-1"/>
            <a:ext cx="2047422" cy="21880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8" name="Picture Placeholder 8">
            <a:extLst>
              <a:ext uri="{FF2B5EF4-FFF2-40B4-BE49-F238E27FC236}">
                <a16:creationId xmlns:a16="http://schemas.microsoft.com/office/drawing/2014/main" id="{9FF473FA-A0CF-4074-B871-279422A5CFC8}"/>
              </a:ext>
            </a:extLst>
          </p:cNvPr>
          <p:cNvSpPr>
            <a:spLocks noGrp="1"/>
          </p:cNvSpPr>
          <p:nvPr>
            <p:ph type="pic" sz="quarter" idx="40"/>
          </p:nvPr>
        </p:nvSpPr>
        <p:spPr>
          <a:xfrm>
            <a:off x="6105254" y="-1"/>
            <a:ext cx="2028916" cy="21880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9" name="Picture Placeholder 8">
            <a:extLst>
              <a:ext uri="{FF2B5EF4-FFF2-40B4-BE49-F238E27FC236}">
                <a16:creationId xmlns:a16="http://schemas.microsoft.com/office/drawing/2014/main" id="{927F7A49-7D92-470B-B141-3A330676AE27}"/>
              </a:ext>
            </a:extLst>
          </p:cNvPr>
          <p:cNvSpPr>
            <a:spLocks noGrp="1"/>
          </p:cNvSpPr>
          <p:nvPr>
            <p:ph type="pic" sz="quarter" idx="41"/>
          </p:nvPr>
        </p:nvSpPr>
        <p:spPr>
          <a:xfrm>
            <a:off x="8134168" y="-1"/>
            <a:ext cx="2028916" cy="21880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30" name="Picture Placeholder 8">
            <a:extLst>
              <a:ext uri="{FF2B5EF4-FFF2-40B4-BE49-F238E27FC236}">
                <a16:creationId xmlns:a16="http://schemas.microsoft.com/office/drawing/2014/main" id="{2DEBC4AD-6AC9-43D0-90F7-79D693252BE5}"/>
              </a:ext>
            </a:extLst>
          </p:cNvPr>
          <p:cNvSpPr>
            <a:spLocks noGrp="1"/>
          </p:cNvSpPr>
          <p:nvPr>
            <p:ph type="pic" sz="quarter" idx="42"/>
          </p:nvPr>
        </p:nvSpPr>
        <p:spPr>
          <a:xfrm>
            <a:off x="10163084" y="-1"/>
            <a:ext cx="2028916" cy="218802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31" name="Picture Placeholder 8">
            <a:extLst>
              <a:ext uri="{FF2B5EF4-FFF2-40B4-BE49-F238E27FC236}">
                <a16:creationId xmlns:a16="http://schemas.microsoft.com/office/drawing/2014/main" id="{41C1BAB6-D060-42B0-BB06-60ED243F3D63}"/>
              </a:ext>
            </a:extLst>
          </p:cNvPr>
          <p:cNvSpPr>
            <a:spLocks noGrp="1"/>
          </p:cNvSpPr>
          <p:nvPr>
            <p:ph type="pic" sz="quarter" idx="43"/>
          </p:nvPr>
        </p:nvSpPr>
        <p:spPr>
          <a:xfrm>
            <a:off x="0" y="2188028"/>
            <a:ext cx="2028916" cy="232682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34" name="Picture Placeholder 8">
            <a:extLst>
              <a:ext uri="{FF2B5EF4-FFF2-40B4-BE49-F238E27FC236}">
                <a16:creationId xmlns:a16="http://schemas.microsoft.com/office/drawing/2014/main" id="{A8F51325-BF73-4DDA-8C00-AE6C8396935A}"/>
              </a:ext>
            </a:extLst>
          </p:cNvPr>
          <p:cNvSpPr>
            <a:spLocks noGrp="1"/>
          </p:cNvSpPr>
          <p:nvPr>
            <p:ph type="pic" sz="quarter" idx="46"/>
          </p:nvPr>
        </p:nvSpPr>
        <p:spPr>
          <a:xfrm>
            <a:off x="6105254" y="2188028"/>
            <a:ext cx="2028916" cy="232682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dirty="0"/>
          </a:p>
        </p:txBody>
      </p:sp>
      <p:sp>
        <p:nvSpPr>
          <p:cNvPr id="35" name="Picture Placeholder 8">
            <a:extLst>
              <a:ext uri="{FF2B5EF4-FFF2-40B4-BE49-F238E27FC236}">
                <a16:creationId xmlns:a16="http://schemas.microsoft.com/office/drawing/2014/main" id="{147C14B7-0220-4E03-A172-1C0AEF957C68}"/>
              </a:ext>
            </a:extLst>
          </p:cNvPr>
          <p:cNvSpPr>
            <a:spLocks noGrp="1"/>
          </p:cNvSpPr>
          <p:nvPr>
            <p:ph type="pic" sz="quarter" idx="47"/>
          </p:nvPr>
        </p:nvSpPr>
        <p:spPr>
          <a:xfrm>
            <a:off x="8134168" y="2188028"/>
            <a:ext cx="2028916" cy="232682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36" name="Picture Placeholder 8">
            <a:extLst>
              <a:ext uri="{FF2B5EF4-FFF2-40B4-BE49-F238E27FC236}">
                <a16:creationId xmlns:a16="http://schemas.microsoft.com/office/drawing/2014/main" id="{585B5A4D-C0C7-494F-B31E-C85310495CC6}"/>
              </a:ext>
            </a:extLst>
          </p:cNvPr>
          <p:cNvSpPr>
            <a:spLocks noGrp="1"/>
          </p:cNvSpPr>
          <p:nvPr>
            <p:ph type="pic" sz="quarter" idx="48"/>
          </p:nvPr>
        </p:nvSpPr>
        <p:spPr>
          <a:xfrm>
            <a:off x="10163084" y="2188028"/>
            <a:ext cx="2028916" cy="232682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3767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6" presetClass="emph" presetSubtype="0" accel="50000" decel="50000" autoRev="1" fill="hold" grpId="1" nodeType="withEffect">
                                  <p:stCondLst>
                                    <p:cond delay="0"/>
                                  </p:stCondLst>
                                  <p:childTnLst>
                                    <p:animScale>
                                      <p:cBhvr>
                                        <p:cTn id="9" dur="500" fill="hold"/>
                                        <p:tgtEl>
                                          <p:spTgt spid="25"/>
                                        </p:tgtEl>
                                      </p:cBhvr>
                                      <p:by x="105000" y="105000"/>
                                    </p:animScale>
                                  </p:childTnLst>
                                </p:cTn>
                              </p:par>
                              <p:par>
                                <p:cTn id="10" presetID="22" presetClass="entr" presetSubtype="8" fill="hold" grpId="0" nodeType="withEffect">
                                  <p:stCondLst>
                                    <p:cond delay="30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par>
                                <p:cTn id="13" presetID="6" presetClass="emph" presetSubtype="0" accel="50000" decel="50000" autoRev="1" fill="hold" grpId="1" nodeType="withEffect">
                                  <p:stCondLst>
                                    <p:cond delay="300"/>
                                  </p:stCondLst>
                                  <p:childTnLst>
                                    <p:animScale>
                                      <p:cBhvr>
                                        <p:cTn id="14" dur="500" fill="hold"/>
                                        <p:tgtEl>
                                          <p:spTgt spid="26"/>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27"/>
                                        </p:tgtEl>
                                      </p:cBhvr>
                                      <p:by x="105000" y="105000"/>
                                    </p:animScale>
                                  </p:childTnLst>
                                </p:cTn>
                              </p:par>
                              <p:par>
                                <p:cTn id="20" presetID="22" presetClass="entr" presetSubtype="8" fill="hold" grpId="0" nodeType="withEffect">
                                  <p:stCondLst>
                                    <p:cond delay="110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par>
                                <p:cTn id="23" presetID="6" presetClass="emph" presetSubtype="0" accel="50000" decel="50000" autoRev="1" fill="hold" grpId="1" nodeType="withEffect">
                                  <p:stCondLst>
                                    <p:cond delay="1100"/>
                                  </p:stCondLst>
                                  <p:childTnLst>
                                    <p:animScale>
                                      <p:cBhvr>
                                        <p:cTn id="24" dur="500" fill="hold"/>
                                        <p:tgtEl>
                                          <p:spTgt spid="28"/>
                                        </p:tgtEl>
                                      </p:cBhvr>
                                      <p:by x="105000" y="105000"/>
                                    </p:animScale>
                                  </p:childTnLst>
                                </p:cTn>
                              </p:par>
                              <p:par>
                                <p:cTn id="25" presetID="22" presetClass="entr" presetSubtype="8" fill="hold" grpId="0" nodeType="withEffect">
                                  <p:stCondLst>
                                    <p:cond delay="140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par>
                                <p:cTn id="28" presetID="6" presetClass="emph" presetSubtype="0" accel="50000" decel="50000" autoRev="1" fill="hold" grpId="1" nodeType="withEffect">
                                  <p:stCondLst>
                                    <p:cond delay="1400"/>
                                  </p:stCondLst>
                                  <p:childTnLst>
                                    <p:animScale>
                                      <p:cBhvr>
                                        <p:cTn id="29" dur="500" fill="hold"/>
                                        <p:tgtEl>
                                          <p:spTgt spid="29"/>
                                        </p:tgtEl>
                                      </p:cBhvr>
                                      <p:by x="105000" y="105000"/>
                                    </p:animScale>
                                  </p:childTnLst>
                                </p:cTn>
                              </p:par>
                              <p:par>
                                <p:cTn id="30" presetID="22" presetClass="entr" presetSubtype="8" fill="hold" grpId="0" nodeType="withEffect">
                                  <p:stCondLst>
                                    <p:cond delay="180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par>
                                <p:cTn id="33" presetID="6" presetClass="emph" presetSubtype="0" accel="50000" decel="50000" autoRev="1" fill="hold" grpId="1" nodeType="withEffect">
                                  <p:stCondLst>
                                    <p:cond delay="1800"/>
                                  </p:stCondLst>
                                  <p:childTnLst>
                                    <p:animScale>
                                      <p:cBhvr>
                                        <p:cTn id="34" dur="500" fill="hold"/>
                                        <p:tgtEl>
                                          <p:spTgt spid="30"/>
                                        </p:tgtEl>
                                      </p:cBhvr>
                                      <p:by x="105000" y="105000"/>
                                    </p:animScale>
                                  </p:childTnLst>
                                </p:cTn>
                              </p:par>
                              <p:par>
                                <p:cTn id="35" presetID="22" presetClass="entr" presetSubtype="8" fill="hold" grpId="0" nodeType="withEffect">
                                  <p:stCondLst>
                                    <p:cond delay="210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par>
                                <p:cTn id="38" presetID="6" presetClass="emph" presetSubtype="0" accel="50000" decel="50000" autoRev="1" fill="hold" grpId="1" nodeType="withEffect">
                                  <p:stCondLst>
                                    <p:cond delay="2100"/>
                                  </p:stCondLst>
                                  <p:childTnLst>
                                    <p:animScale>
                                      <p:cBhvr>
                                        <p:cTn id="39" dur="500" fill="hold"/>
                                        <p:tgtEl>
                                          <p:spTgt spid="31"/>
                                        </p:tgtEl>
                                      </p:cBhvr>
                                      <p:by x="105000" y="105000"/>
                                    </p:animScale>
                                  </p:childTnLst>
                                </p:cTn>
                              </p:par>
                              <p:par>
                                <p:cTn id="40" presetID="22" presetClass="entr" presetSubtype="8" fill="hold" grpId="0" nodeType="withEffect">
                                  <p:stCondLst>
                                    <p:cond delay="280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par>
                                <p:cTn id="43" presetID="6" presetClass="emph" presetSubtype="0" accel="50000" decel="50000" autoRev="1" fill="hold" grpId="1" nodeType="withEffect">
                                  <p:stCondLst>
                                    <p:cond delay="2800"/>
                                  </p:stCondLst>
                                  <p:childTnLst>
                                    <p:animScale>
                                      <p:cBhvr>
                                        <p:cTn id="44" dur="500" fill="hold"/>
                                        <p:tgtEl>
                                          <p:spTgt spid="34"/>
                                        </p:tgtEl>
                                      </p:cBhvr>
                                      <p:by x="105000" y="105000"/>
                                    </p:animScale>
                                  </p:childTnLst>
                                </p:cTn>
                              </p:par>
                              <p:par>
                                <p:cTn id="45" presetID="22" presetClass="entr" presetSubtype="8" fill="hold" grpId="0" nodeType="withEffect">
                                  <p:stCondLst>
                                    <p:cond delay="310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par>
                                <p:cTn id="48" presetID="6" presetClass="emph" presetSubtype="0" accel="50000" decel="50000" autoRev="1" fill="hold" grpId="1" nodeType="withEffect">
                                  <p:stCondLst>
                                    <p:cond delay="3100"/>
                                  </p:stCondLst>
                                  <p:childTnLst>
                                    <p:animScale>
                                      <p:cBhvr>
                                        <p:cTn id="49" dur="500" fill="hold"/>
                                        <p:tgtEl>
                                          <p:spTgt spid="35"/>
                                        </p:tgtEl>
                                      </p:cBhvr>
                                      <p:by x="105000" y="105000"/>
                                    </p:animScale>
                                  </p:childTnLst>
                                </p:cTn>
                              </p:par>
                              <p:par>
                                <p:cTn id="50" presetID="22" presetClass="entr" presetSubtype="8" fill="hold" grpId="0" nodeType="withEffect">
                                  <p:stCondLst>
                                    <p:cond delay="350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par>
                                <p:cTn id="53" presetID="6" presetClass="emph" presetSubtype="0" accel="50000" decel="50000" autoRev="1" fill="hold" grpId="1" nodeType="withEffect">
                                  <p:stCondLst>
                                    <p:cond delay="3500"/>
                                  </p:stCondLst>
                                  <p:childTnLst>
                                    <p:animScale>
                                      <p:cBhvr>
                                        <p:cTn id="54" dur="500" fill="hold"/>
                                        <p:tgtEl>
                                          <p:spTgt spid="36"/>
                                        </p:tgtEl>
                                      </p:cBhvr>
                                      <p:by x="105000" y="105000"/>
                                    </p:animScale>
                                  </p:childTnLst>
                                </p:cTn>
                              </p:par>
                              <p:par>
                                <p:cTn id="55" presetID="22" presetClass="entr" presetSubtype="8" fill="hold" grpId="0" nodeType="withEffect">
                                  <p:stCondLst>
                                    <p:cond delay="390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500"/>
                                        <p:tgtEl>
                                          <p:spTgt spid="2"/>
                                        </p:tgtEl>
                                      </p:cBhvr>
                                    </p:animEffect>
                                  </p:childTnLst>
                                </p:cTn>
                              </p:par>
                              <p:par>
                                <p:cTn id="58" presetID="6" presetClass="emph" presetSubtype="0" accel="50000" decel="50000" autoRev="1" fill="hold" grpId="1" nodeType="withEffect">
                                  <p:stCondLst>
                                    <p:cond delay="3900"/>
                                  </p:stCondLst>
                                  <p:childTnLst>
                                    <p:animScale>
                                      <p:cBhvr>
                                        <p:cTn id="59" dur="500" fill="hold"/>
                                        <p:tgtEl>
                                          <p:spTgt spid="2"/>
                                        </p:tgtEl>
                                      </p:cBhvr>
                                      <p:by x="105000" y="105000"/>
                                    </p:animScale>
                                  </p:childTnLst>
                                </p:cTn>
                              </p:par>
                              <p:par>
                                <p:cTn id="60" presetID="22" presetClass="entr" presetSubtype="8" fill="hold" grpId="0" nodeType="withEffect">
                                  <p:stCondLst>
                                    <p:cond delay="430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500"/>
                                        <p:tgtEl>
                                          <p:spTgt spid="3"/>
                                        </p:tgtEl>
                                      </p:cBhvr>
                                    </p:animEffect>
                                  </p:childTnLst>
                                </p:cTn>
                              </p:par>
                              <p:par>
                                <p:cTn id="63" presetID="6" presetClass="emph" presetSubtype="0" accel="50000" decel="50000" autoRev="1" fill="hold" grpId="1" nodeType="withEffect">
                                  <p:stCondLst>
                                    <p:cond delay="4300"/>
                                  </p:stCondLst>
                                  <p:childTnLst>
                                    <p:animScale>
                                      <p:cBhvr>
                                        <p:cTn id="64" dur="500" fill="hold"/>
                                        <p:tgtEl>
                                          <p:spTgt spid="3"/>
                                        </p:tgtEl>
                                      </p:cBhvr>
                                      <p:by x="105000" y="105000"/>
                                    </p:animScale>
                                  </p:childTnLst>
                                </p:cTn>
                              </p:par>
                              <p:par>
                                <p:cTn id="65" presetID="22" presetClass="entr" presetSubtype="8" fill="hold" grpId="0" nodeType="withEffect">
                                  <p:stCondLst>
                                    <p:cond delay="4700"/>
                                  </p:stCondLst>
                                  <p:childTnLst>
                                    <p:set>
                                      <p:cBhvr>
                                        <p:cTn id="66" dur="1" fill="hold">
                                          <p:stCondLst>
                                            <p:cond delay="0"/>
                                          </p:stCondLst>
                                        </p:cTn>
                                        <p:tgtEl>
                                          <p:spTgt spid="4"/>
                                        </p:tgtEl>
                                        <p:attrNameLst>
                                          <p:attrName>style.visibility</p:attrName>
                                        </p:attrNameLst>
                                      </p:cBhvr>
                                      <p:to>
                                        <p:strVal val="visible"/>
                                      </p:to>
                                    </p:set>
                                    <p:animEffect transition="in" filter="wipe(left)">
                                      <p:cBhvr>
                                        <p:cTn id="67" dur="500"/>
                                        <p:tgtEl>
                                          <p:spTgt spid="4"/>
                                        </p:tgtEl>
                                      </p:cBhvr>
                                    </p:animEffect>
                                  </p:childTnLst>
                                </p:cTn>
                              </p:par>
                              <p:par>
                                <p:cTn id="68" presetID="6" presetClass="emph" presetSubtype="0" accel="50000" decel="50000" autoRev="1" fill="hold" grpId="1" nodeType="withEffect">
                                  <p:stCondLst>
                                    <p:cond delay="4700"/>
                                  </p:stCondLst>
                                  <p:childTnLst>
                                    <p:animScale>
                                      <p:cBhvr>
                                        <p:cTn id="69" dur="500" fill="hold"/>
                                        <p:tgtEl>
                                          <p:spTgt spid="4"/>
                                        </p:tgtEl>
                                      </p:cBhvr>
                                      <p:by x="105000" y="105000"/>
                                    </p:animScale>
                                  </p:childTnLst>
                                </p:cTn>
                              </p:par>
                              <p:par>
                                <p:cTn id="70" presetID="22" presetClass="entr" presetSubtype="8" fill="hold" grpId="0" nodeType="withEffect">
                                  <p:stCondLst>
                                    <p:cond delay="5000"/>
                                  </p:stCondLst>
                                  <p:childTnLst>
                                    <p:set>
                                      <p:cBhvr>
                                        <p:cTn id="71" dur="1" fill="hold">
                                          <p:stCondLst>
                                            <p:cond delay="0"/>
                                          </p:stCondLst>
                                        </p:cTn>
                                        <p:tgtEl>
                                          <p:spTgt spid="5"/>
                                        </p:tgtEl>
                                        <p:attrNameLst>
                                          <p:attrName>style.visibility</p:attrName>
                                        </p:attrNameLst>
                                      </p:cBhvr>
                                      <p:to>
                                        <p:strVal val="visible"/>
                                      </p:to>
                                    </p:set>
                                    <p:animEffect transition="in" filter="wipe(left)">
                                      <p:cBhvr>
                                        <p:cTn id="72" dur="500"/>
                                        <p:tgtEl>
                                          <p:spTgt spid="5"/>
                                        </p:tgtEl>
                                      </p:cBhvr>
                                    </p:animEffect>
                                  </p:childTnLst>
                                </p:cTn>
                              </p:par>
                              <p:par>
                                <p:cTn id="73" presetID="6" presetClass="emph" presetSubtype="0" accel="50000" decel="50000" autoRev="1" fill="hold" grpId="1" nodeType="withEffect">
                                  <p:stCondLst>
                                    <p:cond delay="5000"/>
                                  </p:stCondLst>
                                  <p:childTnLst>
                                    <p:animScale>
                                      <p:cBhvr>
                                        <p:cTn id="74" dur="500" fill="hold"/>
                                        <p:tgtEl>
                                          <p:spTgt spid="5"/>
                                        </p:tgtEl>
                                      </p:cBhvr>
                                      <p:by x="105000" y="105000"/>
                                    </p:animScale>
                                  </p:childTnLst>
                                </p:cTn>
                              </p:par>
                              <p:par>
                                <p:cTn id="75" presetID="22" presetClass="entr" presetSubtype="8" fill="hold" grpId="0" nodeType="withEffect">
                                  <p:stCondLst>
                                    <p:cond delay="5300"/>
                                  </p:stCondLst>
                                  <p:childTnLst>
                                    <p:set>
                                      <p:cBhvr>
                                        <p:cTn id="76" dur="1" fill="hold">
                                          <p:stCondLst>
                                            <p:cond delay="0"/>
                                          </p:stCondLst>
                                        </p:cTn>
                                        <p:tgtEl>
                                          <p:spTgt spid="6"/>
                                        </p:tgtEl>
                                        <p:attrNameLst>
                                          <p:attrName>style.visibility</p:attrName>
                                        </p:attrNameLst>
                                      </p:cBhvr>
                                      <p:to>
                                        <p:strVal val="visible"/>
                                      </p:to>
                                    </p:set>
                                    <p:animEffect transition="in" filter="wipe(left)">
                                      <p:cBhvr>
                                        <p:cTn id="77" dur="500"/>
                                        <p:tgtEl>
                                          <p:spTgt spid="6"/>
                                        </p:tgtEl>
                                      </p:cBhvr>
                                    </p:animEffect>
                                  </p:childTnLst>
                                </p:cTn>
                              </p:par>
                              <p:par>
                                <p:cTn id="78" presetID="6" presetClass="emph" presetSubtype="0" accel="50000" decel="50000" autoRev="1" fill="hold" grpId="1" nodeType="withEffect">
                                  <p:stCondLst>
                                    <p:cond delay="5300"/>
                                  </p:stCondLst>
                                  <p:childTnLst>
                                    <p:animScale>
                                      <p:cBhvr>
                                        <p:cTn id="79" dur="500" fill="hold"/>
                                        <p:tgtEl>
                                          <p:spTgt spid="6"/>
                                        </p:tgtEl>
                                      </p:cBhvr>
                                      <p:by x="105000" y="105000"/>
                                    </p:animScale>
                                  </p:childTnLst>
                                </p:cTn>
                              </p:par>
                              <p:par>
                                <p:cTn id="80" presetID="22" presetClass="entr" presetSubtype="8" fill="hold" grpId="0" nodeType="withEffect">
                                  <p:stCondLst>
                                    <p:cond delay="570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par>
                                <p:cTn id="83" presetID="6" presetClass="emph" presetSubtype="0" accel="50000" decel="50000" autoRev="1" fill="hold" grpId="1" nodeType="withEffect">
                                  <p:stCondLst>
                                    <p:cond delay="5700"/>
                                  </p:stCondLst>
                                  <p:childTnLst>
                                    <p:animScale>
                                      <p:cBhvr>
                                        <p:cTn id="84" dur="500"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18" grpId="0" animBg="1"/>
      <p:bldP spid="18"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4" grpId="0" animBg="1"/>
      <p:bldP spid="34" grpId="1" animBg="1"/>
      <p:bldP spid="35" grpId="0" animBg="1"/>
      <p:bldP spid="35" grpId="1" animBg="1"/>
      <p:bldP spid="36" grpId="0" animBg="1"/>
      <p:bldP spid="36"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81192" y="702156"/>
            <a:ext cx="11029616" cy="1188720"/>
          </a:xfrm>
        </p:spPr>
        <p:txBody>
          <a:bodyPr rtlCol="0"/>
          <a:lstStyle/>
          <a:p>
            <a:pPr rtl="0"/>
            <a:r>
              <a:rPr lang="de-DE"/>
              <a:t>Mastertitelformat bearbeiten</a:t>
            </a:r>
            <a:endParaRPr lang="en-US" dirty="0"/>
          </a:p>
        </p:txBody>
      </p:sp>
      <p:sp>
        <p:nvSpPr>
          <p:cNvPr id="3" name="Inhaltsplatzhalter 2"/>
          <p:cNvSpPr>
            <a:spLocks noGrp="1"/>
          </p:cNvSpPr>
          <p:nvPr>
            <p:ph idx="1"/>
          </p:nvPr>
        </p:nvSpPr>
        <p:spPr>
          <a:xfrm>
            <a:off x="581192" y="2340864"/>
            <a:ext cx="11029615" cy="3634486"/>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8" name="Datumsplatzhalter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4C9F188D-FEA4-49B3-8F65-3538BE45F483}" type="datetime1">
              <a:rPr lang="de-DE" smtClean="0"/>
              <a:t>25.08.2020</a:t>
            </a:fld>
            <a:endParaRPr lang="en-US" dirty="0"/>
          </a:p>
        </p:txBody>
      </p:sp>
      <p:sp>
        <p:nvSpPr>
          <p:cNvPr id="9" name="Fußzeilenplatzhalt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r>
              <a:rPr lang="en-US"/>
              <a:t>SESA Meeting with WCC</a:t>
            </a:r>
            <a:endParaRPr lang="en-US" dirty="0"/>
          </a:p>
        </p:txBody>
      </p:sp>
      <p:sp>
        <p:nvSpPr>
          <p:cNvPr id="10" name="Foliennummernplatzhalt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8" name="Rechteck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de-DE"/>
              <a:t>Mastertitelformat bearbeiten</a:t>
            </a:r>
            <a:endParaRPr lang="en-US" dirty="0"/>
          </a:p>
        </p:txBody>
      </p:sp>
      <p:sp>
        <p:nvSpPr>
          <p:cNvPr id="3" name="Textplatzhalter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a:t>Mastertextformat bearbeiten</a:t>
            </a:r>
          </a:p>
        </p:txBody>
      </p:sp>
      <p:sp>
        <p:nvSpPr>
          <p:cNvPr id="7" name="Datumsplatzhalter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05835B54-E11B-46B8-88F0-D881866770CE}" type="datetime1">
              <a:rPr lang="de-DE" smtClean="0"/>
              <a:t>25.08.2020</a:t>
            </a:fld>
            <a:endParaRPr lang="en-US" dirty="0"/>
          </a:p>
        </p:txBody>
      </p:sp>
      <p:sp>
        <p:nvSpPr>
          <p:cNvPr id="9" name="Fußzeilenplatzhalt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r>
              <a:rPr lang="en-US"/>
              <a:t>SESA Meeting with WCC</a:t>
            </a:r>
            <a:endParaRPr lang="en-US" dirty="0"/>
          </a:p>
        </p:txBody>
      </p:sp>
      <p:sp>
        <p:nvSpPr>
          <p:cNvPr id="10" name="Foliennummernplatzhalt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81193" y="729658"/>
            <a:ext cx="11029616" cy="988332"/>
          </a:xfrm>
        </p:spPr>
        <p:txBody>
          <a:bodyPr rtlCol="0"/>
          <a:lstStyle/>
          <a:p>
            <a:pPr rtl="0"/>
            <a:r>
              <a:rPr lang="de-DE"/>
              <a:t>Mastertitelformat bearbeiten</a:t>
            </a:r>
            <a:endParaRPr lang="en-US" dirty="0"/>
          </a:p>
        </p:txBody>
      </p:sp>
      <p:sp>
        <p:nvSpPr>
          <p:cNvPr id="3" name="Inhaltsplatzhalter 2"/>
          <p:cNvSpPr>
            <a:spLocks noGrp="1"/>
          </p:cNvSpPr>
          <p:nvPr>
            <p:ph sz="half" idx="1"/>
          </p:nvPr>
        </p:nvSpPr>
        <p:spPr>
          <a:xfrm>
            <a:off x="581193" y="2228003"/>
            <a:ext cx="5194767" cy="3633047"/>
          </a:xfrm>
        </p:spPr>
        <p:txBody>
          <a:bodyPr rtlCol="0">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Inhaltsplatzhalter 3"/>
          <p:cNvSpPr>
            <a:spLocks noGrp="1"/>
          </p:cNvSpPr>
          <p:nvPr>
            <p:ph sz="half" idx="2"/>
          </p:nvPr>
        </p:nvSpPr>
        <p:spPr>
          <a:xfrm>
            <a:off x="6416039" y="2228003"/>
            <a:ext cx="5194769" cy="3633047"/>
          </a:xfrm>
        </p:spPr>
        <p:txBody>
          <a:bodyPr rtlCol="0">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5" name="Datumsplatzhalter 4"/>
          <p:cNvSpPr>
            <a:spLocks noGrp="1"/>
          </p:cNvSpPr>
          <p:nvPr>
            <p:ph type="dt" sz="half" idx="10"/>
          </p:nvPr>
        </p:nvSpPr>
        <p:spPr/>
        <p:txBody>
          <a:bodyPr rtlCol="0"/>
          <a:lstStyle/>
          <a:p>
            <a:pPr rtl="0"/>
            <a:fld id="{8C3E981B-33DC-4307-96AE-2BDDAFD3F4FF}" type="datetime1">
              <a:rPr lang="de-DE" smtClean="0"/>
              <a:t>25.08.2020</a:t>
            </a:fld>
            <a:endParaRPr lang="en-US" dirty="0"/>
          </a:p>
        </p:txBody>
      </p:sp>
      <p:sp>
        <p:nvSpPr>
          <p:cNvPr id="6" name="Fußzeilenplatzhalter 5"/>
          <p:cNvSpPr>
            <a:spLocks noGrp="1"/>
          </p:cNvSpPr>
          <p:nvPr>
            <p:ph type="ftr" sz="quarter" idx="11"/>
          </p:nvPr>
        </p:nvSpPr>
        <p:spPr/>
        <p:txBody>
          <a:bodyPr rtlCol="0"/>
          <a:lstStyle/>
          <a:p>
            <a:pPr rtl="0"/>
            <a:r>
              <a:rPr lang="en-US"/>
              <a:t>SESA Meeting with WCC</a:t>
            </a:r>
            <a:endParaRPr lang="en-US" dirty="0"/>
          </a:p>
        </p:txBody>
      </p:sp>
      <p:sp>
        <p:nvSpPr>
          <p:cNvPr id="7" name="Foliennummernplatzhalter 6"/>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12" name="Titel 1"/>
          <p:cNvSpPr>
            <a:spLocks noGrp="1"/>
          </p:cNvSpPr>
          <p:nvPr>
            <p:ph type="title"/>
          </p:nvPr>
        </p:nvSpPr>
        <p:spPr>
          <a:xfrm>
            <a:off x="581193" y="729658"/>
            <a:ext cx="11029616" cy="988332"/>
          </a:xfrm>
        </p:spPr>
        <p:txBody>
          <a:bodyPr rtlCol="0"/>
          <a:lstStyle/>
          <a:p>
            <a:pPr rtl="0"/>
            <a:r>
              <a:rPr lang="de-DE"/>
              <a:t>Mastertitelformat bearbeiten</a:t>
            </a:r>
            <a:endParaRPr lang="en-US" dirty="0"/>
          </a:p>
        </p:txBody>
      </p:sp>
      <p:sp>
        <p:nvSpPr>
          <p:cNvPr id="3" name="Textplatzhalter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a:t>Mastertextformat bearbeiten</a:t>
            </a:r>
          </a:p>
        </p:txBody>
      </p:sp>
      <p:sp>
        <p:nvSpPr>
          <p:cNvPr id="4" name="Inhaltsplatzhalter 3"/>
          <p:cNvSpPr>
            <a:spLocks noGrp="1"/>
          </p:cNvSpPr>
          <p:nvPr>
            <p:ph sz="half" idx="2"/>
          </p:nvPr>
        </p:nvSpPr>
        <p:spPr>
          <a:xfrm>
            <a:off x="581194" y="2926052"/>
            <a:ext cx="5194766" cy="2934999"/>
          </a:xfrm>
        </p:spPr>
        <p:txBody>
          <a:bodyPr rtlCol="0" anchor="t">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5" name="Textplatzhalter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de-DE"/>
              <a:t>Mastertextformat bearbeiten</a:t>
            </a:r>
          </a:p>
        </p:txBody>
      </p:sp>
      <p:sp>
        <p:nvSpPr>
          <p:cNvPr id="6" name="Inhaltsplatzhalter 5"/>
          <p:cNvSpPr>
            <a:spLocks noGrp="1"/>
          </p:cNvSpPr>
          <p:nvPr>
            <p:ph sz="quarter" idx="4"/>
          </p:nvPr>
        </p:nvSpPr>
        <p:spPr>
          <a:xfrm>
            <a:off x="6416037" y="2926052"/>
            <a:ext cx="5194771" cy="2934999"/>
          </a:xfrm>
        </p:spPr>
        <p:txBody>
          <a:bodyPr rtlCol="0" anchor="t">
            <a:normAutofit/>
          </a:body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7" name="Datumsplatzhalter 6"/>
          <p:cNvSpPr>
            <a:spLocks noGrp="1"/>
          </p:cNvSpPr>
          <p:nvPr>
            <p:ph type="dt" sz="half" idx="10"/>
          </p:nvPr>
        </p:nvSpPr>
        <p:spPr/>
        <p:txBody>
          <a:bodyPr rtlCol="0"/>
          <a:lstStyle/>
          <a:p>
            <a:pPr rtl="0"/>
            <a:fld id="{263AEF8D-8FB2-4095-90D0-509E5FC11D6C}" type="datetime1">
              <a:rPr lang="de-DE" smtClean="0"/>
              <a:t>25.08.2020</a:t>
            </a:fld>
            <a:endParaRPr lang="en-US" dirty="0"/>
          </a:p>
        </p:txBody>
      </p:sp>
      <p:sp>
        <p:nvSpPr>
          <p:cNvPr id="8" name="Fußzeilenplatzhalter 7"/>
          <p:cNvSpPr>
            <a:spLocks noGrp="1"/>
          </p:cNvSpPr>
          <p:nvPr>
            <p:ph type="ftr" sz="quarter" idx="11"/>
          </p:nvPr>
        </p:nvSpPr>
        <p:spPr/>
        <p:txBody>
          <a:bodyPr rtlCol="0"/>
          <a:lstStyle/>
          <a:p>
            <a:pPr rtl="0"/>
            <a:r>
              <a:rPr lang="en-US"/>
              <a:t>SESA Meeting with WCC</a:t>
            </a:r>
            <a:endParaRPr lang="en-US" dirty="0"/>
          </a:p>
        </p:txBody>
      </p:sp>
      <p:sp>
        <p:nvSpPr>
          <p:cNvPr id="9" name="Foliennummernplatzhalter 8"/>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8" name="Titel 1"/>
          <p:cNvSpPr>
            <a:spLocks noGrp="1"/>
          </p:cNvSpPr>
          <p:nvPr>
            <p:ph type="title"/>
          </p:nvPr>
        </p:nvSpPr>
        <p:spPr>
          <a:xfrm>
            <a:off x="575894" y="729658"/>
            <a:ext cx="11029616" cy="988332"/>
          </a:xfrm>
        </p:spPr>
        <p:txBody>
          <a:bodyPr rtlCol="0"/>
          <a:lstStyle/>
          <a:p>
            <a:pPr rtl="0"/>
            <a:r>
              <a:rPr lang="de-DE"/>
              <a:t>Mastertitelformat bearbeiten</a:t>
            </a:r>
            <a:endParaRPr lang="en-US" dirty="0"/>
          </a:p>
        </p:txBody>
      </p:sp>
      <p:sp>
        <p:nvSpPr>
          <p:cNvPr id="3" name="Datumsplatzhalter 2"/>
          <p:cNvSpPr>
            <a:spLocks noGrp="1"/>
          </p:cNvSpPr>
          <p:nvPr>
            <p:ph type="dt" sz="half" idx="10"/>
          </p:nvPr>
        </p:nvSpPr>
        <p:spPr/>
        <p:txBody>
          <a:bodyPr rtlCol="0"/>
          <a:lstStyle/>
          <a:p>
            <a:pPr rtl="0"/>
            <a:fld id="{230CA718-3466-4663-AE91-8DEE99AAF56F}" type="datetime1">
              <a:rPr lang="de-DE" smtClean="0"/>
              <a:t>25.08.2020</a:t>
            </a:fld>
            <a:endParaRPr lang="en-US" dirty="0"/>
          </a:p>
        </p:txBody>
      </p:sp>
      <p:sp>
        <p:nvSpPr>
          <p:cNvPr id="4" name="Fußzeilenplatzhalter 3"/>
          <p:cNvSpPr>
            <a:spLocks noGrp="1"/>
          </p:cNvSpPr>
          <p:nvPr>
            <p:ph type="ftr" sz="quarter" idx="11"/>
          </p:nvPr>
        </p:nvSpPr>
        <p:spPr/>
        <p:txBody>
          <a:bodyPr rtlCol="0"/>
          <a:lstStyle/>
          <a:p>
            <a:pPr rtl="0"/>
            <a:r>
              <a:rPr lang="en-US"/>
              <a:t>SESA Meeting with WCC</a:t>
            </a:r>
            <a:endParaRPr lang="en-US" dirty="0"/>
          </a:p>
        </p:txBody>
      </p:sp>
      <p:sp>
        <p:nvSpPr>
          <p:cNvPr id="5" name="Foliennummernplatzhalter 4"/>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p>
            <a:pPr rtl="0"/>
            <a:fld id="{B0B8E7C8-B9FE-4574-9851-7AD8ACF94318}" type="datetime1">
              <a:rPr lang="de-DE" smtClean="0"/>
              <a:t>25.08.2020</a:t>
            </a:fld>
            <a:endParaRPr lang="en-US" dirty="0"/>
          </a:p>
        </p:txBody>
      </p:sp>
      <p:sp>
        <p:nvSpPr>
          <p:cNvPr id="3" name="Fußzeilenplatzhalter 2"/>
          <p:cNvSpPr>
            <a:spLocks noGrp="1"/>
          </p:cNvSpPr>
          <p:nvPr>
            <p:ph type="ftr" sz="quarter" idx="11"/>
          </p:nvPr>
        </p:nvSpPr>
        <p:spPr/>
        <p:txBody>
          <a:bodyPr rtlCol="0"/>
          <a:lstStyle/>
          <a:p>
            <a:pPr rtl="0"/>
            <a:r>
              <a:rPr lang="en-US"/>
              <a:t>SESA Meeting with WCC</a:t>
            </a:r>
            <a:endParaRPr lang="en-US" dirty="0"/>
          </a:p>
        </p:txBody>
      </p:sp>
      <p:sp>
        <p:nvSpPr>
          <p:cNvPr id="4" name="Foliennummernplatzhalter 3"/>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9" name="Rechteck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767857" y="933450"/>
            <a:ext cx="3031852" cy="1722419"/>
          </a:xfrm>
        </p:spPr>
        <p:txBody>
          <a:bodyPr rtlCol="0" anchor="b">
            <a:normAutofit/>
          </a:bodyPr>
          <a:lstStyle>
            <a:lvl1pPr algn="l">
              <a:defRPr sz="2200" b="0">
                <a:solidFill>
                  <a:srgbClr val="FFFFFF"/>
                </a:solidFill>
              </a:defRPr>
            </a:lvl1pPr>
          </a:lstStyle>
          <a:p>
            <a:pPr rtl="0"/>
            <a:r>
              <a:rPr lang="de-DE"/>
              <a:t>Mastertitelformat bearbeiten</a:t>
            </a:r>
            <a:endParaRPr lang="en-US" dirty="0"/>
          </a:p>
        </p:txBody>
      </p:sp>
      <p:sp>
        <p:nvSpPr>
          <p:cNvPr id="3" name="Inhaltsplatzhalter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en-US" dirty="0"/>
          </a:p>
        </p:txBody>
      </p:sp>
      <p:sp>
        <p:nvSpPr>
          <p:cNvPr id="4" name="Textplatzhalter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Mastertextformat bearbeiten</a:t>
            </a:r>
          </a:p>
        </p:txBody>
      </p:sp>
      <p:sp>
        <p:nvSpPr>
          <p:cNvPr id="8" name="Datumsplatzhalt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DBE983E7-0E40-44B6-B6A0-52C49B4CA86E}" type="datetime1">
              <a:rPr lang="de-DE" smtClean="0"/>
              <a:t>25.08.2020</a:t>
            </a:fld>
            <a:endParaRPr lang="en-US" dirty="0"/>
          </a:p>
        </p:txBody>
      </p:sp>
      <p:sp>
        <p:nvSpPr>
          <p:cNvPr id="10" name="Fußzeilenplatzhalt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r>
              <a:rPr lang="en-US"/>
              <a:t>SESA Meeting with WCC</a:t>
            </a:r>
            <a:endParaRPr lang="en-US" dirty="0"/>
          </a:p>
        </p:txBody>
      </p:sp>
      <p:sp>
        <p:nvSpPr>
          <p:cNvPr id="11" name="Foliennummernplatzhalt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‹Nr.›</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de-DE"/>
              <a:t>Mastertitelformat bearbeiten</a:t>
            </a:r>
            <a:endParaRPr lang="en-US" dirty="0"/>
          </a:p>
        </p:txBody>
      </p:sp>
      <p:sp>
        <p:nvSpPr>
          <p:cNvPr id="3" name="Bildplatzhalter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a:t>Bild durch Klicken auf Symbol hinzufügen</a:t>
            </a:r>
            <a:endParaRPr lang="en-US" dirty="0"/>
          </a:p>
        </p:txBody>
      </p:sp>
      <p:sp>
        <p:nvSpPr>
          <p:cNvPr id="4" name="Textplatzhalter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a:t>Mastertextformat bearbeiten</a:t>
            </a:r>
          </a:p>
        </p:txBody>
      </p:sp>
      <p:sp>
        <p:nvSpPr>
          <p:cNvPr id="5" name="Datumsplatzhalter 4"/>
          <p:cNvSpPr>
            <a:spLocks noGrp="1"/>
          </p:cNvSpPr>
          <p:nvPr>
            <p:ph type="dt" sz="half" idx="10"/>
          </p:nvPr>
        </p:nvSpPr>
        <p:spPr/>
        <p:txBody>
          <a:bodyPr rtlCol="0"/>
          <a:lstStyle/>
          <a:p>
            <a:pPr rtl="0"/>
            <a:fld id="{D942E5C1-B213-43AE-A105-12AE56C9224B}" type="datetime1">
              <a:rPr lang="de-DE" smtClean="0"/>
              <a:t>25.08.2020</a:t>
            </a:fld>
            <a:endParaRPr lang="en-US" dirty="0"/>
          </a:p>
        </p:txBody>
      </p:sp>
      <p:sp>
        <p:nvSpPr>
          <p:cNvPr id="6" name="Fußzeilenplatzhalter 5"/>
          <p:cNvSpPr>
            <a:spLocks noGrp="1"/>
          </p:cNvSpPr>
          <p:nvPr>
            <p:ph type="ftr" sz="quarter" idx="11"/>
          </p:nvPr>
        </p:nvSpPr>
        <p:spPr/>
        <p:txBody>
          <a:bodyPr rtlCol="0"/>
          <a:lstStyle/>
          <a:p>
            <a:pPr algn="l" rtl="0"/>
            <a:r>
              <a:rPr lang="en-US"/>
              <a:t>SESA Meeting with WCC</a:t>
            </a:r>
            <a:endParaRPr lang="en-US" dirty="0"/>
          </a:p>
        </p:txBody>
      </p:sp>
      <p:sp>
        <p:nvSpPr>
          <p:cNvPr id="7" name="Foliennummernplatzhalter 6"/>
          <p:cNvSpPr>
            <a:spLocks noGrp="1"/>
          </p:cNvSpPr>
          <p:nvPr>
            <p:ph type="sldNum" sz="quarter" idx="12"/>
          </p:nvPr>
        </p:nvSpPr>
        <p:spPr/>
        <p:txBody>
          <a:bodyPr rtlCol="0"/>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de"/>
              <a:t>Titelmasterformat durch Klicken bearbeiten</a:t>
            </a:r>
            <a:endParaRPr lang="en-US" dirty="0"/>
          </a:p>
        </p:txBody>
      </p:sp>
      <p:sp>
        <p:nvSpPr>
          <p:cNvPr id="3" name="Textplatzhalt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de"/>
              <a:t>Textmasterformate durch Klicken bearbeiten</a:t>
            </a:r>
          </a:p>
          <a:p>
            <a:pPr lvl="1" rtl="0"/>
            <a:r>
              <a:rPr lang="de"/>
              <a:t>Zweite Ebene</a:t>
            </a:r>
          </a:p>
          <a:p>
            <a:pPr lvl="2" rtl="0"/>
            <a:r>
              <a:rPr lang="de"/>
              <a:t>Dritte Ebene</a:t>
            </a:r>
          </a:p>
          <a:p>
            <a:pPr lvl="3" rtl="0"/>
            <a:r>
              <a:rPr lang="de"/>
              <a:t>Vierte Ebene</a:t>
            </a:r>
          </a:p>
          <a:p>
            <a:pPr lvl="4" rtl="0"/>
            <a:r>
              <a:rPr lang="de"/>
              <a:t>Fünfte Ebene</a:t>
            </a:r>
            <a:endParaRPr lang="en-US" dirty="0"/>
          </a:p>
        </p:txBody>
      </p:sp>
      <p:sp>
        <p:nvSpPr>
          <p:cNvPr id="4" name="Datumsplatzhalt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4C0C7E28-57F1-4A7F-B1DF-B92D0C13D38A}" type="datetime1">
              <a:rPr lang="de-DE" smtClean="0"/>
              <a:t>25.08.2020</a:t>
            </a:fld>
            <a:endParaRPr lang="en-US" dirty="0"/>
          </a:p>
        </p:txBody>
      </p:sp>
      <p:sp>
        <p:nvSpPr>
          <p:cNvPr id="5" name="Fußzeilenplatzhalt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r>
              <a:rPr lang="en-US"/>
              <a:t>SESA Meeting with WCC</a:t>
            </a:r>
            <a:endParaRPr lang="en-US" dirty="0"/>
          </a:p>
        </p:txBody>
      </p:sp>
      <p:sp>
        <p:nvSpPr>
          <p:cNvPr id="6" name="Foliennummernplatzhalt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‹Nr.›</a:t>
            </a:fld>
            <a:endParaRPr lang="en-US" dirty="0"/>
          </a:p>
        </p:txBody>
      </p:sp>
      <p:sp>
        <p:nvSpPr>
          <p:cNvPr id="9" name="Rechteck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hteck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hteck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 id="2147483763" r:id="rId12"/>
  </p:sldLayoutIdLst>
  <p:hf sldNum="0" hd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bmc.com/blogs/cmmi-capability-maturity-model-integration/"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Flag_of_Germany_(3-2_aspect_ratio).svg" TargetMode="External"/><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hteck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el 1">
            <a:extLst>
              <a:ext uri="{FF2B5EF4-FFF2-40B4-BE49-F238E27FC236}">
                <a16:creationId xmlns:a16="http://schemas.microsoft.com/office/drawing/2014/main" id="{1C21E816-31F5-48BB-BD02-D15F2F18B48A}"/>
              </a:ext>
            </a:extLst>
          </p:cNvPr>
          <p:cNvSpPr>
            <a:spLocks noGrp="1"/>
          </p:cNvSpPr>
          <p:nvPr>
            <p:ph type="ctrTitle"/>
          </p:nvPr>
        </p:nvSpPr>
        <p:spPr>
          <a:xfrm>
            <a:off x="446533" y="961337"/>
            <a:ext cx="10993549" cy="1475013"/>
          </a:xfrm>
        </p:spPr>
        <p:txBody>
          <a:bodyPr rtlCol="0">
            <a:normAutofit/>
          </a:bodyPr>
          <a:lstStyle/>
          <a:p>
            <a:pPr rtl="0"/>
            <a:r>
              <a:rPr lang="de" dirty="0">
                <a:solidFill>
                  <a:srgbClr val="002060"/>
                </a:solidFill>
              </a:rPr>
              <a:t>WorkNet 4.0 </a:t>
            </a:r>
          </a:p>
        </p:txBody>
      </p:sp>
      <p:sp>
        <p:nvSpPr>
          <p:cNvPr id="3" name="Untertitel 2">
            <a:extLst>
              <a:ext uri="{FF2B5EF4-FFF2-40B4-BE49-F238E27FC236}">
                <a16:creationId xmlns:a16="http://schemas.microsoft.com/office/drawing/2014/main" id="{835D6E6B-3353-491C-A3C6-F278D6CED8B3}"/>
              </a:ext>
            </a:extLst>
          </p:cNvPr>
          <p:cNvSpPr>
            <a:spLocks noGrp="1"/>
          </p:cNvSpPr>
          <p:nvPr>
            <p:ph type="subTitle" idx="1"/>
          </p:nvPr>
        </p:nvSpPr>
        <p:spPr>
          <a:xfrm>
            <a:off x="509004" y="2474358"/>
            <a:ext cx="10993546" cy="468233"/>
          </a:xfrm>
        </p:spPr>
        <p:txBody>
          <a:bodyPr rtlCol="0">
            <a:normAutofit/>
          </a:bodyPr>
          <a:lstStyle/>
          <a:p>
            <a:pPr rtl="0"/>
            <a:r>
              <a:rPr lang="de" dirty="0">
                <a:solidFill>
                  <a:srgbClr val="F6640A"/>
                </a:solidFill>
              </a:rPr>
              <a:t>New Platform Business Model FOR SESA </a:t>
            </a:r>
          </a:p>
        </p:txBody>
      </p:sp>
      <p:sp>
        <p:nvSpPr>
          <p:cNvPr id="20" name="Rechteck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hteck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hteck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Bild 5" descr="Nahaufnahme eines Logos&#10;&#10;Beschreibung wird automatisch generiert">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pic>
        <p:nvPicPr>
          <p:cNvPr id="5" name="Grafik 4">
            <a:extLst>
              <a:ext uri="{FF2B5EF4-FFF2-40B4-BE49-F238E27FC236}">
                <a16:creationId xmlns:a16="http://schemas.microsoft.com/office/drawing/2014/main" id="{3A69180F-F034-4A26-8DD6-DD1D5A74E498}"/>
              </a:ext>
            </a:extLst>
          </p:cNvPr>
          <p:cNvPicPr>
            <a:picLocks noChangeAspect="1"/>
          </p:cNvPicPr>
          <p:nvPr/>
        </p:nvPicPr>
        <p:blipFill>
          <a:blip r:embed="rId3"/>
          <a:stretch>
            <a:fillRect/>
          </a:stretch>
        </p:blipFill>
        <p:spPr>
          <a:xfrm>
            <a:off x="6531783" y="996541"/>
            <a:ext cx="5213684" cy="1733020"/>
          </a:xfrm>
          <a:prstGeom prst="rect">
            <a:avLst/>
          </a:prstGeom>
        </p:spPr>
      </p:pic>
      <p:sp>
        <p:nvSpPr>
          <p:cNvPr id="4" name="Textfeld 3">
            <a:extLst>
              <a:ext uri="{FF2B5EF4-FFF2-40B4-BE49-F238E27FC236}">
                <a16:creationId xmlns:a16="http://schemas.microsoft.com/office/drawing/2014/main" id="{26FD69EF-DC38-4C3F-984D-D2D52EFAAE39}"/>
              </a:ext>
            </a:extLst>
          </p:cNvPr>
          <p:cNvSpPr txBox="1"/>
          <p:nvPr/>
        </p:nvSpPr>
        <p:spPr>
          <a:xfrm rot="19965903">
            <a:off x="3253404" y="3518205"/>
            <a:ext cx="5213684" cy="707886"/>
          </a:xfrm>
          <a:prstGeom prst="rect">
            <a:avLst/>
          </a:prstGeom>
          <a:noFill/>
        </p:spPr>
        <p:txBody>
          <a:bodyPr wrap="square" rtlCol="0">
            <a:spAutoFit/>
          </a:bodyPr>
          <a:lstStyle/>
          <a:p>
            <a:r>
              <a:rPr lang="de-DE" sz="4000" b="1" dirty="0">
                <a:highlight>
                  <a:srgbClr val="FFFF00"/>
                </a:highlight>
              </a:rPr>
              <a:t>--------------DRAFT--------------       </a:t>
            </a:r>
          </a:p>
        </p:txBody>
      </p:sp>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252D9B-950D-440B-B1D0-A412669234B4}"/>
              </a:ext>
            </a:extLst>
          </p:cNvPr>
          <p:cNvSpPr>
            <a:spLocks noGrp="1"/>
          </p:cNvSpPr>
          <p:nvPr>
            <p:ph type="title"/>
          </p:nvPr>
        </p:nvSpPr>
        <p:spPr>
          <a:xfrm>
            <a:off x="2091143" y="3008975"/>
            <a:ext cx="11029616" cy="988332"/>
          </a:xfrm>
        </p:spPr>
        <p:txBody>
          <a:bodyPr>
            <a:normAutofit/>
          </a:bodyPr>
          <a:lstStyle/>
          <a:p>
            <a:r>
              <a:rPr lang="de-DE" sz="4400" dirty="0">
                <a:solidFill>
                  <a:srgbClr val="F6640A"/>
                </a:solidFill>
              </a:rPr>
              <a:t>Thanks for your Attention</a:t>
            </a:r>
          </a:p>
        </p:txBody>
      </p:sp>
      <p:sp>
        <p:nvSpPr>
          <p:cNvPr id="3" name="Datumsplatzhalter 2">
            <a:extLst>
              <a:ext uri="{FF2B5EF4-FFF2-40B4-BE49-F238E27FC236}">
                <a16:creationId xmlns:a16="http://schemas.microsoft.com/office/drawing/2014/main" id="{772BDCA9-DF81-4B2C-9148-68B5C20086C4}"/>
              </a:ext>
            </a:extLst>
          </p:cNvPr>
          <p:cNvSpPr>
            <a:spLocks noGrp="1"/>
          </p:cNvSpPr>
          <p:nvPr>
            <p:ph type="dt" sz="half" idx="10"/>
          </p:nvPr>
        </p:nvSpPr>
        <p:spPr/>
        <p:txBody>
          <a:bodyPr/>
          <a:lstStyle/>
          <a:p>
            <a:pPr rtl="0"/>
            <a:fld id="{660E0A08-895A-4B5E-89C3-574BE6943CA2}" type="datetime1">
              <a:rPr lang="de-DE" smtClean="0"/>
              <a:t>25.08.2020</a:t>
            </a:fld>
            <a:endParaRPr lang="en-US" dirty="0"/>
          </a:p>
        </p:txBody>
      </p:sp>
      <p:sp>
        <p:nvSpPr>
          <p:cNvPr id="4" name="Fußzeilenplatzhalter 3">
            <a:extLst>
              <a:ext uri="{FF2B5EF4-FFF2-40B4-BE49-F238E27FC236}">
                <a16:creationId xmlns:a16="http://schemas.microsoft.com/office/drawing/2014/main" id="{001F1CB9-8247-40CC-814A-FA167265C528}"/>
              </a:ext>
            </a:extLst>
          </p:cNvPr>
          <p:cNvSpPr>
            <a:spLocks noGrp="1"/>
          </p:cNvSpPr>
          <p:nvPr>
            <p:ph type="ftr" sz="quarter" idx="11"/>
          </p:nvPr>
        </p:nvSpPr>
        <p:spPr/>
        <p:txBody>
          <a:bodyPr/>
          <a:lstStyle/>
          <a:p>
            <a:pPr rtl="0"/>
            <a:r>
              <a:rPr lang="en-US"/>
              <a:t>SESA Meeting with WCC</a:t>
            </a:r>
            <a:endParaRPr lang="en-US" dirty="0"/>
          </a:p>
        </p:txBody>
      </p:sp>
    </p:spTree>
    <p:extLst>
      <p:ext uri="{BB962C8B-B14F-4D97-AF65-F5344CB8AC3E}">
        <p14:creationId xmlns:p14="http://schemas.microsoft.com/office/powerpoint/2010/main" val="333743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3509B-7B1D-41CD-9C05-15982B394C48}"/>
              </a:ext>
            </a:extLst>
          </p:cNvPr>
          <p:cNvSpPr>
            <a:spLocks noGrp="1"/>
          </p:cNvSpPr>
          <p:nvPr>
            <p:ph type="title"/>
          </p:nvPr>
        </p:nvSpPr>
        <p:spPr/>
        <p:txBody>
          <a:bodyPr/>
          <a:lstStyle/>
          <a:p>
            <a:r>
              <a:rPr lang="de-DE" dirty="0"/>
              <a:t>Agenda</a:t>
            </a:r>
          </a:p>
        </p:txBody>
      </p:sp>
      <p:sp>
        <p:nvSpPr>
          <p:cNvPr id="3" name="Datumsplatzhalter 2">
            <a:extLst>
              <a:ext uri="{FF2B5EF4-FFF2-40B4-BE49-F238E27FC236}">
                <a16:creationId xmlns:a16="http://schemas.microsoft.com/office/drawing/2014/main" id="{3E8645EF-84EF-4657-987B-B92258A623E3}"/>
              </a:ext>
            </a:extLst>
          </p:cNvPr>
          <p:cNvSpPr>
            <a:spLocks noGrp="1"/>
          </p:cNvSpPr>
          <p:nvPr>
            <p:ph type="dt" sz="half" idx="10"/>
          </p:nvPr>
        </p:nvSpPr>
        <p:spPr/>
        <p:txBody>
          <a:bodyPr/>
          <a:lstStyle/>
          <a:p>
            <a:pPr rtl="0"/>
            <a:fld id="{7F617B44-278E-4F46-9756-9C5C610984F7}" type="datetime1">
              <a:rPr lang="de-DE" smtClean="0"/>
              <a:t>25.08.2020</a:t>
            </a:fld>
            <a:endParaRPr lang="en-US" dirty="0"/>
          </a:p>
        </p:txBody>
      </p:sp>
      <p:sp>
        <p:nvSpPr>
          <p:cNvPr id="4" name="Textfeld 3">
            <a:extLst>
              <a:ext uri="{FF2B5EF4-FFF2-40B4-BE49-F238E27FC236}">
                <a16:creationId xmlns:a16="http://schemas.microsoft.com/office/drawing/2014/main" id="{539DBFC1-9E38-45D5-9D78-3211928045C9}"/>
              </a:ext>
            </a:extLst>
          </p:cNvPr>
          <p:cNvSpPr txBox="1"/>
          <p:nvPr/>
        </p:nvSpPr>
        <p:spPr>
          <a:xfrm>
            <a:off x="586490" y="1717990"/>
            <a:ext cx="11029616" cy="2585323"/>
          </a:xfrm>
          <a:prstGeom prst="rect">
            <a:avLst/>
          </a:prstGeom>
          <a:noFill/>
        </p:spPr>
        <p:txBody>
          <a:bodyPr wrap="square" rtlCol="0">
            <a:spAutoFit/>
          </a:bodyPr>
          <a:lstStyle/>
          <a:p>
            <a:pPr marL="342900" indent="-342900">
              <a:buAutoNum type="arabicPeriod"/>
            </a:pPr>
            <a:endParaRPr lang="de-DE" dirty="0"/>
          </a:p>
          <a:p>
            <a:pPr marL="342900" indent="-342900">
              <a:buAutoNum type="arabicPeriod"/>
            </a:pPr>
            <a:r>
              <a:rPr lang="de-DE" dirty="0"/>
              <a:t>SESA´s Digital Maturity </a:t>
            </a:r>
          </a:p>
          <a:p>
            <a:pPr marL="342900" indent="-342900">
              <a:buAutoNum type="arabicPeriod"/>
            </a:pPr>
            <a:r>
              <a:rPr lang="de-DE" dirty="0"/>
              <a:t>SESA´s next development step – Transitioning from analog to digital</a:t>
            </a:r>
          </a:p>
          <a:p>
            <a:r>
              <a:rPr lang="de-DE" dirty="0"/>
              <a:t>      SESA´s FUTURE STARTS WITH A VISION</a:t>
            </a:r>
          </a:p>
          <a:p>
            <a:pPr marL="342900" indent="-342900">
              <a:buAutoNum type="arabicPeriod" startAt="3"/>
            </a:pPr>
            <a:r>
              <a:rPr lang="de-DE" dirty="0"/>
              <a:t>The Business Model of the WorkNet 4.0 Digital Experience Platform – Platform Canvas</a:t>
            </a:r>
          </a:p>
          <a:p>
            <a:pPr marL="342900" indent="-342900">
              <a:buAutoNum type="arabicPeriod" startAt="3"/>
            </a:pPr>
            <a:r>
              <a:rPr lang="de-DE" dirty="0"/>
              <a:t>Relevant IT-Systems</a:t>
            </a:r>
          </a:p>
          <a:p>
            <a:pPr marL="342900" indent="-342900">
              <a:buAutoNum type="arabicPeriod" startAt="3"/>
            </a:pPr>
            <a:r>
              <a:rPr lang="de-DE" dirty="0"/>
              <a:t>Application for Employees – NSM for Jobseekers</a:t>
            </a:r>
          </a:p>
          <a:p>
            <a:pPr marL="342900" indent="-342900">
              <a:buAutoNum type="arabicPeriod" startAt="3"/>
            </a:pPr>
            <a:r>
              <a:rPr lang="de-DE" dirty="0"/>
              <a:t>Application for Employers – NSM for Employers</a:t>
            </a:r>
          </a:p>
          <a:p>
            <a:pPr marL="342900" indent="-342900">
              <a:buAutoNum type="arabicPeriod"/>
            </a:pPr>
            <a:endParaRPr lang="de-DE" dirty="0"/>
          </a:p>
        </p:txBody>
      </p:sp>
      <p:sp>
        <p:nvSpPr>
          <p:cNvPr id="5" name="Fußzeilenplatzhalter 4">
            <a:extLst>
              <a:ext uri="{FF2B5EF4-FFF2-40B4-BE49-F238E27FC236}">
                <a16:creationId xmlns:a16="http://schemas.microsoft.com/office/drawing/2014/main" id="{C53F8957-7ECA-403C-933E-B2AF9844D2A6}"/>
              </a:ext>
            </a:extLst>
          </p:cNvPr>
          <p:cNvSpPr>
            <a:spLocks noGrp="1"/>
          </p:cNvSpPr>
          <p:nvPr>
            <p:ph type="ftr" sz="quarter" idx="11"/>
          </p:nvPr>
        </p:nvSpPr>
        <p:spPr/>
        <p:txBody>
          <a:bodyPr/>
          <a:lstStyle/>
          <a:p>
            <a:pPr rtl="0"/>
            <a:r>
              <a:rPr lang="en-US"/>
              <a:t>SESA Meeting with WCC</a:t>
            </a:r>
            <a:endParaRPr lang="en-US" dirty="0"/>
          </a:p>
        </p:txBody>
      </p:sp>
    </p:spTree>
    <p:extLst>
      <p:ext uri="{BB962C8B-B14F-4D97-AF65-F5344CB8AC3E}">
        <p14:creationId xmlns:p14="http://schemas.microsoft.com/office/powerpoint/2010/main" val="216955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21E8F-0653-45E3-8DBC-BB42C436C9D4}"/>
              </a:ext>
            </a:extLst>
          </p:cNvPr>
          <p:cNvSpPr>
            <a:spLocks noGrp="1"/>
          </p:cNvSpPr>
          <p:nvPr>
            <p:ph type="title"/>
          </p:nvPr>
        </p:nvSpPr>
        <p:spPr>
          <a:xfrm>
            <a:off x="407451" y="464964"/>
            <a:ext cx="11029616" cy="988332"/>
          </a:xfrm>
        </p:spPr>
        <p:txBody>
          <a:bodyPr>
            <a:normAutofit/>
          </a:bodyPr>
          <a:lstStyle/>
          <a:p>
            <a:r>
              <a:rPr lang="de-DE" dirty="0"/>
              <a:t>SESA´s Digital Maturity according CMMI</a:t>
            </a:r>
            <a:br>
              <a:rPr lang="de-DE" dirty="0"/>
            </a:br>
            <a:endParaRPr lang="de-DE" dirty="0"/>
          </a:p>
        </p:txBody>
      </p:sp>
      <p:sp>
        <p:nvSpPr>
          <p:cNvPr id="3" name="Datumsplatzhalter 2">
            <a:extLst>
              <a:ext uri="{FF2B5EF4-FFF2-40B4-BE49-F238E27FC236}">
                <a16:creationId xmlns:a16="http://schemas.microsoft.com/office/drawing/2014/main" id="{A88AC88D-0F5A-4010-9A16-4340161D9123}"/>
              </a:ext>
            </a:extLst>
          </p:cNvPr>
          <p:cNvSpPr>
            <a:spLocks noGrp="1"/>
          </p:cNvSpPr>
          <p:nvPr>
            <p:ph type="dt" sz="half" idx="10"/>
          </p:nvPr>
        </p:nvSpPr>
        <p:spPr/>
        <p:txBody>
          <a:bodyPr/>
          <a:lstStyle/>
          <a:p>
            <a:pPr rtl="0"/>
            <a:fld id="{02F83583-2689-44C9-A33F-45E79682B298}" type="datetime1">
              <a:rPr lang="de-DE" smtClean="0"/>
              <a:t>25.08.2020</a:t>
            </a:fld>
            <a:endParaRPr lang="en-US" dirty="0"/>
          </a:p>
        </p:txBody>
      </p:sp>
      <p:sp>
        <p:nvSpPr>
          <p:cNvPr id="4" name="Fußzeilenplatzhalter 3">
            <a:extLst>
              <a:ext uri="{FF2B5EF4-FFF2-40B4-BE49-F238E27FC236}">
                <a16:creationId xmlns:a16="http://schemas.microsoft.com/office/drawing/2014/main" id="{263B6CC7-E6D1-4D92-A631-63E8332490B2}"/>
              </a:ext>
            </a:extLst>
          </p:cNvPr>
          <p:cNvSpPr>
            <a:spLocks noGrp="1"/>
          </p:cNvSpPr>
          <p:nvPr>
            <p:ph type="ftr" sz="quarter" idx="11"/>
          </p:nvPr>
        </p:nvSpPr>
        <p:spPr/>
        <p:txBody>
          <a:bodyPr/>
          <a:lstStyle/>
          <a:p>
            <a:pPr rtl="0"/>
            <a:r>
              <a:rPr lang="en-US"/>
              <a:t>SESA Meeting with WCC</a:t>
            </a:r>
            <a:endParaRPr lang="en-US" dirty="0"/>
          </a:p>
        </p:txBody>
      </p:sp>
      <p:graphicFrame>
        <p:nvGraphicFramePr>
          <p:cNvPr id="5" name="Tabelle 5">
            <a:extLst>
              <a:ext uri="{FF2B5EF4-FFF2-40B4-BE49-F238E27FC236}">
                <a16:creationId xmlns:a16="http://schemas.microsoft.com/office/drawing/2014/main" id="{BAB82D1C-5FF8-4296-93DE-9C4B5E3B6E64}"/>
              </a:ext>
            </a:extLst>
          </p:cNvPr>
          <p:cNvGraphicFramePr>
            <a:graphicFrameLocks noGrp="1"/>
          </p:cNvGraphicFramePr>
          <p:nvPr>
            <p:extLst>
              <p:ext uri="{D42A27DB-BD31-4B8C-83A1-F6EECF244321}">
                <p14:modId xmlns:p14="http://schemas.microsoft.com/office/powerpoint/2010/main" val="1079631007"/>
              </p:ext>
            </p:extLst>
          </p:nvPr>
        </p:nvGraphicFramePr>
        <p:xfrm>
          <a:off x="2406316" y="1238751"/>
          <a:ext cx="9308765" cy="4668520"/>
        </p:xfrm>
        <a:graphic>
          <a:graphicData uri="http://schemas.openxmlformats.org/drawingml/2006/table">
            <a:tbl>
              <a:tblPr firstRow="1" bandRow="1">
                <a:tableStyleId>{5C22544A-7EE6-4342-B048-85BDC9FD1C3A}</a:tableStyleId>
              </a:tblPr>
              <a:tblGrid>
                <a:gridCol w="2835500">
                  <a:extLst>
                    <a:ext uri="{9D8B030D-6E8A-4147-A177-3AD203B41FA5}">
                      <a16:colId xmlns:a16="http://schemas.microsoft.com/office/drawing/2014/main" val="3556701601"/>
                    </a:ext>
                  </a:extLst>
                </a:gridCol>
                <a:gridCol w="6473265">
                  <a:extLst>
                    <a:ext uri="{9D8B030D-6E8A-4147-A177-3AD203B41FA5}">
                      <a16:colId xmlns:a16="http://schemas.microsoft.com/office/drawing/2014/main" val="13675503"/>
                    </a:ext>
                  </a:extLst>
                </a:gridCol>
              </a:tblGrid>
              <a:tr h="370840">
                <a:tc>
                  <a:txBody>
                    <a:bodyPr/>
                    <a:lstStyle/>
                    <a:p>
                      <a:r>
                        <a:rPr lang="de-DE" dirty="0"/>
                        <a:t>Level </a:t>
                      </a:r>
                    </a:p>
                  </a:txBody>
                  <a:tcPr>
                    <a:solidFill>
                      <a:schemeClr val="tx2">
                        <a:lumMod val="75000"/>
                      </a:schemeClr>
                    </a:solidFill>
                  </a:tcPr>
                </a:tc>
                <a:tc>
                  <a:txBody>
                    <a:bodyPr/>
                    <a:lstStyle/>
                    <a:p>
                      <a:r>
                        <a:rPr lang="de-DE" dirty="0"/>
                        <a:t>Description </a:t>
                      </a:r>
                    </a:p>
                  </a:txBody>
                  <a:tcPr>
                    <a:solidFill>
                      <a:schemeClr val="tx2">
                        <a:lumMod val="75000"/>
                      </a:schemeClr>
                    </a:solidFill>
                  </a:tcPr>
                </a:tc>
                <a:extLst>
                  <a:ext uri="{0D108BD9-81ED-4DB2-BD59-A6C34878D82A}">
                    <a16:rowId xmlns:a16="http://schemas.microsoft.com/office/drawing/2014/main" val="646237224"/>
                  </a:ext>
                </a:extLst>
              </a:tr>
              <a:tr h="370840">
                <a:tc>
                  <a:txBody>
                    <a:bodyPr/>
                    <a:lstStyle/>
                    <a:p>
                      <a:r>
                        <a:rPr lang="de-DE" dirty="0"/>
                        <a:t>1 -  Initial </a:t>
                      </a:r>
                    </a:p>
                  </a:txBody>
                  <a:tcPr>
                    <a:solidFill>
                      <a:srgbClr val="FFCC66"/>
                    </a:solidFill>
                  </a:tcPr>
                </a:tc>
                <a:tc>
                  <a:txBody>
                    <a:bodyPr/>
                    <a:lstStyle/>
                    <a:p>
                      <a:r>
                        <a:rPr lang="de-DE" dirty="0"/>
                        <a:t>Processes are ad hoc and not defined; success depends only on the individual competence and motivation of the organisation´s collaborators. </a:t>
                      </a:r>
                    </a:p>
                  </a:txBody>
                  <a:tcPr>
                    <a:solidFill>
                      <a:srgbClr val="FFCC66"/>
                    </a:solidFill>
                  </a:tcPr>
                </a:tc>
                <a:extLst>
                  <a:ext uri="{0D108BD9-81ED-4DB2-BD59-A6C34878D82A}">
                    <a16:rowId xmlns:a16="http://schemas.microsoft.com/office/drawing/2014/main" val="546620017"/>
                  </a:ext>
                </a:extLst>
              </a:tr>
              <a:tr h="370840">
                <a:tc>
                  <a:txBody>
                    <a:bodyPr/>
                    <a:lstStyle/>
                    <a:p>
                      <a:r>
                        <a:rPr lang="de-DE" dirty="0"/>
                        <a:t>2 – Managed </a:t>
                      </a:r>
                    </a:p>
                  </a:txBody>
                  <a:tcPr>
                    <a:solidFill>
                      <a:srgbClr val="FFFFCC"/>
                    </a:solidFill>
                  </a:tcPr>
                </a:tc>
                <a:tc>
                  <a:txBody>
                    <a:bodyPr/>
                    <a:lstStyle/>
                    <a:p>
                      <a:r>
                        <a:rPr lang="de-DE" dirty="0"/>
                        <a:t>An organisation has ensured that processes are planned, executed and monitored in a recurring way; the processes are unique, but the result of a process is repeatable. </a:t>
                      </a:r>
                    </a:p>
                  </a:txBody>
                  <a:tcPr>
                    <a:solidFill>
                      <a:srgbClr val="FFFFCC"/>
                    </a:solidFill>
                  </a:tcPr>
                </a:tc>
                <a:extLst>
                  <a:ext uri="{0D108BD9-81ED-4DB2-BD59-A6C34878D82A}">
                    <a16:rowId xmlns:a16="http://schemas.microsoft.com/office/drawing/2014/main" val="2408594362"/>
                  </a:ext>
                </a:extLst>
              </a:tr>
              <a:tr h="370840">
                <a:tc>
                  <a:txBody>
                    <a:bodyPr/>
                    <a:lstStyle/>
                    <a:p>
                      <a:r>
                        <a:rPr lang="de-DE" dirty="0"/>
                        <a:t>3 – Defined </a:t>
                      </a:r>
                    </a:p>
                  </a:txBody>
                  <a:tcPr>
                    <a:solidFill>
                      <a:srgbClr val="FFFFCC"/>
                    </a:solidFill>
                  </a:tcPr>
                </a:tc>
                <a:tc>
                  <a:txBody>
                    <a:bodyPr/>
                    <a:lstStyle/>
                    <a:p>
                      <a:r>
                        <a:rPr lang="de-DE" dirty="0"/>
                        <a:t>Processes are described and the output is predictable qualitatively. Processes are tailored from a set of often-uses standard processes. </a:t>
                      </a:r>
                    </a:p>
                  </a:txBody>
                  <a:tcPr>
                    <a:solidFill>
                      <a:srgbClr val="FFFFCC"/>
                    </a:solidFill>
                  </a:tcPr>
                </a:tc>
                <a:extLst>
                  <a:ext uri="{0D108BD9-81ED-4DB2-BD59-A6C34878D82A}">
                    <a16:rowId xmlns:a16="http://schemas.microsoft.com/office/drawing/2014/main" val="506872062"/>
                  </a:ext>
                </a:extLst>
              </a:tr>
              <a:tr h="370840">
                <a:tc>
                  <a:txBody>
                    <a:bodyPr/>
                    <a:lstStyle/>
                    <a:p>
                      <a:r>
                        <a:rPr lang="de-DE" dirty="0"/>
                        <a:t>4 – Quantitatively Managed</a:t>
                      </a:r>
                    </a:p>
                  </a:txBody>
                  <a:tcPr>
                    <a:solidFill>
                      <a:srgbClr val="FFFFCC"/>
                    </a:solidFill>
                  </a:tcPr>
                </a:tc>
                <a:tc>
                  <a:txBody>
                    <a:bodyPr/>
                    <a:lstStyle/>
                    <a:p>
                      <a:r>
                        <a:rPr lang="de-DE" dirty="0"/>
                        <a:t>Quantitative objectives for quality and performance are etablished and a well-defined criteria system is used for managing all processes in the organisation.</a:t>
                      </a:r>
                    </a:p>
                  </a:txBody>
                  <a:tcPr>
                    <a:solidFill>
                      <a:srgbClr val="FFFFCC"/>
                    </a:solidFill>
                  </a:tcPr>
                </a:tc>
                <a:extLst>
                  <a:ext uri="{0D108BD9-81ED-4DB2-BD59-A6C34878D82A}">
                    <a16:rowId xmlns:a16="http://schemas.microsoft.com/office/drawing/2014/main" val="100564565"/>
                  </a:ext>
                </a:extLst>
              </a:tr>
              <a:tr h="349273">
                <a:tc>
                  <a:txBody>
                    <a:bodyPr/>
                    <a:lstStyle/>
                    <a:p>
                      <a:r>
                        <a:rPr lang="de-DE" dirty="0"/>
                        <a:t>5 – Optimising </a:t>
                      </a:r>
                    </a:p>
                  </a:txBody>
                  <a:tcPr>
                    <a:solidFill>
                      <a:srgbClr val="FFFFCC"/>
                    </a:solidFill>
                  </a:tcPr>
                </a:tc>
                <a:tc>
                  <a:txBody>
                    <a:bodyPr/>
                    <a:lstStyle/>
                    <a:p>
                      <a:r>
                        <a:rPr lang="de-DE" dirty="0"/>
                        <a:t>Processes are continually improved based on a quantitative system; focus lies on a general continuous improving process. </a:t>
                      </a:r>
                    </a:p>
                  </a:txBody>
                  <a:tcPr>
                    <a:solidFill>
                      <a:srgbClr val="FFFFCC"/>
                    </a:solidFill>
                  </a:tcPr>
                </a:tc>
                <a:extLst>
                  <a:ext uri="{0D108BD9-81ED-4DB2-BD59-A6C34878D82A}">
                    <a16:rowId xmlns:a16="http://schemas.microsoft.com/office/drawing/2014/main" val="1906159724"/>
                  </a:ext>
                </a:extLst>
              </a:tr>
            </a:tbl>
          </a:graphicData>
        </a:graphic>
      </p:graphicFrame>
      <p:sp>
        <p:nvSpPr>
          <p:cNvPr id="7" name="Textfeld 6">
            <a:extLst>
              <a:ext uri="{FF2B5EF4-FFF2-40B4-BE49-F238E27FC236}">
                <a16:creationId xmlns:a16="http://schemas.microsoft.com/office/drawing/2014/main" id="{BE381B73-3520-4E1C-9219-D70DC09AD1C5}"/>
              </a:ext>
            </a:extLst>
          </p:cNvPr>
          <p:cNvSpPr txBox="1"/>
          <p:nvPr/>
        </p:nvSpPr>
        <p:spPr>
          <a:xfrm>
            <a:off x="581192" y="6058320"/>
            <a:ext cx="6096000" cy="230832"/>
          </a:xfrm>
          <a:prstGeom prst="rect">
            <a:avLst/>
          </a:prstGeom>
          <a:noFill/>
        </p:spPr>
        <p:txBody>
          <a:bodyPr wrap="square">
            <a:spAutoFit/>
          </a:bodyPr>
          <a:lstStyle/>
          <a:p>
            <a:r>
              <a:rPr lang="de-DE" sz="900" dirty="0">
                <a:solidFill>
                  <a:srgbClr val="002060"/>
                </a:solidFill>
                <a:hlinkClick r:id="rId2">
                  <a:extLst>
                    <a:ext uri="{A12FA001-AC4F-418D-AE19-62706E023703}">
                      <ahyp:hlinkClr xmlns:ahyp="http://schemas.microsoft.com/office/drawing/2018/hyperlinkcolor" val="tx"/>
                    </a:ext>
                  </a:extLst>
                </a:hlinkClick>
              </a:rPr>
              <a:t>Source: https://www.bmc.com/blogs/cmmi-capability-maturity-model-integration/</a:t>
            </a:r>
            <a:endParaRPr lang="de-DE" sz="900" dirty="0">
              <a:solidFill>
                <a:srgbClr val="002060"/>
              </a:solidFill>
            </a:endParaRPr>
          </a:p>
        </p:txBody>
      </p:sp>
      <p:sp>
        <p:nvSpPr>
          <p:cNvPr id="8" name="Pfeil: nach rechts 7">
            <a:extLst>
              <a:ext uri="{FF2B5EF4-FFF2-40B4-BE49-F238E27FC236}">
                <a16:creationId xmlns:a16="http://schemas.microsoft.com/office/drawing/2014/main" id="{B9570475-2410-4FB5-842E-43F2752EB5E6}"/>
              </a:ext>
            </a:extLst>
          </p:cNvPr>
          <p:cNvSpPr/>
          <p:nvPr/>
        </p:nvSpPr>
        <p:spPr>
          <a:xfrm>
            <a:off x="1411705" y="1820779"/>
            <a:ext cx="802106" cy="365125"/>
          </a:xfrm>
          <a:prstGeom prst="rightArrow">
            <a:avLst/>
          </a:prstGeom>
          <a:solidFill>
            <a:srgbClr val="F6640A"/>
          </a:solidFill>
          <a:ln>
            <a:solidFill>
              <a:srgbClr val="F664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6A2E8F16-C2FB-410B-9166-03293D1B038B}"/>
              </a:ext>
            </a:extLst>
          </p:cNvPr>
          <p:cNvSpPr txBox="1"/>
          <p:nvPr/>
        </p:nvSpPr>
        <p:spPr>
          <a:xfrm>
            <a:off x="335261" y="2289849"/>
            <a:ext cx="1926675" cy="1477328"/>
          </a:xfrm>
          <a:prstGeom prst="rect">
            <a:avLst/>
          </a:prstGeom>
          <a:noFill/>
        </p:spPr>
        <p:txBody>
          <a:bodyPr wrap="square" rtlCol="0">
            <a:spAutoFit/>
          </a:bodyPr>
          <a:lstStyle/>
          <a:p>
            <a:r>
              <a:rPr lang="de-DE" dirty="0"/>
              <a:t>Actually SESA is in a Beginners Stage of Maturity. Work is done mostly analog.  </a:t>
            </a:r>
          </a:p>
        </p:txBody>
      </p:sp>
    </p:spTree>
    <p:extLst>
      <p:ext uri="{BB962C8B-B14F-4D97-AF65-F5344CB8AC3E}">
        <p14:creationId xmlns:p14="http://schemas.microsoft.com/office/powerpoint/2010/main" val="339170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3B2F20B-B26D-47DD-A426-43841262C418}"/>
              </a:ext>
            </a:extLst>
          </p:cNvPr>
          <p:cNvSpPr/>
          <p:nvPr/>
        </p:nvSpPr>
        <p:spPr>
          <a:xfrm>
            <a:off x="509853" y="1448644"/>
            <a:ext cx="10077938" cy="1295868"/>
          </a:xfrm>
          <a:prstGeom prst="rect">
            <a:avLst/>
          </a:prstGeom>
        </p:spPr>
        <p:txBody>
          <a:bodyPr wrap="square">
            <a:spAutoFit/>
          </a:bodyPr>
          <a:lstStyle/>
          <a:p>
            <a:pPr fontAlgn="base">
              <a:lnSpc>
                <a:spcPct val="150000"/>
              </a:lnSpc>
              <a:buFont typeface="Arial" panose="020B0604020202020204" pitchFamily="34" charset="0"/>
              <a:buChar char="•"/>
            </a:pPr>
            <a:r>
              <a:rPr lang="en-US" b="1" dirty="0">
                <a:solidFill>
                  <a:srgbClr val="F6640A"/>
                </a:solidFill>
                <a:latin typeface="inherit"/>
              </a:rPr>
              <a:t>Digitization means:</a:t>
            </a:r>
            <a:r>
              <a:rPr lang="en-US" dirty="0">
                <a:solidFill>
                  <a:srgbClr val="F6640A"/>
                </a:solidFill>
                <a:latin typeface="inherit"/>
              </a:rPr>
              <a:t> transitioning from analog to digital – Application for Employees “New Service Model”</a:t>
            </a:r>
          </a:p>
          <a:p>
            <a:pPr fontAlgn="base">
              <a:lnSpc>
                <a:spcPct val="150000"/>
              </a:lnSpc>
              <a:buFont typeface="Arial" panose="020B0604020202020204" pitchFamily="34" charset="0"/>
              <a:buChar char="•"/>
            </a:pPr>
            <a:r>
              <a:rPr lang="en-US" b="1" dirty="0">
                <a:solidFill>
                  <a:srgbClr val="002060"/>
                </a:solidFill>
                <a:latin typeface="inherit"/>
              </a:rPr>
              <a:t>Digitalization means:</a:t>
            </a:r>
            <a:r>
              <a:rPr lang="en-US" dirty="0">
                <a:solidFill>
                  <a:srgbClr val="002060"/>
                </a:solidFill>
                <a:latin typeface="inherit"/>
              </a:rPr>
              <a:t> making digitized information work.</a:t>
            </a:r>
          </a:p>
          <a:p>
            <a:pPr fontAlgn="base">
              <a:lnSpc>
                <a:spcPct val="150000"/>
              </a:lnSpc>
              <a:buFont typeface="Arial" panose="020B0604020202020204" pitchFamily="34" charset="0"/>
              <a:buChar char="•"/>
            </a:pPr>
            <a:r>
              <a:rPr lang="en-US" b="1" dirty="0">
                <a:solidFill>
                  <a:srgbClr val="002060"/>
                </a:solidFill>
                <a:latin typeface="inherit"/>
              </a:rPr>
              <a:t>Digital Transformation means:</a:t>
            </a:r>
            <a:r>
              <a:rPr lang="en-US" dirty="0">
                <a:solidFill>
                  <a:srgbClr val="002060"/>
                </a:solidFill>
                <a:latin typeface="inherit"/>
              </a:rPr>
              <a:t> taking advantages from digitalization to create digital service models.</a:t>
            </a:r>
            <a:endParaRPr lang="en-US" b="0" i="0" dirty="0">
              <a:solidFill>
                <a:srgbClr val="002060"/>
              </a:solidFill>
              <a:effectLst/>
              <a:latin typeface="inherit"/>
            </a:endParaRPr>
          </a:p>
        </p:txBody>
      </p:sp>
      <p:pic>
        <p:nvPicPr>
          <p:cNvPr id="6" name="Grafik 5">
            <a:extLst>
              <a:ext uri="{FF2B5EF4-FFF2-40B4-BE49-F238E27FC236}">
                <a16:creationId xmlns:a16="http://schemas.microsoft.com/office/drawing/2014/main" id="{DC62A782-9871-4182-B308-4BA20EF77DE2}"/>
              </a:ext>
            </a:extLst>
          </p:cNvPr>
          <p:cNvPicPr>
            <a:picLocks noChangeAspect="1"/>
          </p:cNvPicPr>
          <p:nvPr/>
        </p:nvPicPr>
        <p:blipFill>
          <a:blip r:embed="rId2"/>
          <a:stretch>
            <a:fillRect/>
          </a:stretch>
        </p:blipFill>
        <p:spPr>
          <a:xfrm>
            <a:off x="1581716" y="3028106"/>
            <a:ext cx="2152650" cy="2381250"/>
          </a:xfrm>
          <a:prstGeom prst="rect">
            <a:avLst/>
          </a:prstGeom>
        </p:spPr>
      </p:pic>
      <p:pic>
        <p:nvPicPr>
          <p:cNvPr id="7" name="Grafik 6">
            <a:extLst>
              <a:ext uri="{FF2B5EF4-FFF2-40B4-BE49-F238E27FC236}">
                <a16:creationId xmlns:a16="http://schemas.microsoft.com/office/drawing/2014/main" id="{267A7FC5-3C4A-482F-9443-95F7D4EFBE15}"/>
              </a:ext>
            </a:extLst>
          </p:cNvPr>
          <p:cNvPicPr>
            <a:picLocks noChangeAspect="1"/>
          </p:cNvPicPr>
          <p:nvPr/>
        </p:nvPicPr>
        <p:blipFill>
          <a:blip r:embed="rId3"/>
          <a:stretch>
            <a:fillRect/>
          </a:stretch>
        </p:blipFill>
        <p:spPr>
          <a:xfrm>
            <a:off x="4950163" y="3028106"/>
            <a:ext cx="2019300" cy="2362200"/>
          </a:xfrm>
          <a:prstGeom prst="rect">
            <a:avLst/>
          </a:prstGeom>
        </p:spPr>
      </p:pic>
      <p:pic>
        <p:nvPicPr>
          <p:cNvPr id="8" name="Grafik 7">
            <a:extLst>
              <a:ext uri="{FF2B5EF4-FFF2-40B4-BE49-F238E27FC236}">
                <a16:creationId xmlns:a16="http://schemas.microsoft.com/office/drawing/2014/main" id="{A53EDC8B-7C8B-46BA-B33A-714255CCFB86}"/>
              </a:ext>
            </a:extLst>
          </p:cNvPr>
          <p:cNvPicPr>
            <a:picLocks noChangeAspect="1"/>
          </p:cNvPicPr>
          <p:nvPr/>
        </p:nvPicPr>
        <p:blipFill>
          <a:blip r:embed="rId4"/>
          <a:stretch>
            <a:fillRect/>
          </a:stretch>
        </p:blipFill>
        <p:spPr>
          <a:xfrm>
            <a:off x="8267700" y="2990006"/>
            <a:ext cx="2057400" cy="2400300"/>
          </a:xfrm>
          <a:prstGeom prst="rect">
            <a:avLst/>
          </a:prstGeom>
        </p:spPr>
      </p:pic>
      <p:sp>
        <p:nvSpPr>
          <p:cNvPr id="9" name="Titel 8">
            <a:extLst>
              <a:ext uri="{FF2B5EF4-FFF2-40B4-BE49-F238E27FC236}">
                <a16:creationId xmlns:a16="http://schemas.microsoft.com/office/drawing/2014/main" id="{14A2316D-994C-478F-9957-EED51A617C0A}"/>
              </a:ext>
            </a:extLst>
          </p:cNvPr>
          <p:cNvSpPr>
            <a:spLocks noGrp="1"/>
          </p:cNvSpPr>
          <p:nvPr>
            <p:ph type="title"/>
          </p:nvPr>
        </p:nvSpPr>
        <p:spPr>
          <a:xfrm>
            <a:off x="380837" y="498500"/>
            <a:ext cx="11029616" cy="988332"/>
          </a:xfrm>
        </p:spPr>
        <p:txBody>
          <a:bodyPr/>
          <a:lstStyle/>
          <a:p>
            <a:r>
              <a:rPr lang="de-DE" dirty="0"/>
              <a:t>SESA´s next development step – </a:t>
            </a:r>
            <a:br>
              <a:rPr lang="de-DE" dirty="0"/>
            </a:br>
            <a:r>
              <a:rPr lang="de-DE" dirty="0"/>
              <a:t>Starting with the Digitisation</a:t>
            </a:r>
          </a:p>
        </p:txBody>
      </p:sp>
      <p:sp>
        <p:nvSpPr>
          <p:cNvPr id="10" name="Datumsplatzhalter 9">
            <a:extLst>
              <a:ext uri="{FF2B5EF4-FFF2-40B4-BE49-F238E27FC236}">
                <a16:creationId xmlns:a16="http://schemas.microsoft.com/office/drawing/2014/main" id="{3651ABCF-E155-4B8A-92A8-A115ADEAEC08}"/>
              </a:ext>
            </a:extLst>
          </p:cNvPr>
          <p:cNvSpPr>
            <a:spLocks noGrp="1"/>
          </p:cNvSpPr>
          <p:nvPr>
            <p:ph type="dt" sz="half" idx="10"/>
          </p:nvPr>
        </p:nvSpPr>
        <p:spPr/>
        <p:txBody>
          <a:bodyPr/>
          <a:lstStyle/>
          <a:p>
            <a:pPr rtl="0"/>
            <a:fld id="{175538B0-D6DF-4E95-8F61-C708266D5CB9}" type="datetime1">
              <a:rPr lang="de-DE" smtClean="0"/>
              <a:t>25.08.2020</a:t>
            </a:fld>
            <a:endParaRPr lang="en-US" dirty="0"/>
          </a:p>
        </p:txBody>
      </p:sp>
      <p:sp>
        <p:nvSpPr>
          <p:cNvPr id="11" name="Fußzeilenplatzhalter 10">
            <a:extLst>
              <a:ext uri="{FF2B5EF4-FFF2-40B4-BE49-F238E27FC236}">
                <a16:creationId xmlns:a16="http://schemas.microsoft.com/office/drawing/2014/main" id="{687E9AA4-3283-47AC-A8AB-19A43EEA8C5B}"/>
              </a:ext>
            </a:extLst>
          </p:cNvPr>
          <p:cNvSpPr>
            <a:spLocks noGrp="1"/>
          </p:cNvSpPr>
          <p:nvPr>
            <p:ph type="ftr" sz="quarter" idx="11"/>
          </p:nvPr>
        </p:nvSpPr>
        <p:spPr/>
        <p:txBody>
          <a:bodyPr/>
          <a:lstStyle/>
          <a:p>
            <a:pPr rtl="0"/>
            <a:r>
              <a:rPr lang="en-US"/>
              <a:t>SESA Meeting with WCC</a:t>
            </a:r>
            <a:endParaRPr lang="en-US" dirty="0"/>
          </a:p>
        </p:txBody>
      </p:sp>
    </p:spTree>
    <p:extLst>
      <p:ext uri="{BB962C8B-B14F-4D97-AF65-F5344CB8AC3E}">
        <p14:creationId xmlns:p14="http://schemas.microsoft.com/office/powerpoint/2010/main" val="2106060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E5D03-3F05-4F46-9DC5-B9EA9C2B9874}"/>
              </a:ext>
            </a:extLst>
          </p:cNvPr>
          <p:cNvSpPr>
            <a:spLocks noGrp="1"/>
          </p:cNvSpPr>
          <p:nvPr>
            <p:ph type="title"/>
          </p:nvPr>
        </p:nvSpPr>
        <p:spPr>
          <a:xfrm>
            <a:off x="5129251" y="3159229"/>
            <a:ext cx="11029616" cy="988332"/>
          </a:xfrm>
        </p:spPr>
        <p:txBody>
          <a:bodyPr/>
          <a:lstStyle/>
          <a:p>
            <a:r>
              <a:rPr lang="de-DE" dirty="0"/>
              <a:t>Future starts now </a:t>
            </a:r>
          </a:p>
        </p:txBody>
      </p:sp>
      <p:sp>
        <p:nvSpPr>
          <p:cNvPr id="3" name="Datumsplatzhalter 2">
            <a:extLst>
              <a:ext uri="{FF2B5EF4-FFF2-40B4-BE49-F238E27FC236}">
                <a16:creationId xmlns:a16="http://schemas.microsoft.com/office/drawing/2014/main" id="{66C3BE41-2308-4CB0-BB08-11725CE5A1C2}"/>
              </a:ext>
            </a:extLst>
          </p:cNvPr>
          <p:cNvSpPr>
            <a:spLocks noGrp="1"/>
          </p:cNvSpPr>
          <p:nvPr>
            <p:ph type="dt" sz="half" idx="10"/>
          </p:nvPr>
        </p:nvSpPr>
        <p:spPr/>
        <p:txBody>
          <a:bodyPr/>
          <a:lstStyle/>
          <a:p>
            <a:pPr rtl="0"/>
            <a:fld id="{C1AB8F36-9FE3-4103-8285-101BDAF54018}" type="datetime1">
              <a:rPr lang="de-DE" smtClean="0"/>
              <a:t>25.08.2020</a:t>
            </a:fld>
            <a:endParaRPr lang="en-US" dirty="0"/>
          </a:p>
        </p:txBody>
      </p:sp>
      <p:sp>
        <p:nvSpPr>
          <p:cNvPr id="4" name="Fußzeilenplatzhalter 3">
            <a:extLst>
              <a:ext uri="{FF2B5EF4-FFF2-40B4-BE49-F238E27FC236}">
                <a16:creationId xmlns:a16="http://schemas.microsoft.com/office/drawing/2014/main" id="{A8BEDC43-5EB3-4838-A4A8-982CC0240627}"/>
              </a:ext>
            </a:extLst>
          </p:cNvPr>
          <p:cNvSpPr>
            <a:spLocks noGrp="1"/>
          </p:cNvSpPr>
          <p:nvPr>
            <p:ph type="ftr" sz="quarter" idx="11"/>
          </p:nvPr>
        </p:nvSpPr>
        <p:spPr/>
        <p:txBody>
          <a:bodyPr/>
          <a:lstStyle/>
          <a:p>
            <a:pPr rtl="0"/>
            <a:r>
              <a:rPr lang="en-US"/>
              <a:t>SESA Meeting with WCC</a:t>
            </a:r>
            <a:endParaRPr lang="en-US" dirty="0"/>
          </a:p>
        </p:txBody>
      </p:sp>
      <p:sp>
        <p:nvSpPr>
          <p:cNvPr id="10" name="Rechteck 9">
            <a:extLst>
              <a:ext uri="{FF2B5EF4-FFF2-40B4-BE49-F238E27FC236}">
                <a16:creationId xmlns:a16="http://schemas.microsoft.com/office/drawing/2014/main" id="{58B47498-35FC-4EF5-9DB1-ADE1CAE90940}"/>
              </a:ext>
            </a:extLst>
          </p:cNvPr>
          <p:cNvSpPr/>
          <p:nvPr/>
        </p:nvSpPr>
        <p:spPr>
          <a:xfrm>
            <a:off x="469557" y="889686"/>
            <a:ext cx="11318789" cy="56099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DE0B542F-7B63-4642-9575-B84CD5D24CEC}"/>
              </a:ext>
            </a:extLst>
          </p:cNvPr>
          <p:cNvPicPr>
            <a:picLocks noChangeAspect="1"/>
          </p:cNvPicPr>
          <p:nvPr/>
        </p:nvPicPr>
        <p:blipFill>
          <a:blip r:embed="rId2"/>
          <a:stretch>
            <a:fillRect/>
          </a:stretch>
        </p:blipFill>
        <p:spPr>
          <a:xfrm>
            <a:off x="469557" y="891660"/>
            <a:ext cx="11318789" cy="5607993"/>
          </a:xfrm>
          <a:prstGeom prst="rect">
            <a:avLst/>
          </a:prstGeom>
        </p:spPr>
      </p:pic>
      <p:sp>
        <p:nvSpPr>
          <p:cNvPr id="11" name="Textfeld 10">
            <a:extLst>
              <a:ext uri="{FF2B5EF4-FFF2-40B4-BE49-F238E27FC236}">
                <a16:creationId xmlns:a16="http://schemas.microsoft.com/office/drawing/2014/main" id="{6AAAFBE6-20A0-4248-B1F5-8B74424D0E28}"/>
              </a:ext>
            </a:extLst>
          </p:cNvPr>
          <p:cNvSpPr txBox="1"/>
          <p:nvPr/>
        </p:nvSpPr>
        <p:spPr>
          <a:xfrm>
            <a:off x="2636107" y="1809252"/>
            <a:ext cx="6985687" cy="3416320"/>
          </a:xfrm>
          <a:prstGeom prst="rect">
            <a:avLst/>
          </a:prstGeom>
          <a:noFill/>
        </p:spPr>
        <p:txBody>
          <a:bodyPr wrap="square" rtlCol="0">
            <a:spAutoFit/>
          </a:bodyPr>
          <a:lstStyle/>
          <a:p>
            <a:pPr algn="ctr"/>
            <a:r>
              <a:rPr lang="de-DE" sz="7200" b="1" dirty="0">
                <a:solidFill>
                  <a:srgbClr val="F6640A"/>
                </a:solidFill>
              </a:rPr>
              <a:t>SESA´s </a:t>
            </a:r>
          </a:p>
          <a:p>
            <a:pPr algn="ctr"/>
            <a:r>
              <a:rPr lang="de-DE" sz="7200" b="1" dirty="0">
                <a:solidFill>
                  <a:srgbClr val="F6640A"/>
                </a:solidFill>
              </a:rPr>
              <a:t>FUTURE STARTS WITH A VISION </a:t>
            </a:r>
          </a:p>
        </p:txBody>
      </p:sp>
    </p:spTree>
    <p:extLst>
      <p:ext uri="{BB962C8B-B14F-4D97-AF65-F5344CB8AC3E}">
        <p14:creationId xmlns:p14="http://schemas.microsoft.com/office/powerpoint/2010/main" val="1839319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F99E9E8E-B348-41B4-9BAE-6DCDACB16B42}"/>
              </a:ext>
            </a:extLst>
          </p:cNvPr>
          <p:cNvSpPr txBox="1"/>
          <p:nvPr/>
        </p:nvSpPr>
        <p:spPr>
          <a:xfrm>
            <a:off x="7281051" y="1622189"/>
            <a:ext cx="2058853" cy="3000821"/>
          </a:xfrm>
          <a:prstGeom prst="rect">
            <a:avLst/>
          </a:prstGeom>
          <a:solidFill>
            <a:schemeClr val="bg1"/>
          </a:solidFill>
        </p:spPr>
        <p:txBody>
          <a:bodyPr wrap="square" rtlCol="0">
            <a:spAutoFit/>
          </a:bodyPr>
          <a:lstStyle/>
          <a:p>
            <a:r>
              <a:rPr lang="de-DE" sz="900" dirty="0"/>
              <a:t>Job Board Transactions</a:t>
            </a:r>
          </a:p>
          <a:p>
            <a:pPr marL="171450" indent="-171450">
              <a:buFontTx/>
              <a:buChar char="-"/>
            </a:pPr>
            <a:r>
              <a:rPr lang="de-DE" sz="900" dirty="0"/>
              <a:t>Jobseeker &lt;-&gt; Employer</a:t>
            </a:r>
          </a:p>
          <a:p>
            <a:pPr marL="171450" indent="-171450">
              <a:buFontTx/>
              <a:buChar char="-"/>
            </a:pPr>
            <a:r>
              <a:rPr lang="de-DE" sz="900" dirty="0"/>
              <a:t>Jobseeker &lt;-&gt; SESA Employee</a:t>
            </a:r>
          </a:p>
          <a:p>
            <a:pPr marL="171450" indent="-171450">
              <a:buFontTx/>
              <a:buChar char="-"/>
            </a:pPr>
            <a:r>
              <a:rPr lang="de-DE" sz="900" dirty="0"/>
              <a:t>Employer &lt;-&gt; SESA Employee</a:t>
            </a:r>
          </a:p>
          <a:p>
            <a:r>
              <a:rPr lang="de-DE" sz="900" dirty="0"/>
              <a:t>Financial Transactions</a:t>
            </a:r>
          </a:p>
          <a:p>
            <a:pPr marL="171450" indent="-171450">
              <a:buFontTx/>
              <a:buChar char="-"/>
            </a:pPr>
            <a:r>
              <a:rPr lang="de-DE" sz="900" dirty="0"/>
              <a:t>SESA &lt;-&gt; SESA Employees</a:t>
            </a:r>
          </a:p>
          <a:p>
            <a:pPr marL="171450" indent="-171450">
              <a:buFontTx/>
              <a:buChar char="-"/>
            </a:pPr>
            <a:r>
              <a:rPr lang="de-DE" sz="900" dirty="0"/>
              <a:t>SESA &lt;-&gt; Jobseekers</a:t>
            </a:r>
          </a:p>
          <a:p>
            <a:pPr marL="171450" indent="-171450">
              <a:buFontTx/>
              <a:buChar char="-"/>
            </a:pPr>
            <a:r>
              <a:rPr lang="de-DE" sz="900" dirty="0"/>
              <a:t>SESA &lt;-&gt; Training Providers</a:t>
            </a:r>
          </a:p>
          <a:p>
            <a:r>
              <a:rPr lang="de-DE" sz="900" dirty="0"/>
              <a:t>Training Database</a:t>
            </a:r>
          </a:p>
          <a:p>
            <a:pPr marL="171450" indent="-171450">
              <a:buFontTx/>
              <a:buChar char="-"/>
            </a:pPr>
            <a:r>
              <a:rPr lang="de-DE" sz="900" dirty="0"/>
              <a:t>Adding, editing, deleting measures (VET Provider &amp; SESA)</a:t>
            </a:r>
          </a:p>
          <a:p>
            <a:pPr marL="171450" indent="-171450">
              <a:buFontTx/>
              <a:buChar char="-"/>
            </a:pPr>
            <a:r>
              <a:rPr lang="de-DE" sz="900" dirty="0"/>
              <a:t>Booking Trainings (SESA &amp; Employer, Training Seeker)</a:t>
            </a:r>
          </a:p>
          <a:p>
            <a:r>
              <a:rPr lang="de-DE" sz="900" dirty="0"/>
              <a:t>Data Transfer Transactions</a:t>
            </a:r>
          </a:p>
          <a:p>
            <a:r>
              <a:rPr lang="de-DE" sz="900" dirty="0"/>
              <a:t>-     SESA &lt;-&gt; GEOSTAT</a:t>
            </a:r>
          </a:p>
          <a:p>
            <a:pPr marL="171450" indent="-171450">
              <a:buFontTx/>
              <a:buChar char="-"/>
            </a:pPr>
            <a:r>
              <a:rPr lang="de-DE" sz="900" dirty="0"/>
              <a:t>Ministry of Labour &lt;-&gt; Ministry of </a:t>
            </a:r>
          </a:p>
          <a:p>
            <a:r>
              <a:rPr lang="de-DE" sz="900" dirty="0"/>
              <a:t>      Economy</a:t>
            </a:r>
          </a:p>
          <a:p>
            <a:pPr marL="171450" indent="-171450">
              <a:buFontTx/>
              <a:buChar char="-"/>
            </a:pPr>
            <a:r>
              <a:rPr lang="de-DE" sz="900" dirty="0"/>
              <a:t>Ministry of Labour &lt;-&gt; Ministry of </a:t>
            </a:r>
          </a:p>
          <a:p>
            <a:r>
              <a:rPr lang="de-DE" sz="900" dirty="0"/>
              <a:t>      Education</a:t>
            </a:r>
          </a:p>
          <a:p>
            <a:pPr marL="171450" indent="-171450">
              <a:buFontTx/>
              <a:buChar char="-"/>
            </a:pPr>
            <a:r>
              <a:rPr lang="de-DE" sz="900" dirty="0"/>
              <a:t>Ministry of Labour &lt;-&gt; Ministry of</a:t>
            </a:r>
          </a:p>
          <a:p>
            <a:r>
              <a:rPr lang="de-DE" sz="900" dirty="0"/>
              <a:t>      Finance </a:t>
            </a:r>
          </a:p>
        </p:txBody>
      </p:sp>
      <p:sp>
        <p:nvSpPr>
          <p:cNvPr id="46" name="Textfeld 45">
            <a:extLst>
              <a:ext uri="{FF2B5EF4-FFF2-40B4-BE49-F238E27FC236}">
                <a16:creationId xmlns:a16="http://schemas.microsoft.com/office/drawing/2014/main" id="{6437CC74-8182-4238-AAFF-CB9E19739756}"/>
              </a:ext>
            </a:extLst>
          </p:cNvPr>
          <p:cNvSpPr txBox="1"/>
          <p:nvPr/>
        </p:nvSpPr>
        <p:spPr>
          <a:xfrm>
            <a:off x="3160081" y="4173685"/>
            <a:ext cx="1794368" cy="969496"/>
          </a:xfrm>
          <a:prstGeom prst="rect">
            <a:avLst/>
          </a:prstGeom>
          <a:solidFill>
            <a:schemeClr val="bg1"/>
          </a:solidFill>
        </p:spPr>
        <p:txBody>
          <a:bodyPr wrap="square" rtlCol="0">
            <a:spAutoFit/>
          </a:bodyPr>
          <a:lstStyle/>
          <a:p>
            <a:r>
              <a:rPr lang="de-DE" sz="1600" dirty="0"/>
              <a:t>Empowering Services</a:t>
            </a:r>
          </a:p>
          <a:p>
            <a:r>
              <a:rPr lang="de-DE" sz="900" dirty="0"/>
              <a:t>(platform to content producers)</a:t>
            </a:r>
          </a:p>
          <a:p>
            <a:r>
              <a:rPr lang="de-DE" sz="1600" dirty="0"/>
              <a:t> </a:t>
            </a:r>
          </a:p>
        </p:txBody>
      </p:sp>
      <p:pic>
        <p:nvPicPr>
          <p:cNvPr id="47" name="Bildplatzhalter 46">
            <a:extLst>
              <a:ext uri="{FF2B5EF4-FFF2-40B4-BE49-F238E27FC236}">
                <a16:creationId xmlns:a16="http://schemas.microsoft.com/office/drawing/2014/main" id="{34F6DDEF-87D3-4D38-9587-2698068C4C1B}"/>
              </a:ext>
            </a:extLst>
          </p:cNvPr>
          <p:cNvPicPr>
            <a:picLocks noGrp="1" noChangeAspect="1"/>
          </p:cNvPicPr>
          <p:nvPr>
            <p:ph type="pic" sz="quarter" idx="26"/>
          </p:nvPr>
        </p:nvPicPr>
        <p:blipFill>
          <a:blip r:embed="rId2"/>
          <a:srcRect l="323" r="323"/>
          <a:stretch>
            <a:fillRect/>
          </a:stretch>
        </p:blipFill>
        <p:spPr>
          <a:xfrm>
            <a:off x="4729097" y="4172840"/>
            <a:ext cx="475651" cy="549318"/>
          </a:xfrm>
          <a:prstGeom prst="rect">
            <a:avLst/>
          </a:prstGeom>
        </p:spPr>
      </p:pic>
      <p:cxnSp>
        <p:nvCxnSpPr>
          <p:cNvPr id="69" name="Straight Connector 68">
            <a:extLst>
              <a:ext uri="{FF2B5EF4-FFF2-40B4-BE49-F238E27FC236}">
                <a16:creationId xmlns:a16="http://schemas.microsoft.com/office/drawing/2014/main" id="{CD1408B3-9BCD-4892-ADB2-B2FBD73BB594}"/>
              </a:ext>
            </a:extLst>
          </p:cNvPr>
          <p:cNvCxnSpPr>
            <a:cxnSpLocks/>
          </p:cNvCxnSpPr>
          <p:nvPr/>
        </p:nvCxnSpPr>
        <p:spPr>
          <a:xfrm>
            <a:off x="-18503" y="-147243"/>
            <a:ext cx="5420926" cy="0"/>
          </a:xfrm>
          <a:prstGeom prst="line">
            <a:avLst/>
          </a:prstGeom>
          <a:solidFill>
            <a:schemeClr val="tx2">
              <a:lumMod val="75000"/>
            </a:schemeClr>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cxnSp>
      <p:pic>
        <p:nvPicPr>
          <p:cNvPr id="38" name="Bildplatzhalter 37">
            <a:extLst>
              <a:ext uri="{FF2B5EF4-FFF2-40B4-BE49-F238E27FC236}">
                <a16:creationId xmlns:a16="http://schemas.microsoft.com/office/drawing/2014/main" id="{460654D1-531A-4528-B6B5-59A49E064809}"/>
              </a:ext>
            </a:extLst>
          </p:cNvPr>
          <p:cNvPicPr>
            <a:picLocks noGrp="1" noChangeAspect="1"/>
          </p:cNvPicPr>
          <p:nvPr>
            <p:ph type="pic" sz="quarter" idx="37"/>
          </p:nvPr>
        </p:nvPicPr>
        <p:blipFill>
          <a:blip r:embed="rId3"/>
          <a:srcRect l="6217" r="6217"/>
          <a:stretch>
            <a:fillRect/>
          </a:stretch>
        </p:blipFill>
        <p:spPr>
          <a:xfrm>
            <a:off x="4606758" y="1218253"/>
            <a:ext cx="650663" cy="650451"/>
          </a:xfrm>
          <a:prstGeom prst="rect">
            <a:avLst/>
          </a:prstGeom>
        </p:spPr>
      </p:pic>
      <p:pic>
        <p:nvPicPr>
          <p:cNvPr id="15" name="Bildplatzhalter 14">
            <a:extLst>
              <a:ext uri="{FF2B5EF4-FFF2-40B4-BE49-F238E27FC236}">
                <a16:creationId xmlns:a16="http://schemas.microsoft.com/office/drawing/2014/main" id="{8D040ED4-0EED-49FA-90E0-F30D8ECDB05E}"/>
              </a:ext>
            </a:extLst>
          </p:cNvPr>
          <p:cNvPicPr>
            <a:picLocks noGrp="1" noChangeAspect="1"/>
          </p:cNvPicPr>
          <p:nvPr>
            <p:ph type="pic" sz="quarter" idx="47"/>
          </p:nvPr>
        </p:nvPicPr>
        <p:blipFill>
          <a:blip r:embed="rId4"/>
          <a:srcRect l="6412" r="6412"/>
          <a:stretch>
            <a:fillRect/>
          </a:stretch>
        </p:blipFill>
        <p:spPr>
          <a:xfrm>
            <a:off x="10894998" y="1222774"/>
            <a:ext cx="543697" cy="623677"/>
          </a:xfrm>
          <a:prstGeom prst="rect">
            <a:avLst/>
          </a:prstGeom>
        </p:spPr>
      </p:pic>
      <p:pic>
        <p:nvPicPr>
          <p:cNvPr id="3" name="Bildplatzhalter 2">
            <a:extLst>
              <a:ext uri="{FF2B5EF4-FFF2-40B4-BE49-F238E27FC236}">
                <a16:creationId xmlns:a16="http://schemas.microsoft.com/office/drawing/2014/main" id="{015BB4E9-5A9E-480A-8C4A-4631B8A6D6C2}"/>
              </a:ext>
            </a:extLst>
          </p:cNvPr>
          <p:cNvPicPr>
            <a:picLocks noGrp="1" noChangeAspect="1"/>
          </p:cNvPicPr>
          <p:nvPr>
            <p:ph type="pic" sz="quarter" idx="46"/>
          </p:nvPr>
        </p:nvPicPr>
        <p:blipFill>
          <a:blip r:embed="rId5"/>
          <a:srcRect l="6412" r="6412"/>
          <a:stretch>
            <a:fillRect/>
          </a:stretch>
        </p:blipFill>
        <p:spPr>
          <a:xfrm>
            <a:off x="8804292" y="1266621"/>
            <a:ext cx="515247" cy="591042"/>
          </a:xfrm>
          <a:prstGeom prst="rect">
            <a:avLst/>
          </a:prstGeom>
        </p:spPr>
      </p:pic>
      <p:sp>
        <p:nvSpPr>
          <p:cNvPr id="9" name="Textfeld 8">
            <a:extLst>
              <a:ext uri="{FF2B5EF4-FFF2-40B4-BE49-F238E27FC236}">
                <a16:creationId xmlns:a16="http://schemas.microsoft.com/office/drawing/2014/main" id="{D08850AA-B27B-4968-99B6-CDB01CBAA446}"/>
              </a:ext>
            </a:extLst>
          </p:cNvPr>
          <p:cNvSpPr txBox="1"/>
          <p:nvPr/>
        </p:nvSpPr>
        <p:spPr>
          <a:xfrm>
            <a:off x="1110306" y="1218253"/>
            <a:ext cx="1399417" cy="584775"/>
          </a:xfrm>
          <a:prstGeom prst="rect">
            <a:avLst/>
          </a:prstGeom>
          <a:noFill/>
        </p:spPr>
        <p:txBody>
          <a:bodyPr wrap="square" rtlCol="0">
            <a:spAutoFit/>
          </a:bodyPr>
          <a:lstStyle/>
          <a:p>
            <a:r>
              <a:rPr lang="de-DE" sz="1600" dirty="0"/>
              <a:t>Platform Owner</a:t>
            </a:r>
          </a:p>
        </p:txBody>
      </p:sp>
      <p:sp>
        <p:nvSpPr>
          <p:cNvPr id="11" name="Textfeld 10">
            <a:extLst>
              <a:ext uri="{FF2B5EF4-FFF2-40B4-BE49-F238E27FC236}">
                <a16:creationId xmlns:a16="http://schemas.microsoft.com/office/drawing/2014/main" id="{22316770-881D-461F-8E1B-ABBEBC0E7FF0}"/>
              </a:ext>
            </a:extLst>
          </p:cNvPr>
          <p:cNvSpPr txBox="1"/>
          <p:nvPr/>
        </p:nvSpPr>
        <p:spPr>
          <a:xfrm>
            <a:off x="1151313" y="1939241"/>
            <a:ext cx="2010408" cy="1061829"/>
          </a:xfrm>
          <a:prstGeom prst="rect">
            <a:avLst/>
          </a:prstGeom>
          <a:noFill/>
        </p:spPr>
        <p:txBody>
          <a:bodyPr wrap="square" rtlCol="0">
            <a:spAutoFit/>
          </a:bodyPr>
          <a:lstStyle/>
          <a:p>
            <a:r>
              <a:rPr lang="de-DE" sz="900" dirty="0"/>
              <a:t>Ministry of Labour</a:t>
            </a:r>
          </a:p>
          <a:p>
            <a:r>
              <a:rPr lang="de-DE" sz="900" dirty="0"/>
              <a:t>Ministry of Economy</a:t>
            </a:r>
          </a:p>
          <a:p>
            <a:r>
              <a:rPr lang="de-DE" sz="900" dirty="0"/>
              <a:t>Ministry of Education</a:t>
            </a:r>
          </a:p>
          <a:p>
            <a:r>
              <a:rPr lang="de-DE" sz="900" dirty="0"/>
              <a:t>Ministry of Finance</a:t>
            </a:r>
          </a:p>
          <a:p>
            <a:r>
              <a:rPr lang="de-DE" sz="900" dirty="0"/>
              <a:t>National Statistica Office – GEOSTAT</a:t>
            </a:r>
          </a:p>
          <a:p>
            <a:r>
              <a:rPr lang="de-DE" sz="900" dirty="0"/>
              <a:t>LEPL State Employment Support Service - SESA</a:t>
            </a:r>
          </a:p>
        </p:txBody>
      </p:sp>
      <p:sp>
        <p:nvSpPr>
          <p:cNvPr id="21" name="Textfeld 20">
            <a:extLst>
              <a:ext uri="{FF2B5EF4-FFF2-40B4-BE49-F238E27FC236}">
                <a16:creationId xmlns:a16="http://schemas.microsoft.com/office/drawing/2014/main" id="{119FE6AD-43F7-4B1E-B591-1D8ACB5D7779}"/>
              </a:ext>
            </a:extLst>
          </p:cNvPr>
          <p:cNvSpPr txBox="1"/>
          <p:nvPr/>
        </p:nvSpPr>
        <p:spPr>
          <a:xfrm flipH="1">
            <a:off x="1121901" y="3241772"/>
            <a:ext cx="2010408" cy="584775"/>
          </a:xfrm>
          <a:prstGeom prst="rect">
            <a:avLst/>
          </a:prstGeom>
          <a:solidFill>
            <a:schemeClr val="bg1"/>
          </a:solidFill>
        </p:spPr>
        <p:txBody>
          <a:bodyPr wrap="square" rtlCol="0">
            <a:spAutoFit/>
          </a:bodyPr>
          <a:lstStyle/>
          <a:p>
            <a:r>
              <a:rPr lang="de-DE" sz="1600" dirty="0"/>
              <a:t>Platform </a:t>
            </a:r>
          </a:p>
          <a:p>
            <a:r>
              <a:rPr lang="de-DE" sz="1600" dirty="0"/>
              <a:t>Stakeholders</a:t>
            </a:r>
          </a:p>
        </p:txBody>
      </p:sp>
      <p:pic>
        <p:nvPicPr>
          <p:cNvPr id="12" name="Grafik 11">
            <a:extLst>
              <a:ext uri="{FF2B5EF4-FFF2-40B4-BE49-F238E27FC236}">
                <a16:creationId xmlns:a16="http://schemas.microsoft.com/office/drawing/2014/main" id="{5DECF401-577E-42F4-9DC5-0FC3E6558BD9}"/>
              </a:ext>
            </a:extLst>
          </p:cNvPr>
          <p:cNvPicPr>
            <a:picLocks noChangeAspect="1"/>
          </p:cNvPicPr>
          <p:nvPr/>
        </p:nvPicPr>
        <p:blipFill>
          <a:blip r:embed="rId6"/>
          <a:stretch>
            <a:fillRect/>
          </a:stretch>
        </p:blipFill>
        <p:spPr>
          <a:xfrm>
            <a:off x="2498742" y="3268820"/>
            <a:ext cx="620245" cy="620245"/>
          </a:xfrm>
          <a:prstGeom prst="rect">
            <a:avLst/>
          </a:prstGeom>
        </p:spPr>
      </p:pic>
      <p:sp>
        <p:nvSpPr>
          <p:cNvPr id="22" name="Rechteck 21">
            <a:extLst>
              <a:ext uri="{FF2B5EF4-FFF2-40B4-BE49-F238E27FC236}">
                <a16:creationId xmlns:a16="http://schemas.microsoft.com/office/drawing/2014/main" id="{CA25B73A-90F8-4077-9C57-B00237942C35}"/>
              </a:ext>
            </a:extLst>
          </p:cNvPr>
          <p:cNvSpPr/>
          <p:nvPr/>
        </p:nvSpPr>
        <p:spPr>
          <a:xfrm>
            <a:off x="1140770" y="1224965"/>
            <a:ext cx="2039007" cy="199924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F8A99FA5-A423-45F0-AFFD-9F4B552F90B9}"/>
              </a:ext>
            </a:extLst>
          </p:cNvPr>
          <p:cNvSpPr/>
          <p:nvPr/>
        </p:nvSpPr>
        <p:spPr>
          <a:xfrm>
            <a:off x="1139201" y="3224981"/>
            <a:ext cx="2039007" cy="291102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508898D0-BF86-4605-891A-E5312C905468}"/>
              </a:ext>
            </a:extLst>
          </p:cNvPr>
          <p:cNvSpPr txBox="1"/>
          <p:nvPr/>
        </p:nvSpPr>
        <p:spPr>
          <a:xfrm>
            <a:off x="1138677" y="4006608"/>
            <a:ext cx="2010408" cy="1892826"/>
          </a:xfrm>
          <a:prstGeom prst="rect">
            <a:avLst/>
          </a:prstGeom>
          <a:noFill/>
        </p:spPr>
        <p:txBody>
          <a:bodyPr wrap="square" rtlCol="0">
            <a:spAutoFit/>
          </a:bodyPr>
          <a:lstStyle/>
          <a:p>
            <a:r>
              <a:rPr lang="de-DE" sz="900" dirty="0"/>
              <a:t>Ministries of labour, economy, education</a:t>
            </a:r>
          </a:p>
          <a:p>
            <a:r>
              <a:rPr lang="de-DE" sz="900" dirty="0"/>
              <a:t>GEOSTAT and other Data Provider</a:t>
            </a:r>
          </a:p>
          <a:p>
            <a:r>
              <a:rPr lang="de-DE" sz="900" dirty="0"/>
              <a:t>LEPL – SESA</a:t>
            </a:r>
          </a:p>
          <a:p>
            <a:r>
              <a:rPr lang="de-DE" sz="900" dirty="0"/>
              <a:t>Social Partners (Employer Associations and Unions as proxies for employers and jobseekers</a:t>
            </a:r>
          </a:p>
          <a:p>
            <a:r>
              <a:rPr lang="de-DE" sz="900" dirty="0"/>
              <a:t>Education and Training Providers from different levels and forms of education</a:t>
            </a:r>
          </a:p>
          <a:p>
            <a:r>
              <a:rPr lang="de-DE" sz="900" dirty="0"/>
              <a:t>Research institutions</a:t>
            </a:r>
          </a:p>
          <a:p>
            <a:r>
              <a:rPr lang="de-DE" sz="900" dirty="0"/>
              <a:t>IOM</a:t>
            </a:r>
          </a:p>
          <a:p>
            <a:r>
              <a:rPr lang="de-DE" sz="900" dirty="0"/>
              <a:t>Donors</a:t>
            </a:r>
          </a:p>
        </p:txBody>
      </p:sp>
      <p:sp>
        <p:nvSpPr>
          <p:cNvPr id="29" name="Rechteck 28">
            <a:extLst>
              <a:ext uri="{FF2B5EF4-FFF2-40B4-BE49-F238E27FC236}">
                <a16:creationId xmlns:a16="http://schemas.microsoft.com/office/drawing/2014/main" id="{57E17914-7691-4AB9-9737-31C5F0740986}"/>
              </a:ext>
            </a:extLst>
          </p:cNvPr>
          <p:cNvSpPr/>
          <p:nvPr/>
        </p:nvSpPr>
        <p:spPr>
          <a:xfrm>
            <a:off x="1138677" y="5130"/>
            <a:ext cx="7377408" cy="121170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4800" b="1" dirty="0">
                <a:solidFill>
                  <a:srgbClr val="F6640A"/>
                </a:solidFill>
              </a:rPr>
              <a:t>Platform Canvas </a:t>
            </a:r>
          </a:p>
          <a:p>
            <a:r>
              <a:rPr lang="de-DE" sz="3200" b="1" dirty="0">
                <a:solidFill>
                  <a:srgbClr val="F6640A"/>
                </a:solidFill>
              </a:rPr>
              <a:t>WorkNet 4.0 </a:t>
            </a:r>
          </a:p>
        </p:txBody>
      </p:sp>
      <p:sp>
        <p:nvSpPr>
          <p:cNvPr id="40" name="Textfeld 39">
            <a:extLst>
              <a:ext uri="{FF2B5EF4-FFF2-40B4-BE49-F238E27FC236}">
                <a16:creationId xmlns:a16="http://schemas.microsoft.com/office/drawing/2014/main" id="{2FFC65C7-49C4-4FD2-92A0-354E973540E2}"/>
              </a:ext>
            </a:extLst>
          </p:cNvPr>
          <p:cNvSpPr txBox="1"/>
          <p:nvPr/>
        </p:nvSpPr>
        <p:spPr>
          <a:xfrm>
            <a:off x="3178077" y="1233706"/>
            <a:ext cx="1399417" cy="969496"/>
          </a:xfrm>
          <a:prstGeom prst="rect">
            <a:avLst/>
          </a:prstGeom>
          <a:solidFill>
            <a:schemeClr val="bg1"/>
          </a:solidFill>
        </p:spPr>
        <p:txBody>
          <a:bodyPr wrap="square" rtlCol="0">
            <a:spAutoFit/>
          </a:bodyPr>
          <a:lstStyle/>
          <a:p>
            <a:r>
              <a:rPr lang="de-DE" sz="1600" dirty="0"/>
              <a:t>Enabling Services</a:t>
            </a:r>
          </a:p>
          <a:p>
            <a:r>
              <a:rPr lang="de-DE" sz="900" dirty="0"/>
              <a:t>(platform to partners)</a:t>
            </a:r>
          </a:p>
          <a:p>
            <a:r>
              <a:rPr lang="de-DE" sz="1600" dirty="0"/>
              <a:t> </a:t>
            </a:r>
          </a:p>
        </p:txBody>
      </p:sp>
      <p:sp>
        <p:nvSpPr>
          <p:cNvPr id="43" name="Rechteck 42">
            <a:extLst>
              <a:ext uri="{FF2B5EF4-FFF2-40B4-BE49-F238E27FC236}">
                <a16:creationId xmlns:a16="http://schemas.microsoft.com/office/drawing/2014/main" id="{1E010395-1259-4C8C-B4E0-53F1B1BDCBEB}"/>
              </a:ext>
            </a:extLst>
          </p:cNvPr>
          <p:cNvSpPr/>
          <p:nvPr/>
        </p:nvSpPr>
        <p:spPr>
          <a:xfrm>
            <a:off x="3177515" y="1224195"/>
            <a:ext cx="2049238" cy="293801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Textfeld 43">
            <a:extLst>
              <a:ext uri="{FF2B5EF4-FFF2-40B4-BE49-F238E27FC236}">
                <a16:creationId xmlns:a16="http://schemas.microsoft.com/office/drawing/2014/main" id="{FC02709F-E490-4BE7-822F-FAED5D87D9E5}"/>
              </a:ext>
            </a:extLst>
          </p:cNvPr>
          <p:cNvSpPr txBox="1"/>
          <p:nvPr/>
        </p:nvSpPr>
        <p:spPr>
          <a:xfrm>
            <a:off x="3193647" y="1953429"/>
            <a:ext cx="1972829" cy="2169825"/>
          </a:xfrm>
          <a:prstGeom prst="rect">
            <a:avLst/>
          </a:prstGeom>
          <a:noFill/>
        </p:spPr>
        <p:txBody>
          <a:bodyPr wrap="square" rtlCol="0">
            <a:spAutoFit/>
          </a:bodyPr>
          <a:lstStyle/>
          <a:p>
            <a:r>
              <a:rPr lang="de-DE" sz="900" dirty="0"/>
              <a:t>Activities: Enrollment, Profiling, Creating, Editing, Updating, Publishing, deleting CV, </a:t>
            </a:r>
          </a:p>
          <a:p>
            <a:r>
              <a:rPr lang="de-DE" sz="900" dirty="0"/>
              <a:t>Communication Channels</a:t>
            </a:r>
          </a:p>
          <a:p>
            <a:r>
              <a:rPr lang="de-DE" sz="900" dirty="0"/>
              <a:t>Information</a:t>
            </a:r>
          </a:p>
          <a:p>
            <a:r>
              <a:rPr lang="de-DE" sz="900" dirty="0"/>
              <a:t>Consultation</a:t>
            </a:r>
          </a:p>
          <a:p>
            <a:r>
              <a:rPr lang="de-DE" sz="900" dirty="0"/>
              <a:t>Search, Memorizing Result Lists an search profiles</a:t>
            </a:r>
          </a:p>
          <a:p>
            <a:r>
              <a:rPr lang="de-DE" sz="900" dirty="0"/>
              <a:t>Matching </a:t>
            </a:r>
          </a:p>
          <a:p>
            <a:r>
              <a:rPr lang="de-DE" sz="900" dirty="0"/>
              <a:t>Sending Job Offers</a:t>
            </a:r>
          </a:p>
          <a:p>
            <a:r>
              <a:rPr lang="de-DE" sz="900" dirty="0"/>
              <a:t>Submitting, Publishing Vacancies</a:t>
            </a:r>
          </a:p>
          <a:p>
            <a:r>
              <a:rPr lang="de-DE" sz="900" dirty="0"/>
              <a:t>Administrating</a:t>
            </a:r>
          </a:p>
          <a:p>
            <a:r>
              <a:rPr lang="de-DE" sz="900" dirty="0"/>
              <a:t>Reporting and Planning</a:t>
            </a:r>
          </a:p>
          <a:p>
            <a:r>
              <a:rPr lang="de-DE" sz="900" dirty="0"/>
              <a:t>Analyses: Employment-related, Economy-related, Education-related</a:t>
            </a:r>
          </a:p>
        </p:txBody>
      </p:sp>
      <p:sp>
        <p:nvSpPr>
          <p:cNvPr id="49" name="Textfeld 48">
            <a:extLst>
              <a:ext uri="{FF2B5EF4-FFF2-40B4-BE49-F238E27FC236}">
                <a16:creationId xmlns:a16="http://schemas.microsoft.com/office/drawing/2014/main" id="{B7130BE8-AEB6-4390-A0A0-9CE33797AFB7}"/>
              </a:ext>
            </a:extLst>
          </p:cNvPr>
          <p:cNvSpPr txBox="1"/>
          <p:nvPr/>
        </p:nvSpPr>
        <p:spPr>
          <a:xfrm>
            <a:off x="3167292" y="4790552"/>
            <a:ext cx="1787157" cy="230832"/>
          </a:xfrm>
          <a:prstGeom prst="rect">
            <a:avLst/>
          </a:prstGeom>
          <a:noFill/>
        </p:spPr>
        <p:txBody>
          <a:bodyPr wrap="square" rtlCol="0">
            <a:spAutoFit/>
          </a:bodyPr>
          <a:lstStyle/>
          <a:p>
            <a:r>
              <a:rPr lang="de-DE" sz="900" dirty="0"/>
              <a:t>Information, 24-hours availability</a:t>
            </a:r>
          </a:p>
        </p:txBody>
      </p:sp>
      <p:sp>
        <p:nvSpPr>
          <p:cNvPr id="55" name="Textfeld 54">
            <a:extLst>
              <a:ext uri="{FF2B5EF4-FFF2-40B4-BE49-F238E27FC236}">
                <a16:creationId xmlns:a16="http://schemas.microsoft.com/office/drawing/2014/main" id="{FDA79DE4-828E-4D37-8D13-1153F3A19D65}"/>
              </a:ext>
            </a:extLst>
          </p:cNvPr>
          <p:cNvSpPr txBox="1"/>
          <p:nvPr/>
        </p:nvSpPr>
        <p:spPr>
          <a:xfrm>
            <a:off x="3118987" y="5041544"/>
            <a:ext cx="2082903" cy="1246495"/>
          </a:xfrm>
          <a:prstGeom prst="rect">
            <a:avLst/>
          </a:prstGeom>
          <a:solidFill>
            <a:schemeClr val="bg1"/>
          </a:solidFill>
        </p:spPr>
        <p:txBody>
          <a:bodyPr wrap="square" rtlCol="0">
            <a:spAutoFit/>
          </a:bodyPr>
          <a:lstStyle/>
          <a:p>
            <a:r>
              <a:rPr lang="de-DE" sz="1600" dirty="0"/>
              <a:t>Other </a:t>
            </a:r>
          </a:p>
          <a:p>
            <a:r>
              <a:rPr lang="de-DE" sz="1600" dirty="0"/>
              <a:t>Services</a:t>
            </a:r>
          </a:p>
          <a:p>
            <a:r>
              <a:rPr lang="de-DE" sz="900" dirty="0"/>
              <a:t>(platform to consumers)</a:t>
            </a:r>
          </a:p>
          <a:p>
            <a:endParaRPr lang="de-DE" sz="900" dirty="0"/>
          </a:p>
          <a:p>
            <a:r>
              <a:rPr lang="de-DE" sz="900" dirty="0"/>
              <a:t>Self-Services, Automated Services</a:t>
            </a:r>
          </a:p>
          <a:p>
            <a:r>
              <a:rPr lang="de-DE" sz="1600" dirty="0"/>
              <a:t> </a:t>
            </a:r>
          </a:p>
        </p:txBody>
      </p:sp>
      <p:pic>
        <p:nvPicPr>
          <p:cNvPr id="58" name="Grafik 57">
            <a:extLst>
              <a:ext uri="{FF2B5EF4-FFF2-40B4-BE49-F238E27FC236}">
                <a16:creationId xmlns:a16="http://schemas.microsoft.com/office/drawing/2014/main" id="{0E502C60-6A5A-4246-B895-9A1125F7953A}"/>
              </a:ext>
            </a:extLst>
          </p:cNvPr>
          <p:cNvPicPr>
            <a:picLocks noChangeAspect="1"/>
          </p:cNvPicPr>
          <p:nvPr/>
        </p:nvPicPr>
        <p:blipFill>
          <a:blip r:embed="rId7"/>
          <a:stretch>
            <a:fillRect/>
          </a:stretch>
        </p:blipFill>
        <p:spPr>
          <a:xfrm>
            <a:off x="4463849" y="5057394"/>
            <a:ext cx="752173" cy="552271"/>
          </a:xfrm>
          <a:prstGeom prst="rect">
            <a:avLst/>
          </a:prstGeom>
        </p:spPr>
      </p:pic>
      <p:sp>
        <p:nvSpPr>
          <p:cNvPr id="59" name="Rechteck 58">
            <a:extLst>
              <a:ext uri="{FF2B5EF4-FFF2-40B4-BE49-F238E27FC236}">
                <a16:creationId xmlns:a16="http://schemas.microsoft.com/office/drawing/2014/main" id="{E9A3714D-06B4-47DA-B989-735E4C09ABF9}"/>
              </a:ext>
            </a:extLst>
          </p:cNvPr>
          <p:cNvSpPr/>
          <p:nvPr/>
        </p:nvSpPr>
        <p:spPr>
          <a:xfrm>
            <a:off x="3187016" y="5054237"/>
            <a:ext cx="2059122" cy="108319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Textfeld 61">
            <a:extLst>
              <a:ext uri="{FF2B5EF4-FFF2-40B4-BE49-F238E27FC236}">
                <a16:creationId xmlns:a16="http://schemas.microsoft.com/office/drawing/2014/main" id="{F500B6E1-A502-485D-A291-F029D70B197B}"/>
              </a:ext>
            </a:extLst>
          </p:cNvPr>
          <p:cNvSpPr txBox="1"/>
          <p:nvPr/>
        </p:nvSpPr>
        <p:spPr>
          <a:xfrm>
            <a:off x="5237953" y="1247381"/>
            <a:ext cx="1399417" cy="830997"/>
          </a:xfrm>
          <a:prstGeom prst="rect">
            <a:avLst/>
          </a:prstGeom>
          <a:solidFill>
            <a:schemeClr val="bg1"/>
          </a:solidFill>
        </p:spPr>
        <p:txBody>
          <a:bodyPr wrap="square" rtlCol="0">
            <a:spAutoFit/>
          </a:bodyPr>
          <a:lstStyle/>
          <a:p>
            <a:r>
              <a:rPr lang="de-DE" sz="1600" dirty="0"/>
              <a:t>Core Value Proposition</a:t>
            </a:r>
            <a:endParaRPr lang="de-DE" sz="900" dirty="0"/>
          </a:p>
          <a:p>
            <a:r>
              <a:rPr lang="de-DE" sz="1600" dirty="0"/>
              <a:t> </a:t>
            </a:r>
          </a:p>
        </p:txBody>
      </p:sp>
      <p:pic>
        <p:nvPicPr>
          <p:cNvPr id="60" name="Bildplatzhalter 59">
            <a:extLst>
              <a:ext uri="{FF2B5EF4-FFF2-40B4-BE49-F238E27FC236}">
                <a16:creationId xmlns:a16="http://schemas.microsoft.com/office/drawing/2014/main" id="{14542121-BA45-4319-A72B-87CE364367BB}"/>
              </a:ext>
            </a:extLst>
          </p:cNvPr>
          <p:cNvPicPr>
            <a:picLocks noGrp="1" noChangeAspect="1"/>
          </p:cNvPicPr>
          <p:nvPr>
            <p:ph type="pic" sz="quarter" idx="38"/>
          </p:nvPr>
        </p:nvPicPr>
        <p:blipFill>
          <a:blip r:embed="rId8"/>
          <a:srcRect l="2925" r="2925"/>
          <a:stretch>
            <a:fillRect/>
          </a:stretch>
        </p:blipFill>
        <p:spPr>
          <a:xfrm>
            <a:off x="6576668" y="1242526"/>
            <a:ext cx="652165" cy="748102"/>
          </a:xfrm>
          <a:prstGeom prst="rect">
            <a:avLst/>
          </a:prstGeom>
        </p:spPr>
      </p:pic>
      <p:sp>
        <p:nvSpPr>
          <p:cNvPr id="61" name="Textfeld 60">
            <a:extLst>
              <a:ext uri="{FF2B5EF4-FFF2-40B4-BE49-F238E27FC236}">
                <a16:creationId xmlns:a16="http://schemas.microsoft.com/office/drawing/2014/main" id="{36D7B3EA-BF11-4947-BDB2-93ECC0BF0702}"/>
              </a:ext>
            </a:extLst>
          </p:cNvPr>
          <p:cNvSpPr txBox="1"/>
          <p:nvPr/>
        </p:nvSpPr>
        <p:spPr>
          <a:xfrm>
            <a:off x="5220130" y="1870128"/>
            <a:ext cx="1992578" cy="1754326"/>
          </a:xfrm>
          <a:prstGeom prst="rect">
            <a:avLst/>
          </a:prstGeom>
          <a:solidFill>
            <a:schemeClr val="bg1"/>
          </a:solidFill>
        </p:spPr>
        <p:txBody>
          <a:bodyPr wrap="square" rtlCol="0">
            <a:spAutoFit/>
          </a:bodyPr>
          <a:lstStyle/>
          <a:p>
            <a:r>
              <a:rPr lang="de-DE" sz="900" dirty="0"/>
              <a:t>The Job Board of WorkNet is the center of all activities. Thus WorkNet needs to become user centered. WorkNet aims to reach a high number of visitors. Jobseekers is given free access to search for jobs, post resumes and research companies. Employers on the other hand can post job offers for free, search for candidates and contact them directly or either indirectly. The labour exchange becomes easy. </a:t>
            </a:r>
          </a:p>
        </p:txBody>
      </p:sp>
      <p:sp>
        <p:nvSpPr>
          <p:cNvPr id="63" name="Rechteck 62">
            <a:extLst>
              <a:ext uri="{FF2B5EF4-FFF2-40B4-BE49-F238E27FC236}">
                <a16:creationId xmlns:a16="http://schemas.microsoft.com/office/drawing/2014/main" id="{8A262216-1787-41B3-B0E9-0736C4BE1014}"/>
              </a:ext>
            </a:extLst>
          </p:cNvPr>
          <p:cNvSpPr/>
          <p:nvPr/>
        </p:nvSpPr>
        <p:spPr>
          <a:xfrm>
            <a:off x="5238589" y="1226293"/>
            <a:ext cx="2014814" cy="243777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a:extLst>
              <a:ext uri="{FF2B5EF4-FFF2-40B4-BE49-F238E27FC236}">
                <a16:creationId xmlns:a16="http://schemas.microsoft.com/office/drawing/2014/main" id="{9477A160-27EF-4E4E-852A-07AAF1E8844B}"/>
              </a:ext>
            </a:extLst>
          </p:cNvPr>
          <p:cNvSpPr/>
          <p:nvPr/>
        </p:nvSpPr>
        <p:spPr>
          <a:xfrm>
            <a:off x="5244052" y="3680433"/>
            <a:ext cx="2009351" cy="14194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Textfeld 65">
            <a:extLst>
              <a:ext uri="{FF2B5EF4-FFF2-40B4-BE49-F238E27FC236}">
                <a16:creationId xmlns:a16="http://schemas.microsoft.com/office/drawing/2014/main" id="{D555C8E9-A2FC-47A4-A8D6-6B877A1885A5}"/>
              </a:ext>
            </a:extLst>
          </p:cNvPr>
          <p:cNvSpPr txBox="1"/>
          <p:nvPr/>
        </p:nvSpPr>
        <p:spPr>
          <a:xfrm>
            <a:off x="5252533" y="3676951"/>
            <a:ext cx="1633134" cy="830997"/>
          </a:xfrm>
          <a:prstGeom prst="rect">
            <a:avLst/>
          </a:prstGeom>
          <a:solidFill>
            <a:schemeClr val="bg1"/>
          </a:solidFill>
        </p:spPr>
        <p:txBody>
          <a:bodyPr wrap="square" rtlCol="0">
            <a:spAutoFit/>
          </a:bodyPr>
          <a:lstStyle/>
          <a:p>
            <a:r>
              <a:rPr lang="de-DE" sz="1600" dirty="0"/>
              <a:t>Ancillary Value Propositions</a:t>
            </a:r>
            <a:endParaRPr lang="de-DE" sz="900" dirty="0"/>
          </a:p>
          <a:p>
            <a:r>
              <a:rPr lang="de-DE" sz="1600" dirty="0"/>
              <a:t> </a:t>
            </a:r>
          </a:p>
        </p:txBody>
      </p:sp>
      <p:pic>
        <p:nvPicPr>
          <p:cNvPr id="71" name="Grafik 70">
            <a:extLst>
              <a:ext uri="{FF2B5EF4-FFF2-40B4-BE49-F238E27FC236}">
                <a16:creationId xmlns:a16="http://schemas.microsoft.com/office/drawing/2014/main" id="{E2878876-7F5D-4391-9C8C-8C39BF10A011}"/>
              </a:ext>
            </a:extLst>
          </p:cNvPr>
          <p:cNvPicPr>
            <a:picLocks noChangeAspect="1"/>
          </p:cNvPicPr>
          <p:nvPr/>
        </p:nvPicPr>
        <p:blipFill>
          <a:blip r:embed="rId9"/>
          <a:stretch>
            <a:fillRect/>
          </a:stretch>
        </p:blipFill>
        <p:spPr>
          <a:xfrm>
            <a:off x="6625766" y="3676951"/>
            <a:ext cx="618731" cy="598810"/>
          </a:xfrm>
          <a:prstGeom prst="rect">
            <a:avLst/>
          </a:prstGeom>
        </p:spPr>
      </p:pic>
      <p:sp>
        <p:nvSpPr>
          <p:cNvPr id="73" name="Textfeld 72">
            <a:extLst>
              <a:ext uri="{FF2B5EF4-FFF2-40B4-BE49-F238E27FC236}">
                <a16:creationId xmlns:a16="http://schemas.microsoft.com/office/drawing/2014/main" id="{F4BAE642-86CB-474C-9217-9BF80CDA2EA2}"/>
              </a:ext>
            </a:extLst>
          </p:cNvPr>
          <p:cNvSpPr txBox="1"/>
          <p:nvPr/>
        </p:nvSpPr>
        <p:spPr>
          <a:xfrm>
            <a:off x="5226752" y="4303115"/>
            <a:ext cx="2010408" cy="646331"/>
          </a:xfrm>
          <a:prstGeom prst="rect">
            <a:avLst/>
          </a:prstGeom>
          <a:noFill/>
        </p:spPr>
        <p:txBody>
          <a:bodyPr wrap="square" rtlCol="0">
            <a:spAutoFit/>
          </a:bodyPr>
          <a:lstStyle/>
          <a:p>
            <a:r>
              <a:rPr lang="de-DE" sz="900" dirty="0"/>
              <a:t>Increased transparency, better and easier decisions making, time and money saving, increased trust in SESA</a:t>
            </a:r>
          </a:p>
        </p:txBody>
      </p:sp>
      <p:sp>
        <p:nvSpPr>
          <p:cNvPr id="77" name="Textfeld 76">
            <a:extLst>
              <a:ext uri="{FF2B5EF4-FFF2-40B4-BE49-F238E27FC236}">
                <a16:creationId xmlns:a16="http://schemas.microsoft.com/office/drawing/2014/main" id="{62B92076-72B8-4CCC-B916-B363BC2ED1EC}"/>
              </a:ext>
            </a:extLst>
          </p:cNvPr>
          <p:cNvSpPr txBox="1"/>
          <p:nvPr/>
        </p:nvSpPr>
        <p:spPr>
          <a:xfrm>
            <a:off x="5246725" y="4924131"/>
            <a:ext cx="1358990" cy="1077218"/>
          </a:xfrm>
          <a:prstGeom prst="rect">
            <a:avLst/>
          </a:prstGeom>
          <a:solidFill>
            <a:schemeClr val="bg1"/>
          </a:solidFill>
        </p:spPr>
        <p:txBody>
          <a:bodyPr wrap="square" rtlCol="0">
            <a:spAutoFit/>
          </a:bodyPr>
          <a:lstStyle/>
          <a:p>
            <a:r>
              <a:rPr lang="de-DE" sz="1600" dirty="0"/>
              <a:t>Infrastructure and Core Components </a:t>
            </a:r>
          </a:p>
          <a:p>
            <a:r>
              <a:rPr lang="de-DE" sz="1600" dirty="0"/>
              <a:t> </a:t>
            </a:r>
          </a:p>
        </p:txBody>
      </p:sp>
      <p:pic>
        <p:nvPicPr>
          <p:cNvPr id="78" name="Grafik 77">
            <a:extLst>
              <a:ext uri="{FF2B5EF4-FFF2-40B4-BE49-F238E27FC236}">
                <a16:creationId xmlns:a16="http://schemas.microsoft.com/office/drawing/2014/main" id="{50FA12EE-21B7-4091-9762-04D094F61275}"/>
              </a:ext>
            </a:extLst>
          </p:cNvPr>
          <p:cNvPicPr>
            <a:picLocks noChangeAspect="1"/>
          </p:cNvPicPr>
          <p:nvPr/>
        </p:nvPicPr>
        <p:blipFill>
          <a:blip r:embed="rId10"/>
          <a:stretch>
            <a:fillRect/>
          </a:stretch>
        </p:blipFill>
        <p:spPr>
          <a:xfrm>
            <a:off x="6589578" y="4924131"/>
            <a:ext cx="654919" cy="629180"/>
          </a:xfrm>
          <a:prstGeom prst="rect">
            <a:avLst/>
          </a:prstGeom>
        </p:spPr>
      </p:pic>
      <p:sp>
        <p:nvSpPr>
          <p:cNvPr id="79" name="Textfeld 78">
            <a:extLst>
              <a:ext uri="{FF2B5EF4-FFF2-40B4-BE49-F238E27FC236}">
                <a16:creationId xmlns:a16="http://schemas.microsoft.com/office/drawing/2014/main" id="{BD8CA284-61FD-4FF4-8198-C1527B11E430}"/>
              </a:ext>
            </a:extLst>
          </p:cNvPr>
          <p:cNvSpPr txBox="1"/>
          <p:nvPr/>
        </p:nvSpPr>
        <p:spPr>
          <a:xfrm>
            <a:off x="5226752" y="5766673"/>
            <a:ext cx="1882737" cy="1200329"/>
          </a:xfrm>
          <a:prstGeom prst="rect">
            <a:avLst/>
          </a:prstGeom>
          <a:noFill/>
        </p:spPr>
        <p:txBody>
          <a:bodyPr wrap="square" rtlCol="0">
            <a:spAutoFit/>
          </a:bodyPr>
          <a:lstStyle/>
          <a:p>
            <a:r>
              <a:rPr lang="de-DE" sz="900" dirty="0"/>
              <a:t>Digital and physical asset coordination. </a:t>
            </a:r>
          </a:p>
          <a:p>
            <a:pPr marL="171450" indent="-171450">
              <a:buFontTx/>
              <a:buChar char="-"/>
            </a:pPr>
            <a:r>
              <a:rPr lang="de-DE" sz="900" dirty="0"/>
              <a:t>Application Software for Employees</a:t>
            </a:r>
          </a:p>
          <a:p>
            <a:pPr marL="171450" indent="-171450">
              <a:buFontTx/>
              <a:buChar char="-"/>
            </a:pPr>
            <a:r>
              <a:rPr lang="de-DE" sz="900" dirty="0"/>
              <a:t>Transaction Software – Job Board</a:t>
            </a:r>
          </a:p>
          <a:p>
            <a:pPr marL="171450" indent="-171450">
              <a:buFontTx/>
              <a:buChar char="-"/>
            </a:pPr>
            <a:r>
              <a:rPr lang="de-DE" sz="900" dirty="0"/>
              <a:t>Datawarehouse</a:t>
            </a:r>
          </a:p>
          <a:p>
            <a:pPr marL="171450" indent="-171450">
              <a:buFontTx/>
              <a:buChar char="-"/>
            </a:pPr>
            <a:endParaRPr lang="de-DE" sz="900" dirty="0"/>
          </a:p>
        </p:txBody>
      </p:sp>
      <p:pic>
        <p:nvPicPr>
          <p:cNvPr id="5" name="Grafik 4">
            <a:extLst>
              <a:ext uri="{FF2B5EF4-FFF2-40B4-BE49-F238E27FC236}">
                <a16:creationId xmlns:a16="http://schemas.microsoft.com/office/drawing/2014/main" id="{5B2EFB76-210A-49EE-BAD7-1D3EABBE9948}"/>
              </a:ext>
            </a:extLst>
          </p:cNvPr>
          <p:cNvPicPr>
            <a:picLocks noChangeAspect="1"/>
          </p:cNvPicPr>
          <p:nvPr/>
        </p:nvPicPr>
        <p:blipFill>
          <a:blip r:embed="rId11"/>
          <a:stretch>
            <a:fillRect/>
          </a:stretch>
        </p:blipFill>
        <p:spPr>
          <a:xfrm>
            <a:off x="7237159" y="-20373"/>
            <a:ext cx="4164761" cy="1262899"/>
          </a:xfrm>
          <a:prstGeom prst="rect">
            <a:avLst/>
          </a:prstGeom>
        </p:spPr>
      </p:pic>
      <p:sp>
        <p:nvSpPr>
          <p:cNvPr id="80" name="Rechteck 79">
            <a:extLst>
              <a:ext uri="{FF2B5EF4-FFF2-40B4-BE49-F238E27FC236}">
                <a16:creationId xmlns:a16="http://schemas.microsoft.com/office/drawing/2014/main" id="{118B86FB-364B-4AF3-9738-270ED87CE798}"/>
              </a:ext>
            </a:extLst>
          </p:cNvPr>
          <p:cNvSpPr/>
          <p:nvPr/>
        </p:nvSpPr>
        <p:spPr>
          <a:xfrm>
            <a:off x="1138677" y="6136005"/>
            <a:ext cx="4113856" cy="721995"/>
          </a:xfrm>
          <a:prstGeom prst="rect">
            <a:avLst/>
          </a:prstGeom>
          <a:solidFill>
            <a:srgbClr val="F6640A"/>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002060"/>
                </a:solidFill>
              </a:rPr>
              <a:t>P l a t f o r m     V i s i o n</a:t>
            </a:r>
          </a:p>
        </p:txBody>
      </p:sp>
      <p:sp>
        <p:nvSpPr>
          <p:cNvPr id="82" name="Rechteck 81">
            <a:extLst>
              <a:ext uri="{FF2B5EF4-FFF2-40B4-BE49-F238E27FC236}">
                <a16:creationId xmlns:a16="http://schemas.microsoft.com/office/drawing/2014/main" id="{930EAABE-9443-4CA3-99BE-E2C5318A824E}"/>
              </a:ext>
            </a:extLst>
          </p:cNvPr>
          <p:cNvSpPr/>
          <p:nvPr/>
        </p:nvSpPr>
        <p:spPr>
          <a:xfrm>
            <a:off x="7259766" y="6119846"/>
            <a:ext cx="4178927" cy="721995"/>
          </a:xfrm>
          <a:prstGeom prst="rect">
            <a:avLst/>
          </a:prstGeom>
          <a:solidFill>
            <a:srgbClr val="F6640A"/>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002060"/>
                </a:solidFill>
              </a:rPr>
              <a:t>P l a t f o r m     D y n a m i c s</a:t>
            </a:r>
          </a:p>
        </p:txBody>
      </p:sp>
      <p:sp>
        <p:nvSpPr>
          <p:cNvPr id="2" name="Rechteck 1">
            <a:extLst>
              <a:ext uri="{FF2B5EF4-FFF2-40B4-BE49-F238E27FC236}">
                <a16:creationId xmlns:a16="http://schemas.microsoft.com/office/drawing/2014/main" id="{42B50874-BAFD-40E6-9421-9272E0D2581C}"/>
              </a:ext>
            </a:extLst>
          </p:cNvPr>
          <p:cNvSpPr/>
          <p:nvPr/>
        </p:nvSpPr>
        <p:spPr>
          <a:xfrm>
            <a:off x="3174865" y="4150411"/>
            <a:ext cx="2066049" cy="90382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6A3D1C00-3D21-49E8-BDB4-FBAA1D195527}"/>
              </a:ext>
            </a:extLst>
          </p:cNvPr>
          <p:cNvSpPr txBox="1"/>
          <p:nvPr/>
        </p:nvSpPr>
        <p:spPr>
          <a:xfrm>
            <a:off x="7251833" y="1265753"/>
            <a:ext cx="1399417" cy="338554"/>
          </a:xfrm>
          <a:prstGeom prst="rect">
            <a:avLst/>
          </a:prstGeom>
          <a:solidFill>
            <a:schemeClr val="bg1"/>
          </a:solidFill>
        </p:spPr>
        <p:txBody>
          <a:bodyPr wrap="square" rtlCol="0">
            <a:spAutoFit/>
          </a:bodyPr>
          <a:lstStyle/>
          <a:p>
            <a:r>
              <a:rPr lang="de-DE" sz="1600" dirty="0"/>
              <a:t>Transactions </a:t>
            </a:r>
          </a:p>
        </p:txBody>
      </p:sp>
      <p:sp>
        <p:nvSpPr>
          <p:cNvPr id="8" name="Rechteck 7">
            <a:extLst>
              <a:ext uri="{FF2B5EF4-FFF2-40B4-BE49-F238E27FC236}">
                <a16:creationId xmlns:a16="http://schemas.microsoft.com/office/drawing/2014/main" id="{7215E76A-E840-41E1-839D-DE4120D13CB7}"/>
              </a:ext>
            </a:extLst>
          </p:cNvPr>
          <p:cNvSpPr/>
          <p:nvPr/>
        </p:nvSpPr>
        <p:spPr>
          <a:xfrm>
            <a:off x="7251834" y="1242526"/>
            <a:ext cx="2121170" cy="337635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a:extLst>
              <a:ext uri="{FF2B5EF4-FFF2-40B4-BE49-F238E27FC236}">
                <a16:creationId xmlns:a16="http://schemas.microsoft.com/office/drawing/2014/main" id="{32E9E3E6-CB04-4EC3-91AF-DCEC1EDA114F}"/>
              </a:ext>
            </a:extLst>
          </p:cNvPr>
          <p:cNvSpPr/>
          <p:nvPr/>
        </p:nvSpPr>
        <p:spPr>
          <a:xfrm>
            <a:off x="5251949" y="4913903"/>
            <a:ext cx="1999885" cy="193896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343CF50F-B161-4A7C-B0D8-AC93071F7BF7}"/>
              </a:ext>
            </a:extLst>
          </p:cNvPr>
          <p:cNvPicPr>
            <a:picLocks noChangeAspect="1"/>
          </p:cNvPicPr>
          <p:nvPr/>
        </p:nvPicPr>
        <p:blipFill>
          <a:blip r:embed="rId12"/>
          <a:stretch>
            <a:fillRect/>
          </a:stretch>
        </p:blipFill>
        <p:spPr>
          <a:xfrm>
            <a:off x="8836014" y="4639449"/>
            <a:ext cx="515247" cy="550863"/>
          </a:xfrm>
          <a:prstGeom prst="rect">
            <a:avLst/>
          </a:prstGeom>
        </p:spPr>
      </p:pic>
      <p:sp>
        <p:nvSpPr>
          <p:cNvPr id="51" name="Textfeld 50">
            <a:extLst>
              <a:ext uri="{FF2B5EF4-FFF2-40B4-BE49-F238E27FC236}">
                <a16:creationId xmlns:a16="http://schemas.microsoft.com/office/drawing/2014/main" id="{61D9EE4C-9E8F-45E9-857C-C5975D41869F}"/>
              </a:ext>
            </a:extLst>
          </p:cNvPr>
          <p:cNvSpPr txBox="1"/>
          <p:nvPr/>
        </p:nvSpPr>
        <p:spPr>
          <a:xfrm>
            <a:off x="7269719" y="4670085"/>
            <a:ext cx="1399417" cy="338554"/>
          </a:xfrm>
          <a:prstGeom prst="rect">
            <a:avLst/>
          </a:prstGeom>
          <a:solidFill>
            <a:schemeClr val="bg1"/>
          </a:solidFill>
        </p:spPr>
        <p:txBody>
          <a:bodyPr wrap="square" rtlCol="0">
            <a:spAutoFit/>
          </a:bodyPr>
          <a:lstStyle/>
          <a:p>
            <a:r>
              <a:rPr lang="de-DE" sz="1600" dirty="0"/>
              <a:t>Channels </a:t>
            </a:r>
          </a:p>
        </p:txBody>
      </p:sp>
      <p:sp>
        <p:nvSpPr>
          <p:cNvPr id="13" name="Textfeld 12">
            <a:extLst>
              <a:ext uri="{FF2B5EF4-FFF2-40B4-BE49-F238E27FC236}">
                <a16:creationId xmlns:a16="http://schemas.microsoft.com/office/drawing/2014/main" id="{C65D0C8C-C070-4712-853F-738C77D3D970}"/>
              </a:ext>
            </a:extLst>
          </p:cNvPr>
          <p:cNvSpPr txBox="1"/>
          <p:nvPr/>
        </p:nvSpPr>
        <p:spPr>
          <a:xfrm>
            <a:off x="7283495" y="5184492"/>
            <a:ext cx="2064939" cy="923330"/>
          </a:xfrm>
          <a:prstGeom prst="rect">
            <a:avLst/>
          </a:prstGeom>
          <a:solidFill>
            <a:schemeClr val="bg1"/>
          </a:solidFill>
        </p:spPr>
        <p:txBody>
          <a:bodyPr wrap="square" rtlCol="0">
            <a:spAutoFit/>
          </a:bodyPr>
          <a:lstStyle/>
          <a:p>
            <a:pPr marL="171450" indent="-171450">
              <a:buFontTx/>
              <a:buChar char="-"/>
            </a:pPr>
            <a:r>
              <a:rPr lang="de-DE" sz="900" dirty="0"/>
              <a:t>B2C (on premise, virtual) </a:t>
            </a:r>
          </a:p>
          <a:p>
            <a:pPr marL="171450" indent="-171450">
              <a:buFontTx/>
              <a:buChar char="-"/>
            </a:pPr>
            <a:r>
              <a:rPr lang="de-DE" sz="900" dirty="0"/>
              <a:t>Website</a:t>
            </a:r>
          </a:p>
          <a:p>
            <a:pPr marL="171450" indent="-171450">
              <a:buFontTx/>
              <a:buChar char="-"/>
            </a:pPr>
            <a:r>
              <a:rPr lang="de-DE" sz="900" dirty="0"/>
              <a:t>Mobile App </a:t>
            </a:r>
          </a:p>
          <a:p>
            <a:pPr marL="171450" indent="-171450">
              <a:buFontTx/>
              <a:buChar char="-"/>
            </a:pPr>
            <a:r>
              <a:rPr lang="de-DE" sz="900" dirty="0"/>
              <a:t>Social Media</a:t>
            </a:r>
          </a:p>
          <a:p>
            <a:pPr marL="171450" indent="-171450">
              <a:buFontTx/>
              <a:buChar char="-"/>
            </a:pPr>
            <a:r>
              <a:rPr lang="de-DE" sz="900" dirty="0"/>
              <a:t>Press, TV</a:t>
            </a:r>
          </a:p>
          <a:p>
            <a:pPr marL="171450" indent="-171450">
              <a:buFontTx/>
              <a:buChar char="-"/>
            </a:pPr>
            <a:r>
              <a:rPr lang="de-DE" sz="900" dirty="0"/>
              <a:t>Meetings, Webinars</a:t>
            </a:r>
          </a:p>
        </p:txBody>
      </p:sp>
      <p:sp>
        <p:nvSpPr>
          <p:cNvPr id="14" name="Rechteck 13">
            <a:extLst>
              <a:ext uri="{FF2B5EF4-FFF2-40B4-BE49-F238E27FC236}">
                <a16:creationId xmlns:a16="http://schemas.microsoft.com/office/drawing/2014/main" id="{EA043662-E10B-4047-93BB-037C17A33626}"/>
              </a:ext>
            </a:extLst>
          </p:cNvPr>
          <p:cNvSpPr/>
          <p:nvPr/>
        </p:nvSpPr>
        <p:spPr>
          <a:xfrm>
            <a:off x="7254753" y="4618880"/>
            <a:ext cx="2128507" cy="150096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CE3E0719-93EA-47B5-9C66-2477CACBF99D}"/>
              </a:ext>
            </a:extLst>
          </p:cNvPr>
          <p:cNvSpPr txBox="1"/>
          <p:nvPr/>
        </p:nvSpPr>
        <p:spPr>
          <a:xfrm>
            <a:off x="9410218" y="1254093"/>
            <a:ext cx="1399417" cy="338554"/>
          </a:xfrm>
          <a:prstGeom prst="rect">
            <a:avLst/>
          </a:prstGeom>
          <a:solidFill>
            <a:schemeClr val="bg1"/>
          </a:solidFill>
        </p:spPr>
        <p:txBody>
          <a:bodyPr wrap="square" rtlCol="0">
            <a:spAutoFit/>
          </a:bodyPr>
          <a:lstStyle/>
          <a:p>
            <a:r>
              <a:rPr lang="de-DE" sz="1600" dirty="0"/>
              <a:t>Partners </a:t>
            </a:r>
          </a:p>
        </p:txBody>
      </p:sp>
      <p:sp>
        <p:nvSpPr>
          <p:cNvPr id="17" name="Textfeld 16">
            <a:extLst>
              <a:ext uri="{FF2B5EF4-FFF2-40B4-BE49-F238E27FC236}">
                <a16:creationId xmlns:a16="http://schemas.microsoft.com/office/drawing/2014/main" id="{7ABB15CF-81AD-4483-8B70-C2EFFE778CF4}"/>
              </a:ext>
            </a:extLst>
          </p:cNvPr>
          <p:cNvSpPr txBox="1"/>
          <p:nvPr/>
        </p:nvSpPr>
        <p:spPr>
          <a:xfrm>
            <a:off x="9409558" y="1853851"/>
            <a:ext cx="1992578" cy="1200329"/>
          </a:xfrm>
          <a:prstGeom prst="rect">
            <a:avLst/>
          </a:prstGeom>
          <a:solidFill>
            <a:schemeClr val="bg1"/>
          </a:solidFill>
        </p:spPr>
        <p:txBody>
          <a:bodyPr wrap="square" rtlCol="0">
            <a:spAutoFit/>
          </a:bodyPr>
          <a:lstStyle/>
          <a:p>
            <a:r>
              <a:rPr lang="de-DE" sz="900" dirty="0"/>
              <a:t>Employers Associations</a:t>
            </a:r>
          </a:p>
          <a:p>
            <a:r>
              <a:rPr lang="de-DE" sz="900" dirty="0"/>
              <a:t>NGO´s (FES Project)</a:t>
            </a:r>
          </a:p>
          <a:p>
            <a:r>
              <a:rPr lang="de-DE" sz="900" dirty="0"/>
              <a:t>IOM (Mediation Services for Migrants)</a:t>
            </a:r>
          </a:p>
          <a:p>
            <a:r>
              <a:rPr lang="de-DE" sz="900" dirty="0"/>
              <a:t>Training Providers </a:t>
            </a:r>
          </a:p>
          <a:p>
            <a:r>
              <a:rPr lang="de-DE" sz="900" dirty="0"/>
              <a:t>TechCompanies</a:t>
            </a:r>
          </a:p>
          <a:p>
            <a:r>
              <a:rPr lang="de-DE" sz="900" dirty="0"/>
              <a:t>Tripartite Boards</a:t>
            </a:r>
          </a:p>
          <a:p>
            <a:endParaRPr lang="de-DE" sz="900" dirty="0"/>
          </a:p>
        </p:txBody>
      </p:sp>
      <p:sp>
        <p:nvSpPr>
          <p:cNvPr id="18" name="Rechteck 17">
            <a:extLst>
              <a:ext uri="{FF2B5EF4-FFF2-40B4-BE49-F238E27FC236}">
                <a16:creationId xmlns:a16="http://schemas.microsoft.com/office/drawing/2014/main" id="{8AB1BDBD-49A2-42A8-9651-9EFF3B2FA6FC}"/>
              </a:ext>
            </a:extLst>
          </p:cNvPr>
          <p:cNvSpPr/>
          <p:nvPr/>
        </p:nvSpPr>
        <p:spPr>
          <a:xfrm>
            <a:off x="9373004" y="1242526"/>
            <a:ext cx="2065691" cy="172425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78DEDD49-1DE3-4DA9-BC32-97173C59A182}"/>
              </a:ext>
            </a:extLst>
          </p:cNvPr>
          <p:cNvSpPr/>
          <p:nvPr/>
        </p:nvSpPr>
        <p:spPr>
          <a:xfrm>
            <a:off x="9373003" y="2966784"/>
            <a:ext cx="2065691" cy="166366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1A26A3A6-C567-4A3C-9871-34080BB78FE5}"/>
              </a:ext>
            </a:extLst>
          </p:cNvPr>
          <p:cNvSpPr/>
          <p:nvPr/>
        </p:nvSpPr>
        <p:spPr>
          <a:xfrm>
            <a:off x="9366530" y="4635113"/>
            <a:ext cx="2064939" cy="149356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0" name="Grafik 29">
            <a:extLst>
              <a:ext uri="{FF2B5EF4-FFF2-40B4-BE49-F238E27FC236}">
                <a16:creationId xmlns:a16="http://schemas.microsoft.com/office/drawing/2014/main" id="{A8C4F634-6859-48FE-AC41-F4A8AA732C80}"/>
              </a:ext>
            </a:extLst>
          </p:cNvPr>
          <p:cNvPicPr>
            <a:picLocks noChangeAspect="1"/>
          </p:cNvPicPr>
          <p:nvPr/>
        </p:nvPicPr>
        <p:blipFill>
          <a:blip r:embed="rId13"/>
          <a:stretch>
            <a:fillRect/>
          </a:stretch>
        </p:blipFill>
        <p:spPr>
          <a:xfrm>
            <a:off x="10679280" y="4645589"/>
            <a:ext cx="747037" cy="536627"/>
          </a:xfrm>
          <a:prstGeom prst="rect">
            <a:avLst/>
          </a:prstGeom>
        </p:spPr>
      </p:pic>
      <p:sp>
        <p:nvSpPr>
          <p:cNvPr id="31" name="Textfeld 30">
            <a:extLst>
              <a:ext uri="{FF2B5EF4-FFF2-40B4-BE49-F238E27FC236}">
                <a16:creationId xmlns:a16="http://schemas.microsoft.com/office/drawing/2014/main" id="{0DEBDC7D-F9B5-4AB0-A2E0-B7CD01D88966}"/>
              </a:ext>
            </a:extLst>
          </p:cNvPr>
          <p:cNvSpPr txBox="1"/>
          <p:nvPr/>
        </p:nvSpPr>
        <p:spPr>
          <a:xfrm>
            <a:off x="9410218" y="2994770"/>
            <a:ext cx="1399417" cy="1000274"/>
          </a:xfrm>
          <a:prstGeom prst="rect">
            <a:avLst/>
          </a:prstGeom>
          <a:solidFill>
            <a:schemeClr val="bg1"/>
          </a:solidFill>
        </p:spPr>
        <p:txBody>
          <a:bodyPr wrap="square" rtlCol="0">
            <a:spAutoFit/>
          </a:bodyPr>
          <a:lstStyle/>
          <a:p>
            <a:r>
              <a:rPr lang="de-DE" sz="1600" dirty="0"/>
              <a:t>Mass Collaboration</a:t>
            </a:r>
          </a:p>
          <a:p>
            <a:r>
              <a:rPr lang="de-DE" sz="900" dirty="0"/>
              <a:t>(platform content for information services and job board) </a:t>
            </a:r>
          </a:p>
        </p:txBody>
      </p:sp>
      <p:sp>
        <p:nvSpPr>
          <p:cNvPr id="33" name="Textfeld 32">
            <a:extLst>
              <a:ext uri="{FF2B5EF4-FFF2-40B4-BE49-F238E27FC236}">
                <a16:creationId xmlns:a16="http://schemas.microsoft.com/office/drawing/2014/main" id="{47BE35DB-2C9D-4535-B438-249DD9A1DED9}"/>
              </a:ext>
            </a:extLst>
          </p:cNvPr>
          <p:cNvSpPr txBox="1"/>
          <p:nvPr/>
        </p:nvSpPr>
        <p:spPr>
          <a:xfrm>
            <a:off x="9396826" y="3953600"/>
            <a:ext cx="1992578" cy="646331"/>
          </a:xfrm>
          <a:prstGeom prst="rect">
            <a:avLst/>
          </a:prstGeom>
          <a:solidFill>
            <a:schemeClr val="bg1"/>
          </a:solidFill>
        </p:spPr>
        <p:txBody>
          <a:bodyPr wrap="square" rtlCol="0">
            <a:spAutoFit/>
          </a:bodyPr>
          <a:lstStyle/>
          <a:p>
            <a:r>
              <a:rPr lang="de-DE" sz="900" dirty="0"/>
              <a:t>Employers Associations</a:t>
            </a:r>
          </a:p>
          <a:p>
            <a:r>
              <a:rPr lang="de-DE" sz="900" dirty="0"/>
              <a:t>Employers</a:t>
            </a:r>
          </a:p>
          <a:p>
            <a:r>
              <a:rPr lang="de-DE" sz="900" dirty="0"/>
              <a:t>Ministry of Education</a:t>
            </a:r>
          </a:p>
          <a:p>
            <a:r>
              <a:rPr lang="de-DE" sz="900" dirty="0"/>
              <a:t>Training Providers, IOM </a:t>
            </a:r>
          </a:p>
        </p:txBody>
      </p:sp>
      <p:sp>
        <p:nvSpPr>
          <p:cNvPr id="74" name="Textfeld 73">
            <a:extLst>
              <a:ext uri="{FF2B5EF4-FFF2-40B4-BE49-F238E27FC236}">
                <a16:creationId xmlns:a16="http://schemas.microsoft.com/office/drawing/2014/main" id="{B9FFA992-F89B-4285-8221-D1EECCEB03F1}"/>
              </a:ext>
            </a:extLst>
          </p:cNvPr>
          <p:cNvSpPr txBox="1"/>
          <p:nvPr/>
        </p:nvSpPr>
        <p:spPr>
          <a:xfrm>
            <a:off x="9410218" y="4642471"/>
            <a:ext cx="1399417" cy="338554"/>
          </a:xfrm>
          <a:prstGeom prst="rect">
            <a:avLst/>
          </a:prstGeom>
          <a:solidFill>
            <a:schemeClr val="bg1"/>
          </a:solidFill>
        </p:spPr>
        <p:txBody>
          <a:bodyPr wrap="square" rtlCol="0">
            <a:spAutoFit/>
          </a:bodyPr>
          <a:lstStyle/>
          <a:p>
            <a:r>
              <a:rPr lang="de-DE" sz="1600" dirty="0"/>
              <a:t>Peer-to-Peer</a:t>
            </a:r>
          </a:p>
        </p:txBody>
      </p:sp>
      <p:sp>
        <p:nvSpPr>
          <p:cNvPr id="34" name="Textfeld 33">
            <a:extLst>
              <a:ext uri="{FF2B5EF4-FFF2-40B4-BE49-F238E27FC236}">
                <a16:creationId xmlns:a16="http://schemas.microsoft.com/office/drawing/2014/main" id="{84517F1E-7215-4586-998F-4EBFE2BD48E2}"/>
              </a:ext>
            </a:extLst>
          </p:cNvPr>
          <p:cNvSpPr txBox="1"/>
          <p:nvPr/>
        </p:nvSpPr>
        <p:spPr>
          <a:xfrm>
            <a:off x="9409341" y="5019521"/>
            <a:ext cx="1907587" cy="1061829"/>
          </a:xfrm>
          <a:prstGeom prst="rect">
            <a:avLst/>
          </a:prstGeom>
          <a:noFill/>
        </p:spPr>
        <p:txBody>
          <a:bodyPr wrap="square" rtlCol="0">
            <a:spAutoFit/>
          </a:bodyPr>
          <a:lstStyle/>
          <a:p>
            <a:endParaRPr lang="de-DE" sz="900" dirty="0"/>
          </a:p>
          <a:p>
            <a:r>
              <a:rPr lang="de-DE" sz="900" dirty="0"/>
              <a:t>Employer Side:</a:t>
            </a:r>
          </a:p>
          <a:p>
            <a:r>
              <a:rPr lang="de-DE" sz="900" dirty="0"/>
              <a:t>Small, Medium, Big Companies</a:t>
            </a:r>
          </a:p>
          <a:p>
            <a:endParaRPr lang="de-DE" sz="900" dirty="0"/>
          </a:p>
          <a:p>
            <a:r>
              <a:rPr lang="de-DE" sz="900" dirty="0"/>
              <a:t>Jobseekers Side: </a:t>
            </a:r>
          </a:p>
          <a:p>
            <a:r>
              <a:rPr lang="de-DE" sz="900" dirty="0"/>
              <a:t>Youth, Elder, Disabled, Migrants,  </a:t>
            </a:r>
          </a:p>
          <a:p>
            <a:r>
              <a:rPr lang="de-DE" sz="900" dirty="0"/>
              <a:t>Low/Un-skilled Jobseekers </a:t>
            </a:r>
          </a:p>
        </p:txBody>
      </p:sp>
      <p:pic>
        <p:nvPicPr>
          <p:cNvPr id="28" name="Grafik 27">
            <a:extLst>
              <a:ext uri="{FF2B5EF4-FFF2-40B4-BE49-F238E27FC236}">
                <a16:creationId xmlns:a16="http://schemas.microsoft.com/office/drawing/2014/main" id="{071A4B22-3044-4BD3-AD73-A1BCE0B6E8F5}"/>
              </a:ext>
            </a:extLst>
          </p:cNvPr>
          <p:cNvPicPr>
            <a:picLocks noChangeAspect="1"/>
          </p:cNvPicPr>
          <p:nvPr/>
        </p:nvPicPr>
        <p:blipFill>
          <a:blip r:embed="rId14"/>
          <a:stretch>
            <a:fillRect/>
          </a:stretch>
        </p:blipFill>
        <p:spPr>
          <a:xfrm>
            <a:off x="2618151" y="1248500"/>
            <a:ext cx="530192" cy="530192"/>
          </a:xfrm>
          <a:prstGeom prst="rect">
            <a:avLst/>
          </a:prstGeom>
        </p:spPr>
      </p:pic>
      <p:pic>
        <p:nvPicPr>
          <p:cNvPr id="32" name="Grafik 31">
            <a:extLst>
              <a:ext uri="{FF2B5EF4-FFF2-40B4-BE49-F238E27FC236}">
                <a16:creationId xmlns:a16="http://schemas.microsoft.com/office/drawing/2014/main" id="{9C6143F6-667A-41F5-9848-75C28FDE08B9}"/>
              </a:ext>
            </a:extLst>
          </p:cNvPr>
          <p:cNvPicPr>
            <a:picLocks noChangeAspect="1"/>
          </p:cNvPicPr>
          <p:nvPr/>
        </p:nvPicPr>
        <p:blipFill>
          <a:blip r:embed="rId15"/>
          <a:stretch>
            <a:fillRect/>
          </a:stretch>
        </p:blipFill>
        <p:spPr>
          <a:xfrm>
            <a:off x="10938707" y="2995196"/>
            <a:ext cx="484020" cy="450783"/>
          </a:xfrm>
          <a:prstGeom prst="rect">
            <a:avLst/>
          </a:prstGeom>
        </p:spPr>
      </p:pic>
    </p:spTree>
    <p:extLst>
      <p:ext uri="{BB962C8B-B14F-4D97-AF65-F5344CB8AC3E}">
        <p14:creationId xmlns:p14="http://schemas.microsoft.com/office/powerpoint/2010/main" val="2328417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6186EC-3165-4AEF-AC31-299B8AC8C67B}"/>
              </a:ext>
            </a:extLst>
          </p:cNvPr>
          <p:cNvSpPr>
            <a:spLocks noGrp="1"/>
          </p:cNvSpPr>
          <p:nvPr>
            <p:ph type="title"/>
          </p:nvPr>
        </p:nvSpPr>
        <p:spPr>
          <a:xfrm>
            <a:off x="1600146" y="-333418"/>
            <a:ext cx="9144001" cy="1371600"/>
          </a:xfrm>
        </p:spPr>
        <p:txBody>
          <a:bodyPr/>
          <a:lstStyle/>
          <a:p>
            <a:pPr algn="ctr"/>
            <a:r>
              <a:rPr lang="de-DE" dirty="0">
                <a:solidFill>
                  <a:srgbClr val="00B0F0"/>
                </a:solidFill>
              </a:rPr>
              <a:t>relevant Systems </a:t>
            </a:r>
          </a:p>
        </p:txBody>
      </p:sp>
      <p:sp>
        <p:nvSpPr>
          <p:cNvPr id="3" name="Inhaltsplatzhalter 2">
            <a:extLst>
              <a:ext uri="{FF2B5EF4-FFF2-40B4-BE49-F238E27FC236}">
                <a16:creationId xmlns:a16="http://schemas.microsoft.com/office/drawing/2014/main" id="{3A7D4B94-ADE2-4ECF-9B2E-F6AB54FFB498}"/>
              </a:ext>
            </a:extLst>
          </p:cNvPr>
          <p:cNvSpPr>
            <a:spLocks noGrp="1"/>
          </p:cNvSpPr>
          <p:nvPr>
            <p:ph sz="half" idx="1"/>
          </p:nvPr>
        </p:nvSpPr>
        <p:spPr>
          <a:xfrm>
            <a:off x="1352672" y="1124744"/>
            <a:ext cx="3005455" cy="5153744"/>
          </a:xfrm>
          <a:ln w="57150">
            <a:solidFill>
              <a:schemeClr val="accent1">
                <a:lumMod val="75000"/>
              </a:schemeClr>
            </a:solidFill>
          </a:ln>
        </p:spPr>
        <p:txBody>
          <a:bodyPr>
            <a:normAutofit fontScale="25000" lnSpcReduction="20000"/>
          </a:bodyPr>
          <a:lstStyle/>
          <a:p>
            <a:pPr marL="0" indent="0">
              <a:buNone/>
            </a:pPr>
            <a:endParaRPr lang="de-DE" sz="6400" b="1" u="sng" dirty="0"/>
          </a:p>
          <a:p>
            <a:pPr marL="0" indent="0">
              <a:buNone/>
            </a:pPr>
            <a:r>
              <a:rPr lang="de-DE" sz="6400" b="1" u="sng" dirty="0"/>
              <a:t>1. Application Systems </a:t>
            </a:r>
          </a:p>
          <a:p>
            <a:pPr marL="0" indent="0">
              <a:lnSpc>
                <a:spcPct val="120000"/>
              </a:lnSpc>
              <a:buNone/>
            </a:pPr>
            <a:r>
              <a:rPr lang="en-US" sz="4800" dirty="0"/>
              <a:t>supports the operative processes in all operational functional areas of an organisation. SESA needs application Software as follows:</a:t>
            </a:r>
            <a:endParaRPr lang="de-DE" sz="4800" dirty="0"/>
          </a:p>
          <a:p>
            <a:pPr>
              <a:lnSpc>
                <a:spcPct val="120000"/>
              </a:lnSpc>
              <a:buFontTx/>
              <a:buChar char="-"/>
            </a:pPr>
            <a:r>
              <a:rPr lang="de-DE" sz="4800" dirty="0"/>
              <a:t>Expert Software for Job Counselor´s</a:t>
            </a:r>
          </a:p>
          <a:p>
            <a:pPr>
              <a:lnSpc>
                <a:spcPct val="120000"/>
              </a:lnSpc>
              <a:buFontTx/>
              <a:buChar char="-"/>
            </a:pPr>
            <a:r>
              <a:rPr lang="de-DE" sz="4800" dirty="0"/>
              <a:t>BPM Software</a:t>
            </a:r>
          </a:p>
          <a:p>
            <a:pPr>
              <a:lnSpc>
                <a:spcPct val="120000"/>
              </a:lnSpc>
              <a:buFontTx/>
              <a:buChar char="-"/>
            </a:pPr>
            <a:r>
              <a:rPr lang="de-DE" sz="4800" dirty="0"/>
              <a:t>Scheduling Application</a:t>
            </a:r>
          </a:p>
          <a:p>
            <a:pPr marL="0" indent="0">
              <a:lnSpc>
                <a:spcPct val="120000"/>
              </a:lnSpc>
              <a:buNone/>
            </a:pPr>
            <a:r>
              <a:rPr lang="de-DE" sz="4800" dirty="0"/>
              <a:t>One building block of an application software could be a workflow engine.</a:t>
            </a:r>
          </a:p>
          <a:p>
            <a:pPr marL="0" indent="0">
              <a:lnSpc>
                <a:spcPct val="120000"/>
              </a:lnSpc>
              <a:buNone/>
            </a:pPr>
            <a:endParaRPr lang="de-DE" sz="4800" dirty="0"/>
          </a:p>
          <a:p>
            <a:pPr marL="0" indent="0">
              <a:lnSpc>
                <a:spcPct val="120000"/>
              </a:lnSpc>
              <a:buNone/>
            </a:pPr>
            <a:endParaRPr lang="de-DE" sz="4800" dirty="0"/>
          </a:p>
          <a:p>
            <a:pPr marL="0" indent="0">
              <a:lnSpc>
                <a:spcPct val="120000"/>
              </a:lnSpc>
              <a:buNone/>
            </a:pPr>
            <a:r>
              <a:rPr lang="de-DE" sz="4800" dirty="0"/>
              <a:t>Analogue to the German „Vermittlungs- und Beratungssystem (VerBIS)“ </a:t>
            </a:r>
          </a:p>
          <a:p>
            <a:pPr marL="0" indent="0">
              <a:lnSpc>
                <a:spcPct val="120000"/>
              </a:lnSpc>
              <a:buNone/>
            </a:pPr>
            <a:endParaRPr lang="de-DE" sz="4800" dirty="0"/>
          </a:p>
          <a:p>
            <a:pPr marL="0" indent="0">
              <a:lnSpc>
                <a:spcPct val="120000"/>
              </a:lnSpc>
              <a:buNone/>
            </a:pPr>
            <a:r>
              <a:rPr lang="de-DE" sz="5600" b="1" u="sng" dirty="0">
                <a:solidFill>
                  <a:schemeClr val="tx1"/>
                </a:solidFill>
              </a:rPr>
              <a:t>Status Quo</a:t>
            </a:r>
          </a:p>
          <a:p>
            <a:pPr marL="0" indent="0">
              <a:lnSpc>
                <a:spcPct val="120000"/>
              </a:lnSpc>
              <a:buNone/>
            </a:pPr>
            <a:r>
              <a:rPr lang="de-DE" sz="5600" b="1" dirty="0">
                <a:solidFill>
                  <a:schemeClr val="tx1"/>
                </a:solidFill>
              </a:rPr>
              <a:t>WorkNet</a:t>
            </a:r>
            <a:r>
              <a:rPr lang="de-DE" sz="4800" dirty="0">
                <a:solidFill>
                  <a:schemeClr val="tx1"/>
                </a:solidFill>
              </a:rPr>
              <a:t> includes a simple Version of a expert software</a:t>
            </a:r>
            <a:r>
              <a:rPr lang="de-DE" sz="4800" dirty="0">
                <a:solidFill>
                  <a:srgbClr val="FF0000"/>
                </a:solidFill>
              </a:rPr>
              <a:t>. </a:t>
            </a:r>
          </a:p>
        </p:txBody>
      </p:sp>
      <p:sp>
        <p:nvSpPr>
          <p:cNvPr id="4" name="Inhaltsplatzhalter 3">
            <a:extLst>
              <a:ext uri="{FF2B5EF4-FFF2-40B4-BE49-F238E27FC236}">
                <a16:creationId xmlns:a16="http://schemas.microsoft.com/office/drawing/2014/main" id="{053D37FA-DBD5-43AD-9159-1A9D189E9F6D}"/>
              </a:ext>
            </a:extLst>
          </p:cNvPr>
          <p:cNvSpPr>
            <a:spLocks noGrp="1"/>
          </p:cNvSpPr>
          <p:nvPr>
            <p:ph sz="half" idx="2"/>
          </p:nvPr>
        </p:nvSpPr>
        <p:spPr>
          <a:xfrm>
            <a:off x="8212280" y="1124744"/>
            <a:ext cx="2890212" cy="5153744"/>
          </a:xfrm>
          <a:ln w="57150">
            <a:solidFill>
              <a:srgbClr val="00B0F0"/>
            </a:solidFill>
          </a:ln>
        </p:spPr>
        <p:txBody>
          <a:bodyPr>
            <a:noAutofit/>
          </a:bodyPr>
          <a:lstStyle/>
          <a:p>
            <a:pPr marL="0" indent="0">
              <a:buNone/>
            </a:pPr>
            <a:r>
              <a:rPr lang="de-DE" sz="1600" b="1" u="sng" dirty="0"/>
              <a:t>3. Management Information  Systems (MIS)</a:t>
            </a:r>
          </a:p>
          <a:p>
            <a:pPr marL="0" indent="0">
              <a:lnSpc>
                <a:spcPct val="100000"/>
              </a:lnSpc>
              <a:buNone/>
            </a:pPr>
            <a:r>
              <a:rPr lang="de-DE" sz="1200" dirty="0"/>
              <a:t>SESA needs an</a:t>
            </a:r>
            <a:r>
              <a:rPr lang="en-US" sz="1200" dirty="0"/>
              <a:t>  Information which improves the functions of business processes by integration. The MIS delivers automated real-time information which aids the management in evidence –based Decision making.  </a:t>
            </a:r>
            <a:endParaRPr lang="de-DE" sz="1200" u="sng" dirty="0"/>
          </a:p>
          <a:p>
            <a:pPr marL="0" indent="0">
              <a:buNone/>
            </a:pPr>
            <a:r>
              <a:rPr lang="en-US" sz="1200" dirty="0"/>
              <a:t>One building block of a Management Information System is a Datawarehouse with a business intelligence solution. </a:t>
            </a:r>
          </a:p>
          <a:p>
            <a:pPr marL="0" indent="0">
              <a:buNone/>
            </a:pPr>
            <a:endParaRPr lang="en-US" sz="1200" dirty="0">
              <a:solidFill>
                <a:srgbClr val="FF0000"/>
              </a:solidFill>
            </a:endParaRPr>
          </a:p>
          <a:p>
            <a:pPr marL="0" indent="0">
              <a:buNone/>
            </a:pPr>
            <a:endParaRPr lang="en-US" sz="1200" dirty="0">
              <a:solidFill>
                <a:srgbClr val="FF0000"/>
              </a:solidFill>
            </a:endParaRPr>
          </a:p>
          <a:p>
            <a:pPr marL="0" indent="0">
              <a:buNone/>
            </a:pPr>
            <a:r>
              <a:rPr lang="en-US" sz="1200" dirty="0">
                <a:solidFill>
                  <a:schemeClr val="tx1"/>
                </a:solidFill>
              </a:rPr>
              <a:t>Analogue to the German “Führungsinformationssystem and Datawarehouse”</a:t>
            </a:r>
          </a:p>
          <a:p>
            <a:pPr marL="0" indent="0">
              <a:buNone/>
            </a:pPr>
            <a:r>
              <a:rPr lang="de-DE" sz="1400" b="1" u="sng" dirty="0">
                <a:solidFill>
                  <a:schemeClr val="tx1"/>
                </a:solidFill>
              </a:rPr>
              <a:t>Status Quo: </a:t>
            </a:r>
          </a:p>
          <a:p>
            <a:pPr marL="0" indent="0">
              <a:buNone/>
            </a:pPr>
            <a:r>
              <a:rPr lang="de-DE" sz="1200" b="1" dirty="0">
                <a:solidFill>
                  <a:schemeClr val="tx1"/>
                </a:solidFill>
              </a:rPr>
              <a:t>A LMIMS</a:t>
            </a:r>
            <a:r>
              <a:rPr lang="de-DE" sz="1200" dirty="0">
                <a:solidFill>
                  <a:schemeClr val="tx1"/>
                </a:solidFill>
              </a:rPr>
              <a:t> like above-mentioned doesn´t exist yet. </a:t>
            </a:r>
          </a:p>
        </p:txBody>
      </p:sp>
      <p:sp>
        <p:nvSpPr>
          <p:cNvPr id="5" name="Inhaltsplatzhalter 3">
            <a:extLst>
              <a:ext uri="{FF2B5EF4-FFF2-40B4-BE49-F238E27FC236}">
                <a16:creationId xmlns:a16="http://schemas.microsoft.com/office/drawing/2014/main" id="{7C63CEAF-6E31-4F74-A85C-02BD6B7F49F7}"/>
              </a:ext>
            </a:extLst>
          </p:cNvPr>
          <p:cNvSpPr txBox="1">
            <a:spLocks/>
          </p:cNvSpPr>
          <p:nvPr/>
        </p:nvSpPr>
        <p:spPr>
          <a:xfrm>
            <a:off x="4860414" y="1124744"/>
            <a:ext cx="2890212" cy="5153744"/>
          </a:xfrm>
          <a:prstGeom prst="rect">
            <a:avLst/>
          </a:prstGeom>
          <a:ln w="57150">
            <a:solidFill>
              <a:srgbClr val="00B0F0"/>
            </a:solidFill>
          </a:ln>
        </p:spPr>
        <p:txBody>
          <a:bodyPr vert="horz" lIns="91440" tIns="45720" rIns="91440" bIns="45720" rtlCol="0">
            <a:normAutofit fontScale="92500" lnSpcReduction="10000"/>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endParaRPr lang="de-DE" sz="1600" b="1" u="sng" dirty="0"/>
          </a:p>
          <a:p>
            <a:pPr marL="0" indent="0">
              <a:buNone/>
            </a:pPr>
            <a:r>
              <a:rPr lang="de-DE" sz="1600" b="1" u="sng" dirty="0"/>
              <a:t>2. Transactional  Systems</a:t>
            </a:r>
          </a:p>
          <a:p>
            <a:pPr marL="0" indent="0">
              <a:lnSpc>
                <a:spcPct val="120000"/>
              </a:lnSpc>
              <a:buNone/>
            </a:pPr>
            <a:r>
              <a:rPr lang="en-US" sz="1300" dirty="0"/>
              <a:t>SESA needs transactional systems for financial transactions (payments), for transactions with training providers and a Job Board.  </a:t>
            </a:r>
          </a:p>
          <a:p>
            <a:pPr marL="306000" indent="-306000" defTabSz="457200">
              <a:lnSpc>
                <a:spcPct val="120000"/>
              </a:lnSpc>
              <a:spcBef>
                <a:spcPct val="20000"/>
              </a:spcBef>
              <a:spcAft>
                <a:spcPts val="600"/>
              </a:spcAft>
              <a:buSzPct val="92000"/>
              <a:buFontTx/>
              <a:buChar char="-"/>
            </a:pPr>
            <a:r>
              <a:rPr lang="de-DE" sz="1300" dirty="0">
                <a:solidFill>
                  <a:schemeClr val="tx1">
                    <a:lumMod val="75000"/>
                    <a:lumOff val="25000"/>
                  </a:schemeClr>
                </a:solidFill>
              </a:rPr>
              <a:t>Job Exchange Systems</a:t>
            </a:r>
          </a:p>
          <a:p>
            <a:pPr marL="306000" indent="-306000" defTabSz="457200">
              <a:lnSpc>
                <a:spcPct val="120000"/>
              </a:lnSpc>
              <a:spcBef>
                <a:spcPct val="20000"/>
              </a:spcBef>
              <a:spcAft>
                <a:spcPts val="600"/>
              </a:spcAft>
              <a:buSzPct val="92000"/>
              <a:buFontTx/>
              <a:buChar char="-"/>
            </a:pPr>
            <a:r>
              <a:rPr lang="de-DE" sz="1300" dirty="0">
                <a:solidFill>
                  <a:schemeClr val="tx1">
                    <a:lumMod val="75000"/>
                    <a:lumOff val="25000"/>
                  </a:schemeClr>
                </a:solidFill>
              </a:rPr>
              <a:t>ERP System </a:t>
            </a:r>
          </a:p>
          <a:p>
            <a:pPr marL="0" indent="0">
              <a:lnSpc>
                <a:spcPct val="120000"/>
              </a:lnSpc>
              <a:buNone/>
            </a:pPr>
            <a:r>
              <a:rPr lang="en-US" sz="1300" dirty="0"/>
              <a:t>The Job-Exchange applies a skilled-based and uses a matching algorhythm.</a:t>
            </a:r>
            <a:endParaRPr lang="de-DE" sz="1300" dirty="0">
              <a:solidFill>
                <a:srgbClr val="FF0000"/>
              </a:solidFill>
            </a:endParaRPr>
          </a:p>
          <a:p>
            <a:pPr marL="0" indent="0">
              <a:lnSpc>
                <a:spcPct val="120000"/>
              </a:lnSpc>
              <a:buNone/>
            </a:pPr>
            <a:endParaRPr lang="de-DE" sz="1300" dirty="0">
              <a:solidFill>
                <a:srgbClr val="FF0000"/>
              </a:solidFill>
            </a:endParaRPr>
          </a:p>
          <a:p>
            <a:pPr marL="0" indent="0" defTabSz="457200">
              <a:lnSpc>
                <a:spcPct val="110000"/>
              </a:lnSpc>
              <a:spcBef>
                <a:spcPct val="20000"/>
              </a:spcBef>
              <a:spcAft>
                <a:spcPts val="600"/>
              </a:spcAft>
              <a:buSzPct val="92000"/>
              <a:buNone/>
            </a:pPr>
            <a:endParaRPr lang="de-DE" sz="1200" dirty="0">
              <a:solidFill>
                <a:schemeClr val="tx1">
                  <a:lumMod val="75000"/>
                  <a:lumOff val="25000"/>
                </a:schemeClr>
              </a:solidFill>
            </a:endParaRPr>
          </a:p>
          <a:p>
            <a:pPr marL="0" indent="0" defTabSz="457200">
              <a:lnSpc>
                <a:spcPct val="110000"/>
              </a:lnSpc>
              <a:spcBef>
                <a:spcPct val="20000"/>
              </a:spcBef>
              <a:spcAft>
                <a:spcPts val="600"/>
              </a:spcAft>
              <a:buSzPct val="92000"/>
              <a:buNone/>
            </a:pPr>
            <a:r>
              <a:rPr lang="de-DE" sz="1300" dirty="0">
                <a:solidFill>
                  <a:schemeClr val="tx1">
                    <a:lumMod val="75000"/>
                    <a:lumOff val="25000"/>
                  </a:schemeClr>
                </a:solidFill>
              </a:rPr>
              <a:t>Analogue to the German „Jobbörse“ and the ERP System (SAP).</a:t>
            </a:r>
          </a:p>
          <a:p>
            <a:pPr marL="0" indent="0">
              <a:buNone/>
            </a:pPr>
            <a:r>
              <a:rPr lang="de-DE" sz="1500" b="1" u="sng" dirty="0">
                <a:solidFill>
                  <a:schemeClr val="tx1"/>
                </a:solidFill>
              </a:rPr>
              <a:t>Status Quo</a:t>
            </a:r>
          </a:p>
          <a:p>
            <a:pPr marL="0" indent="0">
              <a:buNone/>
            </a:pPr>
            <a:r>
              <a:rPr lang="de-DE" sz="1400" b="1" dirty="0"/>
              <a:t>WorkNet Job Exchange </a:t>
            </a:r>
            <a:r>
              <a:rPr lang="de-DE" sz="1200" dirty="0"/>
              <a:t>is a simple Version of a transactional system. </a:t>
            </a:r>
          </a:p>
        </p:txBody>
      </p:sp>
      <p:pic>
        <p:nvPicPr>
          <p:cNvPr id="7" name="Grafik 6">
            <a:extLst>
              <a:ext uri="{FF2B5EF4-FFF2-40B4-BE49-F238E27FC236}">
                <a16:creationId xmlns:a16="http://schemas.microsoft.com/office/drawing/2014/main" id="{65C5948B-5734-4E83-B30A-CF2E1C33BD6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18965" y="4215325"/>
            <a:ext cx="609006" cy="405845"/>
          </a:xfrm>
          <a:prstGeom prst="rect">
            <a:avLst/>
          </a:prstGeom>
        </p:spPr>
      </p:pic>
      <p:pic>
        <p:nvPicPr>
          <p:cNvPr id="9" name="Grafik 8">
            <a:extLst>
              <a:ext uri="{FF2B5EF4-FFF2-40B4-BE49-F238E27FC236}">
                <a16:creationId xmlns:a16="http://schemas.microsoft.com/office/drawing/2014/main" id="{3B332532-0030-4864-A6A2-ED2D40E5B39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79183" y="4151155"/>
            <a:ext cx="609006" cy="405845"/>
          </a:xfrm>
          <a:prstGeom prst="rect">
            <a:avLst/>
          </a:prstGeom>
        </p:spPr>
      </p:pic>
      <p:pic>
        <p:nvPicPr>
          <p:cNvPr id="11" name="Grafik 10">
            <a:extLst>
              <a:ext uri="{FF2B5EF4-FFF2-40B4-BE49-F238E27FC236}">
                <a16:creationId xmlns:a16="http://schemas.microsoft.com/office/drawing/2014/main" id="{5A3D16A8-5FE6-4008-9A1D-D79045C6A5A1}"/>
              </a:ext>
            </a:extLst>
          </p:cNvPr>
          <p:cNvPicPr>
            <a:picLocks noChangeAspect="1"/>
          </p:cNvPicPr>
          <p:nvPr/>
        </p:nvPicPr>
        <p:blipFill>
          <a:blip r:embed="rId4"/>
          <a:stretch>
            <a:fillRect/>
          </a:stretch>
        </p:blipFill>
        <p:spPr>
          <a:xfrm>
            <a:off x="8300336" y="4133760"/>
            <a:ext cx="609653" cy="402371"/>
          </a:xfrm>
          <a:prstGeom prst="rect">
            <a:avLst/>
          </a:prstGeom>
        </p:spPr>
      </p:pic>
      <p:sp>
        <p:nvSpPr>
          <p:cNvPr id="16" name="Pfeil: nach links und rechts 15">
            <a:extLst>
              <a:ext uri="{FF2B5EF4-FFF2-40B4-BE49-F238E27FC236}">
                <a16:creationId xmlns:a16="http://schemas.microsoft.com/office/drawing/2014/main" id="{F13CA670-AD0F-487A-B7C7-0AAE3DD15DED}"/>
              </a:ext>
            </a:extLst>
          </p:cNvPr>
          <p:cNvSpPr/>
          <p:nvPr/>
        </p:nvSpPr>
        <p:spPr>
          <a:xfrm>
            <a:off x="4491296" y="3574740"/>
            <a:ext cx="276582"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links und rechts 16">
            <a:extLst>
              <a:ext uri="{FF2B5EF4-FFF2-40B4-BE49-F238E27FC236}">
                <a16:creationId xmlns:a16="http://schemas.microsoft.com/office/drawing/2014/main" id="{A21916AB-08E5-4D71-AF26-197787D980A7}"/>
              </a:ext>
            </a:extLst>
          </p:cNvPr>
          <p:cNvSpPr/>
          <p:nvPr/>
        </p:nvSpPr>
        <p:spPr>
          <a:xfrm>
            <a:off x="7843162" y="3545645"/>
            <a:ext cx="276582"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81406518-A5A8-42A7-980A-BD73DBFC1193}"/>
              </a:ext>
            </a:extLst>
          </p:cNvPr>
          <p:cNvSpPr txBox="1"/>
          <p:nvPr/>
        </p:nvSpPr>
        <p:spPr>
          <a:xfrm>
            <a:off x="4360367" y="3821596"/>
            <a:ext cx="461665" cy="1193304"/>
          </a:xfrm>
          <a:prstGeom prst="rect">
            <a:avLst/>
          </a:prstGeom>
          <a:noFill/>
        </p:spPr>
        <p:txBody>
          <a:bodyPr vert="vert270" wrap="square" rtlCol="0" anchor="ctr">
            <a:spAutoFit/>
          </a:bodyPr>
          <a:lstStyle/>
          <a:p>
            <a:r>
              <a:rPr lang="de-DE" dirty="0"/>
              <a:t>Integration </a:t>
            </a:r>
          </a:p>
        </p:txBody>
      </p:sp>
      <p:sp>
        <p:nvSpPr>
          <p:cNvPr id="19" name="Textfeld 18">
            <a:extLst>
              <a:ext uri="{FF2B5EF4-FFF2-40B4-BE49-F238E27FC236}">
                <a16:creationId xmlns:a16="http://schemas.microsoft.com/office/drawing/2014/main" id="{19F8D7B9-47D4-4F1D-BC35-3E4074CFDFFD}"/>
              </a:ext>
            </a:extLst>
          </p:cNvPr>
          <p:cNvSpPr txBox="1"/>
          <p:nvPr/>
        </p:nvSpPr>
        <p:spPr>
          <a:xfrm>
            <a:off x="7746135" y="3821596"/>
            <a:ext cx="461665" cy="1193304"/>
          </a:xfrm>
          <a:prstGeom prst="rect">
            <a:avLst/>
          </a:prstGeom>
          <a:noFill/>
        </p:spPr>
        <p:txBody>
          <a:bodyPr vert="vert270" wrap="square" rtlCol="0" anchor="ctr">
            <a:spAutoFit/>
          </a:bodyPr>
          <a:lstStyle/>
          <a:p>
            <a:r>
              <a:rPr lang="de-DE" dirty="0"/>
              <a:t>Integration </a:t>
            </a:r>
          </a:p>
        </p:txBody>
      </p:sp>
      <p:sp>
        <p:nvSpPr>
          <p:cNvPr id="20" name="Textfeld 19">
            <a:extLst>
              <a:ext uri="{FF2B5EF4-FFF2-40B4-BE49-F238E27FC236}">
                <a16:creationId xmlns:a16="http://schemas.microsoft.com/office/drawing/2014/main" id="{78D5C3D8-B0F3-43BD-BAA2-A0B6F55420D0}"/>
              </a:ext>
            </a:extLst>
          </p:cNvPr>
          <p:cNvSpPr txBox="1"/>
          <p:nvPr/>
        </p:nvSpPr>
        <p:spPr>
          <a:xfrm>
            <a:off x="4379564" y="2208312"/>
            <a:ext cx="461665" cy="1193304"/>
          </a:xfrm>
          <a:prstGeom prst="rect">
            <a:avLst/>
          </a:prstGeom>
          <a:noFill/>
        </p:spPr>
        <p:txBody>
          <a:bodyPr vert="vert270" wrap="square" rtlCol="0" anchor="ctr">
            <a:spAutoFit/>
          </a:bodyPr>
          <a:lstStyle/>
          <a:p>
            <a:r>
              <a:rPr lang="de-DE" dirty="0"/>
              <a:t>Interfaces  </a:t>
            </a:r>
          </a:p>
        </p:txBody>
      </p:sp>
      <p:sp>
        <p:nvSpPr>
          <p:cNvPr id="21" name="Textfeld 20">
            <a:extLst>
              <a:ext uri="{FF2B5EF4-FFF2-40B4-BE49-F238E27FC236}">
                <a16:creationId xmlns:a16="http://schemas.microsoft.com/office/drawing/2014/main" id="{D0305CB0-08CC-4DDC-8CB2-6D9D995031AF}"/>
              </a:ext>
            </a:extLst>
          </p:cNvPr>
          <p:cNvSpPr txBox="1"/>
          <p:nvPr/>
        </p:nvSpPr>
        <p:spPr>
          <a:xfrm>
            <a:off x="7744026" y="2146003"/>
            <a:ext cx="461665" cy="1193304"/>
          </a:xfrm>
          <a:prstGeom prst="rect">
            <a:avLst/>
          </a:prstGeom>
          <a:noFill/>
        </p:spPr>
        <p:txBody>
          <a:bodyPr vert="vert270" wrap="square" rtlCol="0" anchor="ctr">
            <a:spAutoFit/>
          </a:bodyPr>
          <a:lstStyle/>
          <a:p>
            <a:r>
              <a:rPr lang="de-DE" dirty="0"/>
              <a:t>Interfaces  </a:t>
            </a:r>
          </a:p>
        </p:txBody>
      </p:sp>
      <p:sp>
        <p:nvSpPr>
          <p:cNvPr id="6" name="Datumsplatzhalter 5">
            <a:extLst>
              <a:ext uri="{FF2B5EF4-FFF2-40B4-BE49-F238E27FC236}">
                <a16:creationId xmlns:a16="http://schemas.microsoft.com/office/drawing/2014/main" id="{12D1BE56-BEFA-4943-A901-3F178D0875ED}"/>
              </a:ext>
            </a:extLst>
          </p:cNvPr>
          <p:cNvSpPr>
            <a:spLocks noGrp="1"/>
          </p:cNvSpPr>
          <p:nvPr>
            <p:ph type="dt" sz="half" idx="10"/>
          </p:nvPr>
        </p:nvSpPr>
        <p:spPr/>
        <p:txBody>
          <a:bodyPr/>
          <a:lstStyle/>
          <a:p>
            <a:pPr rtl="0"/>
            <a:fld id="{5B9D6C1A-0976-4838-AFCD-6AB19D8037F9}" type="datetime1">
              <a:rPr lang="de-DE" smtClean="0"/>
              <a:t>25.08.2020</a:t>
            </a:fld>
            <a:endParaRPr lang="en-US" dirty="0"/>
          </a:p>
        </p:txBody>
      </p:sp>
      <p:sp>
        <p:nvSpPr>
          <p:cNvPr id="8" name="Fußzeilenplatzhalter 7">
            <a:extLst>
              <a:ext uri="{FF2B5EF4-FFF2-40B4-BE49-F238E27FC236}">
                <a16:creationId xmlns:a16="http://schemas.microsoft.com/office/drawing/2014/main" id="{B4F7D478-E097-4F76-BF17-2A4B21853FA4}"/>
              </a:ext>
            </a:extLst>
          </p:cNvPr>
          <p:cNvSpPr>
            <a:spLocks noGrp="1"/>
          </p:cNvSpPr>
          <p:nvPr>
            <p:ph type="ftr" sz="quarter" idx="11"/>
          </p:nvPr>
        </p:nvSpPr>
        <p:spPr/>
        <p:txBody>
          <a:bodyPr/>
          <a:lstStyle/>
          <a:p>
            <a:pPr rtl="0"/>
            <a:r>
              <a:rPr lang="en-US"/>
              <a:t>SESA Meeting with WCC</a:t>
            </a:r>
            <a:endParaRPr lang="en-US" dirty="0"/>
          </a:p>
        </p:txBody>
      </p:sp>
    </p:spTree>
    <p:extLst>
      <p:ext uri="{BB962C8B-B14F-4D97-AF65-F5344CB8AC3E}">
        <p14:creationId xmlns:p14="http://schemas.microsoft.com/office/powerpoint/2010/main" val="28720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83F47-BEF5-4C4C-9670-D53F44D3DD50}"/>
              </a:ext>
            </a:extLst>
          </p:cNvPr>
          <p:cNvSpPr>
            <a:spLocks noGrp="1"/>
          </p:cNvSpPr>
          <p:nvPr>
            <p:ph type="title"/>
          </p:nvPr>
        </p:nvSpPr>
        <p:spPr>
          <a:xfrm>
            <a:off x="415473" y="898101"/>
            <a:ext cx="11029616" cy="537668"/>
          </a:xfrm>
        </p:spPr>
        <p:txBody>
          <a:bodyPr>
            <a:normAutofit fontScale="90000"/>
          </a:bodyPr>
          <a:lstStyle/>
          <a:p>
            <a:r>
              <a:rPr lang="de-DE" dirty="0"/>
              <a:t>Software Application for Employees</a:t>
            </a:r>
            <a:br>
              <a:rPr lang="de-DE" dirty="0"/>
            </a:br>
            <a:r>
              <a:rPr lang="de-DE" dirty="0">
                <a:solidFill>
                  <a:srgbClr val="F6640A"/>
                </a:solidFill>
                <a:latin typeface="+mn-lt"/>
                <a:ea typeface="+mn-ea"/>
                <a:cs typeface="+mn-cs"/>
              </a:rPr>
              <a:t>- New Service Model for Jobseekers </a:t>
            </a:r>
          </a:p>
        </p:txBody>
      </p:sp>
      <p:sp>
        <p:nvSpPr>
          <p:cNvPr id="3" name="Datumsplatzhalter 2">
            <a:extLst>
              <a:ext uri="{FF2B5EF4-FFF2-40B4-BE49-F238E27FC236}">
                <a16:creationId xmlns:a16="http://schemas.microsoft.com/office/drawing/2014/main" id="{8BE27948-21E3-4249-B021-48F5967800A8}"/>
              </a:ext>
            </a:extLst>
          </p:cNvPr>
          <p:cNvSpPr>
            <a:spLocks noGrp="1"/>
          </p:cNvSpPr>
          <p:nvPr>
            <p:ph type="dt" sz="half" idx="10"/>
          </p:nvPr>
        </p:nvSpPr>
        <p:spPr/>
        <p:txBody>
          <a:bodyPr/>
          <a:lstStyle/>
          <a:p>
            <a:pPr rtl="0"/>
            <a:fld id="{2D1C085F-0875-4577-BA7E-27E69746E284}" type="datetime1">
              <a:rPr lang="de-DE" smtClean="0"/>
              <a:t>25.08.2020</a:t>
            </a:fld>
            <a:endParaRPr lang="en-US" dirty="0"/>
          </a:p>
        </p:txBody>
      </p:sp>
      <p:sp>
        <p:nvSpPr>
          <p:cNvPr id="4" name="Fußzeilenplatzhalter 3">
            <a:extLst>
              <a:ext uri="{FF2B5EF4-FFF2-40B4-BE49-F238E27FC236}">
                <a16:creationId xmlns:a16="http://schemas.microsoft.com/office/drawing/2014/main" id="{053E0445-9A29-4143-A271-60560ECDA1F9}"/>
              </a:ext>
            </a:extLst>
          </p:cNvPr>
          <p:cNvSpPr>
            <a:spLocks noGrp="1"/>
          </p:cNvSpPr>
          <p:nvPr>
            <p:ph type="ftr" sz="quarter" idx="11"/>
          </p:nvPr>
        </p:nvSpPr>
        <p:spPr/>
        <p:txBody>
          <a:bodyPr/>
          <a:lstStyle/>
          <a:p>
            <a:pPr rtl="0"/>
            <a:r>
              <a:rPr lang="en-US"/>
              <a:t>SESA Meeting with WCC</a:t>
            </a:r>
            <a:endParaRPr lang="en-US" dirty="0"/>
          </a:p>
        </p:txBody>
      </p:sp>
      <p:pic>
        <p:nvPicPr>
          <p:cNvPr id="6" name="Grafik 5">
            <a:extLst>
              <a:ext uri="{FF2B5EF4-FFF2-40B4-BE49-F238E27FC236}">
                <a16:creationId xmlns:a16="http://schemas.microsoft.com/office/drawing/2014/main" id="{CFF7EA00-C390-419B-9F03-09E870655375}"/>
              </a:ext>
            </a:extLst>
          </p:cNvPr>
          <p:cNvPicPr>
            <a:picLocks noChangeAspect="1"/>
          </p:cNvPicPr>
          <p:nvPr/>
        </p:nvPicPr>
        <p:blipFill>
          <a:blip r:embed="rId2"/>
          <a:stretch>
            <a:fillRect/>
          </a:stretch>
        </p:blipFill>
        <p:spPr>
          <a:xfrm>
            <a:off x="746911" y="1435769"/>
            <a:ext cx="10058043" cy="5083834"/>
          </a:xfrm>
          <a:prstGeom prst="rect">
            <a:avLst/>
          </a:prstGeom>
        </p:spPr>
      </p:pic>
    </p:spTree>
    <p:extLst>
      <p:ext uri="{BB962C8B-B14F-4D97-AF65-F5344CB8AC3E}">
        <p14:creationId xmlns:p14="http://schemas.microsoft.com/office/powerpoint/2010/main" val="3355350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83F47-BEF5-4C4C-9670-D53F44D3DD50}"/>
              </a:ext>
            </a:extLst>
          </p:cNvPr>
          <p:cNvSpPr>
            <a:spLocks noGrp="1"/>
          </p:cNvSpPr>
          <p:nvPr>
            <p:ph type="title"/>
          </p:nvPr>
        </p:nvSpPr>
        <p:spPr>
          <a:xfrm>
            <a:off x="415473" y="898101"/>
            <a:ext cx="11029616" cy="537668"/>
          </a:xfrm>
        </p:spPr>
        <p:txBody>
          <a:bodyPr>
            <a:normAutofit fontScale="90000"/>
          </a:bodyPr>
          <a:lstStyle/>
          <a:p>
            <a:r>
              <a:rPr lang="de-DE" dirty="0"/>
              <a:t>Software Application for Employees</a:t>
            </a:r>
            <a:br>
              <a:rPr lang="de-DE" dirty="0"/>
            </a:br>
            <a:r>
              <a:rPr lang="de-DE" dirty="0">
                <a:solidFill>
                  <a:srgbClr val="F6640A"/>
                </a:solidFill>
                <a:latin typeface="+mn-lt"/>
                <a:ea typeface="+mn-ea"/>
                <a:cs typeface="+mn-cs"/>
              </a:rPr>
              <a:t>- New Service Model for Employers</a:t>
            </a:r>
          </a:p>
        </p:txBody>
      </p:sp>
      <p:sp>
        <p:nvSpPr>
          <p:cNvPr id="3" name="Datumsplatzhalter 2">
            <a:extLst>
              <a:ext uri="{FF2B5EF4-FFF2-40B4-BE49-F238E27FC236}">
                <a16:creationId xmlns:a16="http://schemas.microsoft.com/office/drawing/2014/main" id="{8BE27948-21E3-4249-B021-48F5967800A8}"/>
              </a:ext>
            </a:extLst>
          </p:cNvPr>
          <p:cNvSpPr>
            <a:spLocks noGrp="1"/>
          </p:cNvSpPr>
          <p:nvPr>
            <p:ph type="dt" sz="half" idx="10"/>
          </p:nvPr>
        </p:nvSpPr>
        <p:spPr/>
        <p:txBody>
          <a:bodyPr/>
          <a:lstStyle/>
          <a:p>
            <a:pPr rtl="0"/>
            <a:fld id="{F9AFF941-004F-4FB9-A410-CA6EE16A1F2E}" type="datetime1">
              <a:rPr lang="de-DE" smtClean="0"/>
              <a:t>25.08.2020</a:t>
            </a:fld>
            <a:endParaRPr lang="en-US" dirty="0"/>
          </a:p>
        </p:txBody>
      </p:sp>
      <p:sp>
        <p:nvSpPr>
          <p:cNvPr id="4" name="Fußzeilenplatzhalter 3">
            <a:extLst>
              <a:ext uri="{FF2B5EF4-FFF2-40B4-BE49-F238E27FC236}">
                <a16:creationId xmlns:a16="http://schemas.microsoft.com/office/drawing/2014/main" id="{053E0445-9A29-4143-A271-60560ECDA1F9}"/>
              </a:ext>
            </a:extLst>
          </p:cNvPr>
          <p:cNvSpPr>
            <a:spLocks noGrp="1"/>
          </p:cNvSpPr>
          <p:nvPr>
            <p:ph type="ftr" sz="quarter" idx="11"/>
          </p:nvPr>
        </p:nvSpPr>
        <p:spPr/>
        <p:txBody>
          <a:bodyPr/>
          <a:lstStyle/>
          <a:p>
            <a:pPr rtl="0"/>
            <a:r>
              <a:rPr lang="en-US"/>
              <a:t>SESA Meeting with WCC</a:t>
            </a:r>
            <a:endParaRPr lang="en-US" dirty="0"/>
          </a:p>
        </p:txBody>
      </p:sp>
      <p:pic>
        <p:nvPicPr>
          <p:cNvPr id="6" name="Grafik 5">
            <a:extLst>
              <a:ext uri="{FF2B5EF4-FFF2-40B4-BE49-F238E27FC236}">
                <a16:creationId xmlns:a16="http://schemas.microsoft.com/office/drawing/2014/main" id="{F044B132-030E-42DA-9FB6-3DF9301FDE44}"/>
              </a:ext>
            </a:extLst>
          </p:cNvPr>
          <p:cNvPicPr>
            <a:picLocks noChangeAspect="1"/>
          </p:cNvPicPr>
          <p:nvPr/>
        </p:nvPicPr>
        <p:blipFill>
          <a:blip r:embed="rId2"/>
          <a:stretch>
            <a:fillRect/>
          </a:stretch>
        </p:blipFill>
        <p:spPr>
          <a:xfrm>
            <a:off x="581192" y="1634526"/>
            <a:ext cx="11105148" cy="4590631"/>
          </a:xfrm>
          <a:prstGeom prst="rect">
            <a:avLst/>
          </a:prstGeom>
        </p:spPr>
      </p:pic>
    </p:spTree>
    <p:extLst>
      <p:ext uri="{BB962C8B-B14F-4D97-AF65-F5344CB8AC3E}">
        <p14:creationId xmlns:p14="http://schemas.microsoft.com/office/powerpoint/2010/main" val="2960329387"/>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788_TF33552983" id="{576DBA50-8B91-4A4D-83D9-7E9D2BF5E738}" vid="{40B35DA9-BDA0-45AF-A640-2DB6EA94DA72}"/>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{65CA31CC-E0E9-4364-9B38-78A4830811F5}tf33552983_win32</Template>
  <TotalTime>0</TotalTime>
  <Words>1071</Words>
  <Application>Microsoft Office PowerPoint</Application>
  <PresentationFormat>Breitbild</PresentationFormat>
  <Paragraphs>195</Paragraphs>
  <Slides>10</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10</vt:i4>
      </vt:variant>
    </vt:vector>
  </HeadingPairs>
  <TitlesOfParts>
    <vt:vector size="17" baseType="lpstr">
      <vt:lpstr>Arial</vt:lpstr>
      <vt:lpstr>Calibri</vt:lpstr>
      <vt:lpstr>Franklin Gothic Book</vt:lpstr>
      <vt:lpstr>Franklin Gothic Demi</vt:lpstr>
      <vt:lpstr>inherit</vt:lpstr>
      <vt:lpstr>Wingdings 2</vt:lpstr>
      <vt:lpstr>DividendVTI</vt:lpstr>
      <vt:lpstr>WorkNet 4.0 </vt:lpstr>
      <vt:lpstr>Agenda</vt:lpstr>
      <vt:lpstr>SESA´s Digital Maturity according CMMI </vt:lpstr>
      <vt:lpstr>SESA´s next development step –  Starting with the Digitisation</vt:lpstr>
      <vt:lpstr>Future starts now </vt:lpstr>
      <vt:lpstr>PowerPoint-Präsentation</vt:lpstr>
      <vt:lpstr>relevant Systems </vt:lpstr>
      <vt:lpstr>Software Application for Employees - New Service Model for Jobseekers </vt:lpstr>
      <vt:lpstr>Software Application for Employees - New Service Model for Employers</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Susanna Burkert</dc:creator>
  <cp:lastModifiedBy>Susanna Burkert</cp:lastModifiedBy>
  <cp:revision>61</cp:revision>
  <dcterms:created xsi:type="dcterms:W3CDTF">2020-08-21T08:54:13Z</dcterms:created>
  <dcterms:modified xsi:type="dcterms:W3CDTF">2020-08-25T11:40:15Z</dcterms:modified>
</cp:coreProperties>
</file>