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6"/>
  </p:notesMasterIdLst>
  <p:handoutMasterIdLst>
    <p:handoutMasterId r:id="rId17"/>
  </p:handoutMasterIdLst>
  <p:sldIdLst>
    <p:sldId id="257" r:id="rId2"/>
    <p:sldId id="444" r:id="rId3"/>
    <p:sldId id="448" r:id="rId4"/>
    <p:sldId id="628" r:id="rId5"/>
    <p:sldId id="631" r:id="rId6"/>
    <p:sldId id="632" r:id="rId7"/>
    <p:sldId id="633" r:id="rId8"/>
    <p:sldId id="634" r:id="rId9"/>
    <p:sldId id="449" r:id="rId10"/>
    <p:sldId id="439" r:id="rId11"/>
    <p:sldId id="630" r:id="rId12"/>
    <p:sldId id="446" r:id="rId13"/>
    <p:sldId id="447" r:id="rId14"/>
    <p:sldId id="629" r:id="rId15"/>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40A"/>
    <a:srgbClr val="FFFF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83" d="100"/>
          <a:sy n="83" d="100"/>
        </p:scale>
        <p:origin x="605" y="5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C146202-4F29-46DD-A58C-2A52DC67A4D7}" type="datetime1">
              <a:rPr lang="de-DE" smtClean="0"/>
              <a:t>11.09.2020</a:t>
            </a:fld>
            <a:endParaRPr lang="en-US"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‹Nr.›</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78F773C-A4E0-4F19-BBB2-6D29B8FB2D1B}" type="datetime1">
              <a:rPr lang="de-DE" smtClean="0"/>
              <a:t>11.09.2020</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
              <a:t>Textmasterformate durch Klicken bearbeiten</a:t>
            </a:r>
            <a:endParaRPr lang="en-US"/>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‹Nr.›</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de-DE"/>
              <a:t>Mastertitelformat bearbeiten</a:t>
            </a:r>
            <a:endParaRPr lang="en-US" dirty="0"/>
          </a:p>
        </p:txBody>
      </p:sp>
      <p:sp>
        <p:nvSpPr>
          <p:cNvPr id="3" name="Untertitel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a:t>Master-Untertitelformat bearbeiten</a:t>
            </a:r>
            <a:endParaRPr lang="en-US" dirty="0"/>
          </a:p>
        </p:txBody>
      </p:sp>
      <p:sp>
        <p:nvSpPr>
          <p:cNvPr id="8" name="Datumsplatzhalter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464CD6A8-0348-4955-B3D8-8155468F8079}" type="datetime1">
              <a:rPr lang="de-DE" smtClean="0"/>
              <a:t>11.09.2020</a:t>
            </a:fld>
            <a:endParaRPr lang="en-US" dirty="0"/>
          </a:p>
        </p:txBody>
      </p:sp>
      <p:sp>
        <p:nvSpPr>
          <p:cNvPr id="9" name="Fußzeilenplatzhalt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r>
              <a:rPr lang="en-US"/>
              <a:t>SESA Meeting with WCC  -  18.09.2020</a:t>
            </a:r>
            <a:endParaRPr lang="en-US" dirty="0"/>
          </a:p>
        </p:txBody>
      </p:sp>
      <p:sp>
        <p:nvSpPr>
          <p:cNvPr id="10" name="Foliennummernplatzhalt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9" name="Titel 1"/>
          <p:cNvSpPr>
            <a:spLocks noGrp="1"/>
          </p:cNvSpPr>
          <p:nvPr>
            <p:ph type="title"/>
          </p:nvPr>
        </p:nvSpPr>
        <p:spPr>
          <a:xfrm>
            <a:off x="581192" y="702156"/>
            <a:ext cx="11029616" cy="1013800"/>
          </a:xfrm>
        </p:spPr>
        <p:txBody>
          <a:bodyPr rtlCol="0"/>
          <a:lstStyle/>
          <a:p>
            <a:pPr rtl="0"/>
            <a:r>
              <a:rPr lang="de-DE"/>
              <a:t>Mastertitelformat bearbeiten</a:t>
            </a:r>
            <a:endParaRPr lang="en-US" dirty="0"/>
          </a:p>
        </p:txBody>
      </p:sp>
      <p:sp>
        <p:nvSpPr>
          <p:cNvPr id="3" name="Vertikaler Textplatzhalter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Datumsplatzhalter 3"/>
          <p:cNvSpPr>
            <a:spLocks noGrp="1"/>
          </p:cNvSpPr>
          <p:nvPr>
            <p:ph type="dt" sz="half" idx="10"/>
          </p:nvPr>
        </p:nvSpPr>
        <p:spPr/>
        <p:txBody>
          <a:bodyPr rtlCol="0"/>
          <a:lstStyle/>
          <a:p>
            <a:pPr rtl="0"/>
            <a:fld id="{1D085A8A-6E97-4FA8-A57E-3E376D4D78DA}" type="datetime1">
              <a:rPr lang="de-DE" smtClean="0"/>
              <a:t>11.09.2020</a:t>
            </a:fld>
            <a:endParaRPr lang="en-US" dirty="0"/>
          </a:p>
        </p:txBody>
      </p:sp>
      <p:sp>
        <p:nvSpPr>
          <p:cNvPr id="5" name="Fußzeilenplatzhalter 4"/>
          <p:cNvSpPr>
            <a:spLocks noGrp="1"/>
          </p:cNvSpPr>
          <p:nvPr>
            <p:ph type="ftr" sz="quarter" idx="11"/>
          </p:nvPr>
        </p:nvSpPr>
        <p:spPr/>
        <p:txBody>
          <a:bodyPr rtlCol="0"/>
          <a:lstStyle/>
          <a:p>
            <a:pPr rtl="0"/>
            <a:r>
              <a:rPr lang="en-US"/>
              <a:t>SESA Meeting with WCC  -  18.09.2020</a:t>
            </a:r>
            <a:endParaRPr lang="en-US" dirty="0"/>
          </a:p>
        </p:txBody>
      </p:sp>
      <p:sp>
        <p:nvSpPr>
          <p:cNvPr id="6" name="Foliennummernplatzhalter 5"/>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hteck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kaler Tite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de-DE"/>
              <a:t>Mastertitelformat bearbeiten</a:t>
            </a:r>
            <a:endParaRPr lang="en-US" dirty="0"/>
          </a:p>
        </p:txBody>
      </p:sp>
      <p:sp>
        <p:nvSpPr>
          <p:cNvPr id="3" name="Vertikaler Textplatzhalter 2"/>
          <p:cNvSpPr>
            <a:spLocks noGrp="1"/>
          </p:cNvSpPr>
          <p:nvPr>
            <p:ph type="body" orient="vert" idx="1"/>
          </p:nvPr>
        </p:nvSpPr>
        <p:spPr>
          <a:xfrm>
            <a:off x="774923" y="863600"/>
            <a:ext cx="7161625" cy="4807326"/>
          </a:xfrm>
        </p:spPr>
        <p:txBody>
          <a:bodyPr vert="eaVert" rtlCol="0" anchor="t"/>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8" name="Rechteck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hteck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hteck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umsplatzhalter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D073B2FD-F271-4385-81A8-B285A7E6D256}" type="datetime1">
              <a:rPr lang="de-DE" smtClean="0"/>
              <a:t>11.09.2020</a:t>
            </a:fld>
            <a:endParaRPr lang="en-US" dirty="0"/>
          </a:p>
        </p:txBody>
      </p:sp>
      <p:sp>
        <p:nvSpPr>
          <p:cNvPr id="12" name="Fußzeilenplatzhalt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r>
              <a:rPr lang="en-US"/>
              <a:t>SESA Meeting with WCC  -  18.09.2020</a:t>
            </a:r>
            <a:endParaRPr lang="en-US" dirty="0"/>
          </a:p>
        </p:txBody>
      </p:sp>
      <p:sp>
        <p:nvSpPr>
          <p:cNvPr id="13" name="Foliennummernplatzhalt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EA8410C6-F7D0-4A6A-908F-82E314813103}"/>
              </a:ext>
            </a:extLst>
          </p:cNvPr>
          <p:cNvSpPr>
            <a:spLocks noGrp="1"/>
          </p:cNvSpPr>
          <p:nvPr>
            <p:ph type="pic" sz="quarter" idx="25"/>
          </p:nvPr>
        </p:nvSpPr>
        <p:spPr>
          <a:xfrm>
            <a:off x="0"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3" name="Picture Placeholder 8">
            <a:extLst>
              <a:ext uri="{FF2B5EF4-FFF2-40B4-BE49-F238E27FC236}">
                <a16:creationId xmlns:a16="http://schemas.microsoft.com/office/drawing/2014/main" id="{6F65C1D3-C5F1-475F-9985-D4E771EE8DE3}"/>
              </a:ext>
            </a:extLst>
          </p:cNvPr>
          <p:cNvSpPr>
            <a:spLocks noGrp="1"/>
          </p:cNvSpPr>
          <p:nvPr>
            <p:ph type="pic" sz="quarter" idx="26"/>
          </p:nvPr>
        </p:nvSpPr>
        <p:spPr>
          <a:xfrm>
            <a:off x="2028916"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4" name="Picture Placeholder 8">
            <a:extLst>
              <a:ext uri="{FF2B5EF4-FFF2-40B4-BE49-F238E27FC236}">
                <a16:creationId xmlns:a16="http://schemas.microsoft.com/office/drawing/2014/main" id="{1961B85C-7D05-4DFE-9B44-B1E97C16F427}"/>
              </a:ext>
            </a:extLst>
          </p:cNvPr>
          <p:cNvSpPr>
            <a:spLocks noGrp="1"/>
          </p:cNvSpPr>
          <p:nvPr>
            <p:ph type="pic" sz="quarter" idx="27"/>
          </p:nvPr>
        </p:nvSpPr>
        <p:spPr>
          <a:xfrm>
            <a:off x="4057832" y="4514850"/>
            <a:ext cx="2047422"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Picture Placeholder 8">
            <a:extLst>
              <a:ext uri="{FF2B5EF4-FFF2-40B4-BE49-F238E27FC236}">
                <a16:creationId xmlns:a16="http://schemas.microsoft.com/office/drawing/2014/main" id="{BC8E1A08-2897-4811-807B-2D66F0C66E9A}"/>
              </a:ext>
            </a:extLst>
          </p:cNvPr>
          <p:cNvSpPr>
            <a:spLocks noGrp="1"/>
          </p:cNvSpPr>
          <p:nvPr>
            <p:ph type="pic" sz="quarter" idx="28"/>
          </p:nvPr>
        </p:nvSpPr>
        <p:spPr>
          <a:xfrm>
            <a:off x="6105254"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Picture Placeholder 8">
            <a:extLst>
              <a:ext uri="{FF2B5EF4-FFF2-40B4-BE49-F238E27FC236}">
                <a16:creationId xmlns:a16="http://schemas.microsoft.com/office/drawing/2014/main" id="{AD1AF7EC-2C3A-4A7F-B12A-F862DCEEFEB4}"/>
              </a:ext>
            </a:extLst>
          </p:cNvPr>
          <p:cNvSpPr>
            <a:spLocks noGrp="1"/>
          </p:cNvSpPr>
          <p:nvPr>
            <p:ph type="pic" sz="quarter" idx="29"/>
          </p:nvPr>
        </p:nvSpPr>
        <p:spPr>
          <a:xfrm>
            <a:off x="8134168"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8" name="Picture Placeholder 8">
            <a:extLst>
              <a:ext uri="{FF2B5EF4-FFF2-40B4-BE49-F238E27FC236}">
                <a16:creationId xmlns:a16="http://schemas.microsoft.com/office/drawing/2014/main" id="{0EBE85F6-16B4-4B57-B90E-945A284A7C0F}"/>
              </a:ext>
            </a:extLst>
          </p:cNvPr>
          <p:cNvSpPr>
            <a:spLocks noGrp="1"/>
          </p:cNvSpPr>
          <p:nvPr>
            <p:ph type="pic" sz="quarter" idx="30"/>
          </p:nvPr>
        </p:nvSpPr>
        <p:spPr>
          <a:xfrm>
            <a:off x="10163084"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5" name="Picture Placeholder 8">
            <a:extLst>
              <a:ext uri="{FF2B5EF4-FFF2-40B4-BE49-F238E27FC236}">
                <a16:creationId xmlns:a16="http://schemas.microsoft.com/office/drawing/2014/main" id="{377B1D1F-A8B8-4547-8D86-0E327F1D7106}"/>
              </a:ext>
            </a:extLst>
          </p:cNvPr>
          <p:cNvSpPr>
            <a:spLocks noGrp="1"/>
          </p:cNvSpPr>
          <p:nvPr>
            <p:ph type="pic" sz="quarter" idx="37"/>
          </p:nvPr>
        </p:nvSpPr>
        <p:spPr>
          <a:xfrm>
            <a:off x="0"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6" name="Picture Placeholder 8">
            <a:extLst>
              <a:ext uri="{FF2B5EF4-FFF2-40B4-BE49-F238E27FC236}">
                <a16:creationId xmlns:a16="http://schemas.microsoft.com/office/drawing/2014/main" id="{22A6D38C-3F7A-499E-B48F-B4C18D39A5CF}"/>
              </a:ext>
            </a:extLst>
          </p:cNvPr>
          <p:cNvSpPr>
            <a:spLocks noGrp="1"/>
          </p:cNvSpPr>
          <p:nvPr>
            <p:ph type="pic" sz="quarter" idx="38"/>
          </p:nvPr>
        </p:nvSpPr>
        <p:spPr>
          <a:xfrm>
            <a:off x="2028916"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7" name="Picture Placeholder 8">
            <a:extLst>
              <a:ext uri="{FF2B5EF4-FFF2-40B4-BE49-F238E27FC236}">
                <a16:creationId xmlns:a16="http://schemas.microsoft.com/office/drawing/2014/main" id="{3CF32EEB-89E4-4BF0-AFA7-8A0F21FC04A4}"/>
              </a:ext>
            </a:extLst>
          </p:cNvPr>
          <p:cNvSpPr>
            <a:spLocks noGrp="1"/>
          </p:cNvSpPr>
          <p:nvPr>
            <p:ph type="pic" sz="quarter" idx="39"/>
          </p:nvPr>
        </p:nvSpPr>
        <p:spPr>
          <a:xfrm>
            <a:off x="4057832" y="-1"/>
            <a:ext cx="2047422"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8" name="Picture Placeholder 8">
            <a:extLst>
              <a:ext uri="{FF2B5EF4-FFF2-40B4-BE49-F238E27FC236}">
                <a16:creationId xmlns:a16="http://schemas.microsoft.com/office/drawing/2014/main" id="{9FF473FA-A0CF-4074-B871-279422A5CFC8}"/>
              </a:ext>
            </a:extLst>
          </p:cNvPr>
          <p:cNvSpPr>
            <a:spLocks noGrp="1"/>
          </p:cNvSpPr>
          <p:nvPr>
            <p:ph type="pic" sz="quarter" idx="40"/>
          </p:nvPr>
        </p:nvSpPr>
        <p:spPr>
          <a:xfrm>
            <a:off x="6105254"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9" name="Picture Placeholder 8">
            <a:extLst>
              <a:ext uri="{FF2B5EF4-FFF2-40B4-BE49-F238E27FC236}">
                <a16:creationId xmlns:a16="http://schemas.microsoft.com/office/drawing/2014/main" id="{927F7A49-7D92-470B-B141-3A330676AE27}"/>
              </a:ext>
            </a:extLst>
          </p:cNvPr>
          <p:cNvSpPr>
            <a:spLocks noGrp="1"/>
          </p:cNvSpPr>
          <p:nvPr>
            <p:ph type="pic" sz="quarter" idx="41"/>
          </p:nvPr>
        </p:nvSpPr>
        <p:spPr>
          <a:xfrm>
            <a:off x="8134168"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30" name="Picture Placeholder 8">
            <a:extLst>
              <a:ext uri="{FF2B5EF4-FFF2-40B4-BE49-F238E27FC236}">
                <a16:creationId xmlns:a16="http://schemas.microsoft.com/office/drawing/2014/main" id="{2DEBC4AD-6AC9-43D0-90F7-79D693252BE5}"/>
              </a:ext>
            </a:extLst>
          </p:cNvPr>
          <p:cNvSpPr>
            <a:spLocks noGrp="1"/>
          </p:cNvSpPr>
          <p:nvPr>
            <p:ph type="pic" sz="quarter" idx="42"/>
          </p:nvPr>
        </p:nvSpPr>
        <p:spPr>
          <a:xfrm>
            <a:off x="10163084"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31" name="Picture Placeholder 8">
            <a:extLst>
              <a:ext uri="{FF2B5EF4-FFF2-40B4-BE49-F238E27FC236}">
                <a16:creationId xmlns:a16="http://schemas.microsoft.com/office/drawing/2014/main" id="{41C1BAB6-D060-42B0-BB06-60ED243F3D63}"/>
              </a:ext>
            </a:extLst>
          </p:cNvPr>
          <p:cNvSpPr>
            <a:spLocks noGrp="1"/>
          </p:cNvSpPr>
          <p:nvPr>
            <p:ph type="pic" sz="quarter" idx="43"/>
          </p:nvPr>
        </p:nvSpPr>
        <p:spPr>
          <a:xfrm>
            <a:off x="0" y="2188028"/>
            <a:ext cx="2028916" cy="232682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34" name="Picture Placeholder 8">
            <a:extLst>
              <a:ext uri="{FF2B5EF4-FFF2-40B4-BE49-F238E27FC236}">
                <a16:creationId xmlns:a16="http://schemas.microsoft.com/office/drawing/2014/main" id="{A8F51325-BF73-4DDA-8C00-AE6C8396935A}"/>
              </a:ext>
            </a:extLst>
          </p:cNvPr>
          <p:cNvSpPr>
            <a:spLocks noGrp="1"/>
          </p:cNvSpPr>
          <p:nvPr>
            <p:ph type="pic" sz="quarter" idx="46"/>
          </p:nvPr>
        </p:nvSpPr>
        <p:spPr>
          <a:xfrm>
            <a:off x="6105254" y="2188028"/>
            <a:ext cx="2028916" cy="232682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35" name="Picture Placeholder 8">
            <a:extLst>
              <a:ext uri="{FF2B5EF4-FFF2-40B4-BE49-F238E27FC236}">
                <a16:creationId xmlns:a16="http://schemas.microsoft.com/office/drawing/2014/main" id="{147C14B7-0220-4E03-A172-1C0AEF957C68}"/>
              </a:ext>
            </a:extLst>
          </p:cNvPr>
          <p:cNvSpPr>
            <a:spLocks noGrp="1"/>
          </p:cNvSpPr>
          <p:nvPr>
            <p:ph type="pic" sz="quarter" idx="47"/>
          </p:nvPr>
        </p:nvSpPr>
        <p:spPr>
          <a:xfrm>
            <a:off x="8134168" y="2188028"/>
            <a:ext cx="2028916" cy="232682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36" name="Picture Placeholder 8">
            <a:extLst>
              <a:ext uri="{FF2B5EF4-FFF2-40B4-BE49-F238E27FC236}">
                <a16:creationId xmlns:a16="http://schemas.microsoft.com/office/drawing/2014/main" id="{585B5A4D-C0C7-494F-B31E-C85310495CC6}"/>
              </a:ext>
            </a:extLst>
          </p:cNvPr>
          <p:cNvSpPr>
            <a:spLocks noGrp="1"/>
          </p:cNvSpPr>
          <p:nvPr>
            <p:ph type="pic" sz="quarter" idx="48"/>
          </p:nvPr>
        </p:nvSpPr>
        <p:spPr>
          <a:xfrm>
            <a:off x="10163084" y="2188028"/>
            <a:ext cx="2028916" cy="232682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3767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6" presetClass="emph" presetSubtype="0" accel="50000" decel="50000" autoRev="1" fill="hold" grpId="1" nodeType="withEffect">
                                  <p:stCondLst>
                                    <p:cond delay="0"/>
                                  </p:stCondLst>
                                  <p:childTnLst>
                                    <p:animScale>
                                      <p:cBhvr>
                                        <p:cTn id="9" dur="500" fill="hold"/>
                                        <p:tgtEl>
                                          <p:spTgt spid="25"/>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26"/>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27"/>
                                        </p:tgtEl>
                                      </p:cBhvr>
                                      <p:by x="105000" y="105000"/>
                                    </p:animScale>
                                  </p:childTnLst>
                                </p:cTn>
                              </p:par>
                              <p:par>
                                <p:cTn id="20" presetID="22" presetClass="entr" presetSubtype="8" fill="hold" grpId="0" nodeType="withEffect">
                                  <p:stCondLst>
                                    <p:cond delay="110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par>
                                <p:cTn id="23" presetID="6" presetClass="emph" presetSubtype="0" accel="50000" decel="50000" autoRev="1" fill="hold" grpId="1" nodeType="withEffect">
                                  <p:stCondLst>
                                    <p:cond delay="1100"/>
                                  </p:stCondLst>
                                  <p:childTnLst>
                                    <p:animScale>
                                      <p:cBhvr>
                                        <p:cTn id="24" dur="500" fill="hold"/>
                                        <p:tgtEl>
                                          <p:spTgt spid="28"/>
                                        </p:tgtEl>
                                      </p:cBhvr>
                                      <p:by x="105000" y="105000"/>
                                    </p:animScale>
                                  </p:childTnLst>
                                </p:cTn>
                              </p:par>
                              <p:par>
                                <p:cTn id="25" presetID="22" presetClass="entr" presetSubtype="8" fill="hold" grpId="0" nodeType="withEffect">
                                  <p:stCondLst>
                                    <p:cond delay="140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par>
                                <p:cTn id="28" presetID="6" presetClass="emph" presetSubtype="0" accel="50000" decel="50000" autoRev="1" fill="hold" grpId="1" nodeType="withEffect">
                                  <p:stCondLst>
                                    <p:cond delay="1400"/>
                                  </p:stCondLst>
                                  <p:childTnLst>
                                    <p:animScale>
                                      <p:cBhvr>
                                        <p:cTn id="29" dur="500" fill="hold"/>
                                        <p:tgtEl>
                                          <p:spTgt spid="29"/>
                                        </p:tgtEl>
                                      </p:cBhvr>
                                      <p:by x="105000" y="105000"/>
                                    </p:animScale>
                                  </p:childTnLst>
                                </p:cTn>
                              </p:par>
                              <p:par>
                                <p:cTn id="30" presetID="22" presetClass="entr" presetSubtype="8" fill="hold" grpId="0" nodeType="withEffect">
                                  <p:stCondLst>
                                    <p:cond delay="180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par>
                                <p:cTn id="33" presetID="6" presetClass="emph" presetSubtype="0" accel="50000" decel="50000" autoRev="1" fill="hold" grpId="1" nodeType="withEffect">
                                  <p:stCondLst>
                                    <p:cond delay="1800"/>
                                  </p:stCondLst>
                                  <p:childTnLst>
                                    <p:animScale>
                                      <p:cBhvr>
                                        <p:cTn id="34" dur="500" fill="hold"/>
                                        <p:tgtEl>
                                          <p:spTgt spid="30"/>
                                        </p:tgtEl>
                                      </p:cBhvr>
                                      <p:by x="105000" y="105000"/>
                                    </p:animScale>
                                  </p:childTnLst>
                                </p:cTn>
                              </p:par>
                              <p:par>
                                <p:cTn id="35" presetID="22" presetClass="entr" presetSubtype="8" fill="hold" grpId="0" nodeType="withEffect">
                                  <p:stCondLst>
                                    <p:cond delay="210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6" presetClass="emph" presetSubtype="0" accel="50000" decel="50000" autoRev="1" fill="hold" grpId="1" nodeType="withEffect">
                                  <p:stCondLst>
                                    <p:cond delay="2100"/>
                                  </p:stCondLst>
                                  <p:childTnLst>
                                    <p:animScale>
                                      <p:cBhvr>
                                        <p:cTn id="39" dur="500" fill="hold"/>
                                        <p:tgtEl>
                                          <p:spTgt spid="31"/>
                                        </p:tgtEl>
                                      </p:cBhvr>
                                      <p:by x="105000" y="105000"/>
                                    </p:animScale>
                                  </p:childTnLst>
                                </p:cTn>
                              </p:par>
                              <p:par>
                                <p:cTn id="40" presetID="22" presetClass="entr" presetSubtype="8" fill="hold" grpId="0" nodeType="withEffect">
                                  <p:stCondLst>
                                    <p:cond delay="280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par>
                                <p:cTn id="43" presetID="6" presetClass="emph" presetSubtype="0" accel="50000" decel="50000" autoRev="1" fill="hold" grpId="1" nodeType="withEffect">
                                  <p:stCondLst>
                                    <p:cond delay="2800"/>
                                  </p:stCondLst>
                                  <p:childTnLst>
                                    <p:animScale>
                                      <p:cBhvr>
                                        <p:cTn id="44" dur="500" fill="hold"/>
                                        <p:tgtEl>
                                          <p:spTgt spid="34"/>
                                        </p:tgtEl>
                                      </p:cBhvr>
                                      <p:by x="105000" y="105000"/>
                                    </p:animScale>
                                  </p:childTnLst>
                                </p:cTn>
                              </p:par>
                              <p:par>
                                <p:cTn id="45" presetID="22" presetClass="entr" presetSubtype="8" fill="hold" grpId="0" nodeType="withEffect">
                                  <p:stCondLst>
                                    <p:cond delay="310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par>
                                <p:cTn id="48" presetID="6" presetClass="emph" presetSubtype="0" accel="50000" decel="50000" autoRev="1" fill="hold" grpId="1" nodeType="withEffect">
                                  <p:stCondLst>
                                    <p:cond delay="3100"/>
                                  </p:stCondLst>
                                  <p:childTnLst>
                                    <p:animScale>
                                      <p:cBhvr>
                                        <p:cTn id="49" dur="500" fill="hold"/>
                                        <p:tgtEl>
                                          <p:spTgt spid="35"/>
                                        </p:tgtEl>
                                      </p:cBhvr>
                                      <p:by x="105000" y="105000"/>
                                    </p:animScale>
                                  </p:childTnLst>
                                </p:cTn>
                              </p:par>
                              <p:par>
                                <p:cTn id="50" presetID="22" presetClass="entr" presetSubtype="8" fill="hold" grpId="0" nodeType="withEffect">
                                  <p:stCondLst>
                                    <p:cond delay="350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par>
                                <p:cTn id="53" presetID="6" presetClass="emph" presetSubtype="0" accel="50000" decel="50000" autoRev="1" fill="hold" grpId="1" nodeType="withEffect">
                                  <p:stCondLst>
                                    <p:cond delay="3500"/>
                                  </p:stCondLst>
                                  <p:childTnLst>
                                    <p:animScale>
                                      <p:cBhvr>
                                        <p:cTn id="54" dur="500" fill="hold"/>
                                        <p:tgtEl>
                                          <p:spTgt spid="36"/>
                                        </p:tgtEl>
                                      </p:cBhvr>
                                      <p:by x="105000" y="105000"/>
                                    </p:animScale>
                                  </p:childTnLst>
                                </p:cTn>
                              </p:par>
                              <p:par>
                                <p:cTn id="55" presetID="22" presetClass="entr" presetSubtype="8" fill="hold" grpId="0" nodeType="withEffect">
                                  <p:stCondLst>
                                    <p:cond delay="390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par>
                                <p:cTn id="58" presetID="6" presetClass="emph" presetSubtype="0" accel="50000" decel="50000" autoRev="1" fill="hold" grpId="1" nodeType="withEffect">
                                  <p:stCondLst>
                                    <p:cond delay="3900"/>
                                  </p:stCondLst>
                                  <p:childTnLst>
                                    <p:animScale>
                                      <p:cBhvr>
                                        <p:cTn id="59" dur="500" fill="hold"/>
                                        <p:tgtEl>
                                          <p:spTgt spid="2"/>
                                        </p:tgtEl>
                                      </p:cBhvr>
                                      <p:by x="105000" y="105000"/>
                                    </p:animScale>
                                  </p:childTnLst>
                                </p:cTn>
                              </p:par>
                              <p:par>
                                <p:cTn id="60" presetID="22" presetClass="entr" presetSubtype="8" fill="hold" grpId="0" nodeType="withEffect">
                                  <p:stCondLst>
                                    <p:cond delay="430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par>
                                <p:cTn id="63" presetID="6" presetClass="emph" presetSubtype="0" accel="50000" decel="50000" autoRev="1" fill="hold" grpId="1" nodeType="withEffect">
                                  <p:stCondLst>
                                    <p:cond delay="4300"/>
                                  </p:stCondLst>
                                  <p:childTnLst>
                                    <p:animScale>
                                      <p:cBhvr>
                                        <p:cTn id="64" dur="500" fill="hold"/>
                                        <p:tgtEl>
                                          <p:spTgt spid="3"/>
                                        </p:tgtEl>
                                      </p:cBhvr>
                                      <p:by x="105000" y="105000"/>
                                    </p:animScale>
                                  </p:childTnLst>
                                </p:cTn>
                              </p:par>
                              <p:par>
                                <p:cTn id="65" presetID="22" presetClass="entr" presetSubtype="8" fill="hold" grpId="0" nodeType="withEffect">
                                  <p:stCondLst>
                                    <p:cond delay="470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par>
                                <p:cTn id="68" presetID="6" presetClass="emph" presetSubtype="0" accel="50000" decel="50000" autoRev="1" fill="hold" grpId="1" nodeType="withEffect">
                                  <p:stCondLst>
                                    <p:cond delay="4700"/>
                                  </p:stCondLst>
                                  <p:childTnLst>
                                    <p:animScale>
                                      <p:cBhvr>
                                        <p:cTn id="69" dur="500" fill="hold"/>
                                        <p:tgtEl>
                                          <p:spTgt spid="4"/>
                                        </p:tgtEl>
                                      </p:cBhvr>
                                      <p:by x="105000" y="105000"/>
                                    </p:animScale>
                                  </p:childTnLst>
                                </p:cTn>
                              </p:par>
                              <p:par>
                                <p:cTn id="70" presetID="22" presetClass="entr" presetSubtype="8" fill="hold" grpId="0" nodeType="withEffect">
                                  <p:stCondLst>
                                    <p:cond delay="500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par>
                                <p:cTn id="73" presetID="6" presetClass="emph" presetSubtype="0" accel="50000" decel="50000" autoRev="1" fill="hold" grpId="1" nodeType="withEffect">
                                  <p:stCondLst>
                                    <p:cond delay="5000"/>
                                  </p:stCondLst>
                                  <p:childTnLst>
                                    <p:animScale>
                                      <p:cBhvr>
                                        <p:cTn id="74" dur="500" fill="hold"/>
                                        <p:tgtEl>
                                          <p:spTgt spid="5"/>
                                        </p:tgtEl>
                                      </p:cBhvr>
                                      <p:by x="105000" y="105000"/>
                                    </p:animScale>
                                  </p:childTnLst>
                                </p:cTn>
                              </p:par>
                              <p:par>
                                <p:cTn id="75" presetID="22" presetClass="entr" presetSubtype="8" fill="hold" grpId="0" nodeType="withEffect">
                                  <p:stCondLst>
                                    <p:cond delay="5300"/>
                                  </p:stCondLst>
                                  <p:childTnLst>
                                    <p:set>
                                      <p:cBhvr>
                                        <p:cTn id="76" dur="1" fill="hold">
                                          <p:stCondLst>
                                            <p:cond delay="0"/>
                                          </p:stCondLst>
                                        </p:cTn>
                                        <p:tgtEl>
                                          <p:spTgt spid="6"/>
                                        </p:tgtEl>
                                        <p:attrNameLst>
                                          <p:attrName>style.visibility</p:attrName>
                                        </p:attrNameLst>
                                      </p:cBhvr>
                                      <p:to>
                                        <p:strVal val="visible"/>
                                      </p:to>
                                    </p:set>
                                    <p:animEffect transition="in" filter="wipe(left)">
                                      <p:cBhvr>
                                        <p:cTn id="77" dur="500"/>
                                        <p:tgtEl>
                                          <p:spTgt spid="6"/>
                                        </p:tgtEl>
                                      </p:cBhvr>
                                    </p:animEffect>
                                  </p:childTnLst>
                                </p:cTn>
                              </p:par>
                              <p:par>
                                <p:cTn id="78" presetID="6" presetClass="emph" presetSubtype="0" accel="50000" decel="50000" autoRev="1" fill="hold" grpId="1" nodeType="withEffect">
                                  <p:stCondLst>
                                    <p:cond delay="5300"/>
                                  </p:stCondLst>
                                  <p:childTnLst>
                                    <p:animScale>
                                      <p:cBhvr>
                                        <p:cTn id="79" dur="500" fill="hold"/>
                                        <p:tgtEl>
                                          <p:spTgt spid="6"/>
                                        </p:tgtEl>
                                      </p:cBhvr>
                                      <p:by x="105000" y="105000"/>
                                    </p:animScale>
                                  </p:childTnLst>
                                </p:cTn>
                              </p:par>
                              <p:par>
                                <p:cTn id="80" presetID="22" presetClass="entr" presetSubtype="8" fill="hold" grpId="0" nodeType="withEffect">
                                  <p:stCondLst>
                                    <p:cond delay="570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par>
                                <p:cTn id="83" presetID="6" presetClass="emph" presetSubtype="0" accel="50000" decel="50000" autoRev="1" fill="hold" grpId="1" nodeType="withEffect">
                                  <p:stCondLst>
                                    <p:cond delay="5700"/>
                                  </p:stCondLst>
                                  <p:childTnLst>
                                    <p:animScale>
                                      <p:cBhvr>
                                        <p:cTn id="84" dur="500"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18" grpId="0" animBg="1"/>
      <p:bldP spid="18"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4" grpId="0" animBg="1"/>
      <p:bldP spid="34" grpId="1" animBg="1"/>
      <p:bldP spid="35" grpId="0" animBg="1"/>
      <p:bldP spid="35" grpId="1" animBg="1"/>
      <p:bldP spid="36" grpId="0" animBg="1"/>
      <p:bldP spid="36"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81192" y="702156"/>
            <a:ext cx="11029616" cy="1188720"/>
          </a:xfrm>
        </p:spPr>
        <p:txBody>
          <a:bodyPr rtlCol="0"/>
          <a:lstStyle/>
          <a:p>
            <a:pPr rtl="0"/>
            <a:r>
              <a:rPr lang="de-DE"/>
              <a:t>Mastertitelformat bearbeiten</a:t>
            </a:r>
            <a:endParaRPr lang="en-US" dirty="0"/>
          </a:p>
        </p:txBody>
      </p:sp>
      <p:sp>
        <p:nvSpPr>
          <p:cNvPr id="3" name="Inhaltsplatzhalter 2"/>
          <p:cNvSpPr>
            <a:spLocks noGrp="1"/>
          </p:cNvSpPr>
          <p:nvPr>
            <p:ph idx="1"/>
          </p:nvPr>
        </p:nvSpPr>
        <p:spPr>
          <a:xfrm>
            <a:off x="581192" y="2340864"/>
            <a:ext cx="11029615" cy="3634486"/>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8" name="Datumsplatzhalter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2D657498-83AA-4EE2-AA3F-B78BC4358A14}" type="datetime1">
              <a:rPr lang="de-DE" smtClean="0"/>
              <a:t>11.09.2020</a:t>
            </a:fld>
            <a:endParaRPr lang="en-US" dirty="0"/>
          </a:p>
        </p:txBody>
      </p:sp>
      <p:sp>
        <p:nvSpPr>
          <p:cNvPr id="9" name="Fußzeilenplatzhalt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r>
              <a:rPr lang="en-US"/>
              <a:t>SESA Meeting with WCC  -  18.09.2020</a:t>
            </a:r>
            <a:endParaRPr lang="en-US" dirty="0"/>
          </a:p>
        </p:txBody>
      </p:sp>
      <p:sp>
        <p:nvSpPr>
          <p:cNvPr id="10" name="Foliennummernplatzhalt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8" name="Rechteck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de-DE"/>
              <a:t>Mastertitelformat bearbeiten</a:t>
            </a:r>
            <a:endParaRPr lang="en-US" dirty="0"/>
          </a:p>
        </p:txBody>
      </p:sp>
      <p:sp>
        <p:nvSpPr>
          <p:cNvPr id="3" name="Textplatzhalt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a:t>Mastertextformat bearbeiten</a:t>
            </a:r>
          </a:p>
        </p:txBody>
      </p:sp>
      <p:sp>
        <p:nvSpPr>
          <p:cNvPr id="7" name="Datumsplatzhalter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ADFC3F33-4CC2-40AA-8053-F48515660F7D}" type="datetime1">
              <a:rPr lang="de-DE" smtClean="0"/>
              <a:t>11.09.2020</a:t>
            </a:fld>
            <a:endParaRPr lang="en-US" dirty="0"/>
          </a:p>
        </p:txBody>
      </p:sp>
      <p:sp>
        <p:nvSpPr>
          <p:cNvPr id="9" name="Fußzeilenplatzhalt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r>
              <a:rPr lang="en-US"/>
              <a:t>SESA Meeting with WCC  -  18.09.2020</a:t>
            </a:r>
            <a:endParaRPr lang="en-US" dirty="0"/>
          </a:p>
        </p:txBody>
      </p:sp>
      <p:sp>
        <p:nvSpPr>
          <p:cNvPr id="10" name="Foliennummernplatzhalt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81193" y="729658"/>
            <a:ext cx="11029616" cy="988332"/>
          </a:xfrm>
        </p:spPr>
        <p:txBody>
          <a:bodyPr rtlCol="0"/>
          <a:lstStyle/>
          <a:p>
            <a:pPr rtl="0"/>
            <a:r>
              <a:rPr lang="de-DE"/>
              <a:t>Mastertitelformat bearbeiten</a:t>
            </a:r>
            <a:endParaRPr lang="en-US" dirty="0"/>
          </a:p>
        </p:txBody>
      </p:sp>
      <p:sp>
        <p:nvSpPr>
          <p:cNvPr id="3" name="Inhaltsplatzhalter 2"/>
          <p:cNvSpPr>
            <a:spLocks noGrp="1"/>
          </p:cNvSpPr>
          <p:nvPr>
            <p:ph sz="half" idx="1"/>
          </p:nvPr>
        </p:nvSpPr>
        <p:spPr>
          <a:xfrm>
            <a:off x="581193" y="2228003"/>
            <a:ext cx="5194767" cy="3633047"/>
          </a:xfrm>
        </p:spPr>
        <p:txBody>
          <a:bodyPr rtlCol="0">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Inhaltsplatzhalter 3"/>
          <p:cNvSpPr>
            <a:spLocks noGrp="1"/>
          </p:cNvSpPr>
          <p:nvPr>
            <p:ph sz="half" idx="2"/>
          </p:nvPr>
        </p:nvSpPr>
        <p:spPr>
          <a:xfrm>
            <a:off x="6416039" y="2228003"/>
            <a:ext cx="5194769" cy="3633047"/>
          </a:xfrm>
        </p:spPr>
        <p:txBody>
          <a:bodyPr rtlCol="0">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5" name="Datumsplatzhalter 4"/>
          <p:cNvSpPr>
            <a:spLocks noGrp="1"/>
          </p:cNvSpPr>
          <p:nvPr>
            <p:ph type="dt" sz="half" idx="10"/>
          </p:nvPr>
        </p:nvSpPr>
        <p:spPr/>
        <p:txBody>
          <a:bodyPr rtlCol="0"/>
          <a:lstStyle/>
          <a:p>
            <a:pPr rtl="0"/>
            <a:fld id="{618637A4-2ABE-4146-8791-54977E62BBE2}" type="datetime1">
              <a:rPr lang="de-DE" smtClean="0"/>
              <a:t>11.09.2020</a:t>
            </a:fld>
            <a:endParaRPr lang="en-US" dirty="0"/>
          </a:p>
        </p:txBody>
      </p:sp>
      <p:sp>
        <p:nvSpPr>
          <p:cNvPr id="6" name="Fußzeilenplatzhalter 5"/>
          <p:cNvSpPr>
            <a:spLocks noGrp="1"/>
          </p:cNvSpPr>
          <p:nvPr>
            <p:ph type="ftr" sz="quarter" idx="11"/>
          </p:nvPr>
        </p:nvSpPr>
        <p:spPr/>
        <p:txBody>
          <a:bodyPr rtlCol="0"/>
          <a:lstStyle/>
          <a:p>
            <a:pPr rtl="0"/>
            <a:r>
              <a:rPr lang="en-US"/>
              <a:t>SESA Meeting with WCC  -  18.09.2020</a:t>
            </a:r>
            <a:endParaRPr lang="en-US" dirty="0"/>
          </a:p>
        </p:txBody>
      </p:sp>
      <p:sp>
        <p:nvSpPr>
          <p:cNvPr id="7" name="Foliennummernplatzhalter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12" name="Titel 1"/>
          <p:cNvSpPr>
            <a:spLocks noGrp="1"/>
          </p:cNvSpPr>
          <p:nvPr>
            <p:ph type="title"/>
          </p:nvPr>
        </p:nvSpPr>
        <p:spPr>
          <a:xfrm>
            <a:off x="581193" y="729658"/>
            <a:ext cx="11029616" cy="988332"/>
          </a:xfrm>
        </p:spPr>
        <p:txBody>
          <a:bodyPr rtlCol="0"/>
          <a:lstStyle/>
          <a:p>
            <a:pPr rtl="0"/>
            <a:r>
              <a:rPr lang="de-DE"/>
              <a:t>Mastertitelformat bearbeiten</a:t>
            </a:r>
            <a:endParaRPr lang="en-US" dirty="0"/>
          </a:p>
        </p:txBody>
      </p:sp>
      <p:sp>
        <p:nvSpPr>
          <p:cNvPr id="3" name="Textplatzhalter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Mastertextformat bearbeiten</a:t>
            </a:r>
          </a:p>
        </p:txBody>
      </p:sp>
      <p:sp>
        <p:nvSpPr>
          <p:cNvPr id="4" name="Inhaltsplatzhalter 3"/>
          <p:cNvSpPr>
            <a:spLocks noGrp="1"/>
          </p:cNvSpPr>
          <p:nvPr>
            <p:ph sz="half" idx="2"/>
          </p:nvPr>
        </p:nvSpPr>
        <p:spPr>
          <a:xfrm>
            <a:off x="581194" y="2926052"/>
            <a:ext cx="5194766" cy="2934999"/>
          </a:xfrm>
        </p:spPr>
        <p:txBody>
          <a:bodyPr rtlCol="0" anchor="t">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5" name="Textplatzhalter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de-DE"/>
              <a:t>Mastertextformat bearbeiten</a:t>
            </a:r>
          </a:p>
        </p:txBody>
      </p:sp>
      <p:sp>
        <p:nvSpPr>
          <p:cNvPr id="6" name="Inhaltsplatzhalter 5"/>
          <p:cNvSpPr>
            <a:spLocks noGrp="1"/>
          </p:cNvSpPr>
          <p:nvPr>
            <p:ph sz="quarter" idx="4"/>
          </p:nvPr>
        </p:nvSpPr>
        <p:spPr>
          <a:xfrm>
            <a:off x="6416037" y="2926052"/>
            <a:ext cx="5194771" cy="2934999"/>
          </a:xfrm>
        </p:spPr>
        <p:txBody>
          <a:bodyPr rtlCol="0" anchor="t">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7" name="Datumsplatzhalter 6"/>
          <p:cNvSpPr>
            <a:spLocks noGrp="1"/>
          </p:cNvSpPr>
          <p:nvPr>
            <p:ph type="dt" sz="half" idx="10"/>
          </p:nvPr>
        </p:nvSpPr>
        <p:spPr/>
        <p:txBody>
          <a:bodyPr rtlCol="0"/>
          <a:lstStyle/>
          <a:p>
            <a:pPr rtl="0"/>
            <a:fld id="{6DCD9449-0428-431D-89C9-4C2A92E0270A}" type="datetime1">
              <a:rPr lang="de-DE" smtClean="0"/>
              <a:t>11.09.2020</a:t>
            </a:fld>
            <a:endParaRPr lang="en-US" dirty="0"/>
          </a:p>
        </p:txBody>
      </p:sp>
      <p:sp>
        <p:nvSpPr>
          <p:cNvPr id="8" name="Fußzeilenplatzhalter 7"/>
          <p:cNvSpPr>
            <a:spLocks noGrp="1"/>
          </p:cNvSpPr>
          <p:nvPr>
            <p:ph type="ftr" sz="quarter" idx="11"/>
          </p:nvPr>
        </p:nvSpPr>
        <p:spPr/>
        <p:txBody>
          <a:bodyPr rtlCol="0"/>
          <a:lstStyle/>
          <a:p>
            <a:pPr rtl="0"/>
            <a:r>
              <a:rPr lang="en-US"/>
              <a:t>SESA Meeting with WCC  -  18.09.2020</a:t>
            </a:r>
            <a:endParaRPr lang="en-US" dirty="0"/>
          </a:p>
        </p:txBody>
      </p:sp>
      <p:sp>
        <p:nvSpPr>
          <p:cNvPr id="9" name="Foliennummernplatzhalter 8"/>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8" name="Titel 1"/>
          <p:cNvSpPr>
            <a:spLocks noGrp="1"/>
          </p:cNvSpPr>
          <p:nvPr>
            <p:ph type="title"/>
          </p:nvPr>
        </p:nvSpPr>
        <p:spPr>
          <a:xfrm>
            <a:off x="575894" y="729658"/>
            <a:ext cx="11029616" cy="988332"/>
          </a:xfrm>
        </p:spPr>
        <p:txBody>
          <a:bodyPr rtlCol="0"/>
          <a:lstStyle/>
          <a:p>
            <a:pPr rtl="0"/>
            <a:r>
              <a:rPr lang="de-DE"/>
              <a:t>Mastertitelformat bearbeiten</a:t>
            </a:r>
            <a:endParaRPr lang="en-US" dirty="0"/>
          </a:p>
        </p:txBody>
      </p:sp>
      <p:sp>
        <p:nvSpPr>
          <p:cNvPr id="3" name="Datumsplatzhalter 2"/>
          <p:cNvSpPr>
            <a:spLocks noGrp="1"/>
          </p:cNvSpPr>
          <p:nvPr>
            <p:ph type="dt" sz="half" idx="10"/>
          </p:nvPr>
        </p:nvSpPr>
        <p:spPr/>
        <p:txBody>
          <a:bodyPr rtlCol="0"/>
          <a:lstStyle/>
          <a:p>
            <a:pPr rtl="0"/>
            <a:fld id="{F8F012AF-0381-4178-ACC7-F3445DB72E80}" type="datetime1">
              <a:rPr lang="de-DE" smtClean="0"/>
              <a:t>11.09.2020</a:t>
            </a:fld>
            <a:endParaRPr lang="en-US" dirty="0"/>
          </a:p>
        </p:txBody>
      </p:sp>
      <p:sp>
        <p:nvSpPr>
          <p:cNvPr id="4" name="Fußzeilenplatzhalter 3"/>
          <p:cNvSpPr>
            <a:spLocks noGrp="1"/>
          </p:cNvSpPr>
          <p:nvPr>
            <p:ph type="ftr" sz="quarter" idx="11"/>
          </p:nvPr>
        </p:nvSpPr>
        <p:spPr/>
        <p:txBody>
          <a:bodyPr rtlCol="0"/>
          <a:lstStyle/>
          <a:p>
            <a:pPr rtl="0"/>
            <a:r>
              <a:rPr lang="en-US"/>
              <a:t>SESA Meeting with WCC  -  18.09.2020</a:t>
            </a:r>
            <a:endParaRPr lang="en-US" dirty="0"/>
          </a:p>
        </p:txBody>
      </p:sp>
      <p:sp>
        <p:nvSpPr>
          <p:cNvPr id="5" name="Foliennummernplatzhalter 4"/>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fld id="{106A2628-CB85-4F57-B8AD-CFFFF4AB10D0}" type="datetime1">
              <a:rPr lang="de-DE" smtClean="0"/>
              <a:t>11.09.2020</a:t>
            </a:fld>
            <a:endParaRPr lang="en-US" dirty="0"/>
          </a:p>
        </p:txBody>
      </p:sp>
      <p:sp>
        <p:nvSpPr>
          <p:cNvPr id="3" name="Fußzeilenplatzhalter 2"/>
          <p:cNvSpPr>
            <a:spLocks noGrp="1"/>
          </p:cNvSpPr>
          <p:nvPr>
            <p:ph type="ftr" sz="quarter" idx="11"/>
          </p:nvPr>
        </p:nvSpPr>
        <p:spPr/>
        <p:txBody>
          <a:bodyPr rtlCol="0"/>
          <a:lstStyle/>
          <a:p>
            <a:pPr rtl="0"/>
            <a:r>
              <a:rPr lang="en-US"/>
              <a:t>SESA Meeting with WCC  -  18.09.2020</a:t>
            </a:r>
            <a:endParaRPr lang="en-US" dirty="0"/>
          </a:p>
        </p:txBody>
      </p:sp>
      <p:sp>
        <p:nvSpPr>
          <p:cNvPr id="4" name="Foliennummernplatzhalter 3"/>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9" name="Rechteck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767857" y="933450"/>
            <a:ext cx="3031852" cy="1722419"/>
          </a:xfrm>
        </p:spPr>
        <p:txBody>
          <a:bodyPr rtlCol="0" anchor="b">
            <a:normAutofit/>
          </a:bodyPr>
          <a:lstStyle>
            <a:lvl1pPr algn="l">
              <a:defRPr sz="2200" b="0">
                <a:solidFill>
                  <a:srgbClr val="FFFFFF"/>
                </a:solidFill>
              </a:defRPr>
            </a:lvl1pPr>
          </a:lstStyle>
          <a:p>
            <a:pPr rtl="0"/>
            <a:r>
              <a:rPr lang="de-DE"/>
              <a:t>Mastertitelformat bearbeiten</a:t>
            </a:r>
            <a:endParaRPr lang="en-US" dirty="0"/>
          </a:p>
        </p:txBody>
      </p:sp>
      <p:sp>
        <p:nvSpPr>
          <p:cNvPr id="3" name="Inhaltsplatzhalter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Textplatzhalter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8" name="Datumsplatzhalt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DAA36561-5E82-4831-A3BE-3D07B69AC9C7}" type="datetime1">
              <a:rPr lang="de-DE" smtClean="0"/>
              <a:t>11.09.2020</a:t>
            </a:fld>
            <a:endParaRPr lang="en-US" dirty="0"/>
          </a:p>
        </p:txBody>
      </p:sp>
      <p:sp>
        <p:nvSpPr>
          <p:cNvPr id="10" name="Fußzeilenplatzhalt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r>
              <a:rPr lang="en-US"/>
              <a:t>SESA Meeting with WCC  -  18.09.2020</a:t>
            </a:r>
            <a:endParaRPr lang="en-US" dirty="0"/>
          </a:p>
        </p:txBody>
      </p:sp>
      <p:sp>
        <p:nvSpPr>
          <p:cNvPr id="11" name="Foliennummernplatzhalt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‹Nr.›</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de-DE"/>
              <a:t>Mastertitelformat bearbeiten</a:t>
            </a:r>
            <a:endParaRPr lang="en-US" dirty="0"/>
          </a:p>
        </p:txBody>
      </p:sp>
      <p:sp>
        <p:nvSpPr>
          <p:cNvPr id="3" name="Bildplatzhalter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a:t>Bild durch Klicken auf Symbol hinzufügen</a:t>
            </a:r>
            <a:endParaRPr lang="en-US" dirty="0"/>
          </a:p>
        </p:txBody>
      </p:sp>
      <p:sp>
        <p:nvSpPr>
          <p:cNvPr id="4" name="Textplatzhalter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5" name="Datumsplatzhalter 4"/>
          <p:cNvSpPr>
            <a:spLocks noGrp="1"/>
          </p:cNvSpPr>
          <p:nvPr>
            <p:ph type="dt" sz="half" idx="10"/>
          </p:nvPr>
        </p:nvSpPr>
        <p:spPr/>
        <p:txBody>
          <a:bodyPr rtlCol="0"/>
          <a:lstStyle/>
          <a:p>
            <a:pPr rtl="0"/>
            <a:fld id="{9646439F-69F8-4330-A47C-96242CB9AD3D}" type="datetime1">
              <a:rPr lang="de-DE" smtClean="0"/>
              <a:t>11.09.2020</a:t>
            </a:fld>
            <a:endParaRPr lang="en-US" dirty="0"/>
          </a:p>
        </p:txBody>
      </p:sp>
      <p:sp>
        <p:nvSpPr>
          <p:cNvPr id="6" name="Fußzeilenplatzhalter 5"/>
          <p:cNvSpPr>
            <a:spLocks noGrp="1"/>
          </p:cNvSpPr>
          <p:nvPr>
            <p:ph type="ftr" sz="quarter" idx="11"/>
          </p:nvPr>
        </p:nvSpPr>
        <p:spPr/>
        <p:txBody>
          <a:bodyPr rtlCol="0"/>
          <a:lstStyle/>
          <a:p>
            <a:pPr algn="l" rtl="0"/>
            <a:r>
              <a:rPr lang="en-US"/>
              <a:t>SESA Meeting with WCC  -  18.09.2020</a:t>
            </a:r>
            <a:endParaRPr lang="en-US" dirty="0"/>
          </a:p>
        </p:txBody>
      </p:sp>
      <p:sp>
        <p:nvSpPr>
          <p:cNvPr id="7" name="Foliennummernplatzhalter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de"/>
              <a:t>Titelmasterformat durch Klicken bearbeiten</a:t>
            </a:r>
            <a:endParaRPr lang="en-US" dirty="0"/>
          </a:p>
        </p:txBody>
      </p:sp>
      <p:sp>
        <p:nvSpPr>
          <p:cNvPr id="3" name="Textplatzhalt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de"/>
              <a:t>Textmasterformate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4" name="Datumsplatzhalt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B1DCB798-E7AE-45F4-A63E-909F1E6C0031}" type="datetime1">
              <a:rPr lang="de-DE" smtClean="0"/>
              <a:t>11.09.2020</a:t>
            </a:fld>
            <a:endParaRPr lang="en-US" dirty="0"/>
          </a:p>
        </p:txBody>
      </p:sp>
      <p:sp>
        <p:nvSpPr>
          <p:cNvPr id="5" name="Fußzeilenplatzhalt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r>
              <a:rPr lang="en-US"/>
              <a:t>SESA Meeting with WCC  -  18.09.2020</a:t>
            </a:r>
            <a:endParaRPr lang="en-US" dirty="0"/>
          </a:p>
        </p:txBody>
      </p:sp>
      <p:sp>
        <p:nvSpPr>
          <p:cNvPr id="6" name="Foliennummernplatzhalt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‹Nr.›</a:t>
            </a:fld>
            <a:endParaRPr lang="en-US" dirty="0"/>
          </a:p>
        </p:txBody>
      </p:sp>
      <p:sp>
        <p:nvSpPr>
          <p:cNvPr id="9" name="Rechteck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hteck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hteck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 id="2147483763" r:id="rId12"/>
  </p:sldLayoutIdLst>
  <p:hf hd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hteck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el 1">
            <a:extLst>
              <a:ext uri="{FF2B5EF4-FFF2-40B4-BE49-F238E27FC236}">
                <a16:creationId xmlns:a16="http://schemas.microsoft.com/office/drawing/2014/main" id="{1C21E816-31F5-48BB-BD02-D15F2F18B48A}"/>
              </a:ext>
            </a:extLst>
          </p:cNvPr>
          <p:cNvSpPr>
            <a:spLocks noGrp="1"/>
          </p:cNvSpPr>
          <p:nvPr>
            <p:ph type="ctrTitle"/>
          </p:nvPr>
        </p:nvSpPr>
        <p:spPr>
          <a:xfrm>
            <a:off x="446533" y="961337"/>
            <a:ext cx="10993549" cy="1475013"/>
          </a:xfrm>
        </p:spPr>
        <p:txBody>
          <a:bodyPr rtlCol="0">
            <a:normAutofit/>
          </a:bodyPr>
          <a:lstStyle/>
          <a:p>
            <a:pPr rtl="0"/>
            <a:r>
              <a:rPr lang="de" dirty="0">
                <a:solidFill>
                  <a:schemeClr val="tx1"/>
                </a:solidFill>
              </a:rPr>
              <a:t>WorkNet 4.0 </a:t>
            </a:r>
          </a:p>
        </p:txBody>
      </p:sp>
      <p:sp>
        <p:nvSpPr>
          <p:cNvPr id="3" name="Untertitel 2">
            <a:extLst>
              <a:ext uri="{FF2B5EF4-FFF2-40B4-BE49-F238E27FC236}">
                <a16:creationId xmlns:a16="http://schemas.microsoft.com/office/drawing/2014/main" id="{835D6E6B-3353-491C-A3C6-F278D6CED8B3}"/>
              </a:ext>
            </a:extLst>
          </p:cNvPr>
          <p:cNvSpPr>
            <a:spLocks noGrp="1"/>
          </p:cNvSpPr>
          <p:nvPr>
            <p:ph type="subTitle" idx="1"/>
          </p:nvPr>
        </p:nvSpPr>
        <p:spPr>
          <a:xfrm>
            <a:off x="446536" y="2474358"/>
            <a:ext cx="10993546" cy="468233"/>
          </a:xfrm>
        </p:spPr>
        <p:txBody>
          <a:bodyPr rtlCol="0">
            <a:normAutofit/>
          </a:bodyPr>
          <a:lstStyle/>
          <a:p>
            <a:pPr rtl="0"/>
            <a:r>
              <a:rPr lang="de" b="1" dirty="0">
                <a:solidFill>
                  <a:srgbClr val="002060"/>
                </a:solidFill>
              </a:rPr>
              <a:t>New Platform Business Model FOR SESA </a:t>
            </a:r>
          </a:p>
        </p:txBody>
      </p:sp>
      <p:sp>
        <p:nvSpPr>
          <p:cNvPr id="20" name="Rechteck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hteck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hteck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Bild 5" descr="Nahaufnahme eines Logos&#10;&#10;Beschreibung wird automatisch generiert">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
        <p:nvSpPr>
          <p:cNvPr id="4" name="Textfeld 3">
            <a:extLst>
              <a:ext uri="{FF2B5EF4-FFF2-40B4-BE49-F238E27FC236}">
                <a16:creationId xmlns:a16="http://schemas.microsoft.com/office/drawing/2014/main" id="{26FD69EF-DC38-4C3F-984D-D2D52EFAAE39}"/>
              </a:ext>
            </a:extLst>
          </p:cNvPr>
          <p:cNvSpPr txBox="1"/>
          <p:nvPr/>
        </p:nvSpPr>
        <p:spPr>
          <a:xfrm rot="19965903">
            <a:off x="3253404" y="3518205"/>
            <a:ext cx="5213684" cy="707886"/>
          </a:xfrm>
          <a:prstGeom prst="rect">
            <a:avLst/>
          </a:prstGeom>
          <a:noFill/>
        </p:spPr>
        <p:txBody>
          <a:bodyPr wrap="square" rtlCol="0">
            <a:spAutoFit/>
          </a:bodyPr>
          <a:lstStyle/>
          <a:p>
            <a:r>
              <a:rPr lang="de-DE" sz="4000" b="1" dirty="0">
                <a:highlight>
                  <a:srgbClr val="FFFF00"/>
                </a:highlight>
              </a:rPr>
              <a:t>--------------DRAFT--------------       </a:t>
            </a:r>
          </a:p>
        </p:txBody>
      </p:sp>
      <p:pic>
        <p:nvPicPr>
          <p:cNvPr id="8" name="Grafik 7">
            <a:extLst>
              <a:ext uri="{FF2B5EF4-FFF2-40B4-BE49-F238E27FC236}">
                <a16:creationId xmlns:a16="http://schemas.microsoft.com/office/drawing/2014/main" id="{00AA088B-C5BF-4B4F-8D1F-AA14B3C040CA}"/>
              </a:ext>
            </a:extLst>
          </p:cNvPr>
          <p:cNvPicPr>
            <a:picLocks noChangeAspect="1"/>
          </p:cNvPicPr>
          <p:nvPr/>
        </p:nvPicPr>
        <p:blipFill>
          <a:blip r:embed="rId3"/>
          <a:stretch>
            <a:fillRect/>
          </a:stretch>
        </p:blipFill>
        <p:spPr>
          <a:xfrm>
            <a:off x="8692996" y="548640"/>
            <a:ext cx="3052470" cy="2196610"/>
          </a:xfrm>
          <a:prstGeom prst="rect">
            <a:avLst/>
          </a:prstGeom>
        </p:spPr>
      </p:pic>
      <p:sp>
        <p:nvSpPr>
          <p:cNvPr id="9" name="Fußzeilenplatzhalter 8">
            <a:extLst>
              <a:ext uri="{FF2B5EF4-FFF2-40B4-BE49-F238E27FC236}">
                <a16:creationId xmlns:a16="http://schemas.microsoft.com/office/drawing/2014/main" id="{96B895FB-06BB-4B37-AF3B-9C66C2F79A4B}"/>
              </a:ext>
            </a:extLst>
          </p:cNvPr>
          <p:cNvSpPr>
            <a:spLocks noGrp="1"/>
          </p:cNvSpPr>
          <p:nvPr>
            <p:ph type="ftr" sz="quarter" idx="11"/>
          </p:nvPr>
        </p:nvSpPr>
        <p:spPr/>
        <p:txBody>
          <a:bodyPr/>
          <a:lstStyle/>
          <a:p>
            <a:pPr rtl="0"/>
            <a:r>
              <a:rPr lang="en-US"/>
              <a:t>SESA Meeting with WCC  -  18.09.2020</a:t>
            </a:r>
            <a:endParaRPr lang="en-US" dirty="0"/>
          </a:p>
        </p:txBody>
      </p:sp>
      <p:sp>
        <p:nvSpPr>
          <p:cNvPr id="10" name="Foliennummernplatzhalter 9">
            <a:extLst>
              <a:ext uri="{FF2B5EF4-FFF2-40B4-BE49-F238E27FC236}">
                <a16:creationId xmlns:a16="http://schemas.microsoft.com/office/drawing/2014/main" id="{FCF3A278-F997-482D-BB2E-1EFB12C76DF5}"/>
              </a:ext>
            </a:extLst>
          </p:cNvPr>
          <p:cNvSpPr>
            <a:spLocks noGrp="1"/>
          </p:cNvSpPr>
          <p:nvPr>
            <p:ph type="sldNum" sz="quarter" idx="12"/>
          </p:nvPr>
        </p:nvSpPr>
        <p:spPr/>
        <p:txBody>
          <a:bodyPr/>
          <a:lstStyle/>
          <a:p>
            <a:pPr rtl="0"/>
            <a:fld id="{3A98EE3D-8CD1-4C3F-BD1C-C98C9596463C}" type="slidenum">
              <a:rPr lang="en-US" smtClean="0"/>
              <a:t>1</a:t>
            </a:fld>
            <a:endParaRPr lang="en-US" dirty="0"/>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F99E9E8E-B348-41B4-9BAE-6DCDACB16B42}"/>
              </a:ext>
            </a:extLst>
          </p:cNvPr>
          <p:cNvSpPr txBox="1"/>
          <p:nvPr/>
        </p:nvSpPr>
        <p:spPr>
          <a:xfrm>
            <a:off x="7281051" y="1622189"/>
            <a:ext cx="2058853" cy="3000821"/>
          </a:xfrm>
          <a:prstGeom prst="rect">
            <a:avLst/>
          </a:prstGeom>
          <a:solidFill>
            <a:schemeClr val="bg1"/>
          </a:solidFill>
        </p:spPr>
        <p:txBody>
          <a:bodyPr wrap="square" rtlCol="0">
            <a:spAutoFit/>
          </a:bodyPr>
          <a:lstStyle/>
          <a:p>
            <a:r>
              <a:rPr lang="de-DE" sz="900" dirty="0"/>
              <a:t>Job Board Transactions</a:t>
            </a:r>
          </a:p>
          <a:p>
            <a:pPr marL="171450" indent="-171450">
              <a:buFontTx/>
              <a:buChar char="-"/>
            </a:pPr>
            <a:r>
              <a:rPr lang="de-DE" sz="900" dirty="0"/>
              <a:t>Jobseeker &lt;-&gt; Employer</a:t>
            </a:r>
          </a:p>
          <a:p>
            <a:pPr marL="171450" indent="-171450">
              <a:buFontTx/>
              <a:buChar char="-"/>
            </a:pPr>
            <a:r>
              <a:rPr lang="de-DE" sz="900" dirty="0"/>
              <a:t>Jobseeker &lt;-&gt; SESA Employee</a:t>
            </a:r>
          </a:p>
          <a:p>
            <a:pPr marL="171450" indent="-171450">
              <a:buFontTx/>
              <a:buChar char="-"/>
            </a:pPr>
            <a:r>
              <a:rPr lang="de-DE" sz="900" dirty="0"/>
              <a:t>Employer &lt;-&gt; SESA Employee</a:t>
            </a:r>
          </a:p>
          <a:p>
            <a:r>
              <a:rPr lang="de-DE" sz="900" dirty="0"/>
              <a:t>Financial Transactions</a:t>
            </a:r>
          </a:p>
          <a:p>
            <a:pPr marL="171450" indent="-171450">
              <a:buFontTx/>
              <a:buChar char="-"/>
            </a:pPr>
            <a:r>
              <a:rPr lang="de-DE" sz="900" dirty="0"/>
              <a:t>SESA &lt;-&gt; SESA Employees</a:t>
            </a:r>
          </a:p>
          <a:p>
            <a:pPr marL="171450" indent="-171450">
              <a:buFontTx/>
              <a:buChar char="-"/>
            </a:pPr>
            <a:r>
              <a:rPr lang="de-DE" sz="900" dirty="0"/>
              <a:t>SESA &lt;-&gt; Jobseekers</a:t>
            </a:r>
          </a:p>
          <a:p>
            <a:pPr marL="171450" indent="-171450">
              <a:buFontTx/>
              <a:buChar char="-"/>
            </a:pPr>
            <a:r>
              <a:rPr lang="de-DE" sz="900" dirty="0"/>
              <a:t>SESA &lt;-&gt; Training Providers</a:t>
            </a:r>
          </a:p>
          <a:p>
            <a:r>
              <a:rPr lang="de-DE" sz="900" dirty="0"/>
              <a:t>Training Database</a:t>
            </a:r>
          </a:p>
          <a:p>
            <a:pPr marL="171450" indent="-171450">
              <a:buFontTx/>
              <a:buChar char="-"/>
            </a:pPr>
            <a:r>
              <a:rPr lang="de-DE" sz="900" dirty="0"/>
              <a:t>Adding, editing, deleting measures (VET Provider &amp; SESA)</a:t>
            </a:r>
          </a:p>
          <a:p>
            <a:pPr marL="171450" indent="-171450">
              <a:buFontTx/>
              <a:buChar char="-"/>
            </a:pPr>
            <a:r>
              <a:rPr lang="de-DE" sz="900" dirty="0"/>
              <a:t>Booking Trainings (SESA &amp; Employer, Training Seeker)</a:t>
            </a:r>
          </a:p>
          <a:p>
            <a:r>
              <a:rPr lang="de-DE" sz="900" dirty="0"/>
              <a:t>Data Transfer Transactions</a:t>
            </a:r>
          </a:p>
          <a:p>
            <a:r>
              <a:rPr lang="de-DE" sz="900" dirty="0"/>
              <a:t>-     SESA &lt;-&gt; GEOSTAT</a:t>
            </a:r>
          </a:p>
          <a:p>
            <a:pPr marL="171450" indent="-171450">
              <a:buFontTx/>
              <a:buChar char="-"/>
            </a:pPr>
            <a:r>
              <a:rPr lang="de-DE" sz="900" dirty="0"/>
              <a:t>Ministry of Labour &lt;-&gt; Ministry of </a:t>
            </a:r>
          </a:p>
          <a:p>
            <a:r>
              <a:rPr lang="de-DE" sz="900" dirty="0"/>
              <a:t>      Economy</a:t>
            </a:r>
          </a:p>
          <a:p>
            <a:pPr marL="171450" indent="-171450">
              <a:buFontTx/>
              <a:buChar char="-"/>
            </a:pPr>
            <a:r>
              <a:rPr lang="de-DE" sz="900" dirty="0"/>
              <a:t>Ministry of Labour &lt;-&gt; Ministry of </a:t>
            </a:r>
          </a:p>
          <a:p>
            <a:r>
              <a:rPr lang="de-DE" sz="900" dirty="0"/>
              <a:t>      Education</a:t>
            </a:r>
          </a:p>
          <a:p>
            <a:pPr marL="171450" indent="-171450">
              <a:buFontTx/>
              <a:buChar char="-"/>
            </a:pPr>
            <a:r>
              <a:rPr lang="de-DE" sz="900" dirty="0"/>
              <a:t>Ministry of Labour &lt;-&gt; Ministry of</a:t>
            </a:r>
          </a:p>
          <a:p>
            <a:r>
              <a:rPr lang="de-DE" sz="900" dirty="0"/>
              <a:t>      Finance </a:t>
            </a:r>
          </a:p>
        </p:txBody>
      </p:sp>
      <p:sp>
        <p:nvSpPr>
          <p:cNvPr id="46" name="Textfeld 45">
            <a:extLst>
              <a:ext uri="{FF2B5EF4-FFF2-40B4-BE49-F238E27FC236}">
                <a16:creationId xmlns:a16="http://schemas.microsoft.com/office/drawing/2014/main" id="{6437CC74-8182-4238-AAFF-CB9E19739756}"/>
              </a:ext>
            </a:extLst>
          </p:cNvPr>
          <p:cNvSpPr txBox="1"/>
          <p:nvPr/>
        </p:nvSpPr>
        <p:spPr>
          <a:xfrm>
            <a:off x="3160081" y="4173685"/>
            <a:ext cx="1794368" cy="969496"/>
          </a:xfrm>
          <a:prstGeom prst="rect">
            <a:avLst/>
          </a:prstGeom>
          <a:solidFill>
            <a:schemeClr val="bg1"/>
          </a:solidFill>
        </p:spPr>
        <p:txBody>
          <a:bodyPr wrap="square" rtlCol="0">
            <a:spAutoFit/>
          </a:bodyPr>
          <a:lstStyle/>
          <a:p>
            <a:r>
              <a:rPr lang="de-DE" sz="1600" dirty="0"/>
              <a:t>Empowering Services</a:t>
            </a:r>
          </a:p>
          <a:p>
            <a:r>
              <a:rPr lang="de-DE" sz="900" dirty="0"/>
              <a:t>(platform to content producers)</a:t>
            </a:r>
          </a:p>
          <a:p>
            <a:r>
              <a:rPr lang="de-DE" sz="1600" dirty="0"/>
              <a:t> </a:t>
            </a:r>
          </a:p>
        </p:txBody>
      </p:sp>
      <p:pic>
        <p:nvPicPr>
          <p:cNvPr id="47" name="Bildplatzhalter 46">
            <a:extLst>
              <a:ext uri="{FF2B5EF4-FFF2-40B4-BE49-F238E27FC236}">
                <a16:creationId xmlns:a16="http://schemas.microsoft.com/office/drawing/2014/main" id="{34F6DDEF-87D3-4D38-9587-2698068C4C1B}"/>
              </a:ext>
            </a:extLst>
          </p:cNvPr>
          <p:cNvPicPr>
            <a:picLocks noGrp="1" noChangeAspect="1"/>
          </p:cNvPicPr>
          <p:nvPr>
            <p:ph type="pic" sz="quarter" idx="26"/>
          </p:nvPr>
        </p:nvPicPr>
        <p:blipFill>
          <a:blip r:embed="rId2"/>
          <a:srcRect l="323" r="323"/>
          <a:stretch>
            <a:fillRect/>
          </a:stretch>
        </p:blipFill>
        <p:spPr>
          <a:xfrm>
            <a:off x="4729097" y="4172840"/>
            <a:ext cx="475651" cy="549318"/>
          </a:xfrm>
          <a:prstGeom prst="rect">
            <a:avLst/>
          </a:prstGeom>
        </p:spPr>
      </p:pic>
      <p:cxnSp>
        <p:nvCxnSpPr>
          <p:cNvPr id="69" name="Straight Connector 68">
            <a:extLst>
              <a:ext uri="{FF2B5EF4-FFF2-40B4-BE49-F238E27FC236}">
                <a16:creationId xmlns:a16="http://schemas.microsoft.com/office/drawing/2014/main" id="{CD1408B3-9BCD-4892-ADB2-B2FBD73BB594}"/>
              </a:ext>
            </a:extLst>
          </p:cNvPr>
          <p:cNvCxnSpPr>
            <a:cxnSpLocks/>
          </p:cNvCxnSpPr>
          <p:nvPr/>
        </p:nvCxnSpPr>
        <p:spPr>
          <a:xfrm>
            <a:off x="-18503" y="-147243"/>
            <a:ext cx="5420926" cy="0"/>
          </a:xfrm>
          <a:prstGeom prst="line">
            <a:avLst/>
          </a:prstGeom>
          <a:solidFill>
            <a:schemeClr val="tx2">
              <a:lumMod val="75000"/>
            </a:schemeClr>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cxnSp>
      <p:pic>
        <p:nvPicPr>
          <p:cNvPr id="38" name="Bildplatzhalter 37">
            <a:extLst>
              <a:ext uri="{FF2B5EF4-FFF2-40B4-BE49-F238E27FC236}">
                <a16:creationId xmlns:a16="http://schemas.microsoft.com/office/drawing/2014/main" id="{460654D1-531A-4528-B6B5-59A49E064809}"/>
              </a:ext>
            </a:extLst>
          </p:cNvPr>
          <p:cNvPicPr>
            <a:picLocks noGrp="1" noChangeAspect="1"/>
          </p:cNvPicPr>
          <p:nvPr>
            <p:ph type="pic" sz="quarter" idx="37"/>
          </p:nvPr>
        </p:nvPicPr>
        <p:blipFill>
          <a:blip r:embed="rId3"/>
          <a:srcRect l="6217" r="6217"/>
          <a:stretch>
            <a:fillRect/>
          </a:stretch>
        </p:blipFill>
        <p:spPr>
          <a:xfrm>
            <a:off x="4606758" y="1218253"/>
            <a:ext cx="650663" cy="650451"/>
          </a:xfrm>
          <a:prstGeom prst="rect">
            <a:avLst/>
          </a:prstGeom>
        </p:spPr>
      </p:pic>
      <p:pic>
        <p:nvPicPr>
          <p:cNvPr id="15" name="Bildplatzhalter 14">
            <a:extLst>
              <a:ext uri="{FF2B5EF4-FFF2-40B4-BE49-F238E27FC236}">
                <a16:creationId xmlns:a16="http://schemas.microsoft.com/office/drawing/2014/main" id="{8D040ED4-0EED-49FA-90E0-F30D8ECDB05E}"/>
              </a:ext>
            </a:extLst>
          </p:cNvPr>
          <p:cNvPicPr>
            <a:picLocks noGrp="1" noChangeAspect="1"/>
          </p:cNvPicPr>
          <p:nvPr>
            <p:ph type="pic" sz="quarter" idx="47"/>
          </p:nvPr>
        </p:nvPicPr>
        <p:blipFill>
          <a:blip r:embed="rId4"/>
          <a:srcRect l="6412" r="6412"/>
          <a:stretch>
            <a:fillRect/>
          </a:stretch>
        </p:blipFill>
        <p:spPr>
          <a:xfrm>
            <a:off x="10894998" y="1222774"/>
            <a:ext cx="543697" cy="623677"/>
          </a:xfrm>
          <a:prstGeom prst="rect">
            <a:avLst/>
          </a:prstGeom>
        </p:spPr>
      </p:pic>
      <p:pic>
        <p:nvPicPr>
          <p:cNvPr id="3" name="Bildplatzhalter 2">
            <a:extLst>
              <a:ext uri="{FF2B5EF4-FFF2-40B4-BE49-F238E27FC236}">
                <a16:creationId xmlns:a16="http://schemas.microsoft.com/office/drawing/2014/main" id="{015BB4E9-5A9E-480A-8C4A-4631B8A6D6C2}"/>
              </a:ext>
            </a:extLst>
          </p:cNvPr>
          <p:cNvPicPr>
            <a:picLocks noGrp="1" noChangeAspect="1"/>
          </p:cNvPicPr>
          <p:nvPr>
            <p:ph type="pic" sz="quarter" idx="46"/>
          </p:nvPr>
        </p:nvPicPr>
        <p:blipFill>
          <a:blip r:embed="rId5"/>
          <a:srcRect l="6412" r="6412"/>
          <a:stretch>
            <a:fillRect/>
          </a:stretch>
        </p:blipFill>
        <p:spPr>
          <a:xfrm>
            <a:off x="8804292" y="1266621"/>
            <a:ext cx="515247" cy="591042"/>
          </a:xfrm>
          <a:prstGeom prst="rect">
            <a:avLst/>
          </a:prstGeom>
        </p:spPr>
      </p:pic>
      <p:sp>
        <p:nvSpPr>
          <p:cNvPr id="9" name="Textfeld 8">
            <a:extLst>
              <a:ext uri="{FF2B5EF4-FFF2-40B4-BE49-F238E27FC236}">
                <a16:creationId xmlns:a16="http://schemas.microsoft.com/office/drawing/2014/main" id="{D08850AA-B27B-4968-99B6-CDB01CBAA446}"/>
              </a:ext>
            </a:extLst>
          </p:cNvPr>
          <p:cNvSpPr txBox="1"/>
          <p:nvPr/>
        </p:nvSpPr>
        <p:spPr>
          <a:xfrm>
            <a:off x="1110306" y="1218253"/>
            <a:ext cx="1399417" cy="584775"/>
          </a:xfrm>
          <a:prstGeom prst="rect">
            <a:avLst/>
          </a:prstGeom>
          <a:noFill/>
        </p:spPr>
        <p:txBody>
          <a:bodyPr wrap="square" rtlCol="0">
            <a:spAutoFit/>
          </a:bodyPr>
          <a:lstStyle/>
          <a:p>
            <a:r>
              <a:rPr lang="de-DE" sz="1600" dirty="0"/>
              <a:t>Platform Owner</a:t>
            </a:r>
          </a:p>
        </p:txBody>
      </p:sp>
      <p:sp>
        <p:nvSpPr>
          <p:cNvPr id="11" name="Textfeld 10">
            <a:extLst>
              <a:ext uri="{FF2B5EF4-FFF2-40B4-BE49-F238E27FC236}">
                <a16:creationId xmlns:a16="http://schemas.microsoft.com/office/drawing/2014/main" id="{22316770-881D-461F-8E1B-ABBEBC0E7FF0}"/>
              </a:ext>
            </a:extLst>
          </p:cNvPr>
          <p:cNvSpPr txBox="1"/>
          <p:nvPr/>
        </p:nvSpPr>
        <p:spPr>
          <a:xfrm>
            <a:off x="1151313" y="1939241"/>
            <a:ext cx="2010408" cy="1061829"/>
          </a:xfrm>
          <a:prstGeom prst="rect">
            <a:avLst/>
          </a:prstGeom>
          <a:noFill/>
        </p:spPr>
        <p:txBody>
          <a:bodyPr wrap="square" rtlCol="0">
            <a:spAutoFit/>
          </a:bodyPr>
          <a:lstStyle/>
          <a:p>
            <a:r>
              <a:rPr lang="de-DE" sz="900" dirty="0"/>
              <a:t>Ministry of Labour</a:t>
            </a:r>
          </a:p>
          <a:p>
            <a:r>
              <a:rPr lang="de-DE" sz="900" dirty="0"/>
              <a:t>Ministry of Economy</a:t>
            </a:r>
          </a:p>
          <a:p>
            <a:r>
              <a:rPr lang="de-DE" sz="900" dirty="0"/>
              <a:t>Ministry of Education</a:t>
            </a:r>
          </a:p>
          <a:p>
            <a:r>
              <a:rPr lang="de-DE" sz="900" dirty="0"/>
              <a:t>Ministry of Finance</a:t>
            </a:r>
          </a:p>
          <a:p>
            <a:r>
              <a:rPr lang="de-DE" sz="900" dirty="0"/>
              <a:t>National Statistica Office – GEOSTAT</a:t>
            </a:r>
          </a:p>
          <a:p>
            <a:r>
              <a:rPr lang="de-DE" sz="900" dirty="0"/>
              <a:t>LEPL State Employment Support Service - SESA</a:t>
            </a:r>
          </a:p>
        </p:txBody>
      </p:sp>
      <p:sp>
        <p:nvSpPr>
          <p:cNvPr id="21" name="Textfeld 20">
            <a:extLst>
              <a:ext uri="{FF2B5EF4-FFF2-40B4-BE49-F238E27FC236}">
                <a16:creationId xmlns:a16="http://schemas.microsoft.com/office/drawing/2014/main" id="{119FE6AD-43F7-4B1E-B591-1D8ACB5D7779}"/>
              </a:ext>
            </a:extLst>
          </p:cNvPr>
          <p:cNvSpPr txBox="1"/>
          <p:nvPr/>
        </p:nvSpPr>
        <p:spPr>
          <a:xfrm flipH="1">
            <a:off x="1121901" y="3241772"/>
            <a:ext cx="2010408" cy="584775"/>
          </a:xfrm>
          <a:prstGeom prst="rect">
            <a:avLst/>
          </a:prstGeom>
          <a:solidFill>
            <a:schemeClr val="bg1"/>
          </a:solidFill>
        </p:spPr>
        <p:txBody>
          <a:bodyPr wrap="square" rtlCol="0">
            <a:spAutoFit/>
          </a:bodyPr>
          <a:lstStyle/>
          <a:p>
            <a:r>
              <a:rPr lang="de-DE" sz="1600" dirty="0"/>
              <a:t>Platform </a:t>
            </a:r>
          </a:p>
          <a:p>
            <a:r>
              <a:rPr lang="de-DE" sz="1600" dirty="0"/>
              <a:t>Stakeholders</a:t>
            </a:r>
          </a:p>
        </p:txBody>
      </p:sp>
      <p:pic>
        <p:nvPicPr>
          <p:cNvPr id="12" name="Grafik 11">
            <a:extLst>
              <a:ext uri="{FF2B5EF4-FFF2-40B4-BE49-F238E27FC236}">
                <a16:creationId xmlns:a16="http://schemas.microsoft.com/office/drawing/2014/main" id="{5DECF401-577E-42F4-9DC5-0FC3E6558BD9}"/>
              </a:ext>
            </a:extLst>
          </p:cNvPr>
          <p:cNvPicPr>
            <a:picLocks noChangeAspect="1"/>
          </p:cNvPicPr>
          <p:nvPr/>
        </p:nvPicPr>
        <p:blipFill>
          <a:blip r:embed="rId6"/>
          <a:stretch>
            <a:fillRect/>
          </a:stretch>
        </p:blipFill>
        <p:spPr>
          <a:xfrm>
            <a:off x="2498742" y="3268820"/>
            <a:ext cx="620245" cy="620245"/>
          </a:xfrm>
          <a:prstGeom prst="rect">
            <a:avLst/>
          </a:prstGeom>
        </p:spPr>
      </p:pic>
      <p:sp>
        <p:nvSpPr>
          <p:cNvPr id="22" name="Rechteck 21">
            <a:extLst>
              <a:ext uri="{FF2B5EF4-FFF2-40B4-BE49-F238E27FC236}">
                <a16:creationId xmlns:a16="http://schemas.microsoft.com/office/drawing/2014/main" id="{CA25B73A-90F8-4077-9C57-B00237942C35}"/>
              </a:ext>
            </a:extLst>
          </p:cNvPr>
          <p:cNvSpPr/>
          <p:nvPr/>
        </p:nvSpPr>
        <p:spPr>
          <a:xfrm>
            <a:off x="1140770" y="1224965"/>
            <a:ext cx="2039007" cy="199924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F8A99FA5-A423-45F0-AFFD-9F4B552F90B9}"/>
              </a:ext>
            </a:extLst>
          </p:cNvPr>
          <p:cNvSpPr/>
          <p:nvPr/>
        </p:nvSpPr>
        <p:spPr>
          <a:xfrm>
            <a:off x="1139201" y="3224981"/>
            <a:ext cx="2039007" cy="291102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508898D0-BF86-4605-891A-E5312C905468}"/>
              </a:ext>
            </a:extLst>
          </p:cNvPr>
          <p:cNvSpPr txBox="1"/>
          <p:nvPr/>
        </p:nvSpPr>
        <p:spPr>
          <a:xfrm>
            <a:off x="1138677" y="4006608"/>
            <a:ext cx="2010408" cy="1892826"/>
          </a:xfrm>
          <a:prstGeom prst="rect">
            <a:avLst/>
          </a:prstGeom>
          <a:noFill/>
        </p:spPr>
        <p:txBody>
          <a:bodyPr wrap="square" rtlCol="0">
            <a:spAutoFit/>
          </a:bodyPr>
          <a:lstStyle/>
          <a:p>
            <a:r>
              <a:rPr lang="de-DE" sz="900" dirty="0"/>
              <a:t>Ministries of labour, economy, education</a:t>
            </a:r>
          </a:p>
          <a:p>
            <a:r>
              <a:rPr lang="de-DE" sz="900" dirty="0"/>
              <a:t>GEOSTAT and other Data Provider</a:t>
            </a:r>
          </a:p>
          <a:p>
            <a:r>
              <a:rPr lang="de-DE" sz="900" dirty="0"/>
              <a:t>LEPL – SESA</a:t>
            </a:r>
          </a:p>
          <a:p>
            <a:r>
              <a:rPr lang="de-DE" sz="900" dirty="0"/>
              <a:t>Social Partners (Employer Associations and Unions as proxies for employers and jobseekers</a:t>
            </a:r>
          </a:p>
          <a:p>
            <a:r>
              <a:rPr lang="de-DE" sz="900" dirty="0"/>
              <a:t>Education and Training Providers from different levels and forms of education</a:t>
            </a:r>
          </a:p>
          <a:p>
            <a:r>
              <a:rPr lang="de-DE" sz="900" dirty="0"/>
              <a:t>Research institutions</a:t>
            </a:r>
          </a:p>
          <a:p>
            <a:r>
              <a:rPr lang="de-DE" sz="900" dirty="0"/>
              <a:t>IOM</a:t>
            </a:r>
          </a:p>
          <a:p>
            <a:r>
              <a:rPr lang="de-DE" sz="900" dirty="0"/>
              <a:t>Donors</a:t>
            </a:r>
          </a:p>
        </p:txBody>
      </p:sp>
      <p:sp>
        <p:nvSpPr>
          <p:cNvPr id="29" name="Rechteck 28">
            <a:extLst>
              <a:ext uri="{FF2B5EF4-FFF2-40B4-BE49-F238E27FC236}">
                <a16:creationId xmlns:a16="http://schemas.microsoft.com/office/drawing/2014/main" id="{57E17914-7691-4AB9-9737-31C5F0740986}"/>
              </a:ext>
            </a:extLst>
          </p:cNvPr>
          <p:cNvSpPr/>
          <p:nvPr/>
        </p:nvSpPr>
        <p:spPr>
          <a:xfrm>
            <a:off x="1138676" y="5130"/>
            <a:ext cx="8234327" cy="1213434"/>
          </a:xfrm>
          <a:prstGeom prst="rect">
            <a:avLst/>
          </a:prstGeom>
          <a:solidFill>
            <a:schemeClr val="bg1">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4800" b="1" dirty="0">
                <a:solidFill>
                  <a:srgbClr val="002060"/>
                </a:solidFill>
              </a:rPr>
              <a:t>Platform Canvas </a:t>
            </a:r>
          </a:p>
          <a:p>
            <a:r>
              <a:rPr lang="de-DE" sz="3200" b="1" dirty="0">
                <a:solidFill>
                  <a:srgbClr val="002060"/>
                </a:solidFill>
              </a:rPr>
              <a:t>WorkNet 4.0 </a:t>
            </a:r>
          </a:p>
        </p:txBody>
      </p:sp>
      <p:sp>
        <p:nvSpPr>
          <p:cNvPr id="40" name="Textfeld 39">
            <a:extLst>
              <a:ext uri="{FF2B5EF4-FFF2-40B4-BE49-F238E27FC236}">
                <a16:creationId xmlns:a16="http://schemas.microsoft.com/office/drawing/2014/main" id="{2FFC65C7-49C4-4FD2-92A0-354E973540E2}"/>
              </a:ext>
            </a:extLst>
          </p:cNvPr>
          <p:cNvSpPr txBox="1"/>
          <p:nvPr/>
        </p:nvSpPr>
        <p:spPr>
          <a:xfrm>
            <a:off x="3178077" y="1233706"/>
            <a:ext cx="1399417" cy="969496"/>
          </a:xfrm>
          <a:prstGeom prst="rect">
            <a:avLst/>
          </a:prstGeom>
          <a:solidFill>
            <a:schemeClr val="bg1"/>
          </a:solidFill>
        </p:spPr>
        <p:txBody>
          <a:bodyPr wrap="square" rtlCol="0">
            <a:spAutoFit/>
          </a:bodyPr>
          <a:lstStyle/>
          <a:p>
            <a:r>
              <a:rPr lang="de-DE" sz="1600" dirty="0"/>
              <a:t>Enabling Services</a:t>
            </a:r>
          </a:p>
          <a:p>
            <a:r>
              <a:rPr lang="de-DE" sz="900" dirty="0"/>
              <a:t>(platform to partners)</a:t>
            </a:r>
          </a:p>
          <a:p>
            <a:r>
              <a:rPr lang="de-DE" sz="1600" dirty="0"/>
              <a:t> </a:t>
            </a:r>
          </a:p>
        </p:txBody>
      </p:sp>
      <p:sp>
        <p:nvSpPr>
          <p:cNvPr id="43" name="Rechteck 42">
            <a:extLst>
              <a:ext uri="{FF2B5EF4-FFF2-40B4-BE49-F238E27FC236}">
                <a16:creationId xmlns:a16="http://schemas.microsoft.com/office/drawing/2014/main" id="{1E010395-1259-4C8C-B4E0-53F1B1BDCBEB}"/>
              </a:ext>
            </a:extLst>
          </p:cNvPr>
          <p:cNvSpPr/>
          <p:nvPr/>
        </p:nvSpPr>
        <p:spPr>
          <a:xfrm>
            <a:off x="3177515" y="1224195"/>
            <a:ext cx="2049238" cy="293801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Textfeld 43">
            <a:extLst>
              <a:ext uri="{FF2B5EF4-FFF2-40B4-BE49-F238E27FC236}">
                <a16:creationId xmlns:a16="http://schemas.microsoft.com/office/drawing/2014/main" id="{FC02709F-E490-4BE7-822F-FAED5D87D9E5}"/>
              </a:ext>
            </a:extLst>
          </p:cNvPr>
          <p:cNvSpPr txBox="1"/>
          <p:nvPr/>
        </p:nvSpPr>
        <p:spPr>
          <a:xfrm>
            <a:off x="3193647" y="1953429"/>
            <a:ext cx="1972829" cy="2169825"/>
          </a:xfrm>
          <a:prstGeom prst="rect">
            <a:avLst/>
          </a:prstGeom>
          <a:noFill/>
        </p:spPr>
        <p:txBody>
          <a:bodyPr wrap="square" rtlCol="0">
            <a:spAutoFit/>
          </a:bodyPr>
          <a:lstStyle/>
          <a:p>
            <a:r>
              <a:rPr lang="de-DE" sz="900" dirty="0"/>
              <a:t>Activities: Enrollment, Profiling, Creating, Editing, Updating, Publishing, deleting CV, </a:t>
            </a:r>
          </a:p>
          <a:p>
            <a:r>
              <a:rPr lang="de-DE" sz="900" dirty="0"/>
              <a:t>Communication Channels</a:t>
            </a:r>
          </a:p>
          <a:p>
            <a:r>
              <a:rPr lang="de-DE" sz="900" dirty="0"/>
              <a:t>Information</a:t>
            </a:r>
          </a:p>
          <a:p>
            <a:r>
              <a:rPr lang="de-DE" sz="900" dirty="0"/>
              <a:t>Consultation</a:t>
            </a:r>
          </a:p>
          <a:p>
            <a:r>
              <a:rPr lang="de-DE" sz="900" dirty="0"/>
              <a:t>Search, Memorizing Result Lists an search profiles</a:t>
            </a:r>
          </a:p>
          <a:p>
            <a:r>
              <a:rPr lang="de-DE" sz="900" dirty="0"/>
              <a:t>Matching </a:t>
            </a:r>
          </a:p>
          <a:p>
            <a:r>
              <a:rPr lang="de-DE" sz="900" dirty="0"/>
              <a:t>Sending Job Offers</a:t>
            </a:r>
          </a:p>
          <a:p>
            <a:r>
              <a:rPr lang="de-DE" sz="900" dirty="0"/>
              <a:t>Submitting, Publishing Vacancies</a:t>
            </a:r>
          </a:p>
          <a:p>
            <a:r>
              <a:rPr lang="de-DE" sz="900" dirty="0"/>
              <a:t>Administrating</a:t>
            </a:r>
          </a:p>
          <a:p>
            <a:r>
              <a:rPr lang="de-DE" sz="900" dirty="0"/>
              <a:t>Reporting and Planning</a:t>
            </a:r>
          </a:p>
          <a:p>
            <a:r>
              <a:rPr lang="de-DE" sz="900" dirty="0"/>
              <a:t>Analyses: Employment-related, Economy-related, Education-related</a:t>
            </a:r>
          </a:p>
        </p:txBody>
      </p:sp>
      <p:sp>
        <p:nvSpPr>
          <p:cNvPr id="49" name="Textfeld 48">
            <a:extLst>
              <a:ext uri="{FF2B5EF4-FFF2-40B4-BE49-F238E27FC236}">
                <a16:creationId xmlns:a16="http://schemas.microsoft.com/office/drawing/2014/main" id="{B7130BE8-AEB6-4390-A0A0-9CE33797AFB7}"/>
              </a:ext>
            </a:extLst>
          </p:cNvPr>
          <p:cNvSpPr txBox="1"/>
          <p:nvPr/>
        </p:nvSpPr>
        <p:spPr>
          <a:xfrm>
            <a:off x="3167292" y="4790552"/>
            <a:ext cx="1787157" cy="230832"/>
          </a:xfrm>
          <a:prstGeom prst="rect">
            <a:avLst/>
          </a:prstGeom>
          <a:noFill/>
        </p:spPr>
        <p:txBody>
          <a:bodyPr wrap="square" rtlCol="0">
            <a:spAutoFit/>
          </a:bodyPr>
          <a:lstStyle/>
          <a:p>
            <a:r>
              <a:rPr lang="de-DE" sz="900" dirty="0"/>
              <a:t>Information, 24-hours availability</a:t>
            </a:r>
          </a:p>
        </p:txBody>
      </p:sp>
      <p:sp>
        <p:nvSpPr>
          <p:cNvPr id="55" name="Textfeld 54">
            <a:extLst>
              <a:ext uri="{FF2B5EF4-FFF2-40B4-BE49-F238E27FC236}">
                <a16:creationId xmlns:a16="http://schemas.microsoft.com/office/drawing/2014/main" id="{FDA79DE4-828E-4D37-8D13-1153F3A19D65}"/>
              </a:ext>
            </a:extLst>
          </p:cNvPr>
          <p:cNvSpPr txBox="1"/>
          <p:nvPr/>
        </p:nvSpPr>
        <p:spPr>
          <a:xfrm>
            <a:off x="3118987" y="5041544"/>
            <a:ext cx="2082903" cy="1246495"/>
          </a:xfrm>
          <a:prstGeom prst="rect">
            <a:avLst/>
          </a:prstGeom>
          <a:solidFill>
            <a:schemeClr val="bg1"/>
          </a:solidFill>
        </p:spPr>
        <p:txBody>
          <a:bodyPr wrap="square" rtlCol="0">
            <a:spAutoFit/>
          </a:bodyPr>
          <a:lstStyle/>
          <a:p>
            <a:r>
              <a:rPr lang="de-DE" sz="1600" dirty="0"/>
              <a:t>Other </a:t>
            </a:r>
          </a:p>
          <a:p>
            <a:r>
              <a:rPr lang="de-DE" sz="1600" dirty="0"/>
              <a:t>Services</a:t>
            </a:r>
          </a:p>
          <a:p>
            <a:r>
              <a:rPr lang="de-DE" sz="900" dirty="0"/>
              <a:t>(platform to consumers)</a:t>
            </a:r>
          </a:p>
          <a:p>
            <a:endParaRPr lang="de-DE" sz="900" dirty="0"/>
          </a:p>
          <a:p>
            <a:r>
              <a:rPr lang="de-DE" sz="900" dirty="0"/>
              <a:t>Self-Services, Automated Services</a:t>
            </a:r>
          </a:p>
          <a:p>
            <a:r>
              <a:rPr lang="de-DE" sz="1600" dirty="0"/>
              <a:t> </a:t>
            </a:r>
          </a:p>
        </p:txBody>
      </p:sp>
      <p:pic>
        <p:nvPicPr>
          <p:cNvPr id="58" name="Grafik 57">
            <a:extLst>
              <a:ext uri="{FF2B5EF4-FFF2-40B4-BE49-F238E27FC236}">
                <a16:creationId xmlns:a16="http://schemas.microsoft.com/office/drawing/2014/main" id="{0E502C60-6A5A-4246-B895-9A1125F7953A}"/>
              </a:ext>
            </a:extLst>
          </p:cNvPr>
          <p:cNvPicPr>
            <a:picLocks noChangeAspect="1"/>
          </p:cNvPicPr>
          <p:nvPr/>
        </p:nvPicPr>
        <p:blipFill>
          <a:blip r:embed="rId7"/>
          <a:stretch>
            <a:fillRect/>
          </a:stretch>
        </p:blipFill>
        <p:spPr>
          <a:xfrm>
            <a:off x="4463849" y="5057394"/>
            <a:ext cx="752173" cy="552271"/>
          </a:xfrm>
          <a:prstGeom prst="rect">
            <a:avLst/>
          </a:prstGeom>
        </p:spPr>
      </p:pic>
      <p:sp>
        <p:nvSpPr>
          <p:cNvPr id="59" name="Rechteck 58">
            <a:extLst>
              <a:ext uri="{FF2B5EF4-FFF2-40B4-BE49-F238E27FC236}">
                <a16:creationId xmlns:a16="http://schemas.microsoft.com/office/drawing/2014/main" id="{E9A3714D-06B4-47DA-B989-735E4C09ABF9}"/>
              </a:ext>
            </a:extLst>
          </p:cNvPr>
          <p:cNvSpPr/>
          <p:nvPr/>
        </p:nvSpPr>
        <p:spPr>
          <a:xfrm>
            <a:off x="3187016" y="5054237"/>
            <a:ext cx="2059122" cy="108319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a:extLst>
              <a:ext uri="{FF2B5EF4-FFF2-40B4-BE49-F238E27FC236}">
                <a16:creationId xmlns:a16="http://schemas.microsoft.com/office/drawing/2014/main" id="{F500B6E1-A502-485D-A291-F029D70B197B}"/>
              </a:ext>
            </a:extLst>
          </p:cNvPr>
          <p:cNvSpPr txBox="1"/>
          <p:nvPr/>
        </p:nvSpPr>
        <p:spPr>
          <a:xfrm>
            <a:off x="5237953" y="1247381"/>
            <a:ext cx="1399417" cy="830997"/>
          </a:xfrm>
          <a:prstGeom prst="rect">
            <a:avLst/>
          </a:prstGeom>
          <a:solidFill>
            <a:schemeClr val="bg1"/>
          </a:solidFill>
        </p:spPr>
        <p:txBody>
          <a:bodyPr wrap="square" rtlCol="0">
            <a:spAutoFit/>
          </a:bodyPr>
          <a:lstStyle/>
          <a:p>
            <a:r>
              <a:rPr lang="de-DE" sz="1600" dirty="0"/>
              <a:t>Core Value Proposition</a:t>
            </a:r>
            <a:endParaRPr lang="de-DE" sz="900" dirty="0"/>
          </a:p>
          <a:p>
            <a:r>
              <a:rPr lang="de-DE" sz="1600" dirty="0"/>
              <a:t> </a:t>
            </a:r>
          </a:p>
        </p:txBody>
      </p:sp>
      <p:pic>
        <p:nvPicPr>
          <p:cNvPr id="60" name="Bildplatzhalter 59">
            <a:extLst>
              <a:ext uri="{FF2B5EF4-FFF2-40B4-BE49-F238E27FC236}">
                <a16:creationId xmlns:a16="http://schemas.microsoft.com/office/drawing/2014/main" id="{14542121-BA45-4319-A72B-87CE364367BB}"/>
              </a:ext>
            </a:extLst>
          </p:cNvPr>
          <p:cNvPicPr>
            <a:picLocks noGrp="1" noChangeAspect="1"/>
          </p:cNvPicPr>
          <p:nvPr>
            <p:ph type="pic" sz="quarter" idx="38"/>
          </p:nvPr>
        </p:nvPicPr>
        <p:blipFill>
          <a:blip r:embed="rId8"/>
          <a:srcRect l="2925" r="2925"/>
          <a:stretch>
            <a:fillRect/>
          </a:stretch>
        </p:blipFill>
        <p:spPr>
          <a:xfrm>
            <a:off x="6576668" y="1242526"/>
            <a:ext cx="652165" cy="748102"/>
          </a:xfrm>
          <a:prstGeom prst="rect">
            <a:avLst/>
          </a:prstGeom>
        </p:spPr>
      </p:pic>
      <p:sp>
        <p:nvSpPr>
          <p:cNvPr id="61" name="Textfeld 60">
            <a:extLst>
              <a:ext uri="{FF2B5EF4-FFF2-40B4-BE49-F238E27FC236}">
                <a16:creationId xmlns:a16="http://schemas.microsoft.com/office/drawing/2014/main" id="{36D7B3EA-BF11-4947-BDB2-93ECC0BF0702}"/>
              </a:ext>
            </a:extLst>
          </p:cNvPr>
          <p:cNvSpPr txBox="1"/>
          <p:nvPr/>
        </p:nvSpPr>
        <p:spPr>
          <a:xfrm>
            <a:off x="5220130" y="1870128"/>
            <a:ext cx="1992578" cy="1754326"/>
          </a:xfrm>
          <a:prstGeom prst="rect">
            <a:avLst/>
          </a:prstGeom>
          <a:solidFill>
            <a:schemeClr val="bg1"/>
          </a:solidFill>
        </p:spPr>
        <p:txBody>
          <a:bodyPr wrap="square" rtlCol="0">
            <a:spAutoFit/>
          </a:bodyPr>
          <a:lstStyle/>
          <a:p>
            <a:r>
              <a:rPr lang="de-DE" sz="900" dirty="0"/>
              <a:t>The Job Board of WorkNet is the center of all activities. Thus WorkNet needs to become user centered. WorkNet aims to reach a high number of visitors. Jobseekers is given free access to search for jobs, post resumes and research companies. Employers on the other hand can post job offers for free, search for candidates and contact them directly or either indirectly. The labour exchange becomes easy. </a:t>
            </a:r>
          </a:p>
        </p:txBody>
      </p:sp>
      <p:sp>
        <p:nvSpPr>
          <p:cNvPr id="63" name="Rechteck 62">
            <a:extLst>
              <a:ext uri="{FF2B5EF4-FFF2-40B4-BE49-F238E27FC236}">
                <a16:creationId xmlns:a16="http://schemas.microsoft.com/office/drawing/2014/main" id="{8A262216-1787-41B3-B0E9-0736C4BE1014}"/>
              </a:ext>
            </a:extLst>
          </p:cNvPr>
          <p:cNvSpPr/>
          <p:nvPr/>
        </p:nvSpPr>
        <p:spPr>
          <a:xfrm>
            <a:off x="5238589" y="1226293"/>
            <a:ext cx="2014814" cy="243777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a:extLst>
              <a:ext uri="{FF2B5EF4-FFF2-40B4-BE49-F238E27FC236}">
                <a16:creationId xmlns:a16="http://schemas.microsoft.com/office/drawing/2014/main" id="{9477A160-27EF-4E4E-852A-07AAF1E8844B}"/>
              </a:ext>
            </a:extLst>
          </p:cNvPr>
          <p:cNvSpPr/>
          <p:nvPr/>
        </p:nvSpPr>
        <p:spPr>
          <a:xfrm>
            <a:off x="5244052" y="3680433"/>
            <a:ext cx="2009351" cy="14194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Textfeld 65">
            <a:extLst>
              <a:ext uri="{FF2B5EF4-FFF2-40B4-BE49-F238E27FC236}">
                <a16:creationId xmlns:a16="http://schemas.microsoft.com/office/drawing/2014/main" id="{D555C8E9-A2FC-47A4-A8D6-6B877A1885A5}"/>
              </a:ext>
            </a:extLst>
          </p:cNvPr>
          <p:cNvSpPr txBox="1"/>
          <p:nvPr/>
        </p:nvSpPr>
        <p:spPr>
          <a:xfrm>
            <a:off x="5252533" y="3676951"/>
            <a:ext cx="1633134" cy="830997"/>
          </a:xfrm>
          <a:prstGeom prst="rect">
            <a:avLst/>
          </a:prstGeom>
          <a:solidFill>
            <a:schemeClr val="bg1"/>
          </a:solidFill>
        </p:spPr>
        <p:txBody>
          <a:bodyPr wrap="square" rtlCol="0">
            <a:spAutoFit/>
          </a:bodyPr>
          <a:lstStyle/>
          <a:p>
            <a:r>
              <a:rPr lang="de-DE" sz="1600" dirty="0"/>
              <a:t>Ancillary Value Propositions</a:t>
            </a:r>
            <a:endParaRPr lang="de-DE" sz="900" dirty="0"/>
          </a:p>
          <a:p>
            <a:r>
              <a:rPr lang="de-DE" sz="1600" dirty="0"/>
              <a:t> </a:t>
            </a:r>
          </a:p>
        </p:txBody>
      </p:sp>
      <p:pic>
        <p:nvPicPr>
          <p:cNvPr id="71" name="Grafik 70">
            <a:extLst>
              <a:ext uri="{FF2B5EF4-FFF2-40B4-BE49-F238E27FC236}">
                <a16:creationId xmlns:a16="http://schemas.microsoft.com/office/drawing/2014/main" id="{E2878876-7F5D-4391-9C8C-8C39BF10A011}"/>
              </a:ext>
            </a:extLst>
          </p:cNvPr>
          <p:cNvPicPr>
            <a:picLocks noChangeAspect="1"/>
          </p:cNvPicPr>
          <p:nvPr/>
        </p:nvPicPr>
        <p:blipFill>
          <a:blip r:embed="rId9"/>
          <a:stretch>
            <a:fillRect/>
          </a:stretch>
        </p:blipFill>
        <p:spPr>
          <a:xfrm>
            <a:off x="6625766" y="3676951"/>
            <a:ext cx="618731" cy="598810"/>
          </a:xfrm>
          <a:prstGeom prst="rect">
            <a:avLst/>
          </a:prstGeom>
        </p:spPr>
      </p:pic>
      <p:sp>
        <p:nvSpPr>
          <p:cNvPr id="73" name="Textfeld 72">
            <a:extLst>
              <a:ext uri="{FF2B5EF4-FFF2-40B4-BE49-F238E27FC236}">
                <a16:creationId xmlns:a16="http://schemas.microsoft.com/office/drawing/2014/main" id="{F4BAE642-86CB-474C-9217-9BF80CDA2EA2}"/>
              </a:ext>
            </a:extLst>
          </p:cNvPr>
          <p:cNvSpPr txBox="1"/>
          <p:nvPr/>
        </p:nvSpPr>
        <p:spPr>
          <a:xfrm>
            <a:off x="5226752" y="4303115"/>
            <a:ext cx="2010408" cy="646331"/>
          </a:xfrm>
          <a:prstGeom prst="rect">
            <a:avLst/>
          </a:prstGeom>
          <a:noFill/>
        </p:spPr>
        <p:txBody>
          <a:bodyPr wrap="square" rtlCol="0">
            <a:spAutoFit/>
          </a:bodyPr>
          <a:lstStyle/>
          <a:p>
            <a:r>
              <a:rPr lang="de-DE" sz="900" dirty="0"/>
              <a:t>Increased transparency, better and easier decisions making, time and money saving, increased trust in SESA</a:t>
            </a:r>
          </a:p>
        </p:txBody>
      </p:sp>
      <p:sp>
        <p:nvSpPr>
          <p:cNvPr id="77" name="Textfeld 76">
            <a:extLst>
              <a:ext uri="{FF2B5EF4-FFF2-40B4-BE49-F238E27FC236}">
                <a16:creationId xmlns:a16="http://schemas.microsoft.com/office/drawing/2014/main" id="{62B92076-72B8-4CCC-B916-B363BC2ED1EC}"/>
              </a:ext>
            </a:extLst>
          </p:cNvPr>
          <p:cNvSpPr txBox="1"/>
          <p:nvPr/>
        </p:nvSpPr>
        <p:spPr>
          <a:xfrm>
            <a:off x="5246725" y="4924131"/>
            <a:ext cx="1358990" cy="1077218"/>
          </a:xfrm>
          <a:prstGeom prst="rect">
            <a:avLst/>
          </a:prstGeom>
          <a:solidFill>
            <a:schemeClr val="bg1"/>
          </a:solidFill>
        </p:spPr>
        <p:txBody>
          <a:bodyPr wrap="square" rtlCol="0">
            <a:spAutoFit/>
          </a:bodyPr>
          <a:lstStyle/>
          <a:p>
            <a:r>
              <a:rPr lang="de-DE" sz="1600" dirty="0"/>
              <a:t>Infrastructure and Core Components </a:t>
            </a:r>
          </a:p>
          <a:p>
            <a:r>
              <a:rPr lang="de-DE" sz="1600" dirty="0"/>
              <a:t> </a:t>
            </a:r>
          </a:p>
        </p:txBody>
      </p:sp>
      <p:pic>
        <p:nvPicPr>
          <p:cNvPr id="78" name="Grafik 77">
            <a:extLst>
              <a:ext uri="{FF2B5EF4-FFF2-40B4-BE49-F238E27FC236}">
                <a16:creationId xmlns:a16="http://schemas.microsoft.com/office/drawing/2014/main" id="{50FA12EE-21B7-4091-9762-04D094F61275}"/>
              </a:ext>
            </a:extLst>
          </p:cNvPr>
          <p:cNvPicPr>
            <a:picLocks noChangeAspect="1"/>
          </p:cNvPicPr>
          <p:nvPr/>
        </p:nvPicPr>
        <p:blipFill>
          <a:blip r:embed="rId10"/>
          <a:stretch>
            <a:fillRect/>
          </a:stretch>
        </p:blipFill>
        <p:spPr>
          <a:xfrm>
            <a:off x="6589578" y="4924131"/>
            <a:ext cx="654919" cy="629180"/>
          </a:xfrm>
          <a:prstGeom prst="rect">
            <a:avLst/>
          </a:prstGeom>
        </p:spPr>
      </p:pic>
      <p:sp>
        <p:nvSpPr>
          <p:cNvPr id="79" name="Textfeld 78">
            <a:extLst>
              <a:ext uri="{FF2B5EF4-FFF2-40B4-BE49-F238E27FC236}">
                <a16:creationId xmlns:a16="http://schemas.microsoft.com/office/drawing/2014/main" id="{BD8CA284-61FD-4FF4-8198-C1527B11E430}"/>
              </a:ext>
            </a:extLst>
          </p:cNvPr>
          <p:cNvSpPr txBox="1"/>
          <p:nvPr/>
        </p:nvSpPr>
        <p:spPr>
          <a:xfrm>
            <a:off x="5226752" y="5766673"/>
            <a:ext cx="1882737" cy="1200329"/>
          </a:xfrm>
          <a:prstGeom prst="rect">
            <a:avLst/>
          </a:prstGeom>
          <a:noFill/>
        </p:spPr>
        <p:txBody>
          <a:bodyPr wrap="square" rtlCol="0">
            <a:spAutoFit/>
          </a:bodyPr>
          <a:lstStyle/>
          <a:p>
            <a:r>
              <a:rPr lang="de-DE" sz="900" dirty="0"/>
              <a:t>Digital and physical asset coordination. </a:t>
            </a:r>
          </a:p>
          <a:p>
            <a:pPr marL="171450" indent="-171450">
              <a:buFontTx/>
              <a:buChar char="-"/>
            </a:pPr>
            <a:r>
              <a:rPr lang="de-DE" sz="900" dirty="0"/>
              <a:t>Application Software for Employees</a:t>
            </a:r>
          </a:p>
          <a:p>
            <a:pPr marL="171450" indent="-171450">
              <a:buFontTx/>
              <a:buChar char="-"/>
            </a:pPr>
            <a:r>
              <a:rPr lang="de-DE" sz="900" dirty="0"/>
              <a:t>Transaction Software – Job Board</a:t>
            </a:r>
          </a:p>
          <a:p>
            <a:pPr marL="171450" indent="-171450">
              <a:buFontTx/>
              <a:buChar char="-"/>
            </a:pPr>
            <a:r>
              <a:rPr lang="de-DE" sz="900" dirty="0"/>
              <a:t>Datawarehouse</a:t>
            </a:r>
          </a:p>
          <a:p>
            <a:pPr marL="171450" indent="-171450">
              <a:buFontTx/>
              <a:buChar char="-"/>
            </a:pPr>
            <a:endParaRPr lang="de-DE" sz="900" dirty="0"/>
          </a:p>
        </p:txBody>
      </p:sp>
      <p:sp>
        <p:nvSpPr>
          <p:cNvPr id="80" name="Rechteck 79">
            <a:extLst>
              <a:ext uri="{FF2B5EF4-FFF2-40B4-BE49-F238E27FC236}">
                <a16:creationId xmlns:a16="http://schemas.microsoft.com/office/drawing/2014/main" id="{118B86FB-364B-4AF3-9738-270ED87CE798}"/>
              </a:ext>
            </a:extLst>
          </p:cNvPr>
          <p:cNvSpPr/>
          <p:nvPr/>
        </p:nvSpPr>
        <p:spPr>
          <a:xfrm>
            <a:off x="1138677" y="6136005"/>
            <a:ext cx="4113856" cy="721995"/>
          </a:xfrm>
          <a:prstGeom prst="rect">
            <a:avLst/>
          </a:prstGeom>
          <a:solidFill>
            <a:schemeClr val="bg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002060"/>
                </a:solidFill>
              </a:rPr>
              <a:t>P l a t f o r m     V i s i o n</a:t>
            </a:r>
          </a:p>
        </p:txBody>
      </p:sp>
      <p:sp>
        <p:nvSpPr>
          <p:cNvPr id="82" name="Rechteck 81">
            <a:extLst>
              <a:ext uri="{FF2B5EF4-FFF2-40B4-BE49-F238E27FC236}">
                <a16:creationId xmlns:a16="http://schemas.microsoft.com/office/drawing/2014/main" id="{930EAABE-9443-4CA3-99BE-E2C5318A824E}"/>
              </a:ext>
            </a:extLst>
          </p:cNvPr>
          <p:cNvSpPr/>
          <p:nvPr/>
        </p:nvSpPr>
        <p:spPr>
          <a:xfrm>
            <a:off x="7259766" y="6119846"/>
            <a:ext cx="4178927" cy="721995"/>
          </a:xfrm>
          <a:prstGeom prst="rect">
            <a:avLst/>
          </a:prstGeom>
          <a:solidFill>
            <a:schemeClr val="bg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002060"/>
                </a:solidFill>
              </a:rPr>
              <a:t>P l a t f o r m     D y n a m i c s</a:t>
            </a:r>
          </a:p>
        </p:txBody>
      </p:sp>
      <p:sp>
        <p:nvSpPr>
          <p:cNvPr id="2" name="Rechteck 1">
            <a:extLst>
              <a:ext uri="{FF2B5EF4-FFF2-40B4-BE49-F238E27FC236}">
                <a16:creationId xmlns:a16="http://schemas.microsoft.com/office/drawing/2014/main" id="{42B50874-BAFD-40E6-9421-9272E0D2581C}"/>
              </a:ext>
            </a:extLst>
          </p:cNvPr>
          <p:cNvSpPr/>
          <p:nvPr/>
        </p:nvSpPr>
        <p:spPr>
          <a:xfrm>
            <a:off x="3174865" y="4150411"/>
            <a:ext cx="2066049" cy="90382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6A3D1C00-3D21-49E8-BDB4-FBAA1D195527}"/>
              </a:ext>
            </a:extLst>
          </p:cNvPr>
          <p:cNvSpPr txBox="1"/>
          <p:nvPr/>
        </p:nvSpPr>
        <p:spPr>
          <a:xfrm>
            <a:off x="7251833" y="1265753"/>
            <a:ext cx="1399417" cy="338554"/>
          </a:xfrm>
          <a:prstGeom prst="rect">
            <a:avLst/>
          </a:prstGeom>
          <a:solidFill>
            <a:schemeClr val="bg1"/>
          </a:solidFill>
        </p:spPr>
        <p:txBody>
          <a:bodyPr wrap="square" rtlCol="0">
            <a:spAutoFit/>
          </a:bodyPr>
          <a:lstStyle/>
          <a:p>
            <a:r>
              <a:rPr lang="de-DE" sz="1600" dirty="0"/>
              <a:t>Transactions </a:t>
            </a:r>
          </a:p>
        </p:txBody>
      </p:sp>
      <p:sp>
        <p:nvSpPr>
          <p:cNvPr id="8" name="Rechteck 7">
            <a:extLst>
              <a:ext uri="{FF2B5EF4-FFF2-40B4-BE49-F238E27FC236}">
                <a16:creationId xmlns:a16="http://schemas.microsoft.com/office/drawing/2014/main" id="{7215E76A-E840-41E1-839D-DE4120D13CB7}"/>
              </a:ext>
            </a:extLst>
          </p:cNvPr>
          <p:cNvSpPr/>
          <p:nvPr/>
        </p:nvSpPr>
        <p:spPr>
          <a:xfrm>
            <a:off x="7251834" y="1230588"/>
            <a:ext cx="2121170" cy="338829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32E9E3E6-CB04-4EC3-91AF-DCEC1EDA114F}"/>
              </a:ext>
            </a:extLst>
          </p:cNvPr>
          <p:cNvSpPr/>
          <p:nvPr/>
        </p:nvSpPr>
        <p:spPr>
          <a:xfrm>
            <a:off x="5251949" y="4913903"/>
            <a:ext cx="1999885" cy="193896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343CF50F-B161-4A7C-B0D8-AC93071F7BF7}"/>
              </a:ext>
            </a:extLst>
          </p:cNvPr>
          <p:cNvPicPr>
            <a:picLocks noChangeAspect="1"/>
          </p:cNvPicPr>
          <p:nvPr/>
        </p:nvPicPr>
        <p:blipFill>
          <a:blip r:embed="rId11"/>
          <a:stretch>
            <a:fillRect/>
          </a:stretch>
        </p:blipFill>
        <p:spPr>
          <a:xfrm>
            <a:off x="8836014" y="4639449"/>
            <a:ext cx="515247" cy="550863"/>
          </a:xfrm>
          <a:prstGeom prst="rect">
            <a:avLst/>
          </a:prstGeom>
        </p:spPr>
      </p:pic>
      <p:sp>
        <p:nvSpPr>
          <p:cNvPr id="51" name="Textfeld 50">
            <a:extLst>
              <a:ext uri="{FF2B5EF4-FFF2-40B4-BE49-F238E27FC236}">
                <a16:creationId xmlns:a16="http://schemas.microsoft.com/office/drawing/2014/main" id="{61D9EE4C-9E8F-45E9-857C-C5975D41869F}"/>
              </a:ext>
            </a:extLst>
          </p:cNvPr>
          <p:cNvSpPr txBox="1"/>
          <p:nvPr/>
        </p:nvSpPr>
        <p:spPr>
          <a:xfrm>
            <a:off x="7269719" y="4670085"/>
            <a:ext cx="1399417" cy="338554"/>
          </a:xfrm>
          <a:prstGeom prst="rect">
            <a:avLst/>
          </a:prstGeom>
          <a:solidFill>
            <a:schemeClr val="bg1"/>
          </a:solidFill>
        </p:spPr>
        <p:txBody>
          <a:bodyPr wrap="square" rtlCol="0">
            <a:spAutoFit/>
          </a:bodyPr>
          <a:lstStyle/>
          <a:p>
            <a:r>
              <a:rPr lang="de-DE" sz="1600" dirty="0"/>
              <a:t>Channels </a:t>
            </a:r>
          </a:p>
        </p:txBody>
      </p:sp>
      <p:sp>
        <p:nvSpPr>
          <p:cNvPr id="13" name="Textfeld 12">
            <a:extLst>
              <a:ext uri="{FF2B5EF4-FFF2-40B4-BE49-F238E27FC236}">
                <a16:creationId xmlns:a16="http://schemas.microsoft.com/office/drawing/2014/main" id="{C65D0C8C-C070-4712-853F-738C77D3D970}"/>
              </a:ext>
            </a:extLst>
          </p:cNvPr>
          <p:cNvSpPr txBox="1"/>
          <p:nvPr/>
        </p:nvSpPr>
        <p:spPr>
          <a:xfrm>
            <a:off x="7283495" y="5184492"/>
            <a:ext cx="2064939" cy="923330"/>
          </a:xfrm>
          <a:prstGeom prst="rect">
            <a:avLst/>
          </a:prstGeom>
          <a:solidFill>
            <a:schemeClr val="bg1"/>
          </a:solidFill>
        </p:spPr>
        <p:txBody>
          <a:bodyPr wrap="square" rtlCol="0">
            <a:spAutoFit/>
          </a:bodyPr>
          <a:lstStyle/>
          <a:p>
            <a:pPr marL="171450" indent="-171450">
              <a:buFontTx/>
              <a:buChar char="-"/>
            </a:pPr>
            <a:r>
              <a:rPr lang="de-DE" sz="900" dirty="0"/>
              <a:t>B2C (on premise, virtual) </a:t>
            </a:r>
          </a:p>
          <a:p>
            <a:pPr marL="171450" indent="-171450">
              <a:buFontTx/>
              <a:buChar char="-"/>
            </a:pPr>
            <a:r>
              <a:rPr lang="de-DE" sz="900" dirty="0"/>
              <a:t>Website</a:t>
            </a:r>
          </a:p>
          <a:p>
            <a:pPr marL="171450" indent="-171450">
              <a:buFontTx/>
              <a:buChar char="-"/>
            </a:pPr>
            <a:r>
              <a:rPr lang="de-DE" sz="900" dirty="0"/>
              <a:t>Mobile App </a:t>
            </a:r>
          </a:p>
          <a:p>
            <a:pPr marL="171450" indent="-171450">
              <a:buFontTx/>
              <a:buChar char="-"/>
            </a:pPr>
            <a:r>
              <a:rPr lang="de-DE" sz="900" dirty="0"/>
              <a:t>Social Media</a:t>
            </a:r>
          </a:p>
          <a:p>
            <a:pPr marL="171450" indent="-171450">
              <a:buFontTx/>
              <a:buChar char="-"/>
            </a:pPr>
            <a:r>
              <a:rPr lang="de-DE" sz="900" dirty="0"/>
              <a:t>Press, TV</a:t>
            </a:r>
          </a:p>
          <a:p>
            <a:pPr marL="171450" indent="-171450">
              <a:buFontTx/>
              <a:buChar char="-"/>
            </a:pPr>
            <a:r>
              <a:rPr lang="de-DE" sz="900" dirty="0"/>
              <a:t>Meetings, Webinars</a:t>
            </a:r>
          </a:p>
        </p:txBody>
      </p:sp>
      <p:sp>
        <p:nvSpPr>
          <p:cNvPr id="14" name="Rechteck 13">
            <a:extLst>
              <a:ext uri="{FF2B5EF4-FFF2-40B4-BE49-F238E27FC236}">
                <a16:creationId xmlns:a16="http://schemas.microsoft.com/office/drawing/2014/main" id="{EA043662-E10B-4047-93BB-037C17A33626}"/>
              </a:ext>
            </a:extLst>
          </p:cNvPr>
          <p:cNvSpPr/>
          <p:nvPr/>
        </p:nvSpPr>
        <p:spPr>
          <a:xfrm>
            <a:off x="7254753" y="4618880"/>
            <a:ext cx="2128507" cy="150096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CE3E0719-93EA-47B5-9C66-2477CACBF99D}"/>
              </a:ext>
            </a:extLst>
          </p:cNvPr>
          <p:cNvSpPr txBox="1"/>
          <p:nvPr/>
        </p:nvSpPr>
        <p:spPr>
          <a:xfrm>
            <a:off x="9410218" y="1254093"/>
            <a:ext cx="1399417" cy="338554"/>
          </a:xfrm>
          <a:prstGeom prst="rect">
            <a:avLst/>
          </a:prstGeom>
          <a:solidFill>
            <a:schemeClr val="bg1"/>
          </a:solidFill>
        </p:spPr>
        <p:txBody>
          <a:bodyPr wrap="square" rtlCol="0">
            <a:spAutoFit/>
          </a:bodyPr>
          <a:lstStyle/>
          <a:p>
            <a:r>
              <a:rPr lang="de-DE" sz="1600" dirty="0"/>
              <a:t>Partners </a:t>
            </a:r>
          </a:p>
        </p:txBody>
      </p:sp>
      <p:sp>
        <p:nvSpPr>
          <p:cNvPr id="17" name="Textfeld 16">
            <a:extLst>
              <a:ext uri="{FF2B5EF4-FFF2-40B4-BE49-F238E27FC236}">
                <a16:creationId xmlns:a16="http://schemas.microsoft.com/office/drawing/2014/main" id="{7ABB15CF-81AD-4483-8B70-C2EFFE778CF4}"/>
              </a:ext>
            </a:extLst>
          </p:cNvPr>
          <p:cNvSpPr txBox="1"/>
          <p:nvPr/>
        </p:nvSpPr>
        <p:spPr>
          <a:xfrm>
            <a:off x="9409558" y="1853851"/>
            <a:ext cx="1992578" cy="1200329"/>
          </a:xfrm>
          <a:prstGeom prst="rect">
            <a:avLst/>
          </a:prstGeom>
          <a:solidFill>
            <a:schemeClr val="bg1"/>
          </a:solidFill>
        </p:spPr>
        <p:txBody>
          <a:bodyPr wrap="square" rtlCol="0">
            <a:spAutoFit/>
          </a:bodyPr>
          <a:lstStyle/>
          <a:p>
            <a:r>
              <a:rPr lang="de-DE" sz="900" dirty="0"/>
              <a:t>Employers Associations</a:t>
            </a:r>
          </a:p>
          <a:p>
            <a:r>
              <a:rPr lang="de-DE" sz="900" dirty="0"/>
              <a:t>NGO´s (FES Project)</a:t>
            </a:r>
          </a:p>
          <a:p>
            <a:r>
              <a:rPr lang="de-DE" sz="900" dirty="0"/>
              <a:t>IOM (Mediation Services for Migrants)</a:t>
            </a:r>
          </a:p>
          <a:p>
            <a:r>
              <a:rPr lang="de-DE" sz="900" dirty="0"/>
              <a:t>Training Providers </a:t>
            </a:r>
          </a:p>
          <a:p>
            <a:r>
              <a:rPr lang="de-DE" sz="900" dirty="0"/>
              <a:t>TechCompanies</a:t>
            </a:r>
          </a:p>
          <a:p>
            <a:r>
              <a:rPr lang="de-DE" sz="900" dirty="0"/>
              <a:t>Tripartite Boards</a:t>
            </a:r>
          </a:p>
          <a:p>
            <a:endParaRPr lang="de-DE" sz="900" dirty="0"/>
          </a:p>
        </p:txBody>
      </p:sp>
      <p:sp>
        <p:nvSpPr>
          <p:cNvPr id="18" name="Rechteck 17">
            <a:extLst>
              <a:ext uri="{FF2B5EF4-FFF2-40B4-BE49-F238E27FC236}">
                <a16:creationId xmlns:a16="http://schemas.microsoft.com/office/drawing/2014/main" id="{8AB1BDBD-49A2-42A8-9651-9EFF3B2FA6FC}"/>
              </a:ext>
            </a:extLst>
          </p:cNvPr>
          <p:cNvSpPr/>
          <p:nvPr/>
        </p:nvSpPr>
        <p:spPr>
          <a:xfrm>
            <a:off x="9373004" y="1242526"/>
            <a:ext cx="2065691" cy="172425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78DEDD49-1DE3-4DA9-BC32-97173C59A182}"/>
              </a:ext>
            </a:extLst>
          </p:cNvPr>
          <p:cNvSpPr/>
          <p:nvPr/>
        </p:nvSpPr>
        <p:spPr>
          <a:xfrm>
            <a:off x="9373003" y="2966784"/>
            <a:ext cx="2065691" cy="166366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1A26A3A6-C567-4A3C-9871-34080BB78FE5}"/>
              </a:ext>
            </a:extLst>
          </p:cNvPr>
          <p:cNvSpPr/>
          <p:nvPr/>
        </p:nvSpPr>
        <p:spPr>
          <a:xfrm>
            <a:off x="9366530" y="4635113"/>
            <a:ext cx="2064939" cy="149356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0" name="Grafik 29">
            <a:extLst>
              <a:ext uri="{FF2B5EF4-FFF2-40B4-BE49-F238E27FC236}">
                <a16:creationId xmlns:a16="http://schemas.microsoft.com/office/drawing/2014/main" id="{A8C4F634-6859-48FE-AC41-F4A8AA732C80}"/>
              </a:ext>
            </a:extLst>
          </p:cNvPr>
          <p:cNvPicPr>
            <a:picLocks noChangeAspect="1"/>
          </p:cNvPicPr>
          <p:nvPr/>
        </p:nvPicPr>
        <p:blipFill>
          <a:blip r:embed="rId12"/>
          <a:stretch>
            <a:fillRect/>
          </a:stretch>
        </p:blipFill>
        <p:spPr>
          <a:xfrm>
            <a:off x="10679280" y="4645589"/>
            <a:ext cx="747037" cy="536627"/>
          </a:xfrm>
          <a:prstGeom prst="rect">
            <a:avLst/>
          </a:prstGeom>
        </p:spPr>
      </p:pic>
      <p:sp>
        <p:nvSpPr>
          <p:cNvPr id="31" name="Textfeld 30">
            <a:extLst>
              <a:ext uri="{FF2B5EF4-FFF2-40B4-BE49-F238E27FC236}">
                <a16:creationId xmlns:a16="http://schemas.microsoft.com/office/drawing/2014/main" id="{0DEBDC7D-F9B5-4AB0-A2E0-B7CD01D88966}"/>
              </a:ext>
            </a:extLst>
          </p:cNvPr>
          <p:cNvSpPr txBox="1"/>
          <p:nvPr/>
        </p:nvSpPr>
        <p:spPr>
          <a:xfrm>
            <a:off x="9410218" y="2994770"/>
            <a:ext cx="1399417" cy="1000274"/>
          </a:xfrm>
          <a:prstGeom prst="rect">
            <a:avLst/>
          </a:prstGeom>
          <a:solidFill>
            <a:schemeClr val="bg1"/>
          </a:solidFill>
        </p:spPr>
        <p:txBody>
          <a:bodyPr wrap="square" rtlCol="0">
            <a:spAutoFit/>
          </a:bodyPr>
          <a:lstStyle/>
          <a:p>
            <a:r>
              <a:rPr lang="de-DE" sz="1600" dirty="0"/>
              <a:t>Mass Collaboration</a:t>
            </a:r>
          </a:p>
          <a:p>
            <a:r>
              <a:rPr lang="de-DE" sz="900" dirty="0"/>
              <a:t>(platform content for information services and job board) </a:t>
            </a:r>
          </a:p>
        </p:txBody>
      </p:sp>
      <p:sp>
        <p:nvSpPr>
          <p:cNvPr id="33" name="Textfeld 32">
            <a:extLst>
              <a:ext uri="{FF2B5EF4-FFF2-40B4-BE49-F238E27FC236}">
                <a16:creationId xmlns:a16="http://schemas.microsoft.com/office/drawing/2014/main" id="{47BE35DB-2C9D-4535-B438-249DD9A1DED9}"/>
              </a:ext>
            </a:extLst>
          </p:cNvPr>
          <p:cNvSpPr txBox="1"/>
          <p:nvPr/>
        </p:nvSpPr>
        <p:spPr>
          <a:xfrm>
            <a:off x="9396826" y="3953600"/>
            <a:ext cx="1992578" cy="646331"/>
          </a:xfrm>
          <a:prstGeom prst="rect">
            <a:avLst/>
          </a:prstGeom>
          <a:solidFill>
            <a:schemeClr val="bg1"/>
          </a:solidFill>
        </p:spPr>
        <p:txBody>
          <a:bodyPr wrap="square" rtlCol="0">
            <a:spAutoFit/>
          </a:bodyPr>
          <a:lstStyle/>
          <a:p>
            <a:r>
              <a:rPr lang="de-DE" sz="900" dirty="0"/>
              <a:t>Employers Associations</a:t>
            </a:r>
          </a:p>
          <a:p>
            <a:r>
              <a:rPr lang="de-DE" sz="900" dirty="0"/>
              <a:t>Employers</a:t>
            </a:r>
          </a:p>
          <a:p>
            <a:r>
              <a:rPr lang="de-DE" sz="900" dirty="0"/>
              <a:t>Ministry of Education</a:t>
            </a:r>
          </a:p>
          <a:p>
            <a:r>
              <a:rPr lang="de-DE" sz="900" dirty="0"/>
              <a:t>Training Providers, IOM </a:t>
            </a:r>
          </a:p>
        </p:txBody>
      </p:sp>
      <p:sp>
        <p:nvSpPr>
          <p:cNvPr id="74" name="Textfeld 73">
            <a:extLst>
              <a:ext uri="{FF2B5EF4-FFF2-40B4-BE49-F238E27FC236}">
                <a16:creationId xmlns:a16="http://schemas.microsoft.com/office/drawing/2014/main" id="{B9FFA992-F89B-4285-8221-D1EECCEB03F1}"/>
              </a:ext>
            </a:extLst>
          </p:cNvPr>
          <p:cNvSpPr txBox="1"/>
          <p:nvPr/>
        </p:nvSpPr>
        <p:spPr>
          <a:xfrm>
            <a:off x="9410218" y="4642471"/>
            <a:ext cx="1399417" cy="338554"/>
          </a:xfrm>
          <a:prstGeom prst="rect">
            <a:avLst/>
          </a:prstGeom>
          <a:solidFill>
            <a:schemeClr val="bg1"/>
          </a:solidFill>
        </p:spPr>
        <p:txBody>
          <a:bodyPr wrap="square" rtlCol="0">
            <a:spAutoFit/>
          </a:bodyPr>
          <a:lstStyle/>
          <a:p>
            <a:r>
              <a:rPr lang="de-DE" sz="1600" dirty="0"/>
              <a:t>Peer-to-Peer</a:t>
            </a:r>
          </a:p>
        </p:txBody>
      </p:sp>
      <p:sp>
        <p:nvSpPr>
          <p:cNvPr id="34" name="Textfeld 33">
            <a:extLst>
              <a:ext uri="{FF2B5EF4-FFF2-40B4-BE49-F238E27FC236}">
                <a16:creationId xmlns:a16="http://schemas.microsoft.com/office/drawing/2014/main" id="{84517F1E-7215-4586-998F-4EBFE2BD48E2}"/>
              </a:ext>
            </a:extLst>
          </p:cNvPr>
          <p:cNvSpPr txBox="1"/>
          <p:nvPr/>
        </p:nvSpPr>
        <p:spPr>
          <a:xfrm>
            <a:off x="9409341" y="5019521"/>
            <a:ext cx="1907587" cy="1061829"/>
          </a:xfrm>
          <a:prstGeom prst="rect">
            <a:avLst/>
          </a:prstGeom>
          <a:noFill/>
        </p:spPr>
        <p:txBody>
          <a:bodyPr wrap="square" rtlCol="0">
            <a:spAutoFit/>
          </a:bodyPr>
          <a:lstStyle/>
          <a:p>
            <a:endParaRPr lang="de-DE" sz="900" dirty="0"/>
          </a:p>
          <a:p>
            <a:r>
              <a:rPr lang="de-DE" sz="900" dirty="0"/>
              <a:t>Employer Side:</a:t>
            </a:r>
          </a:p>
          <a:p>
            <a:r>
              <a:rPr lang="de-DE" sz="900" dirty="0"/>
              <a:t>Small, Medium, Big Companies</a:t>
            </a:r>
          </a:p>
          <a:p>
            <a:endParaRPr lang="de-DE" sz="900" dirty="0"/>
          </a:p>
          <a:p>
            <a:r>
              <a:rPr lang="de-DE" sz="900" dirty="0"/>
              <a:t>Jobseekers Side: </a:t>
            </a:r>
          </a:p>
          <a:p>
            <a:r>
              <a:rPr lang="de-DE" sz="900" dirty="0"/>
              <a:t>Youth, Elder, Disabled, Migrants,  </a:t>
            </a:r>
          </a:p>
          <a:p>
            <a:r>
              <a:rPr lang="de-DE" sz="900" dirty="0"/>
              <a:t>Low/Un-skilled Jobseekers </a:t>
            </a:r>
          </a:p>
        </p:txBody>
      </p:sp>
      <p:pic>
        <p:nvPicPr>
          <p:cNvPr id="28" name="Grafik 27">
            <a:extLst>
              <a:ext uri="{FF2B5EF4-FFF2-40B4-BE49-F238E27FC236}">
                <a16:creationId xmlns:a16="http://schemas.microsoft.com/office/drawing/2014/main" id="{071A4B22-3044-4BD3-AD73-A1BCE0B6E8F5}"/>
              </a:ext>
            </a:extLst>
          </p:cNvPr>
          <p:cNvPicPr>
            <a:picLocks noChangeAspect="1"/>
          </p:cNvPicPr>
          <p:nvPr/>
        </p:nvPicPr>
        <p:blipFill>
          <a:blip r:embed="rId13"/>
          <a:stretch>
            <a:fillRect/>
          </a:stretch>
        </p:blipFill>
        <p:spPr>
          <a:xfrm>
            <a:off x="2618151" y="1248500"/>
            <a:ext cx="530192" cy="530192"/>
          </a:xfrm>
          <a:prstGeom prst="rect">
            <a:avLst/>
          </a:prstGeom>
        </p:spPr>
      </p:pic>
      <p:pic>
        <p:nvPicPr>
          <p:cNvPr id="32" name="Grafik 31">
            <a:extLst>
              <a:ext uri="{FF2B5EF4-FFF2-40B4-BE49-F238E27FC236}">
                <a16:creationId xmlns:a16="http://schemas.microsoft.com/office/drawing/2014/main" id="{9C6143F6-667A-41F5-9848-75C28FDE08B9}"/>
              </a:ext>
            </a:extLst>
          </p:cNvPr>
          <p:cNvPicPr>
            <a:picLocks noChangeAspect="1"/>
          </p:cNvPicPr>
          <p:nvPr/>
        </p:nvPicPr>
        <p:blipFill>
          <a:blip r:embed="rId14"/>
          <a:stretch>
            <a:fillRect/>
          </a:stretch>
        </p:blipFill>
        <p:spPr>
          <a:xfrm>
            <a:off x="10938707" y="2995196"/>
            <a:ext cx="484020" cy="450783"/>
          </a:xfrm>
          <a:prstGeom prst="rect">
            <a:avLst/>
          </a:prstGeom>
        </p:spPr>
      </p:pic>
      <p:pic>
        <p:nvPicPr>
          <p:cNvPr id="20" name="Grafik 19">
            <a:extLst>
              <a:ext uri="{FF2B5EF4-FFF2-40B4-BE49-F238E27FC236}">
                <a16:creationId xmlns:a16="http://schemas.microsoft.com/office/drawing/2014/main" id="{89844135-3ECC-40DE-A410-34405ED2FF13}"/>
              </a:ext>
            </a:extLst>
          </p:cNvPr>
          <p:cNvPicPr>
            <a:picLocks noChangeAspect="1"/>
          </p:cNvPicPr>
          <p:nvPr/>
        </p:nvPicPr>
        <p:blipFill>
          <a:blip r:embed="rId15"/>
          <a:stretch>
            <a:fillRect/>
          </a:stretch>
        </p:blipFill>
        <p:spPr>
          <a:xfrm>
            <a:off x="9742302" y="0"/>
            <a:ext cx="1696392" cy="1218965"/>
          </a:xfrm>
          <a:prstGeom prst="rect">
            <a:avLst/>
          </a:prstGeom>
        </p:spPr>
      </p:pic>
    </p:spTree>
    <p:extLst>
      <p:ext uri="{BB962C8B-B14F-4D97-AF65-F5344CB8AC3E}">
        <p14:creationId xmlns:p14="http://schemas.microsoft.com/office/powerpoint/2010/main" val="2328417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0255-5340-41B4-9D1A-A206F8BAEA47}"/>
              </a:ext>
            </a:extLst>
          </p:cNvPr>
          <p:cNvSpPr>
            <a:spLocks noGrp="1"/>
          </p:cNvSpPr>
          <p:nvPr>
            <p:ph type="title"/>
          </p:nvPr>
        </p:nvSpPr>
        <p:spPr>
          <a:xfrm>
            <a:off x="407452" y="68961"/>
            <a:ext cx="11029616" cy="988332"/>
          </a:xfrm>
        </p:spPr>
        <p:txBody>
          <a:bodyPr/>
          <a:lstStyle/>
          <a:p>
            <a:r>
              <a:rPr lang="de-DE" dirty="0">
                <a:solidFill>
                  <a:schemeClr val="tx1"/>
                </a:solidFill>
              </a:rPr>
              <a:t>8. What components to build first? </a:t>
            </a:r>
          </a:p>
        </p:txBody>
      </p:sp>
      <p:sp>
        <p:nvSpPr>
          <p:cNvPr id="4" name="Fußzeilenplatzhalter 3">
            <a:extLst>
              <a:ext uri="{FF2B5EF4-FFF2-40B4-BE49-F238E27FC236}">
                <a16:creationId xmlns:a16="http://schemas.microsoft.com/office/drawing/2014/main" id="{8989F536-0030-4D0D-BF75-8FD38477A91D}"/>
              </a:ext>
            </a:extLst>
          </p:cNvPr>
          <p:cNvSpPr>
            <a:spLocks noGrp="1"/>
          </p:cNvSpPr>
          <p:nvPr>
            <p:ph type="ftr" sz="quarter" idx="11"/>
          </p:nvPr>
        </p:nvSpPr>
        <p:spPr/>
        <p:txBody>
          <a:bodyPr/>
          <a:lstStyle/>
          <a:p>
            <a:pPr rtl="0"/>
            <a:r>
              <a:rPr lang="en-US"/>
              <a:t>SESA Meeting with WCC  -  18.09.2020</a:t>
            </a:r>
            <a:endParaRPr lang="en-US" dirty="0"/>
          </a:p>
        </p:txBody>
      </p:sp>
      <p:sp>
        <p:nvSpPr>
          <p:cNvPr id="7" name="Textfeld 6">
            <a:extLst>
              <a:ext uri="{FF2B5EF4-FFF2-40B4-BE49-F238E27FC236}">
                <a16:creationId xmlns:a16="http://schemas.microsoft.com/office/drawing/2014/main" id="{2E47E4FE-0CEE-454E-AE88-137A7675A455}"/>
              </a:ext>
            </a:extLst>
          </p:cNvPr>
          <p:cNvSpPr txBox="1"/>
          <p:nvPr/>
        </p:nvSpPr>
        <p:spPr>
          <a:xfrm>
            <a:off x="4097880" y="2001550"/>
            <a:ext cx="6352870" cy="3231654"/>
          </a:xfrm>
          <a:prstGeom prst="rect">
            <a:avLst/>
          </a:prstGeom>
          <a:noFill/>
        </p:spPr>
        <p:txBody>
          <a:bodyPr wrap="square" rtlCol="0">
            <a:spAutoFit/>
          </a:bodyPr>
          <a:lstStyle/>
          <a:p>
            <a:pPr marL="457200" indent="-457200">
              <a:lnSpc>
                <a:spcPct val="150000"/>
              </a:lnSpc>
              <a:buAutoNum type="arabicPeriod"/>
            </a:pPr>
            <a:r>
              <a:rPr lang="de-DE" sz="2400" b="1" dirty="0"/>
              <a:t>WorkNet Job Exchange (Job Board)</a:t>
            </a:r>
          </a:p>
          <a:p>
            <a:pPr marL="457200" indent="-457200">
              <a:lnSpc>
                <a:spcPct val="150000"/>
              </a:lnSpc>
              <a:buAutoNum type="arabicPeriod"/>
            </a:pPr>
            <a:r>
              <a:rPr lang="de-DE" sz="2400" b="1" dirty="0"/>
              <a:t>Software Application for Staff</a:t>
            </a:r>
          </a:p>
          <a:p>
            <a:pPr marL="457200" indent="-457200">
              <a:lnSpc>
                <a:spcPct val="150000"/>
              </a:lnSpc>
              <a:buAutoNum type="arabicPeriod"/>
            </a:pPr>
            <a:r>
              <a:rPr lang="de-DE" sz="2400" b="1" dirty="0"/>
              <a:t>Management Information System (Labor Market Management Information System)</a:t>
            </a:r>
          </a:p>
          <a:p>
            <a:pPr marL="457200" indent="-457200">
              <a:buAutoNum type="arabicPeriod"/>
            </a:pPr>
            <a:endParaRPr lang="de-DE" sz="2400" b="1" dirty="0"/>
          </a:p>
          <a:p>
            <a:endParaRPr lang="de-DE" dirty="0"/>
          </a:p>
          <a:p>
            <a:endParaRPr lang="de-DE" dirty="0"/>
          </a:p>
        </p:txBody>
      </p:sp>
      <p:pic>
        <p:nvPicPr>
          <p:cNvPr id="8" name="Grafik 7">
            <a:extLst>
              <a:ext uri="{FF2B5EF4-FFF2-40B4-BE49-F238E27FC236}">
                <a16:creationId xmlns:a16="http://schemas.microsoft.com/office/drawing/2014/main" id="{CED62BD2-D848-4770-97EF-E7E4D1792A69}"/>
              </a:ext>
            </a:extLst>
          </p:cNvPr>
          <p:cNvPicPr>
            <a:picLocks noChangeAspect="1"/>
          </p:cNvPicPr>
          <p:nvPr/>
        </p:nvPicPr>
        <p:blipFill>
          <a:blip r:embed="rId2"/>
          <a:stretch>
            <a:fillRect/>
          </a:stretch>
        </p:blipFill>
        <p:spPr>
          <a:xfrm>
            <a:off x="857581" y="3934692"/>
            <a:ext cx="3020305" cy="2009876"/>
          </a:xfrm>
          <a:prstGeom prst="rect">
            <a:avLst/>
          </a:prstGeom>
        </p:spPr>
      </p:pic>
      <p:sp>
        <p:nvSpPr>
          <p:cNvPr id="5" name="Foliennummernplatzhalter 4">
            <a:extLst>
              <a:ext uri="{FF2B5EF4-FFF2-40B4-BE49-F238E27FC236}">
                <a16:creationId xmlns:a16="http://schemas.microsoft.com/office/drawing/2014/main" id="{3D3367E2-B26E-41A4-A7AE-EB34A8D95125}"/>
              </a:ext>
            </a:extLst>
          </p:cNvPr>
          <p:cNvSpPr>
            <a:spLocks noGrp="1"/>
          </p:cNvSpPr>
          <p:nvPr>
            <p:ph type="sldNum" sz="quarter" idx="12"/>
          </p:nvPr>
        </p:nvSpPr>
        <p:spPr/>
        <p:txBody>
          <a:bodyPr/>
          <a:lstStyle/>
          <a:p>
            <a:pPr rtl="0"/>
            <a:fld id="{3A98EE3D-8CD1-4C3F-BD1C-C98C9596463C}" type="slidenum">
              <a:rPr lang="en-US" smtClean="0"/>
              <a:t>11</a:t>
            </a:fld>
            <a:endParaRPr lang="en-US" dirty="0"/>
          </a:p>
        </p:txBody>
      </p:sp>
    </p:spTree>
    <p:extLst>
      <p:ext uri="{BB962C8B-B14F-4D97-AF65-F5344CB8AC3E}">
        <p14:creationId xmlns:p14="http://schemas.microsoft.com/office/powerpoint/2010/main" val="415014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83F47-BEF5-4C4C-9670-D53F44D3DD50}"/>
              </a:ext>
            </a:extLst>
          </p:cNvPr>
          <p:cNvSpPr>
            <a:spLocks noGrp="1"/>
          </p:cNvSpPr>
          <p:nvPr>
            <p:ph type="title"/>
          </p:nvPr>
        </p:nvSpPr>
        <p:spPr>
          <a:xfrm>
            <a:off x="452419" y="628665"/>
            <a:ext cx="11029616" cy="537668"/>
          </a:xfrm>
        </p:spPr>
        <p:txBody>
          <a:bodyPr>
            <a:normAutofit/>
          </a:bodyPr>
          <a:lstStyle/>
          <a:p>
            <a:r>
              <a:rPr lang="de-DE" dirty="0">
                <a:solidFill>
                  <a:schemeClr val="tx1"/>
                </a:solidFill>
              </a:rPr>
              <a:t>9. Flow Chart: </a:t>
            </a:r>
            <a:r>
              <a:rPr lang="de-DE" dirty="0">
                <a:solidFill>
                  <a:srgbClr val="002060"/>
                </a:solidFill>
                <a:latin typeface="+mn-lt"/>
                <a:ea typeface="+mn-ea"/>
                <a:cs typeface="+mn-cs"/>
              </a:rPr>
              <a:t>New Service Model for Jobseekers </a:t>
            </a:r>
          </a:p>
        </p:txBody>
      </p:sp>
      <p:sp>
        <p:nvSpPr>
          <p:cNvPr id="4" name="Fußzeilenplatzhalter 3">
            <a:extLst>
              <a:ext uri="{FF2B5EF4-FFF2-40B4-BE49-F238E27FC236}">
                <a16:creationId xmlns:a16="http://schemas.microsoft.com/office/drawing/2014/main" id="{053E0445-9A29-4143-A271-60560ECDA1F9}"/>
              </a:ext>
            </a:extLst>
          </p:cNvPr>
          <p:cNvSpPr>
            <a:spLocks noGrp="1"/>
          </p:cNvSpPr>
          <p:nvPr>
            <p:ph type="ftr" sz="quarter" idx="11"/>
          </p:nvPr>
        </p:nvSpPr>
        <p:spPr/>
        <p:txBody>
          <a:bodyPr/>
          <a:lstStyle/>
          <a:p>
            <a:pPr rtl="0"/>
            <a:r>
              <a:rPr lang="en-US"/>
              <a:t>SESA Meeting with WCC  -  18.09.2020</a:t>
            </a:r>
            <a:endParaRPr lang="en-US" dirty="0"/>
          </a:p>
        </p:txBody>
      </p:sp>
      <p:pic>
        <p:nvPicPr>
          <p:cNvPr id="6" name="Grafik 5">
            <a:extLst>
              <a:ext uri="{FF2B5EF4-FFF2-40B4-BE49-F238E27FC236}">
                <a16:creationId xmlns:a16="http://schemas.microsoft.com/office/drawing/2014/main" id="{CFF7EA00-C390-419B-9F03-09E870655375}"/>
              </a:ext>
            </a:extLst>
          </p:cNvPr>
          <p:cNvPicPr>
            <a:picLocks noChangeAspect="1"/>
          </p:cNvPicPr>
          <p:nvPr/>
        </p:nvPicPr>
        <p:blipFill>
          <a:blip r:embed="rId2"/>
          <a:stretch>
            <a:fillRect/>
          </a:stretch>
        </p:blipFill>
        <p:spPr>
          <a:xfrm>
            <a:off x="746911" y="1435769"/>
            <a:ext cx="10058043" cy="5083834"/>
          </a:xfrm>
          <a:prstGeom prst="rect">
            <a:avLst/>
          </a:prstGeom>
        </p:spPr>
      </p:pic>
      <p:sp>
        <p:nvSpPr>
          <p:cNvPr id="5" name="Textfeld 4">
            <a:extLst>
              <a:ext uri="{FF2B5EF4-FFF2-40B4-BE49-F238E27FC236}">
                <a16:creationId xmlns:a16="http://schemas.microsoft.com/office/drawing/2014/main" id="{098AFAAF-06DE-49DA-BEF4-CCF0D0BF291C}"/>
              </a:ext>
            </a:extLst>
          </p:cNvPr>
          <p:cNvSpPr txBox="1"/>
          <p:nvPr/>
        </p:nvSpPr>
        <p:spPr>
          <a:xfrm>
            <a:off x="4111075" y="4597027"/>
            <a:ext cx="716563" cy="461665"/>
          </a:xfrm>
          <a:prstGeom prst="rect">
            <a:avLst/>
          </a:prstGeom>
          <a:solidFill>
            <a:schemeClr val="bg1"/>
          </a:solidFill>
        </p:spPr>
        <p:txBody>
          <a:bodyPr wrap="square" rtlCol="0">
            <a:spAutoFit/>
          </a:bodyPr>
          <a:lstStyle/>
          <a:p>
            <a:pPr algn="ctr"/>
            <a:r>
              <a:rPr lang="de-DE" sz="800" b="1" dirty="0">
                <a:solidFill>
                  <a:schemeClr val="bg1">
                    <a:lumMod val="50000"/>
                  </a:schemeClr>
                </a:solidFill>
                <a:latin typeface="Calibri" panose="020F0502020204030204" pitchFamily="34" charset="0"/>
                <a:cs typeface="Calibri" panose="020F0502020204030204" pitchFamily="34" charset="0"/>
              </a:rPr>
              <a:t>Hard to employ people, TG4</a:t>
            </a:r>
          </a:p>
        </p:txBody>
      </p:sp>
      <p:sp>
        <p:nvSpPr>
          <p:cNvPr id="7" name="Foliennummernplatzhalter 6">
            <a:extLst>
              <a:ext uri="{FF2B5EF4-FFF2-40B4-BE49-F238E27FC236}">
                <a16:creationId xmlns:a16="http://schemas.microsoft.com/office/drawing/2014/main" id="{BA4D22A5-3CD0-4136-844B-4CD6D0C014AB}"/>
              </a:ext>
            </a:extLst>
          </p:cNvPr>
          <p:cNvSpPr>
            <a:spLocks noGrp="1"/>
          </p:cNvSpPr>
          <p:nvPr>
            <p:ph type="sldNum" sz="quarter" idx="12"/>
          </p:nvPr>
        </p:nvSpPr>
        <p:spPr/>
        <p:txBody>
          <a:bodyPr/>
          <a:lstStyle/>
          <a:p>
            <a:pPr rtl="0"/>
            <a:fld id="{3A98EE3D-8CD1-4C3F-BD1C-C98C9596463C}" type="slidenum">
              <a:rPr lang="en-US" smtClean="0"/>
              <a:t>12</a:t>
            </a:fld>
            <a:endParaRPr lang="en-US" dirty="0"/>
          </a:p>
        </p:txBody>
      </p:sp>
    </p:spTree>
    <p:extLst>
      <p:ext uri="{BB962C8B-B14F-4D97-AF65-F5344CB8AC3E}">
        <p14:creationId xmlns:p14="http://schemas.microsoft.com/office/powerpoint/2010/main" val="3355350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83F47-BEF5-4C4C-9670-D53F44D3DD50}"/>
              </a:ext>
            </a:extLst>
          </p:cNvPr>
          <p:cNvSpPr>
            <a:spLocks noGrp="1"/>
          </p:cNvSpPr>
          <p:nvPr>
            <p:ph type="title"/>
          </p:nvPr>
        </p:nvSpPr>
        <p:spPr>
          <a:xfrm>
            <a:off x="397000" y="632843"/>
            <a:ext cx="11029616" cy="537668"/>
          </a:xfrm>
        </p:spPr>
        <p:txBody>
          <a:bodyPr>
            <a:normAutofit/>
          </a:bodyPr>
          <a:lstStyle/>
          <a:p>
            <a:r>
              <a:rPr lang="de-DE" dirty="0">
                <a:solidFill>
                  <a:schemeClr val="tx1"/>
                </a:solidFill>
              </a:rPr>
              <a:t>10. Flow Chart: </a:t>
            </a:r>
            <a:r>
              <a:rPr lang="de-DE" dirty="0">
                <a:solidFill>
                  <a:srgbClr val="002060"/>
                </a:solidFill>
                <a:latin typeface="+mn-lt"/>
                <a:ea typeface="+mn-ea"/>
                <a:cs typeface="+mn-cs"/>
              </a:rPr>
              <a:t>New Service Model for Employers</a:t>
            </a:r>
          </a:p>
        </p:txBody>
      </p:sp>
      <p:sp>
        <p:nvSpPr>
          <p:cNvPr id="4" name="Fußzeilenplatzhalter 3">
            <a:extLst>
              <a:ext uri="{FF2B5EF4-FFF2-40B4-BE49-F238E27FC236}">
                <a16:creationId xmlns:a16="http://schemas.microsoft.com/office/drawing/2014/main" id="{053E0445-9A29-4143-A271-60560ECDA1F9}"/>
              </a:ext>
            </a:extLst>
          </p:cNvPr>
          <p:cNvSpPr>
            <a:spLocks noGrp="1"/>
          </p:cNvSpPr>
          <p:nvPr>
            <p:ph type="ftr" sz="quarter" idx="11"/>
          </p:nvPr>
        </p:nvSpPr>
        <p:spPr/>
        <p:txBody>
          <a:bodyPr/>
          <a:lstStyle/>
          <a:p>
            <a:pPr rtl="0"/>
            <a:r>
              <a:rPr lang="en-US"/>
              <a:t>SESA Meeting with WCC  -  18.09.2020</a:t>
            </a:r>
            <a:endParaRPr lang="en-US" dirty="0"/>
          </a:p>
        </p:txBody>
      </p:sp>
      <p:pic>
        <p:nvPicPr>
          <p:cNvPr id="6" name="Grafik 5">
            <a:extLst>
              <a:ext uri="{FF2B5EF4-FFF2-40B4-BE49-F238E27FC236}">
                <a16:creationId xmlns:a16="http://schemas.microsoft.com/office/drawing/2014/main" id="{F044B132-030E-42DA-9FB6-3DF9301FDE44}"/>
              </a:ext>
            </a:extLst>
          </p:cNvPr>
          <p:cNvPicPr>
            <a:picLocks noChangeAspect="1"/>
          </p:cNvPicPr>
          <p:nvPr/>
        </p:nvPicPr>
        <p:blipFill>
          <a:blip r:embed="rId2"/>
          <a:stretch>
            <a:fillRect/>
          </a:stretch>
        </p:blipFill>
        <p:spPr>
          <a:xfrm>
            <a:off x="581192" y="1634526"/>
            <a:ext cx="11105148" cy="4590631"/>
          </a:xfrm>
          <a:prstGeom prst="rect">
            <a:avLst/>
          </a:prstGeom>
        </p:spPr>
      </p:pic>
      <p:sp>
        <p:nvSpPr>
          <p:cNvPr id="5" name="Foliennummernplatzhalter 4">
            <a:extLst>
              <a:ext uri="{FF2B5EF4-FFF2-40B4-BE49-F238E27FC236}">
                <a16:creationId xmlns:a16="http://schemas.microsoft.com/office/drawing/2014/main" id="{8F186681-B70D-4FD2-BEFA-4FC1359AA810}"/>
              </a:ext>
            </a:extLst>
          </p:cNvPr>
          <p:cNvSpPr>
            <a:spLocks noGrp="1"/>
          </p:cNvSpPr>
          <p:nvPr>
            <p:ph type="sldNum" sz="quarter" idx="12"/>
          </p:nvPr>
        </p:nvSpPr>
        <p:spPr/>
        <p:txBody>
          <a:bodyPr/>
          <a:lstStyle/>
          <a:p>
            <a:pPr rtl="0"/>
            <a:fld id="{3A98EE3D-8CD1-4C3F-BD1C-C98C9596463C}" type="slidenum">
              <a:rPr lang="en-US" smtClean="0"/>
              <a:t>13</a:t>
            </a:fld>
            <a:endParaRPr lang="en-US" dirty="0"/>
          </a:p>
        </p:txBody>
      </p:sp>
    </p:spTree>
    <p:extLst>
      <p:ext uri="{BB962C8B-B14F-4D97-AF65-F5344CB8AC3E}">
        <p14:creationId xmlns:p14="http://schemas.microsoft.com/office/powerpoint/2010/main" val="2960329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252D9B-950D-440B-B1D0-A412669234B4}"/>
              </a:ext>
            </a:extLst>
          </p:cNvPr>
          <p:cNvSpPr>
            <a:spLocks noGrp="1"/>
          </p:cNvSpPr>
          <p:nvPr>
            <p:ph type="title"/>
          </p:nvPr>
        </p:nvSpPr>
        <p:spPr>
          <a:xfrm>
            <a:off x="2091143" y="3008975"/>
            <a:ext cx="11029616" cy="988332"/>
          </a:xfrm>
        </p:spPr>
        <p:txBody>
          <a:bodyPr>
            <a:normAutofit/>
          </a:bodyPr>
          <a:lstStyle/>
          <a:p>
            <a:r>
              <a:rPr lang="de-DE" sz="4400" dirty="0">
                <a:solidFill>
                  <a:srgbClr val="002060"/>
                </a:solidFill>
              </a:rPr>
              <a:t>Thanks for your Attention</a:t>
            </a:r>
          </a:p>
        </p:txBody>
      </p:sp>
      <p:sp>
        <p:nvSpPr>
          <p:cNvPr id="4" name="Fußzeilenplatzhalter 3">
            <a:extLst>
              <a:ext uri="{FF2B5EF4-FFF2-40B4-BE49-F238E27FC236}">
                <a16:creationId xmlns:a16="http://schemas.microsoft.com/office/drawing/2014/main" id="{001F1CB9-8247-40CC-814A-FA167265C528}"/>
              </a:ext>
            </a:extLst>
          </p:cNvPr>
          <p:cNvSpPr>
            <a:spLocks noGrp="1"/>
          </p:cNvSpPr>
          <p:nvPr>
            <p:ph type="ftr" sz="quarter" idx="11"/>
          </p:nvPr>
        </p:nvSpPr>
        <p:spPr/>
        <p:txBody>
          <a:bodyPr/>
          <a:lstStyle/>
          <a:p>
            <a:pPr rtl="0"/>
            <a:r>
              <a:rPr lang="en-US"/>
              <a:t>SESA Meeting with WCC  -  18.09.2020</a:t>
            </a:r>
            <a:endParaRPr lang="en-US" dirty="0"/>
          </a:p>
        </p:txBody>
      </p:sp>
      <p:sp>
        <p:nvSpPr>
          <p:cNvPr id="5" name="Foliennummernplatzhalter 4">
            <a:extLst>
              <a:ext uri="{FF2B5EF4-FFF2-40B4-BE49-F238E27FC236}">
                <a16:creationId xmlns:a16="http://schemas.microsoft.com/office/drawing/2014/main" id="{98818E01-752D-46BB-AEEB-52F86C22BE59}"/>
              </a:ext>
            </a:extLst>
          </p:cNvPr>
          <p:cNvSpPr>
            <a:spLocks noGrp="1"/>
          </p:cNvSpPr>
          <p:nvPr>
            <p:ph type="sldNum" sz="quarter" idx="12"/>
          </p:nvPr>
        </p:nvSpPr>
        <p:spPr/>
        <p:txBody>
          <a:bodyPr/>
          <a:lstStyle/>
          <a:p>
            <a:pPr rtl="0"/>
            <a:fld id="{3A98EE3D-8CD1-4C3F-BD1C-C98C9596463C}" type="slidenum">
              <a:rPr lang="en-US" smtClean="0"/>
              <a:t>14</a:t>
            </a:fld>
            <a:endParaRPr lang="en-US" dirty="0"/>
          </a:p>
        </p:txBody>
      </p:sp>
    </p:spTree>
    <p:extLst>
      <p:ext uri="{BB962C8B-B14F-4D97-AF65-F5344CB8AC3E}">
        <p14:creationId xmlns:p14="http://schemas.microsoft.com/office/powerpoint/2010/main" val="333743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3509B-7B1D-41CD-9C05-15982B394C48}"/>
              </a:ext>
            </a:extLst>
          </p:cNvPr>
          <p:cNvSpPr>
            <a:spLocks noGrp="1"/>
          </p:cNvSpPr>
          <p:nvPr>
            <p:ph type="title"/>
          </p:nvPr>
        </p:nvSpPr>
        <p:spPr>
          <a:xfrm>
            <a:off x="610213" y="295549"/>
            <a:ext cx="11029616" cy="988332"/>
          </a:xfrm>
        </p:spPr>
        <p:txBody>
          <a:bodyPr/>
          <a:lstStyle/>
          <a:p>
            <a:r>
              <a:rPr lang="de-DE" dirty="0">
                <a:solidFill>
                  <a:schemeClr val="tx1"/>
                </a:solidFill>
              </a:rPr>
              <a:t>Agenda</a:t>
            </a:r>
          </a:p>
        </p:txBody>
      </p:sp>
      <p:sp>
        <p:nvSpPr>
          <p:cNvPr id="4" name="Textfeld 3">
            <a:extLst>
              <a:ext uri="{FF2B5EF4-FFF2-40B4-BE49-F238E27FC236}">
                <a16:creationId xmlns:a16="http://schemas.microsoft.com/office/drawing/2014/main" id="{539DBFC1-9E38-45D5-9D78-3211928045C9}"/>
              </a:ext>
            </a:extLst>
          </p:cNvPr>
          <p:cNvSpPr txBox="1"/>
          <p:nvPr/>
        </p:nvSpPr>
        <p:spPr>
          <a:xfrm>
            <a:off x="610213" y="1283881"/>
            <a:ext cx="11029616" cy="5632311"/>
          </a:xfrm>
          <a:prstGeom prst="rect">
            <a:avLst/>
          </a:prstGeom>
          <a:noFill/>
        </p:spPr>
        <p:txBody>
          <a:bodyPr wrap="square" rtlCol="0">
            <a:spAutoFit/>
          </a:bodyPr>
          <a:lstStyle/>
          <a:p>
            <a:pPr marL="342900" indent="-342900">
              <a:lnSpc>
                <a:spcPct val="150000"/>
              </a:lnSpc>
              <a:buFont typeface="+mj-lt"/>
              <a:buAutoNum type="arabicPeriod"/>
            </a:pPr>
            <a:r>
              <a:rPr lang="de-DE" dirty="0"/>
              <a:t>What is driving SESA´s</a:t>
            </a:r>
            <a:r>
              <a:rPr lang="de-DE" dirty="0">
                <a:solidFill>
                  <a:schemeClr val="tx1">
                    <a:lumMod val="65000"/>
                    <a:lumOff val="35000"/>
                  </a:schemeClr>
                </a:solidFill>
              </a:rPr>
              <a:t>*</a:t>
            </a:r>
            <a:r>
              <a:rPr lang="de-DE" dirty="0"/>
              <a:t> Change? </a:t>
            </a:r>
          </a:p>
          <a:p>
            <a:pPr marL="342900" indent="-342900">
              <a:lnSpc>
                <a:spcPct val="150000"/>
              </a:lnSpc>
              <a:buFont typeface="+mj-lt"/>
              <a:buAutoNum type="arabicPeriod"/>
            </a:pPr>
            <a:r>
              <a:rPr lang="de-DE" dirty="0"/>
              <a:t>Where SESA stands now?</a:t>
            </a:r>
          </a:p>
          <a:p>
            <a:pPr marL="342900" indent="-342900">
              <a:lnSpc>
                <a:spcPct val="150000"/>
              </a:lnSpc>
              <a:buFont typeface="+mj-lt"/>
              <a:buAutoNum type="arabicPeriod"/>
            </a:pPr>
            <a:r>
              <a:rPr lang="de-DE" dirty="0"/>
              <a:t>What are SESA´s Customer related Goals?</a:t>
            </a:r>
          </a:p>
          <a:p>
            <a:pPr marL="342900" indent="-342900">
              <a:lnSpc>
                <a:spcPct val="150000"/>
              </a:lnSpc>
              <a:buFont typeface="+mj-lt"/>
              <a:buAutoNum type="arabicPeriod"/>
            </a:pPr>
            <a:r>
              <a:rPr lang="de-DE" dirty="0"/>
              <a:t>What are SESA`s Staff related Goals?</a:t>
            </a:r>
          </a:p>
          <a:p>
            <a:pPr marL="342900" indent="-342900">
              <a:lnSpc>
                <a:spcPct val="150000"/>
              </a:lnSpc>
              <a:buFont typeface="+mj-lt"/>
              <a:buAutoNum type="arabicPeriod"/>
            </a:pPr>
            <a:r>
              <a:rPr lang="de-DE" dirty="0"/>
              <a:t>What are SESA´s Partner related Goals?</a:t>
            </a:r>
          </a:p>
          <a:p>
            <a:pPr marL="342900" indent="-342900">
              <a:lnSpc>
                <a:spcPct val="150000"/>
              </a:lnSpc>
              <a:buFont typeface="+mj-lt"/>
              <a:buAutoNum type="arabicPeriod"/>
            </a:pPr>
            <a:r>
              <a:rPr lang="de-DE" dirty="0"/>
              <a:t>What are SESA´s Management related Goals?</a:t>
            </a:r>
          </a:p>
          <a:p>
            <a:pPr>
              <a:lnSpc>
                <a:spcPct val="150000"/>
              </a:lnSpc>
            </a:pPr>
            <a:r>
              <a:rPr lang="de-DE" b="1" dirty="0">
                <a:solidFill>
                  <a:srgbClr val="002060"/>
                </a:solidFill>
              </a:rPr>
              <a:t>SESA´s FUTURE STARTS WITH A VISION</a:t>
            </a:r>
          </a:p>
          <a:p>
            <a:pPr>
              <a:lnSpc>
                <a:spcPct val="150000"/>
              </a:lnSpc>
            </a:pPr>
            <a:r>
              <a:rPr lang="de-DE" dirty="0"/>
              <a:t>7.   The Business Model of the WorkNet 4.0 Digital Experience Platform</a:t>
            </a:r>
          </a:p>
          <a:p>
            <a:pPr>
              <a:lnSpc>
                <a:spcPct val="150000"/>
              </a:lnSpc>
            </a:pPr>
            <a:r>
              <a:rPr lang="de-DE" dirty="0"/>
              <a:t>8.   What components to build first?</a:t>
            </a:r>
          </a:p>
          <a:p>
            <a:pPr>
              <a:lnSpc>
                <a:spcPct val="150000"/>
              </a:lnSpc>
            </a:pPr>
            <a:r>
              <a:rPr lang="de-DE" dirty="0"/>
              <a:t>9.   Flow Chart:  New Service Model for Jobseekers</a:t>
            </a:r>
          </a:p>
          <a:p>
            <a:pPr>
              <a:lnSpc>
                <a:spcPct val="150000"/>
              </a:lnSpc>
            </a:pPr>
            <a:r>
              <a:rPr lang="de-DE" dirty="0"/>
              <a:t>10. Flow Chart:  New Service Model for Employers</a:t>
            </a:r>
          </a:p>
          <a:p>
            <a:pPr>
              <a:lnSpc>
                <a:spcPct val="150000"/>
              </a:lnSpc>
            </a:pPr>
            <a:endParaRPr lang="de-DE" sz="1000" dirty="0">
              <a:solidFill>
                <a:srgbClr val="F6640A"/>
              </a:solidFill>
            </a:endParaRPr>
          </a:p>
          <a:p>
            <a:pPr>
              <a:lnSpc>
                <a:spcPct val="150000"/>
              </a:lnSpc>
            </a:pPr>
            <a:endParaRPr lang="de-DE" sz="1000" dirty="0">
              <a:solidFill>
                <a:schemeClr val="tx1">
                  <a:lumMod val="65000"/>
                  <a:lumOff val="35000"/>
                </a:schemeClr>
              </a:solidFill>
            </a:endParaRPr>
          </a:p>
          <a:p>
            <a:pPr>
              <a:lnSpc>
                <a:spcPct val="150000"/>
              </a:lnSpc>
            </a:pPr>
            <a:r>
              <a:rPr lang="de-DE" sz="1000" dirty="0">
                <a:solidFill>
                  <a:schemeClr val="tx1">
                    <a:lumMod val="65000"/>
                    <a:lumOff val="35000"/>
                  </a:schemeClr>
                </a:solidFill>
              </a:rPr>
              <a:t>* SESA stands for State Employment Support Agency </a:t>
            </a:r>
          </a:p>
          <a:p>
            <a:pPr marL="342900" indent="-342900">
              <a:buAutoNum type="arabicPeriod"/>
            </a:pPr>
            <a:endParaRPr lang="de-DE" dirty="0"/>
          </a:p>
        </p:txBody>
      </p:sp>
      <p:sp>
        <p:nvSpPr>
          <p:cNvPr id="5" name="Fußzeilenplatzhalter 4">
            <a:extLst>
              <a:ext uri="{FF2B5EF4-FFF2-40B4-BE49-F238E27FC236}">
                <a16:creationId xmlns:a16="http://schemas.microsoft.com/office/drawing/2014/main" id="{C53F8957-7ECA-403C-933E-B2AF9844D2A6}"/>
              </a:ext>
            </a:extLst>
          </p:cNvPr>
          <p:cNvSpPr>
            <a:spLocks noGrp="1"/>
          </p:cNvSpPr>
          <p:nvPr>
            <p:ph type="ftr" sz="quarter" idx="11"/>
          </p:nvPr>
        </p:nvSpPr>
        <p:spPr>
          <a:xfrm>
            <a:off x="688741" y="6459998"/>
            <a:ext cx="6917210" cy="365125"/>
          </a:xfrm>
        </p:spPr>
        <p:txBody>
          <a:bodyPr/>
          <a:lstStyle/>
          <a:p>
            <a:pPr rtl="0"/>
            <a:r>
              <a:rPr lang="en-US" dirty="0"/>
              <a:t>SESA Meeting with WCC  -  18.09.2020</a:t>
            </a:r>
          </a:p>
        </p:txBody>
      </p:sp>
      <p:sp>
        <p:nvSpPr>
          <p:cNvPr id="6" name="Foliennummernplatzhalter 5">
            <a:extLst>
              <a:ext uri="{FF2B5EF4-FFF2-40B4-BE49-F238E27FC236}">
                <a16:creationId xmlns:a16="http://schemas.microsoft.com/office/drawing/2014/main" id="{213FE3EC-F632-4A79-B8E1-A26C46EE3ED9}"/>
              </a:ext>
            </a:extLst>
          </p:cNvPr>
          <p:cNvSpPr>
            <a:spLocks noGrp="1"/>
          </p:cNvSpPr>
          <p:nvPr>
            <p:ph type="sldNum" sz="quarter" idx="12"/>
          </p:nvPr>
        </p:nvSpPr>
        <p:spPr/>
        <p:txBody>
          <a:bodyPr/>
          <a:lstStyle/>
          <a:p>
            <a:pPr rtl="0"/>
            <a:fld id="{3A98EE3D-8CD1-4C3F-BD1C-C98C9596463C}" type="slidenum">
              <a:rPr lang="en-US" smtClean="0"/>
              <a:t>2</a:t>
            </a:fld>
            <a:endParaRPr lang="en-US" dirty="0"/>
          </a:p>
        </p:txBody>
      </p:sp>
    </p:spTree>
    <p:extLst>
      <p:ext uri="{BB962C8B-B14F-4D97-AF65-F5344CB8AC3E}">
        <p14:creationId xmlns:p14="http://schemas.microsoft.com/office/powerpoint/2010/main" val="216955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1E8F-0653-45E3-8DBC-BB42C436C9D4}"/>
              </a:ext>
            </a:extLst>
          </p:cNvPr>
          <p:cNvSpPr>
            <a:spLocks noGrp="1"/>
          </p:cNvSpPr>
          <p:nvPr>
            <p:ph type="title"/>
          </p:nvPr>
        </p:nvSpPr>
        <p:spPr>
          <a:xfrm>
            <a:off x="407451" y="464964"/>
            <a:ext cx="11029616" cy="988332"/>
          </a:xfrm>
        </p:spPr>
        <p:txBody>
          <a:bodyPr>
            <a:normAutofit/>
          </a:bodyPr>
          <a:lstStyle/>
          <a:p>
            <a:r>
              <a:rPr lang="de-DE" dirty="0">
                <a:solidFill>
                  <a:schemeClr val="tx1"/>
                </a:solidFill>
              </a:rPr>
              <a:t>1. What is driving SESA`s Change?</a:t>
            </a:r>
            <a:br>
              <a:rPr lang="de-DE" dirty="0"/>
            </a:br>
            <a:endParaRPr lang="de-DE" dirty="0"/>
          </a:p>
        </p:txBody>
      </p:sp>
      <p:sp>
        <p:nvSpPr>
          <p:cNvPr id="4" name="Fußzeilenplatzhalter 3">
            <a:extLst>
              <a:ext uri="{FF2B5EF4-FFF2-40B4-BE49-F238E27FC236}">
                <a16:creationId xmlns:a16="http://schemas.microsoft.com/office/drawing/2014/main" id="{263B6CC7-E6D1-4D92-A631-63E8332490B2}"/>
              </a:ext>
            </a:extLst>
          </p:cNvPr>
          <p:cNvSpPr>
            <a:spLocks noGrp="1"/>
          </p:cNvSpPr>
          <p:nvPr>
            <p:ph type="ftr" sz="quarter" idx="11"/>
          </p:nvPr>
        </p:nvSpPr>
        <p:spPr/>
        <p:txBody>
          <a:bodyPr/>
          <a:lstStyle/>
          <a:p>
            <a:pPr rtl="0"/>
            <a:r>
              <a:rPr lang="en-US"/>
              <a:t>SESA Meeting with WCC  -  18.09.2020</a:t>
            </a:r>
            <a:endParaRPr lang="en-US" dirty="0"/>
          </a:p>
        </p:txBody>
      </p:sp>
      <p:sp>
        <p:nvSpPr>
          <p:cNvPr id="13" name="Textfeld 12">
            <a:extLst>
              <a:ext uri="{FF2B5EF4-FFF2-40B4-BE49-F238E27FC236}">
                <a16:creationId xmlns:a16="http://schemas.microsoft.com/office/drawing/2014/main" id="{976D9D79-54A3-4641-9325-2876042FB0C8}"/>
              </a:ext>
            </a:extLst>
          </p:cNvPr>
          <p:cNvSpPr txBox="1"/>
          <p:nvPr/>
        </p:nvSpPr>
        <p:spPr>
          <a:xfrm>
            <a:off x="971569" y="1391828"/>
            <a:ext cx="9659486" cy="5078313"/>
          </a:xfrm>
          <a:prstGeom prst="rect">
            <a:avLst/>
          </a:prstGeom>
          <a:noFill/>
        </p:spPr>
        <p:txBody>
          <a:bodyPr wrap="square">
            <a:spAutoFit/>
          </a:bodyPr>
          <a:lstStyle/>
          <a:p>
            <a:pPr marL="285750" indent="-285750">
              <a:buFont typeface="Arial" panose="020B0604020202020204" pitchFamily="34" charset="0"/>
              <a:buChar char="•"/>
            </a:pPr>
            <a:r>
              <a:rPr lang="en-US" dirty="0"/>
              <a:t>SESA as a newly established State Agency is under the pressure to be quickly operational and to meet customer expectations.</a:t>
            </a:r>
          </a:p>
          <a:p>
            <a:pPr marL="285750" indent="-285750">
              <a:buFont typeface="Arial" panose="020B0604020202020204" pitchFamily="34" charset="0"/>
              <a:buChar char="•"/>
            </a:pPr>
            <a:r>
              <a:rPr lang="en-US" dirty="0">
                <a:solidFill>
                  <a:srgbClr val="002060"/>
                </a:solidFill>
              </a:rPr>
              <a:t>The existing WorkNet application is outdated and doesn´t meet the constantly changing expectations of Employers and Jobseekers. </a:t>
            </a:r>
          </a:p>
          <a:p>
            <a:pPr marL="285750" indent="-285750">
              <a:buFont typeface="Arial" panose="020B0604020202020204" pitchFamily="34" charset="0"/>
              <a:buChar char="•"/>
            </a:pPr>
            <a:r>
              <a:rPr lang="en-US" dirty="0"/>
              <a:t>SESA´s customers expectations have risen over the last years, there is a clear demand for digital support and self-services. </a:t>
            </a:r>
          </a:p>
          <a:p>
            <a:pPr marL="285750" indent="-285750">
              <a:buFont typeface="Arial" panose="020B0604020202020204" pitchFamily="34" charset="0"/>
              <a:buChar char="•"/>
            </a:pPr>
            <a:r>
              <a:rPr lang="en-US" dirty="0">
                <a:solidFill>
                  <a:srgbClr val="002060"/>
                </a:solidFill>
              </a:rPr>
              <a:t>SESA´s employees expect a capable software application in order to carry out administrational tasks. </a:t>
            </a:r>
          </a:p>
          <a:p>
            <a:pPr marL="285750" indent="-285750">
              <a:buFont typeface="Arial" panose="020B0604020202020204" pitchFamily="34" charset="0"/>
              <a:buChar char="•"/>
            </a:pPr>
            <a:r>
              <a:rPr lang="en-US" dirty="0"/>
              <a:t>Customer Numbers declined over the past years. </a:t>
            </a:r>
          </a:p>
          <a:p>
            <a:pPr marL="285750" indent="-285750">
              <a:buFont typeface="Arial" panose="020B0604020202020204" pitchFamily="34" charset="0"/>
              <a:buChar char="•"/>
            </a:pPr>
            <a:r>
              <a:rPr lang="en-US" dirty="0">
                <a:solidFill>
                  <a:srgbClr val="002060"/>
                </a:solidFill>
              </a:rPr>
              <a:t>SESA aims to gain back customer trust by widening the service variety and quality significantly.</a:t>
            </a:r>
          </a:p>
          <a:p>
            <a:pPr marL="285750" indent="-285750">
              <a:buFont typeface="Arial" panose="020B0604020202020204" pitchFamily="34" charset="0"/>
              <a:buChar char="•"/>
            </a:pPr>
            <a:r>
              <a:rPr lang="en-US" dirty="0"/>
              <a:t>SESA´s management aims to achieve greater insights into customer behavior, transaction history, success factors and specific performance related topics on mediation and counselling. </a:t>
            </a:r>
          </a:p>
          <a:p>
            <a:pPr marL="285750" indent="-285750">
              <a:buFont typeface="Arial" panose="020B0604020202020204" pitchFamily="34" charset="0"/>
              <a:buChar char="•"/>
            </a:pPr>
            <a:r>
              <a:rPr lang="en-US" dirty="0">
                <a:solidFill>
                  <a:srgbClr val="002060"/>
                </a:solidFill>
              </a:rPr>
              <a:t>The Digital Platform shall enable SESA´s ability to react on market demands  faster. </a:t>
            </a:r>
          </a:p>
          <a:p>
            <a:pPr marL="285750" indent="-285750">
              <a:buFont typeface="Arial" panose="020B0604020202020204" pitchFamily="34" charset="0"/>
              <a:buChar char="•"/>
            </a:pPr>
            <a:r>
              <a:rPr lang="en-US" dirty="0"/>
              <a:t>In Addition COVID crises has demonstrated the vulnerability of SESA lacking adequate IT-support.</a:t>
            </a:r>
          </a:p>
          <a:p>
            <a:pPr marL="285750" indent="-285750">
              <a:buFont typeface="Arial" panose="020B0604020202020204" pitchFamily="34" charset="0"/>
              <a:buChar char="•"/>
            </a:pPr>
            <a:r>
              <a:rPr lang="en-US" dirty="0">
                <a:solidFill>
                  <a:srgbClr val="002060"/>
                </a:solidFill>
              </a:rPr>
              <a:t>The number of returning Georgian (Circular Migration) has risen as well the number of Migrants </a:t>
            </a:r>
          </a:p>
          <a:p>
            <a:pPr marL="285750" indent="-285750">
              <a:buFont typeface="Arial" panose="020B0604020202020204" pitchFamily="34" charset="0"/>
              <a:buChar char="•"/>
            </a:pPr>
            <a:endParaRPr lang="en-US" dirty="0">
              <a:solidFill>
                <a:schemeClr val="tx1">
                  <a:lumMod val="65000"/>
                  <a:lumOff val="35000"/>
                </a:schemeClr>
              </a:solidFill>
            </a:endParaRPr>
          </a:p>
          <a:p>
            <a:pPr marL="285750" indent="-285750">
              <a:buFont typeface="Arial" panose="020B0604020202020204" pitchFamily="34" charset="0"/>
              <a:buChar char="•"/>
            </a:pPr>
            <a:endParaRPr lang="en-US" dirty="0"/>
          </a:p>
        </p:txBody>
      </p:sp>
      <p:sp>
        <p:nvSpPr>
          <p:cNvPr id="5" name="Foliennummernplatzhalter 4">
            <a:extLst>
              <a:ext uri="{FF2B5EF4-FFF2-40B4-BE49-F238E27FC236}">
                <a16:creationId xmlns:a16="http://schemas.microsoft.com/office/drawing/2014/main" id="{26909A53-AF1B-437E-88BE-492E1CC770F9}"/>
              </a:ext>
            </a:extLst>
          </p:cNvPr>
          <p:cNvSpPr>
            <a:spLocks noGrp="1"/>
          </p:cNvSpPr>
          <p:nvPr>
            <p:ph type="sldNum" sz="quarter" idx="12"/>
          </p:nvPr>
        </p:nvSpPr>
        <p:spPr/>
        <p:txBody>
          <a:bodyPr/>
          <a:lstStyle/>
          <a:p>
            <a:pPr rtl="0"/>
            <a:fld id="{3A98EE3D-8CD1-4C3F-BD1C-C98C9596463C}" type="slidenum">
              <a:rPr lang="en-US" smtClean="0"/>
              <a:t>3</a:t>
            </a:fld>
            <a:endParaRPr lang="en-US" dirty="0"/>
          </a:p>
        </p:txBody>
      </p:sp>
    </p:spTree>
    <p:extLst>
      <p:ext uri="{BB962C8B-B14F-4D97-AF65-F5344CB8AC3E}">
        <p14:creationId xmlns:p14="http://schemas.microsoft.com/office/powerpoint/2010/main" val="33917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3B2F20B-B26D-47DD-A426-43841262C418}"/>
              </a:ext>
            </a:extLst>
          </p:cNvPr>
          <p:cNvSpPr/>
          <p:nvPr/>
        </p:nvSpPr>
        <p:spPr>
          <a:xfrm>
            <a:off x="1332515" y="1057293"/>
            <a:ext cx="10077938" cy="6601807"/>
          </a:xfrm>
          <a:prstGeom prst="rect">
            <a:avLst/>
          </a:prstGeom>
        </p:spPr>
        <p:txBody>
          <a:bodyPr wrap="square">
            <a:spAutoFit/>
          </a:bodyPr>
          <a:lstStyle/>
          <a:p>
            <a:pPr fontAlgn="base">
              <a:lnSpc>
                <a:spcPct val="150000"/>
              </a:lnSpc>
            </a:pPr>
            <a:r>
              <a:rPr lang="en-US" b="1" u="sng" dirty="0">
                <a:solidFill>
                  <a:srgbClr val="002060"/>
                </a:solidFill>
                <a:latin typeface="inherit"/>
              </a:rPr>
              <a:t>Customer related:</a:t>
            </a:r>
          </a:p>
          <a:p>
            <a:pPr marL="285750" indent="-285750" fontAlgn="base">
              <a:lnSpc>
                <a:spcPct val="150000"/>
              </a:lnSpc>
              <a:buFont typeface="Arial" panose="020B0604020202020204" pitchFamily="34" charset="0"/>
              <a:buChar char="•"/>
            </a:pPr>
            <a:r>
              <a:rPr lang="en-US" b="1" dirty="0">
                <a:solidFill>
                  <a:srgbClr val="002060"/>
                </a:solidFill>
                <a:latin typeface="inherit"/>
              </a:rPr>
              <a:t>SESA´s services aren´t seen as pleasant, services are seen as bureaucratic, old-fashioned and insignificant. </a:t>
            </a:r>
          </a:p>
          <a:p>
            <a:pPr marL="285750" indent="-285750" fontAlgn="base">
              <a:lnSpc>
                <a:spcPct val="150000"/>
              </a:lnSpc>
              <a:buFont typeface="Arial" panose="020B0604020202020204" pitchFamily="34" charset="0"/>
              <a:buChar char="•"/>
            </a:pPr>
            <a:r>
              <a:rPr lang="en-US" b="1" dirty="0">
                <a:solidFill>
                  <a:srgbClr val="002060"/>
                </a:solidFill>
                <a:latin typeface="inherit"/>
              </a:rPr>
              <a:t>There aren´t really any self-services.</a:t>
            </a:r>
          </a:p>
          <a:p>
            <a:pPr marL="285750" indent="-285750" fontAlgn="base">
              <a:lnSpc>
                <a:spcPct val="150000"/>
              </a:lnSpc>
              <a:buFont typeface="Arial" panose="020B0604020202020204" pitchFamily="34" charset="0"/>
              <a:buChar char="•"/>
            </a:pPr>
            <a:r>
              <a:rPr lang="en-US" b="1" dirty="0">
                <a:solidFill>
                  <a:srgbClr val="002060"/>
                </a:solidFill>
                <a:latin typeface="inherit"/>
              </a:rPr>
              <a:t>The information and service quality is seen as very basic. </a:t>
            </a:r>
          </a:p>
          <a:p>
            <a:pPr marL="285750" indent="-285750" fontAlgn="base">
              <a:lnSpc>
                <a:spcPct val="150000"/>
              </a:lnSpc>
              <a:buFont typeface="Arial" panose="020B0604020202020204" pitchFamily="34" charset="0"/>
              <a:buChar char="•"/>
            </a:pPr>
            <a:r>
              <a:rPr lang="en-US" b="1" dirty="0">
                <a:solidFill>
                  <a:srgbClr val="002060"/>
                </a:solidFill>
                <a:latin typeface="inherit"/>
              </a:rPr>
              <a:t>Customers choose other Job-Exchanges before using WorkNet.</a:t>
            </a:r>
          </a:p>
          <a:p>
            <a:pPr marL="285750" indent="-285750" fontAlgn="base">
              <a:lnSpc>
                <a:spcPct val="150000"/>
              </a:lnSpc>
              <a:buFont typeface="Arial" panose="020B0604020202020204" pitchFamily="34" charset="0"/>
              <a:buChar char="•"/>
            </a:pPr>
            <a:r>
              <a:rPr lang="en-US" b="1" dirty="0">
                <a:solidFill>
                  <a:srgbClr val="002060"/>
                </a:solidFill>
                <a:latin typeface="inherit"/>
              </a:rPr>
              <a:t>Data Silos for certain Costumer Groups such as Migrants and People with Disabilities</a:t>
            </a:r>
          </a:p>
          <a:p>
            <a:pPr fontAlgn="base">
              <a:lnSpc>
                <a:spcPct val="150000"/>
              </a:lnSpc>
            </a:pPr>
            <a:r>
              <a:rPr lang="en-US" b="1" u="sng" dirty="0">
                <a:solidFill>
                  <a:schemeClr val="tx1">
                    <a:lumMod val="75000"/>
                    <a:lumOff val="25000"/>
                  </a:schemeClr>
                </a:solidFill>
                <a:latin typeface="inherit"/>
              </a:rPr>
              <a:t>Staff related: </a:t>
            </a:r>
          </a:p>
          <a:p>
            <a:pPr marL="285750" indent="-285750" fontAlgn="base">
              <a:lnSpc>
                <a:spcPct val="150000"/>
              </a:lnSpc>
              <a:buFont typeface="Arial" panose="020B0604020202020204" pitchFamily="34" charset="0"/>
              <a:buChar char="•"/>
            </a:pPr>
            <a:r>
              <a:rPr lang="en-US" b="1" dirty="0">
                <a:solidFill>
                  <a:schemeClr val="tx1">
                    <a:lumMod val="75000"/>
                    <a:lumOff val="25000"/>
                  </a:schemeClr>
                </a:solidFill>
                <a:latin typeface="inherit"/>
              </a:rPr>
              <a:t>Most tasks within the State Employment Support Service are done with paper work (analog). </a:t>
            </a:r>
          </a:p>
          <a:p>
            <a:pPr marL="285750" indent="-285750" fontAlgn="base">
              <a:lnSpc>
                <a:spcPct val="150000"/>
              </a:lnSpc>
              <a:buFont typeface="Arial" panose="020B0604020202020204" pitchFamily="34" charset="0"/>
              <a:buChar char="•"/>
            </a:pPr>
            <a:r>
              <a:rPr lang="en-US" b="1" dirty="0">
                <a:solidFill>
                  <a:schemeClr val="tx1">
                    <a:lumMod val="75000"/>
                    <a:lumOff val="25000"/>
                  </a:schemeClr>
                </a:solidFill>
                <a:latin typeface="inherit"/>
              </a:rPr>
              <a:t>The Service Model Processes are purely IT-supported.  </a:t>
            </a:r>
          </a:p>
          <a:p>
            <a:pPr marL="285750" indent="-285750" fontAlgn="base">
              <a:lnSpc>
                <a:spcPct val="150000"/>
              </a:lnSpc>
              <a:buFont typeface="Arial" panose="020B0604020202020204" pitchFamily="34" charset="0"/>
              <a:buChar char="•"/>
            </a:pPr>
            <a:r>
              <a:rPr lang="en-US" b="1" dirty="0">
                <a:solidFill>
                  <a:schemeClr val="tx1">
                    <a:lumMod val="75000"/>
                    <a:lumOff val="25000"/>
                  </a:schemeClr>
                </a:solidFill>
                <a:latin typeface="inherit"/>
              </a:rPr>
              <a:t>The Service Provision is time consuming. </a:t>
            </a:r>
          </a:p>
          <a:p>
            <a:pPr marL="285750" indent="-285750" fontAlgn="base">
              <a:lnSpc>
                <a:spcPct val="150000"/>
              </a:lnSpc>
              <a:buFont typeface="Arial" panose="020B0604020202020204" pitchFamily="34" charset="0"/>
              <a:buChar char="•"/>
            </a:pPr>
            <a:r>
              <a:rPr lang="en-US" b="1" dirty="0">
                <a:solidFill>
                  <a:schemeClr val="tx1">
                    <a:lumMod val="75000"/>
                    <a:lumOff val="25000"/>
                  </a:schemeClr>
                </a:solidFill>
                <a:latin typeface="inherit"/>
              </a:rPr>
              <a:t>Employees are overloaded and have very little time for mediation and counselling services. </a:t>
            </a:r>
          </a:p>
          <a:p>
            <a:pPr marL="285750" indent="-285750" fontAlgn="base">
              <a:lnSpc>
                <a:spcPct val="150000"/>
              </a:lnSpc>
              <a:buFont typeface="Arial" panose="020B0604020202020204" pitchFamily="34" charset="0"/>
              <a:buChar char="•"/>
            </a:pPr>
            <a:endParaRPr lang="en-US" b="1" dirty="0">
              <a:solidFill>
                <a:schemeClr val="tx1">
                  <a:lumMod val="75000"/>
                  <a:lumOff val="25000"/>
                </a:schemeClr>
              </a:solidFill>
              <a:latin typeface="inherit"/>
            </a:endParaRPr>
          </a:p>
          <a:p>
            <a:pPr fontAlgn="base">
              <a:lnSpc>
                <a:spcPct val="150000"/>
              </a:lnSpc>
            </a:pPr>
            <a:endParaRPr lang="en-US" b="1" dirty="0">
              <a:solidFill>
                <a:srgbClr val="002060"/>
              </a:solidFill>
              <a:latin typeface="inherit"/>
            </a:endParaRPr>
          </a:p>
          <a:p>
            <a:pPr marL="285750" indent="-285750" fontAlgn="base">
              <a:lnSpc>
                <a:spcPct val="150000"/>
              </a:lnSpc>
              <a:buFont typeface="Arial" panose="020B0604020202020204" pitchFamily="34" charset="0"/>
              <a:buChar char="•"/>
            </a:pPr>
            <a:endParaRPr lang="en-US" b="1" dirty="0">
              <a:solidFill>
                <a:srgbClr val="002060"/>
              </a:solidFill>
              <a:latin typeface="inherit"/>
            </a:endParaRPr>
          </a:p>
          <a:p>
            <a:pPr lvl="1" fontAlgn="base"/>
            <a:endParaRPr lang="en-US" dirty="0">
              <a:solidFill>
                <a:srgbClr val="F6640A"/>
              </a:solidFill>
              <a:latin typeface="inherit"/>
            </a:endParaRPr>
          </a:p>
        </p:txBody>
      </p:sp>
      <p:sp>
        <p:nvSpPr>
          <p:cNvPr id="9" name="Titel 8">
            <a:extLst>
              <a:ext uri="{FF2B5EF4-FFF2-40B4-BE49-F238E27FC236}">
                <a16:creationId xmlns:a16="http://schemas.microsoft.com/office/drawing/2014/main" id="{14A2316D-994C-478F-9957-EED51A617C0A}"/>
              </a:ext>
            </a:extLst>
          </p:cNvPr>
          <p:cNvSpPr>
            <a:spLocks noGrp="1"/>
          </p:cNvSpPr>
          <p:nvPr>
            <p:ph type="title"/>
          </p:nvPr>
        </p:nvSpPr>
        <p:spPr>
          <a:xfrm>
            <a:off x="380837" y="68961"/>
            <a:ext cx="11029616" cy="988332"/>
          </a:xfrm>
        </p:spPr>
        <p:txBody>
          <a:bodyPr/>
          <a:lstStyle/>
          <a:p>
            <a:r>
              <a:rPr lang="de-DE" dirty="0">
                <a:solidFill>
                  <a:schemeClr val="tx1"/>
                </a:solidFill>
              </a:rPr>
              <a:t>2. Where SESA stands now?</a:t>
            </a:r>
          </a:p>
        </p:txBody>
      </p:sp>
      <p:sp>
        <p:nvSpPr>
          <p:cNvPr id="11" name="Fußzeilenplatzhalter 10">
            <a:extLst>
              <a:ext uri="{FF2B5EF4-FFF2-40B4-BE49-F238E27FC236}">
                <a16:creationId xmlns:a16="http://schemas.microsoft.com/office/drawing/2014/main" id="{687E9AA4-3283-47AC-A8AB-19A43EEA8C5B}"/>
              </a:ext>
            </a:extLst>
          </p:cNvPr>
          <p:cNvSpPr>
            <a:spLocks noGrp="1"/>
          </p:cNvSpPr>
          <p:nvPr>
            <p:ph type="ftr" sz="quarter" idx="11"/>
          </p:nvPr>
        </p:nvSpPr>
        <p:spPr/>
        <p:txBody>
          <a:bodyPr/>
          <a:lstStyle/>
          <a:p>
            <a:pPr rtl="0"/>
            <a:r>
              <a:rPr lang="en-US" dirty="0"/>
              <a:t>SESA Meeting with WCC  -  18.09.2020</a:t>
            </a:r>
          </a:p>
        </p:txBody>
      </p:sp>
      <p:sp>
        <p:nvSpPr>
          <p:cNvPr id="2" name="Foliennummernplatzhalter 1">
            <a:extLst>
              <a:ext uri="{FF2B5EF4-FFF2-40B4-BE49-F238E27FC236}">
                <a16:creationId xmlns:a16="http://schemas.microsoft.com/office/drawing/2014/main" id="{676B5782-1E2D-4C61-84DE-CBC0BF999CB5}"/>
              </a:ext>
            </a:extLst>
          </p:cNvPr>
          <p:cNvSpPr>
            <a:spLocks noGrp="1"/>
          </p:cNvSpPr>
          <p:nvPr>
            <p:ph type="sldNum" sz="quarter" idx="12"/>
          </p:nvPr>
        </p:nvSpPr>
        <p:spPr/>
        <p:txBody>
          <a:bodyPr/>
          <a:lstStyle/>
          <a:p>
            <a:pPr rtl="0"/>
            <a:fld id="{3A98EE3D-8CD1-4C3F-BD1C-C98C9596463C}" type="slidenum">
              <a:rPr lang="en-US" smtClean="0"/>
              <a:t>4</a:t>
            </a:fld>
            <a:endParaRPr lang="en-US" dirty="0"/>
          </a:p>
        </p:txBody>
      </p:sp>
    </p:spTree>
    <p:extLst>
      <p:ext uri="{BB962C8B-B14F-4D97-AF65-F5344CB8AC3E}">
        <p14:creationId xmlns:p14="http://schemas.microsoft.com/office/powerpoint/2010/main" val="2106060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3B2F20B-B26D-47DD-A426-43841262C418}"/>
              </a:ext>
            </a:extLst>
          </p:cNvPr>
          <p:cNvSpPr/>
          <p:nvPr/>
        </p:nvSpPr>
        <p:spPr>
          <a:xfrm>
            <a:off x="953078" y="1231961"/>
            <a:ext cx="7965240" cy="5035353"/>
          </a:xfrm>
          <a:prstGeom prst="rect">
            <a:avLst/>
          </a:prstGeom>
        </p:spPr>
        <p:txBody>
          <a:bodyPr wrap="square">
            <a:spAutoFit/>
          </a:bodyPr>
          <a:lstStyle/>
          <a:p>
            <a:pPr marL="285750" lvl="1" indent="-285750" fontAlgn="base">
              <a:lnSpc>
                <a:spcPct val="150000"/>
              </a:lnSpc>
              <a:buFont typeface="Arial" panose="020B0604020202020204" pitchFamily="34" charset="0"/>
              <a:buChar char="•"/>
            </a:pPr>
            <a:r>
              <a:rPr lang="en-US" dirty="0">
                <a:solidFill>
                  <a:srgbClr val="002060"/>
                </a:solidFill>
                <a:latin typeface="inherit"/>
              </a:rPr>
              <a:t>Newly created Digital Touch Points based on Customer Survey </a:t>
            </a:r>
          </a:p>
          <a:p>
            <a:pPr marL="285750" lvl="1" indent="-285750" fontAlgn="base">
              <a:lnSpc>
                <a:spcPct val="150000"/>
              </a:lnSpc>
              <a:buFont typeface="Arial" panose="020B0604020202020204" pitchFamily="34" charset="0"/>
              <a:buChar char="•"/>
            </a:pPr>
            <a:r>
              <a:rPr lang="en-US" dirty="0">
                <a:solidFill>
                  <a:srgbClr val="002060"/>
                </a:solidFill>
                <a:latin typeface="inherit"/>
              </a:rPr>
              <a:t>Multi-Channel Approach based on Customer Survey  </a:t>
            </a:r>
          </a:p>
          <a:p>
            <a:pPr marL="285750" lvl="1" indent="-285750" fontAlgn="base">
              <a:lnSpc>
                <a:spcPct val="150000"/>
              </a:lnSpc>
              <a:buFont typeface="Arial" panose="020B0604020202020204" pitchFamily="34" charset="0"/>
              <a:buChar char="•"/>
            </a:pPr>
            <a:r>
              <a:rPr lang="en-US" dirty="0">
                <a:solidFill>
                  <a:srgbClr val="002060"/>
                </a:solidFill>
                <a:latin typeface="inherit"/>
              </a:rPr>
              <a:t>Responsive, intuitive Design</a:t>
            </a:r>
          </a:p>
          <a:p>
            <a:pPr marL="285750" lvl="1" indent="-285750" fontAlgn="base">
              <a:lnSpc>
                <a:spcPct val="150000"/>
              </a:lnSpc>
              <a:buFont typeface="Arial" panose="020B0604020202020204" pitchFamily="34" charset="0"/>
              <a:buChar char="•"/>
            </a:pPr>
            <a:r>
              <a:rPr lang="en-US" dirty="0">
                <a:solidFill>
                  <a:srgbClr val="002060"/>
                </a:solidFill>
                <a:latin typeface="inherit"/>
              </a:rPr>
              <a:t>Short Processing and Response Times – Fast Service Delivery</a:t>
            </a:r>
          </a:p>
          <a:p>
            <a:pPr marL="285750" lvl="1" indent="-285750" fontAlgn="base">
              <a:lnSpc>
                <a:spcPct val="150000"/>
              </a:lnSpc>
              <a:buFont typeface="Arial" panose="020B0604020202020204" pitchFamily="34" charset="0"/>
              <a:buChar char="•"/>
            </a:pPr>
            <a:r>
              <a:rPr lang="en-US" dirty="0">
                <a:solidFill>
                  <a:srgbClr val="002060"/>
                </a:solidFill>
                <a:latin typeface="inherit"/>
              </a:rPr>
              <a:t>High Information Quality (Content)</a:t>
            </a:r>
          </a:p>
          <a:p>
            <a:pPr marL="285750" lvl="1" indent="-285750" fontAlgn="base">
              <a:lnSpc>
                <a:spcPct val="150000"/>
              </a:lnSpc>
              <a:buFont typeface="Arial" panose="020B0604020202020204" pitchFamily="34" charset="0"/>
              <a:buChar char="•"/>
            </a:pPr>
            <a:r>
              <a:rPr lang="en-US" dirty="0">
                <a:solidFill>
                  <a:srgbClr val="002060"/>
                </a:solidFill>
                <a:latin typeface="inherit"/>
              </a:rPr>
              <a:t>Self –Services, not only but particularly the Job-Exchange (Job Board) where Jobseeker and Employers can serve themselves</a:t>
            </a:r>
          </a:p>
          <a:p>
            <a:pPr marL="285750" lvl="1" indent="-285750" fontAlgn="base">
              <a:lnSpc>
                <a:spcPct val="150000"/>
              </a:lnSpc>
              <a:buFont typeface="Arial" panose="020B0604020202020204" pitchFamily="34" charset="0"/>
              <a:buChar char="•"/>
            </a:pPr>
            <a:r>
              <a:rPr lang="en-US" dirty="0">
                <a:solidFill>
                  <a:srgbClr val="002060"/>
                </a:solidFill>
                <a:latin typeface="inherit"/>
              </a:rPr>
              <a:t>Agile approach in order to create IT products with Customers for Costumers which are really needed  </a:t>
            </a:r>
          </a:p>
          <a:p>
            <a:pPr marL="285750" lvl="1" indent="-285750" fontAlgn="base">
              <a:lnSpc>
                <a:spcPct val="150000"/>
              </a:lnSpc>
              <a:buFont typeface="Arial" panose="020B0604020202020204" pitchFamily="34" charset="0"/>
              <a:buChar char="•"/>
            </a:pPr>
            <a:r>
              <a:rPr lang="en-US" dirty="0">
                <a:solidFill>
                  <a:srgbClr val="002060"/>
                </a:solidFill>
                <a:latin typeface="inherit"/>
              </a:rPr>
              <a:t>Self determined search for staff. </a:t>
            </a:r>
          </a:p>
          <a:p>
            <a:pPr marL="285750" lvl="1" indent="-285750" fontAlgn="base">
              <a:lnSpc>
                <a:spcPct val="150000"/>
              </a:lnSpc>
              <a:buFont typeface="Arial" panose="020B0604020202020204" pitchFamily="34" charset="0"/>
              <a:buChar char="•"/>
            </a:pPr>
            <a:r>
              <a:rPr lang="en-US" dirty="0">
                <a:solidFill>
                  <a:srgbClr val="002060"/>
                </a:solidFill>
                <a:latin typeface="inherit"/>
              </a:rPr>
              <a:t>Self determined search for vacancies. </a:t>
            </a:r>
          </a:p>
          <a:p>
            <a:pPr fontAlgn="base">
              <a:lnSpc>
                <a:spcPct val="150000"/>
              </a:lnSpc>
            </a:pPr>
            <a:endParaRPr lang="en-US" b="0" i="0" dirty="0">
              <a:solidFill>
                <a:srgbClr val="002060"/>
              </a:solidFill>
              <a:effectLst/>
              <a:latin typeface="inherit"/>
            </a:endParaRPr>
          </a:p>
        </p:txBody>
      </p:sp>
      <p:sp>
        <p:nvSpPr>
          <p:cNvPr id="9" name="Titel 8">
            <a:extLst>
              <a:ext uri="{FF2B5EF4-FFF2-40B4-BE49-F238E27FC236}">
                <a16:creationId xmlns:a16="http://schemas.microsoft.com/office/drawing/2014/main" id="{14A2316D-994C-478F-9957-EED51A617C0A}"/>
              </a:ext>
            </a:extLst>
          </p:cNvPr>
          <p:cNvSpPr>
            <a:spLocks noGrp="1"/>
          </p:cNvSpPr>
          <p:nvPr>
            <p:ph type="title"/>
          </p:nvPr>
        </p:nvSpPr>
        <p:spPr>
          <a:xfrm>
            <a:off x="380837" y="68961"/>
            <a:ext cx="11029616" cy="988332"/>
          </a:xfrm>
        </p:spPr>
        <p:txBody>
          <a:bodyPr/>
          <a:lstStyle/>
          <a:p>
            <a:r>
              <a:rPr lang="de-DE" dirty="0">
                <a:solidFill>
                  <a:schemeClr val="tx1"/>
                </a:solidFill>
              </a:rPr>
              <a:t>3. What are SESA´s Customer related Goals?  </a:t>
            </a:r>
            <a:r>
              <a:rPr lang="de-DE" dirty="0"/>
              <a:t>					</a:t>
            </a:r>
          </a:p>
        </p:txBody>
      </p:sp>
      <p:sp>
        <p:nvSpPr>
          <p:cNvPr id="11" name="Fußzeilenplatzhalter 10">
            <a:extLst>
              <a:ext uri="{FF2B5EF4-FFF2-40B4-BE49-F238E27FC236}">
                <a16:creationId xmlns:a16="http://schemas.microsoft.com/office/drawing/2014/main" id="{687E9AA4-3283-47AC-A8AB-19A43EEA8C5B}"/>
              </a:ext>
            </a:extLst>
          </p:cNvPr>
          <p:cNvSpPr>
            <a:spLocks noGrp="1"/>
          </p:cNvSpPr>
          <p:nvPr>
            <p:ph type="ftr" sz="quarter" idx="11"/>
          </p:nvPr>
        </p:nvSpPr>
        <p:spPr/>
        <p:txBody>
          <a:bodyPr/>
          <a:lstStyle/>
          <a:p>
            <a:pPr rtl="0"/>
            <a:r>
              <a:rPr lang="en-US" dirty="0"/>
              <a:t>SESA Meeting with WCC  -  18.09.2020</a:t>
            </a:r>
          </a:p>
        </p:txBody>
      </p:sp>
      <p:pic>
        <p:nvPicPr>
          <p:cNvPr id="4" name="Grafik 3">
            <a:extLst>
              <a:ext uri="{FF2B5EF4-FFF2-40B4-BE49-F238E27FC236}">
                <a16:creationId xmlns:a16="http://schemas.microsoft.com/office/drawing/2014/main" id="{AC598A8A-EAC7-4050-AEC3-602F9EF5EA6A}"/>
              </a:ext>
            </a:extLst>
          </p:cNvPr>
          <p:cNvPicPr>
            <a:picLocks noChangeAspect="1"/>
          </p:cNvPicPr>
          <p:nvPr/>
        </p:nvPicPr>
        <p:blipFill>
          <a:blip r:embed="rId2"/>
          <a:stretch>
            <a:fillRect/>
          </a:stretch>
        </p:blipFill>
        <p:spPr>
          <a:xfrm>
            <a:off x="8918318" y="4407601"/>
            <a:ext cx="2131867" cy="1859713"/>
          </a:xfrm>
          <a:prstGeom prst="rect">
            <a:avLst/>
          </a:prstGeom>
        </p:spPr>
      </p:pic>
      <p:sp>
        <p:nvSpPr>
          <p:cNvPr id="6" name="Foliennummernplatzhalter 5">
            <a:extLst>
              <a:ext uri="{FF2B5EF4-FFF2-40B4-BE49-F238E27FC236}">
                <a16:creationId xmlns:a16="http://schemas.microsoft.com/office/drawing/2014/main" id="{2F442370-FB9F-4E6C-BB0E-B7F96E12B14D}"/>
              </a:ext>
            </a:extLst>
          </p:cNvPr>
          <p:cNvSpPr>
            <a:spLocks noGrp="1"/>
          </p:cNvSpPr>
          <p:nvPr>
            <p:ph type="sldNum" sz="quarter" idx="12"/>
          </p:nvPr>
        </p:nvSpPr>
        <p:spPr/>
        <p:txBody>
          <a:bodyPr/>
          <a:lstStyle/>
          <a:p>
            <a:pPr rtl="0"/>
            <a:fld id="{3A98EE3D-8CD1-4C3F-BD1C-C98C9596463C}" type="slidenum">
              <a:rPr lang="en-US" smtClean="0"/>
              <a:t>5</a:t>
            </a:fld>
            <a:endParaRPr lang="en-US" dirty="0"/>
          </a:p>
        </p:txBody>
      </p:sp>
    </p:spTree>
    <p:extLst>
      <p:ext uri="{BB962C8B-B14F-4D97-AF65-F5344CB8AC3E}">
        <p14:creationId xmlns:p14="http://schemas.microsoft.com/office/powerpoint/2010/main" val="3834630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3B2F20B-B26D-47DD-A426-43841262C418}"/>
              </a:ext>
            </a:extLst>
          </p:cNvPr>
          <p:cNvSpPr/>
          <p:nvPr/>
        </p:nvSpPr>
        <p:spPr>
          <a:xfrm>
            <a:off x="781548" y="1409409"/>
            <a:ext cx="8011470" cy="3788858"/>
          </a:xfrm>
          <a:prstGeom prst="rect">
            <a:avLst/>
          </a:prstGeom>
        </p:spPr>
        <p:txBody>
          <a:bodyPr wrap="square">
            <a:spAutoFit/>
          </a:bodyPr>
          <a:lstStyle/>
          <a:p>
            <a:pPr marL="285750" lvl="1" indent="-285750" fontAlgn="base">
              <a:lnSpc>
                <a:spcPct val="150000"/>
              </a:lnSpc>
              <a:buFont typeface="Arial" panose="020B0604020202020204" pitchFamily="34" charset="0"/>
              <a:buChar char="•"/>
            </a:pPr>
            <a:r>
              <a:rPr lang="en-US" b="1" dirty="0">
                <a:solidFill>
                  <a:srgbClr val="C00000"/>
                </a:solidFill>
                <a:latin typeface="inherit"/>
              </a:rPr>
              <a:t>The “New Service Model” for Jobseekers and Employers must be comprehensively supported by the IT in order to relieve Employees of the burden. </a:t>
            </a:r>
          </a:p>
          <a:p>
            <a:pPr marL="285750" lvl="1" indent="-285750" fontAlgn="base">
              <a:lnSpc>
                <a:spcPct val="150000"/>
              </a:lnSpc>
              <a:buFont typeface="Arial" panose="020B0604020202020204" pitchFamily="34" charset="0"/>
              <a:buChar char="•"/>
            </a:pPr>
            <a:r>
              <a:rPr lang="en-US" b="1" dirty="0">
                <a:solidFill>
                  <a:srgbClr val="C00000"/>
                </a:solidFill>
                <a:latin typeface="inherit"/>
              </a:rPr>
              <a:t>Paperwork has to be minimized. </a:t>
            </a:r>
          </a:p>
          <a:p>
            <a:pPr marL="285750" lvl="1" indent="-285750" fontAlgn="base">
              <a:lnSpc>
                <a:spcPct val="150000"/>
              </a:lnSpc>
              <a:buFont typeface="Arial" panose="020B0604020202020204" pitchFamily="34" charset="0"/>
              <a:buChar char="•"/>
            </a:pPr>
            <a:r>
              <a:rPr lang="en-US" b="1" dirty="0">
                <a:solidFill>
                  <a:srgbClr val="C00000"/>
                </a:solidFill>
                <a:latin typeface="inherit"/>
              </a:rPr>
              <a:t>An user friendly IT-Software Application for staff needs to be developed. </a:t>
            </a:r>
          </a:p>
          <a:p>
            <a:pPr marL="285750" lvl="1" indent="-285750" fontAlgn="base">
              <a:lnSpc>
                <a:spcPct val="150000"/>
              </a:lnSpc>
              <a:buFont typeface="Arial" panose="020B0604020202020204" pitchFamily="34" charset="0"/>
              <a:buChar char="•"/>
            </a:pPr>
            <a:r>
              <a:rPr lang="en-US" b="1" dirty="0">
                <a:solidFill>
                  <a:srgbClr val="C00000"/>
                </a:solidFill>
                <a:latin typeface="inherit"/>
              </a:rPr>
              <a:t>Concentration of Staff Resources on customers who need personal support (consider the New Service Model) other Customers can help themselves by using Self-Services</a:t>
            </a:r>
          </a:p>
          <a:p>
            <a:pPr fontAlgn="base">
              <a:lnSpc>
                <a:spcPct val="150000"/>
              </a:lnSpc>
            </a:pPr>
            <a:endParaRPr lang="en-US" b="0" i="0" dirty="0">
              <a:solidFill>
                <a:srgbClr val="002060"/>
              </a:solidFill>
              <a:effectLst/>
              <a:latin typeface="inherit"/>
            </a:endParaRPr>
          </a:p>
        </p:txBody>
      </p:sp>
      <p:sp>
        <p:nvSpPr>
          <p:cNvPr id="9" name="Titel 8">
            <a:extLst>
              <a:ext uri="{FF2B5EF4-FFF2-40B4-BE49-F238E27FC236}">
                <a16:creationId xmlns:a16="http://schemas.microsoft.com/office/drawing/2014/main" id="{14A2316D-994C-478F-9957-EED51A617C0A}"/>
              </a:ext>
            </a:extLst>
          </p:cNvPr>
          <p:cNvSpPr>
            <a:spLocks noGrp="1"/>
          </p:cNvSpPr>
          <p:nvPr>
            <p:ph type="title"/>
          </p:nvPr>
        </p:nvSpPr>
        <p:spPr>
          <a:xfrm>
            <a:off x="380837" y="68961"/>
            <a:ext cx="11029616" cy="988332"/>
          </a:xfrm>
        </p:spPr>
        <p:txBody>
          <a:bodyPr/>
          <a:lstStyle/>
          <a:p>
            <a:r>
              <a:rPr lang="de-DE" dirty="0">
                <a:solidFill>
                  <a:schemeClr val="tx1"/>
                </a:solidFill>
              </a:rPr>
              <a:t>4. What are SESA´s Staff related Goals?</a:t>
            </a:r>
          </a:p>
        </p:txBody>
      </p:sp>
      <p:sp>
        <p:nvSpPr>
          <p:cNvPr id="11" name="Fußzeilenplatzhalter 10">
            <a:extLst>
              <a:ext uri="{FF2B5EF4-FFF2-40B4-BE49-F238E27FC236}">
                <a16:creationId xmlns:a16="http://schemas.microsoft.com/office/drawing/2014/main" id="{687E9AA4-3283-47AC-A8AB-19A43EEA8C5B}"/>
              </a:ext>
            </a:extLst>
          </p:cNvPr>
          <p:cNvSpPr>
            <a:spLocks noGrp="1"/>
          </p:cNvSpPr>
          <p:nvPr>
            <p:ph type="ftr" sz="quarter" idx="11"/>
          </p:nvPr>
        </p:nvSpPr>
        <p:spPr/>
        <p:txBody>
          <a:bodyPr/>
          <a:lstStyle/>
          <a:p>
            <a:pPr rtl="0"/>
            <a:r>
              <a:rPr lang="en-US" dirty="0"/>
              <a:t>SESA Meeting with WCC  -  18.09.2020</a:t>
            </a:r>
          </a:p>
        </p:txBody>
      </p:sp>
      <p:pic>
        <p:nvPicPr>
          <p:cNvPr id="7" name="Grafik 6">
            <a:extLst>
              <a:ext uri="{FF2B5EF4-FFF2-40B4-BE49-F238E27FC236}">
                <a16:creationId xmlns:a16="http://schemas.microsoft.com/office/drawing/2014/main" id="{D760E209-FDBA-4385-ADCB-429EAB02C7E5}"/>
              </a:ext>
            </a:extLst>
          </p:cNvPr>
          <p:cNvPicPr>
            <a:picLocks noChangeAspect="1"/>
          </p:cNvPicPr>
          <p:nvPr/>
        </p:nvPicPr>
        <p:blipFill>
          <a:blip r:embed="rId2"/>
          <a:stretch>
            <a:fillRect/>
          </a:stretch>
        </p:blipFill>
        <p:spPr>
          <a:xfrm>
            <a:off x="8980510" y="4202213"/>
            <a:ext cx="2279763" cy="1992109"/>
          </a:xfrm>
          <a:prstGeom prst="rect">
            <a:avLst/>
          </a:prstGeom>
        </p:spPr>
      </p:pic>
      <p:sp>
        <p:nvSpPr>
          <p:cNvPr id="2" name="Foliennummernplatzhalter 1">
            <a:extLst>
              <a:ext uri="{FF2B5EF4-FFF2-40B4-BE49-F238E27FC236}">
                <a16:creationId xmlns:a16="http://schemas.microsoft.com/office/drawing/2014/main" id="{A0CEA614-DAF6-4BC9-BADF-0B8ACF8E0A7B}"/>
              </a:ext>
            </a:extLst>
          </p:cNvPr>
          <p:cNvSpPr>
            <a:spLocks noGrp="1"/>
          </p:cNvSpPr>
          <p:nvPr>
            <p:ph type="sldNum" sz="quarter" idx="12"/>
          </p:nvPr>
        </p:nvSpPr>
        <p:spPr/>
        <p:txBody>
          <a:bodyPr/>
          <a:lstStyle/>
          <a:p>
            <a:pPr rtl="0"/>
            <a:fld id="{3A98EE3D-8CD1-4C3F-BD1C-C98C9596463C}" type="slidenum">
              <a:rPr lang="en-US" smtClean="0"/>
              <a:t>6</a:t>
            </a:fld>
            <a:endParaRPr lang="en-US" dirty="0"/>
          </a:p>
        </p:txBody>
      </p:sp>
    </p:spTree>
    <p:extLst>
      <p:ext uri="{BB962C8B-B14F-4D97-AF65-F5344CB8AC3E}">
        <p14:creationId xmlns:p14="http://schemas.microsoft.com/office/powerpoint/2010/main" val="331237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3B2F20B-B26D-47DD-A426-43841262C418}"/>
              </a:ext>
            </a:extLst>
          </p:cNvPr>
          <p:cNvSpPr/>
          <p:nvPr/>
        </p:nvSpPr>
        <p:spPr>
          <a:xfrm>
            <a:off x="1433607" y="1534571"/>
            <a:ext cx="8924075" cy="880369"/>
          </a:xfrm>
          <a:prstGeom prst="rect">
            <a:avLst/>
          </a:prstGeom>
        </p:spPr>
        <p:txBody>
          <a:bodyPr wrap="square">
            <a:spAutoFit/>
          </a:bodyPr>
          <a:lstStyle/>
          <a:p>
            <a:pPr marL="0" lvl="1" fontAlgn="base">
              <a:lnSpc>
                <a:spcPct val="150000"/>
              </a:lnSpc>
            </a:pPr>
            <a:endParaRPr lang="en-US" dirty="0">
              <a:solidFill>
                <a:srgbClr val="002060"/>
              </a:solidFill>
              <a:latin typeface="inherit"/>
            </a:endParaRPr>
          </a:p>
          <a:p>
            <a:pPr fontAlgn="base">
              <a:lnSpc>
                <a:spcPct val="150000"/>
              </a:lnSpc>
            </a:pPr>
            <a:endParaRPr lang="en-US" b="0" i="0" dirty="0">
              <a:solidFill>
                <a:srgbClr val="002060"/>
              </a:solidFill>
              <a:effectLst/>
              <a:latin typeface="inherit"/>
            </a:endParaRPr>
          </a:p>
        </p:txBody>
      </p:sp>
      <p:sp>
        <p:nvSpPr>
          <p:cNvPr id="9" name="Titel 8">
            <a:extLst>
              <a:ext uri="{FF2B5EF4-FFF2-40B4-BE49-F238E27FC236}">
                <a16:creationId xmlns:a16="http://schemas.microsoft.com/office/drawing/2014/main" id="{14A2316D-994C-478F-9957-EED51A617C0A}"/>
              </a:ext>
            </a:extLst>
          </p:cNvPr>
          <p:cNvSpPr>
            <a:spLocks noGrp="1"/>
          </p:cNvSpPr>
          <p:nvPr>
            <p:ph type="title"/>
          </p:nvPr>
        </p:nvSpPr>
        <p:spPr>
          <a:xfrm>
            <a:off x="380837" y="68961"/>
            <a:ext cx="11029616" cy="988332"/>
          </a:xfrm>
        </p:spPr>
        <p:txBody>
          <a:bodyPr/>
          <a:lstStyle/>
          <a:p>
            <a:r>
              <a:rPr lang="de-DE" dirty="0">
                <a:solidFill>
                  <a:schemeClr val="tx1"/>
                </a:solidFill>
              </a:rPr>
              <a:t>5. What are SESA´s Partner related Goals?</a:t>
            </a:r>
          </a:p>
        </p:txBody>
      </p:sp>
      <p:sp>
        <p:nvSpPr>
          <p:cNvPr id="11" name="Fußzeilenplatzhalter 10">
            <a:extLst>
              <a:ext uri="{FF2B5EF4-FFF2-40B4-BE49-F238E27FC236}">
                <a16:creationId xmlns:a16="http://schemas.microsoft.com/office/drawing/2014/main" id="{687E9AA4-3283-47AC-A8AB-19A43EEA8C5B}"/>
              </a:ext>
            </a:extLst>
          </p:cNvPr>
          <p:cNvSpPr>
            <a:spLocks noGrp="1"/>
          </p:cNvSpPr>
          <p:nvPr>
            <p:ph type="ftr" sz="quarter" idx="11"/>
          </p:nvPr>
        </p:nvSpPr>
        <p:spPr/>
        <p:txBody>
          <a:bodyPr/>
          <a:lstStyle/>
          <a:p>
            <a:pPr rtl="0"/>
            <a:r>
              <a:rPr lang="en-US" dirty="0"/>
              <a:t>SESA Meeting with WCC  -  18.09.2020</a:t>
            </a:r>
          </a:p>
        </p:txBody>
      </p:sp>
      <p:sp>
        <p:nvSpPr>
          <p:cNvPr id="2" name="Textfeld 1">
            <a:extLst>
              <a:ext uri="{FF2B5EF4-FFF2-40B4-BE49-F238E27FC236}">
                <a16:creationId xmlns:a16="http://schemas.microsoft.com/office/drawing/2014/main" id="{EDE2A017-2C91-4284-83CE-BEEBFBB4B644}"/>
              </a:ext>
            </a:extLst>
          </p:cNvPr>
          <p:cNvSpPr txBox="1"/>
          <p:nvPr/>
        </p:nvSpPr>
        <p:spPr>
          <a:xfrm>
            <a:off x="380837" y="1280106"/>
            <a:ext cx="8258094" cy="3970318"/>
          </a:xfrm>
          <a:prstGeom prst="rect">
            <a:avLst/>
          </a:prstGeom>
          <a:noFill/>
        </p:spPr>
        <p:txBody>
          <a:bodyPr wrap="square" rtlCol="0">
            <a:spAutoFit/>
          </a:bodyPr>
          <a:lstStyle/>
          <a:p>
            <a:endParaRPr lang="de-DE" dirty="0">
              <a:solidFill>
                <a:srgbClr val="00B050"/>
              </a:solidFill>
            </a:endParaRPr>
          </a:p>
          <a:p>
            <a:pPr marL="742950" lvl="1" indent="-285750">
              <a:buFont typeface="Arial" panose="020B0604020202020204" pitchFamily="34" charset="0"/>
              <a:buChar char="•"/>
            </a:pPr>
            <a:r>
              <a:rPr lang="de-DE" dirty="0">
                <a:solidFill>
                  <a:srgbClr val="0070C0"/>
                </a:solidFill>
              </a:rPr>
              <a:t>Access to the platform for Partner Organisation's such as the International Organisation for Migration (IOM), various local NGO´s as well Training Providers</a:t>
            </a:r>
          </a:p>
          <a:p>
            <a:pPr marL="742950" lvl="1" indent="-285750">
              <a:buFont typeface="Arial" panose="020B0604020202020204" pitchFamily="34" charset="0"/>
              <a:buChar char="•"/>
            </a:pPr>
            <a:r>
              <a:rPr lang="de-DE" dirty="0">
                <a:solidFill>
                  <a:srgbClr val="0070C0"/>
                </a:solidFill>
              </a:rPr>
              <a:t>Access to the platform for Regional Government Institutions such as Community Centers</a:t>
            </a:r>
          </a:p>
          <a:p>
            <a:pPr marL="742950" lvl="1" indent="-285750">
              <a:buFont typeface="Arial" panose="020B0604020202020204" pitchFamily="34" charset="0"/>
              <a:buChar char="•"/>
            </a:pPr>
            <a:r>
              <a:rPr lang="de-DE" dirty="0">
                <a:solidFill>
                  <a:srgbClr val="0070C0"/>
                </a:solidFill>
              </a:rPr>
              <a:t>Secure communication and exchance of Data such as reporting to SESA</a:t>
            </a:r>
          </a:p>
          <a:p>
            <a:pPr marL="742950" lvl="1" indent="-285750">
              <a:buFont typeface="Arial" panose="020B0604020202020204" pitchFamily="34" charset="0"/>
              <a:buChar char="•"/>
            </a:pPr>
            <a:r>
              <a:rPr lang="de-DE" dirty="0">
                <a:solidFill>
                  <a:srgbClr val="0070C0"/>
                </a:solidFill>
              </a:rPr>
              <a:t>Self Determined Content Actualisation for selected authorized staff of the Partner Organisation</a:t>
            </a:r>
          </a:p>
          <a:p>
            <a:pPr marL="742950" lvl="1" indent="-285750">
              <a:buFont typeface="Arial" panose="020B0604020202020204" pitchFamily="34" charset="0"/>
              <a:buChar char="•"/>
            </a:pPr>
            <a:r>
              <a:rPr lang="de-DE" dirty="0">
                <a:solidFill>
                  <a:srgbClr val="0070C0"/>
                </a:solidFill>
              </a:rPr>
              <a:t>High data quality due to automated processes</a:t>
            </a:r>
          </a:p>
          <a:p>
            <a:pPr marL="742950" lvl="1" indent="-285750">
              <a:buFont typeface="Arial" panose="020B0604020202020204" pitchFamily="34" charset="0"/>
              <a:buChar char="•"/>
            </a:pPr>
            <a:r>
              <a:rPr lang="de-DE" dirty="0">
                <a:solidFill>
                  <a:srgbClr val="0070C0"/>
                </a:solidFill>
              </a:rPr>
              <a:t>User friendly, intuitive design </a:t>
            </a:r>
          </a:p>
          <a:p>
            <a:pPr lvl="1"/>
            <a:endParaRPr lang="de-DE" dirty="0">
              <a:solidFill>
                <a:srgbClr val="0070C0"/>
              </a:solidFill>
            </a:endParaRPr>
          </a:p>
          <a:p>
            <a:pPr lvl="1"/>
            <a:endParaRPr lang="de-DE" dirty="0">
              <a:solidFill>
                <a:srgbClr val="0070C0"/>
              </a:solidFill>
            </a:endParaRPr>
          </a:p>
          <a:p>
            <a:pPr marL="285750" indent="-285750">
              <a:buFont typeface="Arial" panose="020B0604020202020204" pitchFamily="34" charset="0"/>
              <a:buChar char="•"/>
            </a:pPr>
            <a:endParaRPr lang="de-DE" dirty="0">
              <a:solidFill>
                <a:schemeClr val="accent5">
                  <a:lumMod val="50000"/>
                </a:schemeClr>
              </a:solidFill>
            </a:endParaRPr>
          </a:p>
        </p:txBody>
      </p:sp>
      <p:pic>
        <p:nvPicPr>
          <p:cNvPr id="8" name="Grafik 7">
            <a:extLst>
              <a:ext uri="{FF2B5EF4-FFF2-40B4-BE49-F238E27FC236}">
                <a16:creationId xmlns:a16="http://schemas.microsoft.com/office/drawing/2014/main" id="{4CAFEA0B-3AE6-4B26-AAA2-CBC96823BDF3}"/>
              </a:ext>
            </a:extLst>
          </p:cNvPr>
          <p:cNvPicPr>
            <a:picLocks noChangeAspect="1"/>
          </p:cNvPicPr>
          <p:nvPr/>
        </p:nvPicPr>
        <p:blipFill>
          <a:blip r:embed="rId2"/>
          <a:stretch>
            <a:fillRect/>
          </a:stretch>
        </p:blipFill>
        <p:spPr>
          <a:xfrm>
            <a:off x="8638931" y="4142428"/>
            <a:ext cx="2476355" cy="2160225"/>
          </a:xfrm>
          <a:prstGeom prst="rect">
            <a:avLst/>
          </a:prstGeom>
        </p:spPr>
      </p:pic>
      <p:sp>
        <p:nvSpPr>
          <p:cNvPr id="12" name="Foliennummernplatzhalter 11">
            <a:extLst>
              <a:ext uri="{FF2B5EF4-FFF2-40B4-BE49-F238E27FC236}">
                <a16:creationId xmlns:a16="http://schemas.microsoft.com/office/drawing/2014/main" id="{2AEA0B10-EBE0-46F1-905D-AF86854E8C64}"/>
              </a:ext>
            </a:extLst>
          </p:cNvPr>
          <p:cNvSpPr>
            <a:spLocks noGrp="1"/>
          </p:cNvSpPr>
          <p:nvPr>
            <p:ph type="sldNum" sz="quarter" idx="12"/>
          </p:nvPr>
        </p:nvSpPr>
        <p:spPr/>
        <p:txBody>
          <a:bodyPr/>
          <a:lstStyle/>
          <a:p>
            <a:pPr rtl="0"/>
            <a:fld id="{3A98EE3D-8CD1-4C3F-BD1C-C98C9596463C}" type="slidenum">
              <a:rPr lang="en-US" smtClean="0"/>
              <a:t>7</a:t>
            </a:fld>
            <a:endParaRPr lang="en-US" dirty="0"/>
          </a:p>
        </p:txBody>
      </p:sp>
    </p:spTree>
    <p:extLst>
      <p:ext uri="{BB962C8B-B14F-4D97-AF65-F5344CB8AC3E}">
        <p14:creationId xmlns:p14="http://schemas.microsoft.com/office/powerpoint/2010/main" val="910159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3B2F20B-B26D-47DD-A426-43841262C418}"/>
              </a:ext>
            </a:extLst>
          </p:cNvPr>
          <p:cNvSpPr/>
          <p:nvPr/>
        </p:nvSpPr>
        <p:spPr>
          <a:xfrm>
            <a:off x="1433607" y="1534571"/>
            <a:ext cx="8924075" cy="880369"/>
          </a:xfrm>
          <a:prstGeom prst="rect">
            <a:avLst/>
          </a:prstGeom>
        </p:spPr>
        <p:txBody>
          <a:bodyPr wrap="square">
            <a:spAutoFit/>
          </a:bodyPr>
          <a:lstStyle/>
          <a:p>
            <a:pPr marL="0" lvl="1" fontAlgn="base">
              <a:lnSpc>
                <a:spcPct val="150000"/>
              </a:lnSpc>
            </a:pPr>
            <a:endParaRPr lang="en-US" dirty="0">
              <a:solidFill>
                <a:srgbClr val="002060"/>
              </a:solidFill>
              <a:latin typeface="inherit"/>
            </a:endParaRPr>
          </a:p>
          <a:p>
            <a:pPr fontAlgn="base">
              <a:lnSpc>
                <a:spcPct val="150000"/>
              </a:lnSpc>
            </a:pPr>
            <a:endParaRPr lang="en-US" b="0" i="0" dirty="0">
              <a:solidFill>
                <a:srgbClr val="002060"/>
              </a:solidFill>
              <a:effectLst/>
              <a:latin typeface="inherit"/>
            </a:endParaRPr>
          </a:p>
        </p:txBody>
      </p:sp>
      <p:sp>
        <p:nvSpPr>
          <p:cNvPr id="9" name="Titel 8">
            <a:extLst>
              <a:ext uri="{FF2B5EF4-FFF2-40B4-BE49-F238E27FC236}">
                <a16:creationId xmlns:a16="http://schemas.microsoft.com/office/drawing/2014/main" id="{14A2316D-994C-478F-9957-EED51A617C0A}"/>
              </a:ext>
            </a:extLst>
          </p:cNvPr>
          <p:cNvSpPr>
            <a:spLocks noGrp="1"/>
          </p:cNvSpPr>
          <p:nvPr>
            <p:ph type="title"/>
          </p:nvPr>
        </p:nvSpPr>
        <p:spPr>
          <a:xfrm>
            <a:off x="380837" y="68961"/>
            <a:ext cx="11029616" cy="988332"/>
          </a:xfrm>
        </p:spPr>
        <p:txBody>
          <a:bodyPr/>
          <a:lstStyle/>
          <a:p>
            <a:r>
              <a:rPr lang="de-DE" dirty="0">
                <a:solidFill>
                  <a:schemeClr val="tx1"/>
                </a:solidFill>
              </a:rPr>
              <a:t>6. What are SESA´s Management related Goals?</a:t>
            </a:r>
          </a:p>
        </p:txBody>
      </p:sp>
      <p:sp>
        <p:nvSpPr>
          <p:cNvPr id="11" name="Fußzeilenplatzhalter 10">
            <a:extLst>
              <a:ext uri="{FF2B5EF4-FFF2-40B4-BE49-F238E27FC236}">
                <a16:creationId xmlns:a16="http://schemas.microsoft.com/office/drawing/2014/main" id="{687E9AA4-3283-47AC-A8AB-19A43EEA8C5B}"/>
              </a:ext>
            </a:extLst>
          </p:cNvPr>
          <p:cNvSpPr>
            <a:spLocks noGrp="1"/>
          </p:cNvSpPr>
          <p:nvPr>
            <p:ph type="ftr" sz="quarter" idx="11"/>
          </p:nvPr>
        </p:nvSpPr>
        <p:spPr/>
        <p:txBody>
          <a:bodyPr/>
          <a:lstStyle/>
          <a:p>
            <a:pPr rtl="0"/>
            <a:r>
              <a:rPr lang="en-US" dirty="0"/>
              <a:t>SESA Meeting with WCC  -  18.09.2020</a:t>
            </a:r>
          </a:p>
        </p:txBody>
      </p:sp>
      <p:sp>
        <p:nvSpPr>
          <p:cNvPr id="2" name="Textfeld 1">
            <a:extLst>
              <a:ext uri="{FF2B5EF4-FFF2-40B4-BE49-F238E27FC236}">
                <a16:creationId xmlns:a16="http://schemas.microsoft.com/office/drawing/2014/main" id="{EDE2A017-2C91-4284-83CE-BEEBFBB4B644}"/>
              </a:ext>
            </a:extLst>
          </p:cNvPr>
          <p:cNvSpPr txBox="1"/>
          <p:nvPr/>
        </p:nvSpPr>
        <p:spPr>
          <a:xfrm>
            <a:off x="821251" y="1347820"/>
            <a:ext cx="8258094" cy="3416320"/>
          </a:xfrm>
          <a:prstGeom prst="rect">
            <a:avLst/>
          </a:prstGeom>
          <a:noFill/>
        </p:spPr>
        <p:txBody>
          <a:bodyPr wrap="square" rtlCol="0">
            <a:spAutoFit/>
          </a:bodyPr>
          <a:lstStyle/>
          <a:p>
            <a:r>
              <a:rPr lang="de-DE" dirty="0">
                <a:solidFill>
                  <a:srgbClr val="00B050"/>
                </a:solidFill>
              </a:rPr>
              <a:t>Gaining insights in what works, what doesn´t work, where does is work, where doesn´t</a:t>
            </a:r>
          </a:p>
          <a:p>
            <a:endParaRPr lang="de-DE" dirty="0">
              <a:solidFill>
                <a:srgbClr val="00B050"/>
              </a:solidFill>
            </a:endParaRPr>
          </a:p>
          <a:p>
            <a:pPr marL="742950" lvl="1" indent="-285750">
              <a:buFont typeface="Arial" panose="020B0604020202020204" pitchFamily="34" charset="0"/>
              <a:buChar char="•"/>
            </a:pPr>
            <a:r>
              <a:rPr lang="de-DE" dirty="0">
                <a:solidFill>
                  <a:srgbClr val="00B050"/>
                </a:solidFill>
              </a:rPr>
              <a:t>Cost Overview about how much money is spent where for what, with what success ratio</a:t>
            </a:r>
          </a:p>
          <a:p>
            <a:pPr marL="742950" lvl="1" indent="-285750">
              <a:buFont typeface="Arial" panose="020B0604020202020204" pitchFamily="34" charset="0"/>
              <a:buChar char="•"/>
            </a:pPr>
            <a:r>
              <a:rPr lang="de-DE" dirty="0">
                <a:solidFill>
                  <a:srgbClr val="00B050"/>
                </a:solidFill>
              </a:rPr>
              <a:t>Statistics about Job Placement, Demanded Occupations, Gender, Age, Qualification Level, </a:t>
            </a:r>
          </a:p>
          <a:p>
            <a:pPr marL="742950" lvl="1" indent="-285750">
              <a:buFont typeface="Arial" panose="020B0604020202020204" pitchFamily="34" charset="0"/>
              <a:buChar char="•"/>
            </a:pPr>
            <a:r>
              <a:rPr lang="de-DE" dirty="0">
                <a:solidFill>
                  <a:srgbClr val="00B050"/>
                </a:solidFill>
              </a:rPr>
              <a:t>Real Time Information </a:t>
            </a:r>
          </a:p>
          <a:p>
            <a:pPr marL="742950" lvl="1" indent="-285750">
              <a:buFont typeface="Arial" panose="020B0604020202020204" pitchFamily="34" charset="0"/>
              <a:buChar char="•"/>
            </a:pPr>
            <a:r>
              <a:rPr lang="de-DE" dirty="0">
                <a:solidFill>
                  <a:srgbClr val="00B050"/>
                </a:solidFill>
              </a:rPr>
              <a:t>Configurable Dash Boards</a:t>
            </a:r>
          </a:p>
          <a:p>
            <a:pPr marL="742950" lvl="1" indent="-285750">
              <a:buFont typeface="Arial" panose="020B0604020202020204" pitchFamily="34" charset="0"/>
              <a:buChar char="•"/>
            </a:pPr>
            <a:r>
              <a:rPr lang="de-DE" dirty="0">
                <a:solidFill>
                  <a:srgbClr val="00B050"/>
                </a:solidFill>
              </a:rPr>
              <a:t>Building a Management Information System as a part of the Labor Market Information System</a:t>
            </a:r>
          </a:p>
          <a:p>
            <a:pPr marL="285750" indent="-285750">
              <a:buFont typeface="Arial" panose="020B0604020202020204" pitchFamily="34" charset="0"/>
              <a:buChar char="•"/>
            </a:pPr>
            <a:endParaRPr lang="de-DE" dirty="0">
              <a:solidFill>
                <a:schemeClr val="accent5">
                  <a:lumMod val="50000"/>
                </a:schemeClr>
              </a:solidFill>
            </a:endParaRPr>
          </a:p>
        </p:txBody>
      </p:sp>
      <p:pic>
        <p:nvPicPr>
          <p:cNvPr id="4" name="Grafik 3">
            <a:extLst>
              <a:ext uri="{FF2B5EF4-FFF2-40B4-BE49-F238E27FC236}">
                <a16:creationId xmlns:a16="http://schemas.microsoft.com/office/drawing/2014/main" id="{2A454743-0BFC-42EB-B206-54A38BB80EDF}"/>
              </a:ext>
            </a:extLst>
          </p:cNvPr>
          <p:cNvPicPr>
            <a:picLocks noChangeAspect="1"/>
          </p:cNvPicPr>
          <p:nvPr/>
        </p:nvPicPr>
        <p:blipFill>
          <a:blip r:embed="rId2"/>
          <a:stretch>
            <a:fillRect/>
          </a:stretch>
        </p:blipFill>
        <p:spPr>
          <a:xfrm>
            <a:off x="8871324" y="3731763"/>
            <a:ext cx="2714098" cy="2438256"/>
          </a:xfrm>
          <a:prstGeom prst="rect">
            <a:avLst/>
          </a:prstGeom>
        </p:spPr>
      </p:pic>
      <p:sp>
        <p:nvSpPr>
          <p:cNvPr id="3" name="Foliennummernplatzhalter 2">
            <a:extLst>
              <a:ext uri="{FF2B5EF4-FFF2-40B4-BE49-F238E27FC236}">
                <a16:creationId xmlns:a16="http://schemas.microsoft.com/office/drawing/2014/main" id="{3AFEA978-7236-4040-A305-D52120BDD1B7}"/>
              </a:ext>
            </a:extLst>
          </p:cNvPr>
          <p:cNvSpPr>
            <a:spLocks noGrp="1"/>
          </p:cNvSpPr>
          <p:nvPr>
            <p:ph type="sldNum" sz="quarter" idx="12"/>
          </p:nvPr>
        </p:nvSpPr>
        <p:spPr/>
        <p:txBody>
          <a:bodyPr/>
          <a:lstStyle/>
          <a:p>
            <a:pPr rtl="0"/>
            <a:fld id="{3A98EE3D-8CD1-4C3F-BD1C-C98C9596463C}" type="slidenum">
              <a:rPr lang="en-US" smtClean="0"/>
              <a:t>8</a:t>
            </a:fld>
            <a:endParaRPr lang="en-US" dirty="0"/>
          </a:p>
        </p:txBody>
      </p:sp>
    </p:spTree>
    <p:extLst>
      <p:ext uri="{BB962C8B-B14F-4D97-AF65-F5344CB8AC3E}">
        <p14:creationId xmlns:p14="http://schemas.microsoft.com/office/powerpoint/2010/main" val="121066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E5D03-3F05-4F46-9DC5-B9EA9C2B9874}"/>
              </a:ext>
            </a:extLst>
          </p:cNvPr>
          <p:cNvSpPr>
            <a:spLocks noGrp="1"/>
          </p:cNvSpPr>
          <p:nvPr>
            <p:ph type="title"/>
          </p:nvPr>
        </p:nvSpPr>
        <p:spPr>
          <a:xfrm>
            <a:off x="5129251" y="3159229"/>
            <a:ext cx="11029616" cy="988332"/>
          </a:xfrm>
        </p:spPr>
        <p:txBody>
          <a:bodyPr/>
          <a:lstStyle/>
          <a:p>
            <a:r>
              <a:rPr lang="de-DE" dirty="0"/>
              <a:t>Future starts now </a:t>
            </a:r>
          </a:p>
        </p:txBody>
      </p:sp>
      <p:sp>
        <p:nvSpPr>
          <p:cNvPr id="4" name="Fußzeilenplatzhalter 3">
            <a:extLst>
              <a:ext uri="{FF2B5EF4-FFF2-40B4-BE49-F238E27FC236}">
                <a16:creationId xmlns:a16="http://schemas.microsoft.com/office/drawing/2014/main" id="{A8BEDC43-5EB3-4838-A4A8-982CC0240627}"/>
              </a:ext>
            </a:extLst>
          </p:cNvPr>
          <p:cNvSpPr>
            <a:spLocks noGrp="1"/>
          </p:cNvSpPr>
          <p:nvPr>
            <p:ph type="ftr" sz="quarter" idx="11"/>
          </p:nvPr>
        </p:nvSpPr>
        <p:spPr/>
        <p:txBody>
          <a:bodyPr/>
          <a:lstStyle/>
          <a:p>
            <a:pPr rtl="0"/>
            <a:r>
              <a:rPr lang="en-US"/>
              <a:t>SESA Meeting with WCC  -  18.09.2020</a:t>
            </a:r>
            <a:endParaRPr lang="en-US" dirty="0"/>
          </a:p>
        </p:txBody>
      </p:sp>
      <p:sp>
        <p:nvSpPr>
          <p:cNvPr id="10" name="Rechteck 9">
            <a:extLst>
              <a:ext uri="{FF2B5EF4-FFF2-40B4-BE49-F238E27FC236}">
                <a16:creationId xmlns:a16="http://schemas.microsoft.com/office/drawing/2014/main" id="{58B47498-35FC-4EF5-9DB1-ADE1CAE90940}"/>
              </a:ext>
            </a:extLst>
          </p:cNvPr>
          <p:cNvSpPr/>
          <p:nvPr/>
        </p:nvSpPr>
        <p:spPr>
          <a:xfrm>
            <a:off x="469557" y="889686"/>
            <a:ext cx="11318789" cy="560996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DE0B542F-7B63-4642-9575-B84CD5D24CEC}"/>
              </a:ext>
            </a:extLst>
          </p:cNvPr>
          <p:cNvPicPr>
            <a:picLocks noChangeAspect="1"/>
          </p:cNvPicPr>
          <p:nvPr/>
        </p:nvPicPr>
        <p:blipFill>
          <a:blip r:embed="rId2"/>
          <a:stretch>
            <a:fillRect/>
          </a:stretch>
        </p:blipFill>
        <p:spPr>
          <a:xfrm>
            <a:off x="469557" y="889686"/>
            <a:ext cx="11318789" cy="5609968"/>
          </a:xfrm>
          <a:prstGeom prst="rect">
            <a:avLst/>
          </a:prstGeom>
        </p:spPr>
      </p:pic>
      <p:sp>
        <p:nvSpPr>
          <p:cNvPr id="11" name="Textfeld 10">
            <a:extLst>
              <a:ext uri="{FF2B5EF4-FFF2-40B4-BE49-F238E27FC236}">
                <a16:creationId xmlns:a16="http://schemas.microsoft.com/office/drawing/2014/main" id="{6AAAFBE6-20A0-4248-B1F5-8B74424D0E28}"/>
              </a:ext>
            </a:extLst>
          </p:cNvPr>
          <p:cNvSpPr txBox="1"/>
          <p:nvPr/>
        </p:nvSpPr>
        <p:spPr>
          <a:xfrm>
            <a:off x="2636107" y="1809252"/>
            <a:ext cx="6985687" cy="3416320"/>
          </a:xfrm>
          <a:prstGeom prst="rect">
            <a:avLst/>
          </a:prstGeom>
          <a:noFill/>
        </p:spPr>
        <p:txBody>
          <a:bodyPr wrap="square" rtlCol="0">
            <a:spAutoFit/>
          </a:bodyPr>
          <a:lstStyle/>
          <a:p>
            <a:pPr algn="ctr"/>
            <a:r>
              <a:rPr lang="de-DE" sz="7200" b="1" dirty="0">
                <a:solidFill>
                  <a:srgbClr val="002060"/>
                </a:solidFill>
              </a:rPr>
              <a:t>SESA´s </a:t>
            </a:r>
          </a:p>
          <a:p>
            <a:pPr algn="ctr"/>
            <a:r>
              <a:rPr lang="de-DE" sz="7200" b="1" dirty="0">
                <a:solidFill>
                  <a:srgbClr val="002060"/>
                </a:solidFill>
              </a:rPr>
              <a:t>VISION FOR THE NEW PLATFORM </a:t>
            </a:r>
          </a:p>
        </p:txBody>
      </p:sp>
      <p:sp>
        <p:nvSpPr>
          <p:cNvPr id="5" name="Foliennummernplatzhalter 4">
            <a:extLst>
              <a:ext uri="{FF2B5EF4-FFF2-40B4-BE49-F238E27FC236}">
                <a16:creationId xmlns:a16="http://schemas.microsoft.com/office/drawing/2014/main" id="{99C09396-1108-4003-98B2-87A5FE4EF414}"/>
              </a:ext>
            </a:extLst>
          </p:cNvPr>
          <p:cNvSpPr>
            <a:spLocks noGrp="1"/>
          </p:cNvSpPr>
          <p:nvPr>
            <p:ph type="sldNum" sz="quarter" idx="12"/>
          </p:nvPr>
        </p:nvSpPr>
        <p:spPr/>
        <p:txBody>
          <a:bodyPr/>
          <a:lstStyle/>
          <a:p>
            <a:pPr rtl="0"/>
            <a:fld id="{3A98EE3D-8CD1-4C3F-BD1C-C98C9596463C}" type="slidenum">
              <a:rPr lang="en-US" smtClean="0"/>
              <a:t>9</a:t>
            </a:fld>
            <a:endParaRPr lang="en-US" dirty="0"/>
          </a:p>
        </p:txBody>
      </p:sp>
    </p:spTree>
    <p:extLst>
      <p:ext uri="{BB962C8B-B14F-4D97-AF65-F5344CB8AC3E}">
        <p14:creationId xmlns:p14="http://schemas.microsoft.com/office/powerpoint/2010/main" val="1839319684"/>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788_TF33552983" id="{576DBA50-8B91-4A4D-83D9-7E9D2BF5E738}" vid="{40B35DA9-BDA0-45AF-A640-2DB6EA94DA72}"/>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{65CA31CC-E0E9-4364-9B38-78A4830811F5}tf33552983_win32</Template>
  <TotalTime>0</TotalTime>
  <Words>1414</Words>
  <Application>Microsoft Office PowerPoint</Application>
  <PresentationFormat>Breitbild</PresentationFormat>
  <Paragraphs>218</Paragraphs>
  <Slides>14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Arial</vt:lpstr>
      <vt:lpstr>Calibri</vt:lpstr>
      <vt:lpstr>Franklin Gothic Book</vt:lpstr>
      <vt:lpstr>Franklin Gothic Demi</vt:lpstr>
      <vt:lpstr>inherit</vt:lpstr>
      <vt:lpstr>Wingdings 2</vt:lpstr>
      <vt:lpstr>DividendVTI</vt:lpstr>
      <vt:lpstr>WorkNet 4.0 </vt:lpstr>
      <vt:lpstr>Agenda</vt:lpstr>
      <vt:lpstr>1. What is driving SESA`s Change? </vt:lpstr>
      <vt:lpstr>2. Where SESA stands now?</vt:lpstr>
      <vt:lpstr>3. What are SESA´s Customer related Goals?       </vt:lpstr>
      <vt:lpstr>4. What are SESA´s Staff related Goals?</vt:lpstr>
      <vt:lpstr>5. What are SESA´s Partner related Goals?</vt:lpstr>
      <vt:lpstr>6. What are SESA´s Management related Goals?</vt:lpstr>
      <vt:lpstr>Future starts now </vt:lpstr>
      <vt:lpstr>PowerPoint-Präsentation</vt:lpstr>
      <vt:lpstr>8. What components to build first? </vt:lpstr>
      <vt:lpstr>9. Flow Chart: New Service Model for Jobseekers </vt:lpstr>
      <vt:lpstr>10. Flow Chart: New Service Model for Employers</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Susanna Burkert</dc:creator>
  <cp:lastModifiedBy>Susanna Burkert</cp:lastModifiedBy>
  <cp:revision>101</cp:revision>
  <dcterms:created xsi:type="dcterms:W3CDTF">2020-08-21T08:54:13Z</dcterms:created>
  <dcterms:modified xsi:type="dcterms:W3CDTF">2020-09-11T10:51:41Z</dcterms:modified>
</cp:coreProperties>
</file>