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2" r:id="rId1"/>
  </p:sldMasterIdLst>
  <p:notesMasterIdLst>
    <p:notesMasterId r:id="rId20"/>
  </p:notesMasterIdLst>
  <p:handoutMasterIdLst>
    <p:handoutMasterId r:id="rId21"/>
  </p:handoutMasterIdLst>
  <p:sldIdLst>
    <p:sldId id="257" r:id="rId2"/>
    <p:sldId id="700" r:id="rId3"/>
    <p:sldId id="725" r:id="rId4"/>
    <p:sldId id="691" r:id="rId5"/>
    <p:sldId id="729" r:id="rId6"/>
    <p:sldId id="730" r:id="rId7"/>
    <p:sldId id="728" r:id="rId8"/>
    <p:sldId id="731" r:id="rId9"/>
    <p:sldId id="732" r:id="rId10"/>
    <p:sldId id="727" r:id="rId11"/>
    <p:sldId id="734" r:id="rId12"/>
    <p:sldId id="735" r:id="rId13"/>
    <p:sldId id="736" r:id="rId14"/>
    <p:sldId id="737" r:id="rId15"/>
    <p:sldId id="733" r:id="rId16"/>
    <p:sldId id="697" r:id="rId17"/>
    <p:sldId id="260" r:id="rId18"/>
    <p:sldId id="644" r:id="rId19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67A"/>
    <a:srgbClr val="51AF6C"/>
    <a:srgbClr val="122818"/>
    <a:srgbClr val="255132"/>
    <a:srgbClr val="306A41"/>
    <a:srgbClr val="6FBD85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FF9EE6E-873E-44A2-AEC6-E33CFC0807DB}" type="datetime1">
              <a:rPr lang="de-DE" smtClean="0"/>
              <a:t>02.11.2020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94866D-3585-4807-91C4-5099C63C5336}" type="datetime1">
              <a:rPr lang="de-DE" smtClean="0"/>
              <a:t>02.11.2020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"/>
              <a:t>Textmasterformate durch Klicken bearbeiten</a:t>
            </a:r>
            <a:endParaRPr lang="en-US"/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9996E-6620-4F41-8BA5-140CCA2D70A9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5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18DF87-7569-4397-91E8-30E63EC3FBE0}" type="datetime1">
              <a:rPr lang="de-DE" smtClean="0"/>
              <a:t>02.11.2020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03B7E1-7C7F-459D-9A99-2FACF7C1C695}" type="datetime1">
              <a:rPr lang="de-DE" smtClean="0"/>
              <a:t>02.11.2020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040548-8D7B-45FB-87CA-F6725C70AC17}" type="datetime1">
              <a:rPr lang="de-DE" smtClean="0"/>
              <a:t>02.11.2020</a:t>
            </a:fld>
            <a:endParaRPr lang="en-US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7022E8-7F3F-42BD-BB55-AAC90FF30063}" type="datetime1">
              <a:rPr lang="de-DE" smtClean="0"/>
              <a:t>02.11.2020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24C372-0B61-413F-A59F-FE0AB79B311B}" type="datetime1">
              <a:rPr lang="de-DE" smtClean="0"/>
              <a:t>02.11.2020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4467E3-7BC2-47DF-A5FE-2AE1DF35276F}" type="datetime1">
              <a:rPr lang="de-DE" smtClean="0"/>
              <a:t>02.11.2020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0CF2EB-C0FA-421C-BFA1-45F8F42F0624}" type="datetime1">
              <a:rPr lang="de-DE" smtClean="0"/>
              <a:t>02.11.2020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6F1B72-B32A-425D-A750-5F4089C35728}" type="datetime1">
              <a:rPr lang="de-DE" smtClean="0"/>
              <a:t>02.11.2020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5ADE9A-E8FB-4575-899A-BA138B098D62}" type="datetime1">
              <a:rPr lang="de-DE" smtClean="0"/>
              <a:t>02.11.2020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2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FCA76B09-3DBD-48D9-B538-EA5A2A7BA217}" type="datetime1">
              <a:rPr lang="de-DE" smtClean="0"/>
              <a:t>02.11.2020</a:t>
            </a:fld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87E9C2-2288-4F96-BC6B-5AA268F34087}" type="datetime1">
              <a:rPr lang="de-DE" smtClean="0"/>
              <a:t>02.11.2020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de"/>
              <a:t>Textmasterformate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A13B20B-A9D9-40F7-A00F-4C1433B63CEE}" type="datetime1">
              <a:rPr lang="de-DE" smtClean="0"/>
              <a:t>02.11.2020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htec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htec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htec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34" y="2426974"/>
            <a:ext cx="10993549" cy="468233"/>
          </a:xfrm>
        </p:spPr>
        <p:txBody>
          <a:bodyPr rtlCol="0">
            <a:normAutofit/>
          </a:bodyPr>
          <a:lstStyle/>
          <a:p>
            <a:r>
              <a:rPr lang="de-DE" sz="1800" dirty="0">
                <a:solidFill>
                  <a:schemeClr val="accent1"/>
                </a:solidFill>
              </a:rPr>
              <a:t>Action Plan: Establishing SESA   </a:t>
            </a:r>
            <a:endParaRPr lang="de" sz="1800" dirty="0">
              <a:solidFill>
                <a:schemeClr val="accent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33" y="739747"/>
            <a:ext cx="7818577" cy="468233"/>
          </a:xfrm>
        </p:spPr>
        <p:txBody>
          <a:bodyPr rtlCol="0">
            <a:noAutofit/>
          </a:bodyPr>
          <a:lstStyle/>
          <a:p>
            <a:r>
              <a:rPr lang="en-US" sz="2800" dirty="0"/>
              <a:t>National Strategy 2019-2023 for Labour and Employment Policy of Georgia</a:t>
            </a:r>
            <a:endParaRPr lang="de-DE" sz="2800" dirty="0"/>
          </a:p>
          <a:p>
            <a:pPr rtl="0"/>
            <a:r>
              <a:rPr lang="de" sz="2800" b="1" dirty="0">
                <a:solidFill>
                  <a:srgbClr val="333333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Bild 5" descr="Nahaufnahme eines Logos&#10;&#10;Beschreibung wird automatisch generiert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58D83F4-D346-480D-AF29-366C52E65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167" y="714705"/>
            <a:ext cx="3145299" cy="218050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67E49AEF-0235-4035-8A22-4C04B1C98AE6}"/>
              </a:ext>
            </a:extLst>
          </p:cNvPr>
          <p:cNvSpPr/>
          <p:nvPr/>
        </p:nvSpPr>
        <p:spPr>
          <a:xfrm rot="20191207">
            <a:off x="1422195" y="3195901"/>
            <a:ext cx="8430125" cy="91449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0" b="1" dirty="0">
                <a:solidFill>
                  <a:srgbClr val="FF0000"/>
                </a:solidFill>
              </a:rPr>
              <a:t>Discussion Paper </a:t>
            </a: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F845A-85B3-4841-A885-80395692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18" y="68961"/>
            <a:ext cx="11029616" cy="988332"/>
          </a:xfrm>
        </p:spPr>
        <p:txBody>
          <a:bodyPr/>
          <a:lstStyle/>
          <a:p>
            <a:r>
              <a:rPr lang="de-DE" dirty="0"/>
              <a:t>8. View of a Standard Counselor´s Room (2 Staff Members)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ED416A-330C-4A99-AF04-17F146FF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F24EB6-1CEB-4B45-B0E4-C341489E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E9E2EB-29C2-4243-B65B-EC02CDCED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42" y="1234326"/>
            <a:ext cx="6683406" cy="501255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6F94A11-C0B7-43CF-83E5-D1A006369A9E}"/>
              </a:ext>
            </a:extLst>
          </p:cNvPr>
          <p:cNvSpPr txBox="1"/>
          <p:nvPr/>
        </p:nvSpPr>
        <p:spPr>
          <a:xfrm>
            <a:off x="7794593" y="1693622"/>
            <a:ext cx="3642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Interior Design: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2 Writing Desks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2 Ergonomic Office Chairs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Wardorbe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Visitor´s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2 Visitor´s Chairs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Cabinet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2 Book Shelves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2 Recycle Bins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Bulletin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Telefon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2 Laptops (Attention: BYOD?)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2 Headsets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Indoor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Kettle/1 Coffee Machine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F7A04E8-7F58-4C7C-9A79-D213D3D72B81}"/>
              </a:ext>
            </a:extLst>
          </p:cNvPr>
          <p:cNvSpPr/>
          <p:nvPr/>
        </p:nvSpPr>
        <p:spPr>
          <a:xfrm rot="19490355">
            <a:off x="10896473" y="4679672"/>
            <a:ext cx="1225119" cy="43500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rgbClr val="FF0000"/>
                </a:solidFill>
              </a:rPr>
              <a:t>Strategic Decision</a:t>
            </a:r>
          </a:p>
        </p:txBody>
      </p:sp>
    </p:spTree>
    <p:extLst>
      <p:ext uri="{BB962C8B-B14F-4D97-AF65-F5344CB8AC3E}">
        <p14:creationId xmlns:p14="http://schemas.microsoft.com/office/powerpoint/2010/main" val="326432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F845A-85B3-4841-A885-80395692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18" y="68961"/>
            <a:ext cx="11029616" cy="988332"/>
          </a:xfrm>
        </p:spPr>
        <p:txBody>
          <a:bodyPr/>
          <a:lstStyle/>
          <a:p>
            <a:r>
              <a:rPr lang="de-DE" dirty="0"/>
              <a:t>9. View of a Standard Managers Room 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ED416A-330C-4A99-AF04-17F146FF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F24EB6-1CEB-4B45-B0E4-C341489E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6F94A11-C0B7-43CF-83E5-D1A006369A9E}"/>
              </a:ext>
            </a:extLst>
          </p:cNvPr>
          <p:cNvSpPr txBox="1"/>
          <p:nvPr/>
        </p:nvSpPr>
        <p:spPr>
          <a:xfrm>
            <a:off x="7794594" y="1254407"/>
            <a:ext cx="36422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Interior Design: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Writing Desks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Ergonomic Office Chairs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Wardorbe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Conference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4-6 Conference Chairs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Cabinet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Book Shelves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Recycle Bins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Bulletin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Telefon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Laptops (Attention: BYOD?)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Headsets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2 Indoor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Kettle/1 Coffee Machine</a:t>
            </a:r>
          </a:p>
          <a:p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F7A04E8-7F58-4C7C-9A79-D213D3D72B81}"/>
              </a:ext>
            </a:extLst>
          </p:cNvPr>
          <p:cNvSpPr/>
          <p:nvPr/>
        </p:nvSpPr>
        <p:spPr>
          <a:xfrm rot="19490355">
            <a:off x="10824275" y="4475485"/>
            <a:ext cx="1225119" cy="43500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rgbClr val="FF0000"/>
                </a:solidFill>
              </a:rPr>
              <a:t>Strategic Decision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2075E3-9139-44A1-9DEE-4D8A56DCC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67" y="1092192"/>
            <a:ext cx="6834326" cy="512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92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F845A-85B3-4841-A885-80395692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18" y="68961"/>
            <a:ext cx="11029616" cy="988332"/>
          </a:xfrm>
        </p:spPr>
        <p:txBody>
          <a:bodyPr/>
          <a:lstStyle/>
          <a:p>
            <a:r>
              <a:rPr lang="de-DE" dirty="0"/>
              <a:t>10. Registration and Waiting Zone 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ED416A-330C-4A99-AF04-17F146FF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F24EB6-1CEB-4B45-B0E4-C341489E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FA4E9D7-4F6F-4D59-9809-7296C0A90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988" y="1192263"/>
            <a:ext cx="6264485" cy="46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5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F845A-85B3-4841-A885-80395692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18" y="68961"/>
            <a:ext cx="11029616" cy="988332"/>
          </a:xfrm>
        </p:spPr>
        <p:txBody>
          <a:bodyPr/>
          <a:lstStyle/>
          <a:p>
            <a:r>
              <a:rPr lang="de-DE" dirty="0"/>
              <a:t>11. Event and Conference Room 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ED416A-330C-4A99-AF04-17F146FF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F24EB6-1CEB-4B45-B0E4-C341489E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7753C0E-CE4A-40B4-A802-FFEEF710A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20" y="1133932"/>
            <a:ext cx="7053309" cy="528998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23C70E6-CB8E-4569-9308-7F8C02446099}"/>
              </a:ext>
            </a:extLst>
          </p:cNvPr>
          <p:cNvSpPr txBox="1"/>
          <p:nvPr/>
        </p:nvSpPr>
        <p:spPr>
          <a:xfrm>
            <a:off x="8336133" y="2070763"/>
            <a:ext cx="36422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Interior Design: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Conference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8 Conference Chairs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Beamer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White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Flipchart and Moderation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Pin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Telefon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Laptop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Kettle/1 Coffee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Recycle Bin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671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F845A-85B3-4841-A885-80395692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18" y="68961"/>
            <a:ext cx="11029616" cy="988332"/>
          </a:xfrm>
        </p:spPr>
        <p:txBody>
          <a:bodyPr/>
          <a:lstStyle/>
          <a:p>
            <a:r>
              <a:rPr lang="de-DE" dirty="0"/>
              <a:t>12. Self Service Area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ED416A-330C-4A99-AF04-17F146FF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F24EB6-1CEB-4B45-B0E4-C341489E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B6B6A67-A788-4ECC-B250-DAB428014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46" y="1182158"/>
            <a:ext cx="6917211" cy="5187908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8894513F-D3E7-4D3B-9184-D040DA14C12B}"/>
              </a:ext>
            </a:extLst>
          </p:cNvPr>
          <p:cNvCxnSpPr>
            <a:cxnSpLocks/>
          </p:cNvCxnSpPr>
          <p:nvPr/>
        </p:nvCxnSpPr>
        <p:spPr>
          <a:xfrm>
            <a:off x="1873188" y="5279584"/>
            <a:ext cx="1198486" cy="4364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B3EBADE7-75ED-4A65-9C53-2A100AF4B7C3}"/>
              </a:ext>
            </a:extLst>
          </p:cNvPr>
          <p:cNvSpPr txBox="1"/>
          <p:nvPr/>
        </p:nvSpPr>
        <p:spPr>
          <a:xfrm>
            <a:off x="592471" y="4902570"/>
            <a:ext cx="1531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Information Desk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18F9250-98B0-4F90-BDB8-8D88EE99CA71}"/>
              </a:ext>
            </a:extLst>
          </p:cNvPr>
          <p:cNvSpPr txBox="1"/>
          <p:nvPr/>
        </p:nvSpPr>
        <p:spPr>
          <a:xfrm>
            <a:off x="7865615" y="1778190"/>
            <a:ext cx="36422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Interior Design:</a:t>
            </a:r>
          </a:p>
          <a:p>
            <a:endParaRPr lang="de-DE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Help Desk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4-6 Information Desks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4-6 Office Chairs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Wardorbe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Working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Cabinet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Book Shelves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Recycle Bins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Printer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Telefon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Laptops (Attention: BYOD?)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 Copier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684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F845A-85B3-4841-A885-80395692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18" y="68961"/>
            <a:ext cx="11029616" cy="988332"/>
          </a:xfrm>
        </p:spPr>
        <p:txBody>
          <a:bodyPr/>
          <a:lstStyle/>
          <a:p>
            <a:r>
              <a:rPr lang="de-DE" dirty="0"/>
              <a:t>13. Call centre furniture design model 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ED416A-330C-4A99-AF04-17F146FF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F24EB6-1CEB-4B45-B0E4-C341489E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A8420A4-E75A-4A8A-9A6F-833AA75E1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172" y="1074705"/>
            <a:ext cx="3915329" cy="266589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D4ACD8B-7DC2-4EB3-8CE3-5FF90C35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868" y="1294537"/>
            <a:ext cx="2945237" cy="264554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4EB331C-5D76-465F-B651-5CFF9000157C}"/>
              </a:ext>
            </a:extLst>
          </p:cNvPr>
          <p:cNvSpPr txBox="1"/>
          <p:nvPr/>
        </p:nvSpPr>
        <p:spPr>
          <a:xfrm>
            <a:off x="7963270" y="3765290"/>
            <a:ext cx="376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Workspace for 3 Call-Center Agents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0CE94D3-A673-4300-A0A3-3CDE3DD92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266" y="3567594"/>
            <a:ext cx="2695575" cy="285632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63762EA-02E1-49B9-B3F0-F9153A2D6EC6}"/>
              </a:ext>
            </a:extLst>
          </p:cNvPr>
          <p:cNvSpPr txBox="1"/>
          <p:nvPr/>
        </p:nvSpPr>
        <p:spPr>
          <a:xfrm>
            <a:off x="4039797" y="6081052"/>
            <a:ext cx="3762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Workspace for 4 Call-Center Agents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2A63438-7573-4BBF-B88B-C5A43DD6C386}"/>
              </a:ext>
            </a:extLst>
          </p:cNvPr>
          <p:cNvSpPr txBox="1"/>
          <p:nvPr/>
        </p:nvSpPr>
        <p:spPr>
          <a:xfrm>
            <a:off x="881011" y="3992661"/>
            <a:ext cx="3762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Workspace for 6 Call-Center Agents </a:t>
            </a:r>
          </a:p>
        </p:txBody>
      </p:sp>
    </p:spTree>
    <p:extLst>
      <p:ext uri="{BB962C8B-B14F-4D97-AF65-F5344CB8AC3E}">
        <p14:creationId xmlns:p14="http://schemas.microsoft.com/office/powerpoint/2010/main" val="4215080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E550A-FF6F-4766-9E28-7ED5181E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96" y="89357"/>
            <a:ext cx="11029616" cy="988332"/>
          </a:xfrm>
        </p:spPr>
        <p:txBody>
          <a:bodyPr/>
          <a:lstStyle/>
          <a:p>
            <a:r>
              <a:rPr lang="de-DE" dirty="0"/>
              <a:t>14. Characteristics of Healthy Workplaces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71FB10-D155-4219-8CEE-5C28503B6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4E31DBF-6027-488D-B911-2B87B213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C2B733F-A4B5-4FA6-8BA1-059C319BA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237" y="1077689"/>
            <a:ext cx="7631392" cy="531151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ABDCCE0-7821-4F98-8C25-AEBB2E55604A}"/>
              </a:ext>
            </a:extLst>
          </p:cNvPr>
          <p:cNvSpPr txBox="1"/>
          <p:nvPr/>
        </p:nvSpPr>
        <p:spPr>
          <a:xfrm>
            <a:off x="4211144" y="6122171"/>
            <a:ext cx="4109577" cy="28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Source: https://zapier.com/blog/how-to-set-up-your-desk/</a:t>
            </a:r>
          </a:p>
        </p:txBody>
      </p:sp>
    </p:spTree>
    <p:extLst>
      <p:ext uri="{BB962C8B-B14F-4D97-AF65-F5344CB8AC3E}">
        <p14:creationId xmlns:p14="http://schemas.microsoft.com/office/powerpoint/2010/main" val="2551629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A50779-85AB-425D-A35A-D6F7398E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de-DE" noProof="0" smtClean="0"/>
              <a:t>17</a:t>
            </a:fld>
            <a:endParaRPr lang="de-DE" noProof="0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FA06A3C-8684-4233-BDD2-38C7F8706681}"/>
              </a:ext>
            </a:extLst>
          </p:cNvPr>
          <p:cNvSpPr txBox="1">
            <a:spLocks/>
          </p:cNvSpPr>
          <p:nvPr/>
        </p:nvSpPr>
        <p:spPr>
          <a:xfrm>
            <a:off x="2231136" y="2638043"/>
            <a:ext cx="4451773" cy="3101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Wingdings 2" panose="05020102010507070707" pitchFamily="18" charset="2"/>
              <a:buNone/>
            </a:pPr>
            <a:r>
              <a:rPr lang="en-US" b="1" i="1" dirty="0">
                <a:solidFill>
                  <a:schemeClr val="tx1"/>
                </a:solidFill>
              </a:rPr>
              <a:t>Susanna Burkert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dirty="0">
                <a:solidFill>
                  <a:schemeClr val="tx1"/>
                </a:solidFill>
              </a:rPr>
              <a:t>Integrated Expert for Migration Governance, Labour Market Policies and Digitalisation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Phone: +995 558 16 27 86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dirty="0">
                <a:solidFill>
                  <a:schemeClr val="tx1"/>
                </a:solidFill>
              </a:rPr>
              <a:t>Phone: +49 176 814 848 53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dirty="0">
                <a:solidFill>
                  <a:schemeClr val="tx1"/>
                </a:solidFill>
              </a:rPr>
              <a:t>Mail: susanna.burkert.sb@gmail.com 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dirty="0">
                <a:solidFill>
                  <a:schemeClr val="tx1"/>
                </a:solidFill>
              </a:rPr>
              <a:t>Ministry of IDPs from the Occupied Territories,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dirty="0">
                <a:solidFill>
                  <a:schemeClr val="tx1"/>
                </a:solidFill>
              </a:rPr>
              <a:t>Labour, Health and Social Affairs</a:t>
            </a:r>
          </a:p>
          <a:p>
            <a:pPr marL="0" indent="0"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US" dirty="0">
                <a:solidFill>
                  <a:schemeClr val="tx1"/>
                </a:solidFill>
              </a:rPr>
              <a:t>144 Tsereteli Avenue, 0119 Tbilisi, Georgia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45D17A7-D8F0-4260-9C8A-C92D7176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54621"/>
            <a:ext cx="7729728" cy="556137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Contact 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30CB438-31FC-47BF-8056-DCF12E55F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8D56-D2CD-4D6B-A658-ABC4CAC6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Thanks for your Attention!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0D511D-3ECC-4F37-9787-94BECCC6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4322F8A-7A13-4D88-8ECD-AAAC833E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14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524D3-8ED5-4A66-857F-771D1A889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3" y="68961"/>
            <a:ext cx="11029616" cy="988332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E99EC9-D4B2-46E2-BDFD-938716077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176251-4886-4793-8068-FB7745EC5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6216BA-4FE0-4415-8F5F-1544DE94DA57}"/>
              </a:ext>
            </a:extLst>
          </p:cNvPr>
          <p:cNvSpPr txBox="1"/>
          <p:nvPr/>
        </p:nvSpPr>
        <p:spPr>
          <a:xfrm>
            <a:off x="389463" y="1305341"/>
            <a:ext cx="112628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National Strategy for Labour and Employment Policy of Georgia – Action Plan: Establishing SESA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New physical structure Plan of SESA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Organisational Chart Tbilisi Office (without Names)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Organisational Chart Tbilisi Office (with Names) 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Draft: Ground Floor Tbilisi Office (aligned with the Org.Chart)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Draft: First Floor Tbilisi Office (aligned with the Org.Chart)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Draft: Second Floor Tbilisi Office (aligned with the Org.Chart)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Standard Office for Counselor´s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Standard Office for Managers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  Registration and Waiting Zone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  Event and Conference Room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  Self-Service Area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  Call-Center Furniture Design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  Characteristics of Healthy Workplaces                             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762660B-17F6-4873-8A36-330F0942A765}"/>
              </a:ext>
            </a:extLst>
          </p:cNvPr>
          <p:cNvSpPr/>
          <p:nvPr/>
        </p:nvSpPr>
        <p:spPr>
          <a:xfrm>
            <a:off x="5397623" y="2147718"/>
            <a:ext cx="3559946" cy="3462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To complile by the Head of SESA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71AB19C-DA59-4653-BAE4-90C28DD00DEF}"/>
              </a:ext>
            </a:extLst>
          </p:cNvPr>
          <p:cNvSpPr/>
          <p:nvPr/>
        </p:nvSpPr>
        <p:spPr>
          <a:xfrm>
            <a:off x="4617867" y="4865765"/>
            <a:ext cx="6594629" cy="48747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Must be compared with the Georgian Law on Organisational Health and Safety </a:t>
            </a:r>
          </a:p>
        </p:txBody>
      </p:sp>
    </p:spTree>
    <p:extLst>
      <p:ext uri="{BB962C8B-B14F-4D97-AF65-F5344CB8AC3E}">
        <p14:creationId xmlns:p14="http://schemas.microsoft.com/office/powerpoint/2010/main" val="61839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7A512-324E-4895-8CFA-EAB89FE2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30" y="383429"/>
            <a:ext cx="11029616" cy="98833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1. Establishment of State Employment Promotion Agency (SESA)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91B96C-8D4E-4734-836E-26560F1C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056FA0-68D4-40FA-A5D7-9A7FFBAF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477F48E0-FB22-48C5-9AC4-46D561035533}"/>
              </a:ext>
            </a:extLst>
          </p:cNvPr>
          <p:cNvSpPr/>
          <p:nvPr/>
        </p:nvSpPr>
        <p:spPr>
          <a:xfrm>
            <a:off x="2694370" y="3945106"/>
            <a:ext cx="1819922" cy="224796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Action Plan: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</a:rPr>
              <a:t>Establishment of the body providing employment promotion services LEPL - State Employment Promotion Agency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</a:rPr>
              <a:t>Introduction of a New Service Model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The visual / software / content part of the labour market information system will be updated;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Labour legislation will be improved according to EU and ILO standards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B8813BF7-4F39-456C-8D56-1D5809AD02BC}"/>
              </a:ext>
            </a:extLst>
          </p:cNvPr>
          <p:cNvSpPr/>
          <p:nvPr/>
        </p:nvSpPr>
        <p:spPr>
          <a:xfrm>
            <a:off x="430272" y="1733721"/>
            <a:ext cx="1819922" cy="55041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Who is Responsible?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CC5F033E-74F5-46E8-B0CE-362A4A1F01EC}"/>
              </a:ext>
            </a:extLst>
          </p:cNvPr>
          <p:cNvSpPr/>
          <p:nvPr/>
        </p:nvSpPr>
        <p:spPr>
          <a:xfrm>
            <a:off x="430272" y="2646097"/>
            <a:ext cx="1819922" cy="1112620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What kind of  Deliverable? 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22823A43-36CB-4FDE-85E4-58E78C4B2ACB}"/>
              </a:ext>
            </a:extLst>
          </p:cNvPr>
          <p:cNvSpPr/>
          <p:nvPr/>
        </p:nvSpPr>
        <p:spPr>
          <a:xfrm>
            <a:off x="2694370" y="1733721"/>
            <a:ext cx="1819922" cy="55041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Political Level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FB79CF16-86A8-424E-A8BC-5E1744DFA1E6}"/>
              </a:ext>
            </a:extLst>
          </p:cNvPr>
          <p:cNvSpPr/>
          <p:nvPr/>
        </p:nvSpPr>
        <p:spPr>
          <a:xfrm>
            <a:off x="7419122" y="1753220"/>
            <a:ext cx="1819922" cy="55041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Management Level SESA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328C3A0E-85D6-4DCB-A9EA-430EEBF736C0}"/>
              </a:ext>
            </a:extLst>
          </p:cNvPr>
          <p:cNvSpPr/>
          <p:nvPr/>
        </p:nvSpPr>
        <p:spPr>
          <a:xfrm>
            <a:off x="2694370" y="2646097"/>
            <a:ext cx="1819922" cy="11126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National </a:t>
            </a:r>
            <a:r>
              <a:rPr lang="en-US" sz="1200" b="1" dirty="0">
                <a:solidFill>
                  <a:schemeClr val="bg1"/>
                </a:solidFill>
              </a:rPr>
              <a:t>Strategy </a:t>
            </a:r>
            <a:r>
              <a:rPr lang="en-US" sz="1200" dirty="0"/>
              <a:t>2019-2023 for Labour and Employment Policy of Georgia</a:t>
            </a:r>
            <a:endParaRPr lang="de-DE" sz="1200" dirty="0"/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B5E58D3F-C4BC-4223-821C-AAD0CFE67CA8}"/>
              </a:ext>
            </a:extLst>
          </p:cNvPr>
          <p:cNvSpPr/>
          <p:nvPr/>
        </p:nvSpPr>
        <p:spPr>
          <a:xfrm>
            <a:off x="9497630" y="2233931"/>
            <a:ext cx="1819922" cy="1112620"/>
          </a:xfrm>
          <a:prstGeom prst="roundRect">
            <a:avLst/>
          </a:prstGeom>
          <a:solidFill>
            <a:srgbClr val="00206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200" dirty="0"/>
              <a:t>HR</a:t>
            </a:r>
          </a:p>
          <a:p>
            <a:pPr algn="r"/>
            <a:r>
              <a:rPr lang="de-DE" sz="1200" dirty="0"/>
              <a:t>Strategy</a:t>
            </a: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264445D2-77ED-4DDD-B3A6-AAC486384705}"/>
              </a:ext>
            </a:extLst>
          </p:cNvPr>
          <p:cNvSpPr/>
          <p:nvPr/>
        </p:nvSpPr>
        <p:spPr>
          <a:xfrm>
            <a:off x="8458376" y="2454256"/>
            <a:ext cx="1819922" cy="1112620"/>
          </a:xfrm>
          <a:prstGeom prst="roundRect">
            <a:avLst/>
          </a:prstGeom>
          <a:solidFill>
            <a:srgbClr val="00206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1200" dirty="0"/>
              <a:t>IT</a:t>
            </a:r>
          </a:p>
          <a:p>
            <a:pPr algn="r"/>
            <a:r>
              <a:rPr lang="de-DE" sz="1200" dirty="0"/>
              <a:t>Strategy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5B83E880-6806-4A35-B753-54C855A9C134}"/>
              </a:ext>
            </a:extLst>
          </p:cNvPr>
          <p:cNvSpPr/>
          <p:nvPr/>
        </p:nvSpPr>
        <p:spPr>
          <a:xfrm>
            <a:off x="7419122" y="2685096"/>
            <a:ext cx="1819922" cy="1112620"/>
          </a:xfrm>
          <a:prstGeom prst="roundRect">
            <a:avLst/>
          </a:prstGeom>
          <a:solidFill>
            <a:srgbClr val="00206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Business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800" dirty="0">
                <a:solidFill>
                  <a:schemeClr val="bg1"/>
                </a:solidFill>
              </a:rPr>
              <a:t>Nationwide Accesibility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891A7C12-5B49-472B-B2DC-5DBA9370EE68}"/>
              </a:ext>
            </a:extLst>
          </p:cNvPr>
          <p:cNvSpPr/>
          <p:nvPr/>
        </p:nvSpPr>
        <p:spPr>
          <a:xfrm>
            <a:off x="430272" y="3900522"/>
            <a:ext cx="1819922" cy="22925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u="sng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dirty="0"/>
              <a:t>What kind of  Deliverable? 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DA756460-2E17-4969-8B65-9931CA52AA95}"/>
              </a:ext>
            </a:extLst>
          </p:cNvPr>
          <p:cNvSpPr/>
          <p:nvPr/>
        </p:nvSpPr>
        <p:spPr>
          <a:xfrm>
            <a:off x="9497630" y="3758717"/>
            <a:ext cx="1819922" cy="2078347"/>
          </a:xfrm>
          <a:prstGeom prst="roundRect">
            <a:avLst/>
          </a:prstGeom>
          <a:solidFill>
            <a:srgbClr val="C0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HR – 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</a:rPr>
              <a:t>Measures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20C0FB64-1E2A-43A2-9831-5B0239A2EBDF}"/>
              </a:ext>
            </a:extLst>
          </p:cNvPr>
          <p:cNvSpPr/>
          <p:nvPr/>
        </p:nvSpPr>
        <p:spPr>
          <a:xfrm>
            <a:off x="8458376" y="3945106"/>
            <a:ext cx="1819922" cy="2078347"/>
          </a:xfrm>
          <a:prstGeom prst="roundRect">
            <a:avLst/>
          </a:prstGeom>
          <a:solidFill>
            <a:srgbClr val="C0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bg1"/>
                </a:solidFill>
              </a:rPr>
              <a:t>IT- 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</a:rPr>
              <a:t>Measures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</a:rPr>
              <a:t>…</a:t>
            </a:r>
            <a:endParaRPr lang="de-DE" sz="1200" dirty="0"/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760815E3-698C-4A7D-B80B-1BB15D206ECA}"/>
              </a:ext>
            </a:extLst>
          </p:cNvPr>
          <p:cNvSpPr/>
          <p:nvPr/>
        </p:nvSpPr>
        <p:spPr>
          <a:xfrm>
            <a:off x="7496687" y="4114727"/>
            <a:ext cx="1819922" cy="2078347"/>
          </a:xfrm>
          <a:prstGeom prst="roundRect">
            <a:avLst/>
          </a:prstGeom>
          <a:solidFill>
            <a:srgbClr val="C00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General Measures: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</a:rPr>
              <a:t>Establish Physical Organisational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</a:rPr>
              <a:t>Introduction of Business Process Management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</a:rPr>
              <a:t>Improve Customer Satisfaction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</a:rPr>
              <a:t>Introduction of Management by Objectives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</a:rPr>
              <a:t>Improve the controllability of the organisation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</a:rPr>
              <a:t>Continous Improvement of the New Service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</a:rPr>
              <a:t>Internal and External Communication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</a:rPr>
              <a:t>Expanding the network</a:t>
            </a:r>
            <a:endParaRPr lang="de-DE" sz="1200" dirty="0"/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4697C507-8EC4-456C-A4F1-F1D55746A301}"/>
              </a:ext>
            </a:extLst>
          </p:cNvPr>
          <p:cNvSpPr/>
          <p:nvPr/>
        </p:nvSpPr>
        <p:spPr>
          <a:xfrm>
            <a:off x="4713255" y="4274959"/>
            <a:ext cx="840291" cy="36512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dirty="0"/>
              <a:t>SESA</a:t>
            </a:r>
          </a:p>
        </p:txBody>
      </p:sp>
      <p:sp>
        <p:nvSpPr>
          <p:cNvPr id="37" name="Pfeil: nach rechts 36">
            <a:extLst>
              <a:ext uri="{FF2B5EF4-FFF2-40B4-BE49-F238E27FC236}">
                <a16:creationId xmlns:a16="http://schemas.microsoft.com/office/drawing/2014/main" id="{D63F232E-D29A-4F25-91F4-B4EAA605F236}"/>
              </a:ext>
            </a:extLst>
          </p:cNvPr>
          <p:cNvSpPr/>
          <p:nvPr/>
        </p:nvSpPr>
        <p:spPr>
          <a:xfrm>
            <a:off x="4514292" y="4341181"/>
            <a:ext cx="181021" cy="2326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94730500-D25E-4CEE-A901-E57D546C1C65}"/>
              </a:ext>
            </a:extLst>
          </p:cNvPr>
          <p:cNvCxnSpPr>
            <a:stCxn id="36" idx="3"/>
            <a:endCxn id="16" idx="1"/>
          </p:cNvCxnSpPr>
          <p:nvPr/>
        </p:nvCxnSpPr>
        <p:spPr>
          <a:xfrm flipV="1">
            <a:off x="5553546" y="2028428"/>
            <a:ext cx="1865576" cy="24290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Pfeil: nach links und rechts 39">
            <a:extLst>
              <a:ext uri="{FF2B5EF4-FFF2-40B4-BE49-F238E27FC236}">
                <a16:creationId xmlns:a16="http://schemas.microsoft.com/office/drawing/2014/main" id="{CFA376AD-A513-4D88-B6CE-E70955832C25}"/>
              </a:ext>
            </a:extLst>
          </p:cNvPr>
          <p:cNvSpPr/>
          <p:nvPr/>
        </p:nvSpPr>
        <p:spPr>
          <a:xfrm>
            <a:off x="4669666" y="3030832"/>
            <a:ext cx="2556493" cy="418434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62217E8E-29C5-4296-8F34-C98F2EC2353E}"/>
              </a:ext>
            </a:extLst>
          </p:cNvPr>
          <p:cNvCxnSpPr/>
          <p:nvPr/>
        </p:nvCxnSpPr>
        <p:spPr>
          <a:xfrm>
            <a:off x="2435784" y="1602601"/>
            <a:ext cx="0" cy="478231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997D2147-34CB-40AD-9F40-28215DC77DA1}"/>
              </a:ext>
            </a:extLst>
          </p:cNvPr>
          <p:cNvCxnSpPr>
            <a:stCxn id="15" idx="2"/>
            <a:endCxn id="20" idx="0"/>
          </p:cNvCxnSpPr>
          <p:nvPr/>
        </p:nvCxnSpPr>
        <p:spPr>
          <a:xfrm>
            <a:off x="3604331" y="2284137"/>
            <a:ext cx="0" cy="361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47007AB3-4C5C-4062-8B0F-22CD3903A0F3}"/>
              </a:ext>
            </a:extLst>
          </p:cNvPr>
          <p:cNvCxnSpPr>
            <a:stCxn id="20" idx="2"/>
            <a:endCxn id="5" idx="0"/>
          </p:cNvCxnSpPr>
          <p:nvPr/>
        </p:nvCxnSpPr>
        <p:spPr>
          <a:xfrm>
            <a:off x="3604331" y="3758717"/>
            <a:ext cx="0" cy="1863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00186275-A93E-4DC6-BE79-45B3A9D4973C}"/>
              </a:ext>
            </a:extLst>
          </p:cNvPr>
          <p:cNvCxnSpPr>
            <a:stCxn id="16" idx="2"/>
            <a:endCxn id="23" idx="0"/>
          </p:cNvCxnSpPr>
          <p:nvPr/>
        </p:nvCxnSpPr>
        <p:spPr>
          <a:xfrm>
            <a:off x="8329083" y="2303636"/>
            <a:ext cx="0" cy="3814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25A5F50D-15E7-4267-89EC-9E94256C632E}"/>
              </a:ext>
            </a:extLst>
          </p:cNvPr>
          <p:cNvCxnSpPr>
            <a:stCxn id="23" idx="2"/>
          </p:cNvCxnSpPr>
          <p:nvPr/>
        </p:nvCxnSpPr>
        <p:spPr>
          <a:xfrm>
            <a:off x="8329083" y="3797716"/>
            <a:ext cx="0" cy="3170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8519B0B0-5D0D-4E4D-BFF3-43A6E3FE594E}"/>
              </a:ext>
            </a:extLst>
          </p:cNvPr>
          <p:cNvSpPr/>
          <p:nvPr/>
        </p:nvSpPr>
        <p:spPr>
          <a:xfrm>
            <a:off x="2787588" y="4114726"/>
            <a:ext cx="1649136" cy="83460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89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80FBEC-5DF9-4627-916C-E8A63DF8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ADB441A-8F0D-44D6-B0B1-1BB91B6E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EA4CF3C-5072-4CBE-A377-7133249E36B0}"/>
              </a:ext>
            </a:extLst>
          </p:cNvPr>
          <p:cNvSpPr/>
          <p:nvPr/>
        </p:nvSpPr>
        <p:spPr>
          <a:xfrm>
            <a:off x="1787284" y="1976286"/>
            <a:ext cx="2573916" cy="14095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898CB2D-5857-4D0C-B26A-A0E8BA961CF8}"/>
              </a:ext>
            </a:extLst>
          </p:cNvPr>
          <p:cNvSpPr txBox="1"/>
          <p:nvPr/>
        </p:nvSpPr>
        <p:spPr>
          <a:xfrm>
            <a:off x="1817640" y="1989611"/>
            <a:ext cx="256022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Tbilisi Branches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Vake-Saburtalo, Mitskevichi Street N23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Didube-Chughureti, D. Agmashenebeli Street N140a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Dzveli Tbilisi, Kostava street N47/57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Gldani-Nadzaladevi, D. Sarajishvili Street N1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Isani-Samgori, Moskovi Street N25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CC9AA54-BCF6-4710-A611-DC537A6677B3}"/>
              </a:ext>
            </a:extLst>
          </p:cNvPr>
          <p:cNvSpPr/>
          <p:nvPr/>
        </p:nvSpPr>
        <p:spPr>
          <a:xfrm>
            <a:off x="1794704" y="3482276"/>
            <a:ext cx="2573916" cy="153582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73E8A656-46D2-43E1-A1C1-0F6B09BCA66A}"/>
              </a:ext>
            </a:extLst>
          </p:cNvPr>
          <p:cNvSpPr/>
          <p:nvPr/>
        </p:nvSpPr>
        <p:spPr>
          <a:xfrm>
            <a:off x="1749742" y="591606"/>
            <a:ext cx="2859525" cy="461665"/>
          </a:xfrm>
          <a:prstGeom prst="homePlat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SESA 2020</a:t>
            </a:r>
          </a:p>
        </p:txBody>
      </p:sp>
      <p:sp>
        <p:nvSpPr>
          <p:cNvPr id="8" name="Pfeil: Chevron 7">
            <a:extLst>
              <a:ext uri="{FF2B5EF4-FFF2-40B4-BE49-F238E27FC236}">
                <a16:creationId xmlns:a16="http://schemas.microsoft.com/office/drawing/2014/main" id="{E14D2410-470A-4178-9CD7-8F8BA1A22A96}"/>
              </a:ext>
            </a:extLst>
          </p:cNvPr>
          <p:cNvSpPr/>
          <p:nvPr/>
        </p:nvSpPr>
        <p:spPr>
          <a:xfrm>
            <a:off x="6161158" y="578324"/>
            <a:ext cx="2965113" cy="504253"/>
          </a:xfrm>
          <a:prstGeom prst="chevron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SESA 2025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4F38107-81EB-4016-AC2F-ABAB88CB1337}"/>
              </a:ext>
            </a:extLst>
          </p:cNvPr>
          <p:cNvSpPr/>
          <p:nvPr/>
        </p:nvSpPr>
        <p:spPr>
          <a:xfrm>
            <a:off x="1787283" y="1203496"/>
            <a:ext cx="2573917" cy="6476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70FFD87-7D5F-4493-9371-C29E47F0B333}"/>
              </a:ext>
            </a:extLst>
          </p:cNvPr>
          <p:cNvSpPr txBox="1"/>
          <p:nvPr/>
        </p:nvSpPr>
        <p:spPr>
          <a:xfrm>
            <a:off x="2002510" y="1234942"/>
            <a:ext cx="1943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Headquarter</a:t>
            </a:r>
          </a:p>
          <a:p>
            <a:pPr algn="ctr"/>
            <a:r>
              <a:rPr lang="de-DE" sz="1000" dirty="0">
                <a:solidFill>
                  <a:schemeClr val="bg1"/>
                </a:solidFill>
              </a:rPr>
              <a:t>Tbilisi</a:t>
            </a:r>
          </a:p>
          <a:p>
            <a:pPr algn="ctr"/>
            <a:r>
              <a:rPr lang="de-DE" sz="1000" dirty="0">
                <a:solidFill>
                  <a:schemeClr val="bg1"/>
                </a:solidFill>
              </a:rPr>
              <a:t>9 Mikheil Asatiani Street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ACCD7DD-5BB8-43C2-B434-7DCEF5746591}"/>
              </a:ext>
            </a:extLst>
          </p:cNvPr>
          <p:cNvSpPr txBox="1"/>
          <p:nvPr/>
        </p:nvSpPr>
        <p:spPr>
          <a:xfrm>
            <a:off x="1835933" y="3482276"/>
            <a:ext cx="234291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Regional Branches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Rustavi, Zurtaveli Street N5a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Mtskheta, Samxedro Street N13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Gori, Geldiashvili Street N3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Kutaisi, Chechelashvili Street N26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Zugdidi, D. Agmashenebeli Street N106</a:t>
            </a:r>
            <a:endParaRPr lang="de-DE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Ozurgeti, Gogebashvili Street N2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Batumi, Tabidze N2a</a:t>
            </a:r>
            <a:endParaRPr lang="de-DE" sz="1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64784340-DE16-45F7-A514-7A8652A8F17B}"/>
              </a:ext>
            </a:extLst>
          </p:cNvPr>
          <p:cNvSpPr/>
          <p:nvPr/>
        </p:nvSpPr>
        <p:spPr>
          <a:xfrm>
            <a:off x="6193590" y="1173143"/>
            <a:ext cx="2728052" cy="6476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  <a:p>
            <a:pPr algn="ctr"/>
            <a:r>
              <a:rPr lang="en-US" sz="1000" dirty="0"/>
              <a:t>A suitable property still has to be found. </a:t>
            </a:r>
            <a:endParaRPr lang="de-DE" sz="10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C738D2F-86ED-45D0-B715-60D299A1C78A}"/>
              </a:ext>
            </a:extLst>
          </p:cNvPr>
          <p:cNvSpPr txBox="1"/>
          <p:nvPr/>
        </p:nvSpPr>
        <p:spPr>
          <a:xfrm>
            <a:off x="6264009" y="1221434"/>
            <a:ext cx="2529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Tbilisi Property </a:t>
            </a:r>
          </a:p>
          <a:p>
            <a:pPr algn="ctr"/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B798931-01AB-4CD6-AD23-0AD3455A8E90}"/>
              </a:ext>
            </a:extLst>
          </p:cNvPr>
          <p:cNvSpPr txBox="1"/>
          <p:nvPr/>
        </p:nvSpPr>
        <p:spPr>
          <a:xfrm>
            <a:off x="9136636" y="1173143"/>
            <a:ext cx="2631974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1000" b="1" u="sng" dirty="0">
                <a:solidFill>
                  <a:srgbClr val="C00000"/>
                </a:solidFill>
              </a:rPr>
              <a:t>Explanation: </a:t>
            </a:r>
            <a:r>
              <a:rPr lang="en-US" sz="1000" b="1" u="sng" dirty="0">
                <a:solidFill>
                  <a:srgbClr val="C00000"/>
                </a:solidFill>
              </a:rPr>
              <a:t>The property houses three Departments: </a:t>
            </a:r>
          </a:p>
          <a:p>
            <a:pPr marL="342900" indent="-342900">
              <a:buAutoNum type="arabicPeriod"/>
            </a:pPr>
            <a:r>
              <a:rPr lang="en-US" sz="1000" dirty="0">
                <a:solidFill>
                  <a:srgbClr val="C00000"/>
                </a:solidFill>
              </a:rPr>
              <a:t>SESA's strategic department, </a:t>
            </a:r>
          </a:p>
          <a:p>
            <a:pPr marL="342900" indent="-342900">
              <a:buAutoNum type="arabicPeriod"/>
            </a:pPr>
            <a:r>
              <a:rPr lang="en-US" sz="1000" dirty="0">
                <a:solidFill>
                  <a:srgbClr val="C00000"/>
                </a:solidFill>
              </a:rPr>
              <a:t>SESA´s centralized liquid department</a:t>
            </a:r>
          </a:p>
          <a:p>
            <a:pPr marL="342900" indent="-342900">
              <a:buAutoNum type="arabicPeriod"/>
            </a:pPr>
            <a:r>
              <a:rPr lang="en-US" sz="1000" dirty="0">
                <a:solidFill>
                  <a:srgbClr val="C00000"/>
                </a:solidFill>
              </a:rPr>
              <a:t>a face-to-face counselling department  </a:t>
            </a:r>
          </a:p>
          <a:p>
            <a:pPr marL="342900" indent="-342900">
              <a:buAutoNum type="arabicPeriod"/>
            </a:pPr>
            <a:r>
              <a:rPr lang="en-US" sz="1000" dirty="0">
                <a:solidFill>
                  <a:srgbClr val="C00000"/>
                </a:solidFill>
              </a:rPr>
              <a:t>and a virtual consulting department</a:t>
            </a:r>
          </a:p>
          <a:p>
            <a:pPr marL="342900" indent="-342900">
              <a:buAutoNum type="arabicPeriod"/>
            </a:pPr>
            <a:r>
              <a:rPr lang="en-US" sz="1000" dirty="0">
                <a:solidFill>
                  <a:srgbClr val="C00000"/>
                </a:solidFill>
              </a:rPr>
              <a:t>Self-Service Area</a:t>
            </a:r>
            <a:endParaRPr lang="de-DE" sz="1000" dirty="0">
              <a:solidFill>
                <a:srgbClr val="C00000"/>
              </a:solidFill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5BFDA2BF-55FF-46D4-A83E-FA9BDC69B14E}"/>
              </a:ext>
            </a:extLst>
          </p:cNvPr>
          <p:cNvSpPr/>
          <p:nvPr/>
        </p:nvSpPr>
        <p:spPr>
          <a:xfrm>
            <a:off x="6193589" y="1939116"/>
            <a:ext cx="2728053" cy="14095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19824E89-7987-4A64-8358-C2EA3976D444}"/>
              </a:ext>
            </a:extLst>
          </p:cNvPr>
          <p:cNvCxnSpPr/>
          <p:nvPr/>
        </p:nvCxnSpPr>
        <p:spPr>
          <a:xfrm flipV="1">
            <a:off x="6193589" y="1945785"/>
            <a:ext cx="2728051" cy="14095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98A483C3-E3BE-4C8D-BF38-9AAC81D1A4CF}"/>
              </a:ext>
            </a:extLst>
          </p:cNvPr>
          <p:cNvCxnSpPr>
            <a:cxnSpLocks/>
          </p:cNvCxnSpPr>
          <p:nvPr/>
        </p:nvCxnSpPr>
        <p:spPr>
          <a:xfrm>
            <a:off x="6193587" y="1920196"/>
            <a:ext cx="2728053" cy="14095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Rechteck 56">
            <a:extLst>
              <a:ext uri="{FF2B5EF4-FFF2-40B4-BE49-F238E27FC236}">
                <a16:creationId xmlns:a16="http://schemas.microsoft.com/office/drawing/2014/main" id="{92F6B4F0-BC6E-4B86-B5B5-1B67DFFE2AA5}"/>
              </a:ext>
            </a:extLst>
          </p:cNvPr>
          <p:cNvSpPr/>
          <p:nvPr/>
        </p:nvSpPr>
        <p:spPr>
          <a:xfrm>
            <a:off x="6188738" y="3472022"/>
            <a:ext cx="2723620" cy="155859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5D7CF709-03DB-4B6D-93EF-8943A0469E9D}"/>
              </a:ext>
            </a:extLst>
          </p:cNvPr>
          <p:cNvSpPr txBox="1"/>
          <p:nvPr/>
        </p:nvSpPr>
        <p:spPr>
          <a:xfrm>
            <a:off x="6326944" y="3488675"/>
            <a:ext cx="234291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Regional Branches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Rustavi, Zurtaveli Street N5a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Mtskheta, Samxedro Street N13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Gori, Geldiashvili Street N3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Kutaisi, Chechelashvili Street N26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Zugdidi, D. Agmashenebeli Street N106</a:t>
            </a:r>
            <a:endParaRPr lang="de-DE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Ozurgeti, Gogebashvili Street N2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Batumi, Tabidze N2a</a:t>
            </a:r>
            <a:endParaRPr lang="de-DE" sz="1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B14376E2-C524-46B2-BCA6-AB014550DC66}"/>
              </a:ext>
            </a:extLst>
          </p:cNvPr>
          <p:cNvSpPr/>
          <p:nvPr/>
        </p:nvSpPr>
        <p:spPr>
          <a:xfrm>
            <a:off x="6188738" y="5126101"/>
            <a:ext cx="2723620" cy="57735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6D8264CB-FD17-45CF-81FD-AADDD0FAB022}"/>
              </a:ext>
            </a:extLst>
          </p:cNvPr>
          <p:cNvSpPr txBox="1"/>
          <p:nvPr/>
        </p:nvSpPr>
        <p:spPr>
          <a:xfrm>
            <a:off x="6955225" y="5121736"/>
            <a:ext cx="20594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</a:rPr>
              <a:t>One-Stop Shops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53C0BFA3-67AB-40D4-AFB7-E59A39079AF2}"/>
              </a:ext>
            </a:extLst>
          </p:cNvPr>
          <p:cNvSpPr txBox="1"/>
          <p:nvPr/>
        </p:nvSpPr>
        <p:spPr>
          <a:xfrm>
            <a:off x="6483712" y="5305463"/>
            <a:ext cx="24286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Information desks with information terminals in about 84 municipalities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63455FAA-1A83-4E38-8B9A-2F0FBFBBF3CA}"/>
              </a:ext>
            </a:extLst>
          </p:cNvPr>
          <p:cNvSpPr/>
          <p:nvPr/>
        </p:nvSpPr>
        <p:spPr>
          <a:xfrm>
            <a:off x="6194215" y="5808138"/>
            <a:ext cx="2723620" cy="57735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99B20569-AA59-4827-89B6-4870A79F9812}"/>
              </a:ext>
            </a:extLst>
          </p:cNvPr>
          <p:cNvSpPr txBox="1"/>
          <p:nvPr/>
        </p:nvSpPr>
        <p:spPr>
          <a:xfrm>
            <a:off x="6852899" y="5804229"/>
            <a:ext cx="20594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</a:rPr>
              <a:t>Liquid Organisation 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D55DA825-15CA-44B3-9C65-880FD0F5047C}"/>
              </a:ext>
            </a:extLst>
          </p:cNvPr>
          <p:cNvSpPr txBox="1"/>
          <p:nvPr/>
        </p:nvSpPr>
        <p:spPr>
          <a:xfrm>
            <a:off x="6483712" y="5978697"/>
            <a:ext cx="24286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Located in the property of selected companies.   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292BAFAC-7EDB-450D-B0AC-4EA7ADC9B29D}"/>
              </a:ext>
            </a:extLst>
          </p:cNvPr>
          <p:cNvSpPr txBox="1"/>
          <p:nvPr/>
        </p:nvSpPr>
        <p:spPr>
          <a:xfrm>
            <a:off x="1073381" y="1192340"/>
            <a:ext cx="369332" cy="2166451"/>
          </a:xfrm>
          <a:prstGeom prst="rect">
            <a:avLst/>
          </a:prstGeom>
          <a:solidFill>
            <a:srgbClr val="A5002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Centralized     Organization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BA8D9ABC-11AC-4C59-ADF0-2D951D683109}"/>
              </a:ext>
            </a:extLst>
          </p:cNvPr>
          <p:cNvSpPr txBox="1"/>
          <p:nvPr/>
        </p:nvSpPr>
        <p:spPr>
          <a:xfrm>
            <a:off x="1073381" y="3463842"/>
            <a:ext cx="369332" cy="2949492"/>
          </a:xfrm>
          <a:prstGeom prst="rect">
            <a:avLst/>
          </a:prstGeom>
          <a:solidFill>
            <a:srgbClr val="A5002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</a:rPr>
              <a:t>Decentralized            Organization</a:t>
            </a:r>
          </a:p>
        </p:txBody>
      </p:sp>
      <p:sp>
        <p:nvSpPr>
          <p:cNvPr id="28" name="Title 226">
            <a:extLst>
              <a:ext uri="{FF2B5EF4-FFF2-40B4-BE49-F238E27FC236}">
                <a16:creationId xmlns:a16="http://schemas.microsoft.com/office/drawing/2014/main" id="{2956F145-922C-47E1-A2B6-936F9938F57F}"/>
              </a:ext>
            </a:extLst>
          </p:cNvPr>
          <p:cNvSpPr txBox="1">
            <a:spLocks/>
          </p:cNvSpPr>
          <p:nvPr/>
        </p:nvSpPr>
        <p:spPr>
          <a:xfrm>
            <a:off x="379504" y="-42000"/>
            <a:ext cx="9874206" cy="1189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2. Current Structure Plan          </a:t>
            </a:r>
            <a:r>
              <a:rPr lang="en-US" dirty="0">
                <a:solidFill>
                  <a:srgbClr val="FF0000"/>
                </a:solidFill>
              </a:rPr>
              <a:t>NeW Structure Plan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24D2B66-821E-4696-9790-43C75D8C5BE1}"/>
              </a:ext>
            </a:extLst>
          </p:cNvPr>
          <p:cNvSpPr/>
          <p:nvPr/>
        </p:nvSpPr>
        <p:spPr>
          <a:xfrm>
            <a:off x="1614883" y="545876"/>
            <a:ext cx="3037612" cy="5885597"/>
          </a:xfrm>
          <a:prstGeom prst="rect">
            <a:avLst/>
          </a:prstGeom>
          <a:solidFill>
            <a:schemeClr val="bg2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29B058D2-5F0D-4CA9-A1D5-2E7099FD4CB4}"/>
              </a:ext>
            </a:extLst>
          </p:cNvPr>
          <p:cNvSpPr/>
          <p:nvPr/>
        </p:nvSpPr>
        <p:spPr>
          <a:xfrm>
            <a:off x="4877599" y="1203496"/>
            <a:ext cx="1120187" cy="52204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F U T U R E                         S T R U C T U R E</a:t>
            </a:r>
          </a:p>
        </p:txBody>
      </p:sp>
    </p:spTree>
    <p:extLst>
      <p:ext uri="{BB962C8B-B14F-4D97-AF65-F5344CB8AC3E}">
        <p14:creationId xmlns:p14="http://schemas.microsoft.com/office/powerpoint/2010/main" val="75017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0233F-B9CE-46DE-8052-C4519135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08" y="-494166"/>
            <a:ext cx="11029616" cy="988332"/>
          </a:xfrm>
        </p:spPr>
        <p:txBody>
          <a:bodyPr/>
          <a:lstStyle/>
          <a:p>
            <a:r>
              <a:rPr lang="de-DE" dirty="0"/>
              <a:t>3. Organisational Chart Tbilisi Office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E9E68F-8A7B-4EB6-A8B8-DBCB85221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E09865-5C82-413F-B099-C1F78ECC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0910284-9F2D-4B6F-8801-FA684B9A7938}"/>
              </a:ext>
            </a:extLst>
          </p:cNvPr>
          <p:cNvSpPr/>
          <p:nvPr/>
        </p:nvSpPr>
        <p:spPr>
          <a:xfrm>
            <a:off x="4873841" y="798990"/>
            <a:ext cx="1935332" cy="541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Head of SESA (1)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EF6AC146-F078-483F-A846-9CCCB4EFDD7B}"/>
              </a:ext>
            </a:extLst>
          </p:cNvPr>
          <p:cNvSpPr/>
          <p:nvPr/>
        </p:nvSpPr>
        <p:spPr>
          <a:xfrm>
            <a:off x="3773467" y="1683417"/>
            <a:ext cx="1784411" cy="541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Deputy Head, </a:t>
            </a:r>
          </a:p>
          <a:p>
            <a:pPr algn="ctr"/>
            <a:r>
              <a:rPr lang="de-DE" sz="1200" dirty="0"/>
              <a:t>Chief Executive Officer – CEO (1)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57A4178B-1875-4EBC-9D08-B0D0186FD1D5}"/>
              </a:ext>
            </a:extLst>
          </p:cNvPr>
          <p:cNvSpPr/>
          <p:nvPr/>
        </p:nvSpPr>
        <p:spPr>
          <a:xfrm>
            <a:off x="6096000" y="1688366"/>
            <a:ext cx="1784411" cy="541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Chief Executive Officer/Chief Digital Officer (CIO/CDO) – (1)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BC9069-BE11-4D1A-98CD-E0E3268C897E}"/>
              </a:ext>
            </a:extLst>
          </p:cNvPr>
          <p:cNvSpPr/>
          <p:nvPr/>
        </p:nvSpPr>
        <p:spPr>
          <a:xfrm>
            <a:off x="683579" y="887196"/>
            <a:ext cx="1518081" cy="36512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Marketing and Communication (1)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AFA9F84-BA41-4C74-9765-ADC43245335E}"/>
              </a:ext>
            </a:extLst>
          </p:cNvPr>
          <p:cNvSpPr/>
          <p:nvPr/>
        </p:nvSpPr>
        <p:spPr>
          <a:xfrm>
            <a:off x="683578" y="1368967"/>
            <a:ext cx="1518081" cy="36512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Regions &amp; Partnerships (2)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8FCA81F-7683-4780-822F-9A98431BAA3F}"/>
              </a:ext>
            </a:extLst>
          </p:cNvPr>
          <p:cNvSpPr/>
          <p:nvPr/>
        </p:nvSpPr>
        <p:spPr>
          <a:xfrm>
            <a:off x="683579" y="2833404"/>
            <a:ext cx="1518081" cy="49440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/>
              <a:t>Head of Department Organisational Development and HR (1)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E69A701F-B465-422A-B7D1-57A3094085AF}"/>
              </a:ext>
            </a:extLst>
          </p:cNvPr>
          <p:cNvSpPr/>
          <p:nvPr/>
        </p:nvSpPr>
        <p:spPr>
          <a:xfrm>
            <a:off x="2354061" y="2833403"/>
            <a:ext cx="1518081" cy="49440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Head of Department HR Finance and Reporting (1)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B3EFA393-3773-4E7E-A484-62CE7F08F152}"/>
              </a:ext>
            </a:extLst>
          </p:cNvPr>
          <p:cNvSpPr/>
          <p:nvPr/>
        </p:nvSpPr>
        <p:spPr>
          <a:xfrm>
            <a:off x="4024543" y="2834829"/>
            <a:ext cx="1518081" cy="49440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Head of Department Operations (1)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436BFFCE-91A3-490A-8701-2A2D935C09CA}"/>
              </a:ext>
            </a:extLst>
          </p:cNvPr>
          <p:cNvSpPr/>
          <p:nvPr/>
        </p:nvSpPr>
        <p:spPr>
          <a:xfrm>
            <a:off x="9497630" y="2800084"/>
            <a:ext cx="1518081" cy="49440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Head of Department DevOps (1)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F501DAD5-3AE5-4C7A-AA2C-2532F733C78A}"/>
              </a:ext>
            </a:extLst>
          </p:cNvPr>
          <p:cNvSpPr/>
          <p:nvPr/>
        </p:nvSpPr>
        <p:spPr>
          <a:xfrm>
            <a:off x="7805693" y="2800085"/>
            <a:ext cx="1518081" cy="49440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Head of Department ITSM (1)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68100FD2-5B2E-4231-9630-C677D4D9F850}"/>
              </a:ext>
            </a:extLst>
          </p:cNvPr>
          <p:cNvSpPr/>
          <p:nvPr/>
        </p:nvSpPr>
        <p:spPr>
          <a:xfrm>
            <a:off x="6113756" y="2817457"/>
            <a:ext cx="1518081" cy="49440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Head of Department IT Governance (1)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8B5D815F-72A6-4D6A-8598-053254D11F96}"/>
              </a:ext>
            </a:extLst>
          </p:cNvPr>
          <p:cNvSpPr/>
          <p:nvPr/>
        </p:nvSpPr>
        <p:spPr>
          <a:xfrm>
            <a:off x="682836" y="3672453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Strategy &amp; Standards (1)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2698842B-3AED-424D-A70A-087F20FBE3EE}"/>
              </a:ext>
            </a:extLst>
          </p:cNvPr>
          <p:cNvSpPr/>
          <p:nvPr/>
        </p:nvSpPr>
        <p:spPr>
          <a:xfrm>
            <a:off x="682836" y="5113250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Staff (1)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6285C1CA-02FB-48CF-A84D-70C4B87DCA33}"/>
              </a:ext>
            </a:extLst>
          </p:cNvPr>
          <p:cNvSpPr/>
          <p:nvPr/>
        </p:nvSpPr>
        <p:spPr>
          <a:xfrm>
            <a:off x="2354061" y="3664933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Financial Budget (1)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4276C4D7-E9EE-4782-A129-A3BC26E9A038}"/>
              </a:ext>
            </a:extLst>
          </p:cNvPr>
          <p:cNvSpPr/>
          <p:nvPr/>
        </p:nvSpPr>
        <p:spPr>
          <a:xfrm>
            <a:off x="2354061" y="4370313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Financial Sourcing (1)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E0777BCA-8D97-41C2-8D57-9B780B83E496}"/>
              </a:ext>
            </a:extLst>
          </p:cNvPr>
          <p:cNvSpPr/>
          <p:nvPr/>
        </p:nvSpPr>
        <p:spPr>
          <a:xfrm>
            <a:off x="2354061" y="5110514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Payments (1)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A5150145-2FD4-4606-BE58-13C6CC70F792}"/>
              </a:ext>
            </a:extLst>
          </p:cNvPr>
          <p:cNvSpPr/>
          <p:nvPr/>
        </p:nvSpPr>
        <p:spPr>
          <a:xfrm>
            <a:off x="4024543" y="3668731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Mediation &amp; Guidance (1)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88624236-C67C-43BA-B728-47FFA8939CE8}"/>
              </a:ext>
            </a:extLst>
          </p:cNvPr>
          <p:cNvSpPr/>
          <p:nvPr/>
        </p:nvSpPr>
        <p:spPr>
          <a:xfrm>
            <a:off x="4024543" y="4363935"/>
            <a:ext cx="1518081" cy="41292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Active Labour Market Measures (1)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EE8D049F-6B0F-4A8C-A5D7-7B37272D6F1B}"/>
              </a:ext>
            </a:extLst>
          </p:cNvPr>
          <p:cNvSpPr/>
          <p:nvPr/>
        </p:nvSpPr>
        <p:spPr>
          <a:xfrm>
            <a:off x="4024542" y="5110514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Fluid (1)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8F86626B-9A5D-4364-B9D4-32DF80369988}"/>
              </a:ext>
            </a:extLst>
          </p:cNvPr>
          <p:cNvSpPr/>
          <p:nvPr/>
        </p:nvSpPr>
        <p:spPr>
          <a:xfrm>
            <a:off x="6113756" y="3644019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Strategy &amp; Standards (1)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05D75134-EF15-4537-A5F9-37D218C43786}"/>
              </a:ext>
            </a:extLst>
          </p:cNvPr>
          <p:cNvSpPr/>
          <p:nvPr/>
        </p:nvSpPr>
        <p:spPr>
          <a:xfrm>
            <a:off x="682836" y="4396637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Strategy &amp; Standards (1)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B6CB651F-DD70-4483-8D96-040EA7E5ACF3}"/>
              </a:ext>
            </a:extLst>
          </p:cNvPr>
          <p:cNvSpPr/>
          <p:nvPr/>
        </p:nvSpPr>
        <p:spPr>
          <a:xfrm>
            <a:off x="6113756" y="4365702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Projects &amp; Change (1)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C291CEF9-673B-4DD0-9E65-592C0B8589B9}"/>
              </a:ext>
            </a:extLst>
          </p:cNvPr>
          <p:cNvSpPr/>
          <p:nvPr/>
        </p:nvSpPr>
        <p:spPr>
          <a:xfrm>
            <a:off x="7805693" y="3635608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IT-Processes/ITIL (1)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C84A093B-2C20-4F5F-99B7-F668A4CC7B07}"/>
              </a:ext>
            </a:extLst>
          </p:cNvPr>
          <p:cNvSpPr/>
          <p:nvPr/>
        </p:nvSpPr>
        <p:spPr>
          <a:xfrm>
            <a:off x="7805693" y="4365702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RfC (1)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E987418D-E410-42AC-92F4-99FC414F8C7E}"/>
              </a:ext>
            </a:extLst>
          </p:cNvPr>
          <p:cNvSpPr/>
          <p:nvPr/>
        </p:nvSpPr>
        <p:spPr>
          <a:xfrm>
            <a:off x="9491711" y="3632785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Architecture &amp; Technology (2)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1B6FF10F-8C06-43B7-BC82-E1328BEFBF1B}"/>
              </a:ext>
            </a:extLst>
          </p:cNvPr>
          <p:cNvSpPr/>
          <p:nvPr/>
        </p:nvSpPr>
        <p:spPr>
          <a:xfrm>
            <a:off x="9491712" y="4363935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Quality Assurance &amp; Risk Management (2)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05091BD0-D6B1-463C-B2D4-A9CEB4515338}"/>
              </a:ext>
            </a:extLst>
          </p:cNvPr>
          <p:cNvSpPr/>
          <p:nvPr/>
        </p:nvSpPr>
        <p:spPr>
          <a:xfrm>
            <a:off x="9491712" y="5087958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Cybersecurity (1)</a:t>
            </a:r>
          </a:p>
        </p:txBody>
      </p: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0B751362-3DC6-4401-B92A-D535142AB372}"/>
              </a:ext>
            </a:extLst>
          </p:cNvPr>
          <p:cNvCxnSpPr>
            <a:stCxn id="7" idx="1"/>
            <a:endCxn id="11" idx="3"/>
          </p:cNvCxnSpPr>
          <p:nvPr/>
        </p:nvCxnSpPr>
        <p:spPr>
          <a:xfrm flipH="1">
            <a:off x="2201660" y="1069759"/>
            <a:ext cx="26721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Verbinder: gewinkelt 85">
            <a:extLst>
              <a:ext uri="{FF2B5EF4-FFF2-40B4-BE49-F238E27FC236}">
                <a16:creationId xmlns:a16="http://schemas.microsoft.com/office/drawing/2014/main" id="{5F44FB3E-7FF5-4E27-9060-932C914E6132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 flipV="1">
            <a:off x="2201663" y="1069759"/>
            <a:ext cx="2672179" cy="490026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Verbinder: gewinkelt 89">
            <a:extLst>
              <a:ext uri="{FF2B5EF4-FFF2-40B4-BE49-F238E27FC236}">
                <a16:creationId xmlns:a16="http://schemas.microsoft.com/office/drawing/2014/main" id="{DFD48ACF-DA9A-4529-A081-334A3E1FD77F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rot="16200000" flipH="1">
            <a:off x="6240937" y="941097"/>
            <a:ext cx="347838" cy="1146699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Verbinder: gewinkelt 93">
            <a:extLst>
              <a:ext uri="{FF2B5EF4-FFF2-40B4-BE49-F238E27FC236}">
                <a16:creationId xmlns:a16="http://schemas.microsoft.com/office/drawing/2014/main" id="{824D6DFE-0BC5-429A-8C58-862E7F4AA46B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rot="5400000" flipH="1" flipV="1">
            <a:off x="5082146" y="924056"/>
            <a:ext cx="342889" cy="1175834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Verbinder: gewinkelt 98">
            <a:extLst>
              <a:ext uri="{FF2B5EF4-FFF2-40B4-BE49-F238E27FC236}">
                <a16:creationId xmlns:a16="http://schemas.microsoft.com/office/drawing/2014/main" id="{2C3C7378-8996-451E-86C7-548196B6D705}"/>
              </a:ext>
            </a:extLst>
          </p:cNvPr>
          <p:cNvCxnSpPr>
            <a:stCxn id="10" idx="2"/>
            <a:endCxn id="23" idx="0"/>
          </p:cNvCxnSpPr>
          <p:nvPr/>
        </p:nvCxnSpPr>
        <p:spPr>
          <a:xfrm rot="16200000" flipH="1">
            <a:off x="8337348" y="880761"/>
            <a:ext cx="570180" cy="3268465"/>
          </a:xfrm>
          <a:prstGeom prst="bentConnector3">
            <a:avLst>
              <a:gd name="adj1" fmla="val 4065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Verbinder: gewinkelt 101">
            <a:extLst>
              <a:ext uri="{FF2B5EF4-FFF2-40B4-BE49-F238E27FC236}">
                <a16:creationId xmlns:a16="http://schemas.microsoft.com/office/drawing/2014/main" id="{FDF10F84-D66F-4D22-8857-D1A0B2A27E8F}"/>
              </a:ext>
            </a:extLst>
          </p:cNvPr>
          <p:cNvCxnSpPr>
            <a:stCxn id="10" idx="2"/>
            <a:endCxn id="25" idx="0"/>
          </p:cNvCxnSpPr>
          <p:nvPr/>
        </p:nvCxnSpPr>
        <p:spPr>
          <a:xfrm rot="16200000" flipH="1">
            <a:off x="7491380" y="1726730"/>
            <a:ext cx="570181" cy="1576528"/>
          </a:xfrm>
          <a:prstGeom prst="bentConnector3">
            <a:avLst>
              <a:gd name="adj1" fmla="val 4065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Verbinder: gewinkelt 107">
            <a:extLst>
              <a:ext uri="{FF2B5EF4-FFF2-40B4-BE49-F238E27FC236}">
                <a16:creationId xmlns:a16="http://schemas.microsoft.com/office/drawing/2014/main" id="{0726CC46-1904-45B0-94B8-FFC766A8F813}"/>
              </a:ext>
            </a:extLst>
          </p:cNvPr>
          <p:cNvCxnSpPr>
            <a:stCxn id="10" idx="2"/>
            <a:endCxn id="27" idx="0"/>
          </p:cNvCxnSpPr>
          <p:nvPr/>
        </p:nvCxnSpPr>
        <p:spPr>
          <a:xfrm rot="5400000">
            <a:off x="6636726" y="2465976"/>
            <a:ext cx="587553" cy="115409"/>
          </a:xfrm>
          <a:prstGeom prst="bentConnector3">
            <a:avLst>
              <a:gd name="adj1" fmla="val 3942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Verbinder: gewinkelt 111">
            <a:extLst>
              <a:ext uri="{FF2B5EF4-FFF2-40B4-BE49-F238E27FC236}">
                <a16:creationId xmlns:a16="http://schemas.microsoft.com/office/drawing/2014/main" id="{4DF70055-0272-4A1C-B300-7BCE971B3D9D}"/>
              </a:ext>
            </a:extLst>
          </p:cNvPr>
          <p:cNvCxnSpPr>
            <a:stCxn id="8" idx="2"/>
            <a:endCxn id="15" idx="0"/>
          </p:cNvCxnSpPr>
          <p:nvPr/>
        </p:nvCxnSpPr>
        <p:spPr>
          <a:xfrm rot="5400000">
            <a:off x="2749923" y="917653"/>
            <a:ext cx="608449" cy="3223053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Verbinder: gewinkelt 113">
            <a:extLst>
              <a:ext uri="{FF2B5EF4-FFF2-40B4-BE49-F238E27FC236}">
                <a16:creationId xmlns:a16="http://schemas.microsoft.com/office/drawing/2014/main" id="{812A9F30-8D0E-470D-8CA6-4A0FC0B3238A}"/>
              </a:ext>
            </a:extLst>
          </p:cNvPr>
          <p:cNvCxnSpPr>
            <a:stCxn id="8" idx="2"/>
            <a:endCxn id="16" idx="0"/>
          </p:cNvCxnSpPr>
          <p:nvPr/>
        </p:nvCxnSpPr>
        <p:spPr>
          <a:xfrm rot="5400000">
            <a:off x="3585164" y="1752894"/>
            <a:ext cx="608448" cy="1552571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Verbinder: gewinkelt 115">
            <a:extLst>
              <a:ext uri="{FF2B5EF4-FFF2-40B4-BE49-F238E27FC236}">
                <a16:creationId xmlns:a16="http://schemas.microsoft.com/office/drawing/2014/main" id="{7FC15936-4150-42D4-80B3-5E36D825482F}"/>
              </a:ext>
            </a:extLst>
          </p:cNvPr>
          <p:cNvCxnSpPr>
            <a:stCxn id="8" idx="2"/>
            <a:endCxn id="19" idx="0"/>
          </p:cNvCxnSpPr>
          <p:nvPr/>
        </p:nvCxnSpPr>
        <p:spPr>
          <a:xfrm rot="16200000" flipH="1">
            <a:off x="4419691" y="2470936"/>
            <a:ext cx="609874" cy="117911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Rechteck 116">
            <a:extLst>
              <a:ext uri="{FF2B5EF4-FFF2-40B4-BE49-F238E27FC236}">
                <a16:creationId xmlns:a16="http://schemas.microsoft.com/office/drawing/2014/main" id="{43556F8E-D3F7-4D5E-BA72-C29208FBF55C}"/>
              </a:ext>
            </a:extLst>
          </p:cNvPr>
          <p:cNvSpPr/>
          <p:nvPr/>
        </p:nvSpPr>
        <p:spPr>
          <a:xfrm>
            <a:off x="9491710" y="5811981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Self-Services (1)</a:t>
            </a:r>
          </a:p>
        </p:txBody>
      </p:sp>
      <p:sp>
        <p:nvSpPr>
          <p:cNvPr id="119" name="Rechteck 118">
            <a:extLst>
              <a:ext uri="{FF2B5EF4-FFF2-40B4-BE49-F238E27FC236}">
                <a16:creationId xmlns:a16="http://schemas.microsoft.com/office/drawing/2014/main" id="{48D6C945-65DF-439D-949F-789B3F54CB53}"/>
              </a:ext>
            </a:extLst>
          </p:cNvPr>
          <p:cNvSpPr/>
          <p:nvPr/>
        </p:nvSpPr>
        <p:spPr>
          <a:xfrm>
            <a:off x="4024542" y="5814155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Call Center (3)</a:t>
            </a:r>
          </a:p>
        </p:txBody>
      </p: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925EADAC-75C5-486C-8B1F-5776E5409658}"/>
              </a:ext>
            </a:extLst>
          </p:cNvPr>
          <p:cNvCxnSpPr>
            <a:stCxn id="15" idx="2"/>
            <a:endCxn id="41" idx="0"/>
          </p:cNvCxnSpPr>
          <p:nvPr/>
        </p:nvCxnSpPr>
        <p:spPr>
          <a:xfrm flipH="1">
            <a:off x="1441877" y="3327805"/>
            <a:ext cx="743" cy="344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Gerader Verbinder 124">
            <a:extLst>
              <a:ext uri="{FF2B5EF4-FFF2-40B4-BE49-F238E27FC236}">
                <a16:creationId xmlns:a16="http://schemas.microsoft.com/office/drawing/2014/main" id="{879152A0-2255-4581-9122-BF3CDF0442E8}"/>
              </a:ext>
            </a:extLst>
          </p:cNvPr>
          <p:cNvCxnSpPr>
            <a:stCxn id="16" idx="2"/>
            <a:endCxn id="51" idx="0"/>
          </p:cNvCxnSpPr>
          <p:nvPr/>
        </p:nvCxnSpPr>
        <p:spPr>
          <a:xfrm>
            <a:off x="3113102" y="3327804"/>
            <a:ext cx="0" cy="3371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Gerader Verbinder 127">
            <a:extLst>
              <a:ext uri="{FF2B5EF4-FFF2-40B4-BE49-F238E27FC236}">
                <a16:creationId xmlns:a16="http://schemas.microsoft.com/office/drawing/2014/main" id="{83CC6022-D83D-45AD-B16A-7D7CFEB7C1C7}"/>
              </a:ext>
            </a:extLst>
          </p:cNvPr>
          <p:cNvCxnSpPr>
            <a:stCxn id="19" idx="2"/>
            <a:endCxn id="57" idx="0"/>
          </p:cNvCxnSpPr>
          <p:nvPr/>
        </p:nvCxnSpPr>
        <p:spPr>
          <a:xfrm>
            <a:off x="4783584" y="3329230"/>
            <a:ext cx="0" cy="3395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Gerader Verbinder 130">
            <a:extLst>
              <a:ext uri="{FF2B5EF4-FFF2-40B4-BE49-F238E27FC236}">
                <a16:creationId xmlns:a16="http://schemas.microsoft.com/office/drawing/2014/main" id="{64922191-7249-4D9F-8F1F-BAC15252C933}"/>
              </a:ext>
            </a:extLst>
          </p:cNvPr>
          <p:cNvCxnSpPr>
            <a:stCxn id="41" idx="2"/>
            <a:endCxn id="65" idx="0"/>
          </p:cNvCxnSpPr>
          <p:nvPr/>
        </p:nvCxnSpPr>
        <p:spPr>
          <a:xfrm>
            <a:off x="1441877" y="4079003"/>
            <a:ext cx="0" cy="3176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Gerader Verbinder 134">
            <a:extLst>
              <a:ext uri="{FF2B5EF4-FFF2-40B4-BE49-F238E27FC236}">
                <a16:creationId xmlns:a16="http://schemas.microsoft.com/office/drawing/2014/main" id="{876C77E0-7F74-4EB2-B8E4-13E0359BFB65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3113102" y="4071483"/>
            <a:ext cx="0" cy="2988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Gerader Verbinder 136">
            <a:extLst>
              <a:ext uri="{FF2B5EF4-FFF2-40B4-BE49-F238E27FC236}">
                <a16:creationId xmlns:a16="http://schemas.microsoft.com/office/drawing/2014/main" id="{E1689D4D-485F-4EA5-BA62-6B70A11BC3D5}"/>
              </a:ext>
            </a:extLst>
          </p:cNvPr>
          <p:cNvCxnSpPr>
            <a:stCxn id="57" idx="2"/>
            <a:endCxn id="59" idx="0"/>
          </p:cNvCxnSpPr>
          <p:nvPr/>
        </p:nvCxnSpPr>
        <p:spPr>
          <a:xfrm>
            <a:off x="4783584" y="4075281"/>
            <a:ext cx="0" cy="2886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Gerader Verbinder 138">
            <a:extLst>
              <a:ext uri="{FF2B5EF4-FFF2-40B4-BE49-F238E27FC236}">
                <a16:creationId xmlns:a16="http://schemas.microsoft.com/office/drawing/2014/main" id="{66E899F0-0CF3-4B8C-9543-841A2610832F}"/>
              </a:ext>
            </a:extLst>
          </p:cNvPr>
          <p:cNvCxnSpPr>
            <a:stCxn id="65" idx="2"/>
            <a:endCxn id="42" idx="0"/>
          </p:cNvCxnSpPr>
          <p:nvPr/>
        </p:nvCxnSpPr>
        <p:spPr>
          <a:xfrm>
            <a:off x="1441877" y="4803187"/>
            <a:ext cx="0" cy="3100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Gerader Verbinder 140">
            <a:extLst>
              <a:ext uri="{FF2B5EF4-FFF2-40B4-BE49-F238E27FC236}">
                <a16:creationId xmlns:a16="http://schemas.microsoft.com/office/drawing/2014/main" id="{106CE823-EFFD-4084-AE87-279DEC329F31}"/>
              </a:ext>
            </a:extLst>
          </p:cNvPr>
          <p:cNvCxnSpPr>
            <a:stCxn id="53" idx="2"/>
            <a:endCxn id="55" idx="0"/>
          </p:cNvCxnSpPr>
          <p:nvPr/>
        </p:nvCxnSpPr>
        <p:spPr>
          <a:xfrm>
            <a:off x="3113102" y="4776863"/>
            <a:ext cx="0" cy="3336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Gerader Verbinder 142">
            <a:extLst>
              <a:ext uri="{FF2B5EF4-FFF2-40B4-BE49-F238E27FC236}">
                <a16:creationId xmlns:a16="http://schemas.microsoft.com/office/drawing/2014/main" id="{877D41FA-5522-4165-BAF4-07C21454801E}"/>
              </a:ext>
            </a:extLst>
          </p:cNvPr>
          <p:cNvCxnSpPr>
            <a:stCxn id="59" idx="2"/>
            <a:endCxn id="61" idx="0"/>
          </p:cNvCxnSpPr>
          <p:nvPr/>
        </p:nvCxnSpPr>
        <p:spPr>
          <a:xfrm flipH="1">
            <a:off x="4783583" y="4776863"/>
            <a:ext cx="1" cy="3336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Gerader Verbinder 144">
            <a:extLst>
              <a:ext uri="{FF2B5EF4-FFF2-40B4-BE49-F238E27FC236}">
                <a16:creationId xmlns:a16="http://schemas.microsoft.com/office/drawing/2014/main" id="{C46BAC1C-7350-4095-BF6D-55BC30835A76}"/>
              </a:ext>
            </a:extLst>
          </p:cNvPr>
          <p:cNvCxnSpPr>
            <a:stCxn id="61" idx="2"/>
            <a:endCxn id="119" idx="0"/>
          </p:cNvCxnSpPr>
          <p:nvPr/>
        </p:nvCxnSpPr>
        <p:spPr>
          <a:xfrm>
            <a:off x="4783583" y="5517064"/>
            <a:ext cx="0" cy="2970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Gerader Verbinder 149">
            <a:extLst>
              <a:ext uri="{FF2B5EF4-FFF2-40B4-BE49-F238E27FC236}">
                <a16:creationId xmlns:a16="http://schemas.microsoft.com/office/drawing/2014/main" id="{59BDAC4B-79D7-45A6-AFD5-2F4083986E15}"/>
              </a:ext>
            </a:extLst>
          </p:cNvPr>
          <p:cNvCxnSpPr>
            <a:stCxn id="27" idx="2"/>
            <a:endCxn id="63" idx="0"/>
          </p:cNvCxnSpPr>
          <p:nvPr/>
        </p:nvCxnSpPr>
        <p:spPr>
          <a:xfrm>
            <a:off x="6872797" y="3311858"/>
            <a:ext cx="0" cy="3321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" name="Gerader Verbinder 152">
            <a:extLst>
              <a:ext uri="{FF2B5EF4-FFF2-40B4-BE49-F238E27FC236}">
                <a16:creationId xmlns:a16="http://schemas.microsoft.com/office/drawing/2014/main" id="{4F7321B9-D3C0-408B-81A4-43FFA108A6FD}"/>
              </a:ext>
            </a:extLst>
          </p:cNvPr>
          <p:cNvCxnSpPr>
            <a:stCxn id="63" idx="2"/>
            <a:endCxn id="67" idx="0"/>
          </p:cNvCxnSpPr>
          <p:nvPr/>
        </p:nvCxnSpPr>
        <p:spPr>
          <a:xfrm>
            <a:off x="6872797" y="4050569"/>
            <a:ext cx="0" cy="3151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Gerader Verbinder 156">
            <a:extLst>
              <a:ext uri="{FF2B5EF4-FFF2-40B4-BE49-F238E27FC236}">
                <a16:creationId xmlns:a16="http://schemas.microsoft.com/office/drawing/2014/main" id="{A7CD2EA1-B4D5-479F-9506-4491DDE8C629}"/>
              </a:ext>
            </a:extLst>
          </p:cNvPr>
          <p:cNvCxnSpPr>
            <a:stCxn id="25" idx="2"/>
            <a:endCxn id="69" idx="0"/>
          </p:cNvCxnSpPr>
          <p:nvPr/>
        </p:nvCxnSpPr>
        <p:spPr>
          <a:xfrm>
            <a:off x="8564734" y="3294486"/>
            <a:ext cx="0" cy="3411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9" name="Gerader Verbinder 158">
            <a:extLst>
              <a:ext uri="{FF2B5EF4-FFF2-40B4-BE49-F238E27FC236}">
                <a16:creationId xmlns:a16="http://schemas.microsoft.com/office/drawing/2014/main" id="{8529C59B-7849-407A-89F6-7F8A5A55C650}"/>
              </a:ext>
            </a:extLst>
          </p:cNvPr>
          <p:cNvCxnSpPr>
            <a:stCxn id="69" idx="2"/>
            <a:endCxn id="71" idx="0"/>
          </p:cNvCxnSpPr>
          <p:nvPr/>
        </p:nvCxnSpPr>
        <p:spPr>
          <a:xfrm>
            <a:off x="8564734" y="4042158"/>
            <a:ext cx="0" cy="3235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1" name="Gerader Verbinder 160">
            <a:extLst>
              <a:ext uri="{FF2B5EF4-FFF2-40B4-BE49-F238E27FC236}">
                <a16:creationId xmlns:a16="http://schemas.microsoft.com/office/drawing/2014/main" id="{2AB2DDB1-CFD6-4F63-91D2-058958BE7B84}"/>
              </a:ext>
            </a:extLst>
          </p:cNvPr>
          <p:cNvCxnSpPr>
            <a:stCxn id="23" idx="2"/>
            <a:endCxn id="73" idx="0"/>
          </p:cNvCxnSpPr>
          <p:nvPr/>
        </p:nvCxnSpPr>
        <p:spPr>
          <a:xfrm flipH="1">
            <a:off x="10250752" y="3294485"/>
            <a:ext cx="5919" cy="3383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Gerader Verbinder 163">
            <a:extLst>
              <a:ext uri="{FF2B5EF4-FFF2-40B4-BE49-F238E27FC236}">
                <a16:creationId xmlns:a16="http://schemas.microsoft.com/office/drawing/2014/main" id="{2615C1CF-47B9-4B48-B6C5-26D45DC2F613}"/>
              </a:ext>
            </a:extLst>
          </p:cNvPr>
          <p:cNvCxnSpPr>
            <a:stCxn id="73" idx="2"/>
            <a:endCxn id="75" idx="0"/>
          </p:cNvCxnSpPr>
          <p:nvPr/>
        </p:nvCxnSpPr>
        <p:spPr>
          <a:xfrm>
            <a:off x="10250752" y="4039335"/>
            <a:ext cx="1" cy="324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Gerader Verbinder 169">
            <a:extLst>
              <a:ext uri="{FF2B5EF4-FFF2-40B4-BE49-F238E27FC236}">
                <a16:creationId xmlns:a16="http://schemas.microsoft.com/office/drawing/2014/main" id="{A5255454-F0F2-4FD1-A936-730038B5533A}"/>
              </a:ext>
            </a:extLst>
          </p:cNvPr>
          <p:cNvCxnSpPr>
            <a:stCxn id="75" idx="2"/>
            <a:endCxn id="77" idx="0"/>
          </p:cNvCxnSpPr>
          <p:nvPr/>
        </p:nvCxnSpPr>
        <p:spPr>
          <a:xfrm>
            <a:off x="10250753" y="4770485"/>
            <a:ext cx="0" cy="3174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Gerader Verbinder 171">
            <a:extLst>
              <a:ext uri="{FF2B5EF4-FFF2-40B4-BE49-F238E27FC236}">
                <a16:creationId xmlns:a16="http://schemas.microsoft.com/office/drawing/2014/main" id="{64FA91AD-6675-4885-8BA8-30EEC763E039}"/>
              </a:ext>
            </a:extLst>
          </p:cNvPr>
          <p:cNvCxnSpPr>
            <a:stCxn id="77" idx="2"/>
            <a:endCxn id="117" idx="0"/>
          </p:cNvCxnSpPr>
          <p:nvPr/>
        </p:nvCxnSpPr>
        <p:spPr>
          <a:xfrm flipH="1">
            <a:off x="10250751" y="5494508"/>
            <a:ext cx="2" cy="3174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7" name="Rechteck 176">
            <a:extLst>
              <a:ext uri="{FF2B5EF4-FFF2-40B4-BE49-F238E27FC236}">
                <a16:creationId xmlns:a16="http://schemas.microsoft.com/office/drawing/2014/main" id="{C1F2C37C-3452-4E4C-939C-42649FB31775}"/>
              </a:ext>
            </a:extLst>
          </p:cNvPr>
          <p:cNvSpPr/>
          <p:nvPr/>
        </p:nvSpPr>
        <p:spPr>
          <a:xfrm>
            <a:off x="2354060" y="5811981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Monitoring &amp; Reporting (1)</a:t>
            </a:r>
          </a:p>
        </p:txBody>
      </p:sp>
      <p:cxnSp>
        <p:nvCxnSpPr>
          <p:cNvPr id="179" name="Gerader Verbinder 178">
            <a:extLst>
              <a:ext uri="{FF2B5EF4-FFF2-40B4-BE49-F238E27FC236}">
                <a16:creationId xmlns:a16="http://schemas.microsoft.com/office/drawing/2014/main" id="{7AABD091-8C18-4A3D-91C9-6B4060BDE168}"/>
              </a:ext>
            </a:extLst>
          </p:cNvPr>
          <p:cNvCxnSpPr>
            <a:stCxn id="55" idx="2"/>
            <a:endCxn id="177" idx="0"/>
          </p:cNvCxnSpPr>
          <p:nvPr/>
        </p:nvCxnSpPr>
        <p:spPr>
          <a:xfrm flipH="1">
            <a:off x="3113101" y="5517064"/>
            <a:ext cx="1" cy="2949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22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0233F-B9CE-46DE-8052-C4519135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08" y="-494166"/>
            <a:ext cx="11029616" cy="988332"/>
          </a:xfrm>
        </p:spPr>
        <p:txBody>
          <a:bodyPr/>
          <a:lstStyle/>
          <a:p>
            <a:r>
              <a:rPr lang="de-DE" dirty="0"/>
              <a:t>4. Organisational Chart Tbilisi Office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E9E68F-8A7B-4EB6-A8B8-DBCB85221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/>
              <a:t>Discussion Paper - SESA´s </a:t>
            </a:r>
            <a:r>
              <a:rPr lang="en-US" dirty="0" err="1"/>
              <a:t>Org.Structure</a:t>
            </a:r>
            <a:r>
              <a:rPr lang="en-US" dirty="0"/>
              <a:t>, Workspace Standards and Design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E09865-5C82-413F-B099-C1F78ECC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0910284-9F2D-4B6F-8801-FA684B9A7938}"/>
              </a:ext>
            </a:extLst>
          </p:cNvPr>
          <p:cNvSpPr/>
          <p:nvPr/>
        </p:nvSpPr>
        <p:spPr>
          <a:xfrm>
            <a:off x="4873841" y="798990"/>
            <a:ext cx="1935332" cy="541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Tamar Barkalaia 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EF6AC146-F078-483F-A846-9CCCB4EFDD7B}"/>
              </a:ext>
            </a:extLst>
          </p:cNvPr>
          <p:cNvSpPr/>
          <p:nvPr/>
        </p:nvSpPr>
        <p:spPr>
          <a:xfrm>
            <a:off x="3773467" y="1683417"/>
            <a:ext cx="1784411" cy="541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CEO </a:t>
            </a:r>
          </a:p>
          <a:p>
            <a:pPr algn="ctr"/>
            <a:r>
              <a:rPr lang="de-DE" sz="1200" dirty="0"/>
              <a:t>Nino Veltauri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57A4178B-1875-4EBC-9D08-B0D0186FD1D5}"/>
              </a:ext>
            </a:extLst>
          </p:cNvPr>
          <p:cNvSpPr/>
          <p:nvPr/>
        </p:nvSpPr>
        <p:spPr>
          <a:xfrm>
            <a:off x="6096000" y="1688366"/>
            <a:ext cx="1784411" cy="541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CIO/CDO</a:t>
            </a:r>
          </a:p>
          <a:p>
            <a:pPr algn="ctr"/>
            <a:r>
              <a:rPr lang="de-DE" sz="1200" dirty="0">
                <a:solidFill>
                  <a:srgbClr val="FF0000"/>
                </a:solidFill>
              </a:rPr>
              <a:t>n.n.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BC9069-BE11-4D1A-98CD-E0E3268C897E}"/>
              </a:ext>
            </a:extLst>
          </p:cNvPr>
          <p:cNvSpPr/>
          <p:nvPr/>
        </p:nvSpPr>
        <p:spPr>
          <a:xfrm>
            <a:off x="683579" y="887196"/>
            <a:ext cx="1518081" cy="36512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Marketing and Communication (1)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AFA9F84-BA41-4C74-9765-ADC43245335E}"/>
              </a:ext>
            </a:extLst>
          </p:cNvPr>
          <p:cNvSpPr/>
          <p:nvPr/>
        </p:nvSpPr>
        <p:spPr>
          <a:xfrm>
            <a:off x="683578" y="1368967"/>
            <a:ext cx="1518081" cy="36512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Regions &amp; Partnerships (2)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8FCA81F-7683-4780-822F-9A98431BAA3F}"/>
              </a:ext>
            </a:extLst>
          </p:cNvPr>
          <p:cNvSpPr/>
          <p:nvPr/>
        </p:nvSpPr>
        <p:spPr>
          <a:xfrm>
            <a:off x="683579" y="2833404"/>
            <a:ext cx="1518081" cy="49440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/>
              <a:t> OD/HR </a:t>
            </a:r>
            <a:r>
              <a:rPr lang="de-DE" sz="900" dirty="0">
                <a:solidFill>
                  <a:srgbClr val="FF0000"/>
                </a:solidFill>
              </a:rPr>
              <a:t>n.n.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E69A701F-B465-422A-B7D1-57A3094085AF}"/>
              </a:ext>
            </a:extLst>
          </p:cNvPr>
          <p:cNvSpPr/>
          <p:nvPr/>
        </p:nvSpPr>
        <p:spPr>
          <a:xfrm>
            <a:off x="2354061" y="2833403"/>
            <a:ext cx="1518081" cy="49440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Finance and Reporting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B3EFA393-3773-4E7E-A484-62CE7F08F152}"/>
              </a:ext>
            </a:extLst>
          </p:cNvPr>
          <p:cNvSpPr/>
          <p:nvPr/>
        </p:nvSpPr>
        <p:spPr>
          <a:xfrm>
            <a:off x="4024543" y="2834829"/>
            <a:ext cx="1518081" cy="49440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Head of Department Operations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436BFFCE-91A3-490A-8701-2A2D935C09CA}"/>
              </a:ext>
            </a:extLst>
          </p:cNvPr>
          <p:cNvSpPr/>
          <p:nvPr/>
        </p:nvSpPr>
        <p:spPr>
          <a:xfrm>
            <a:off x="9497630" y="2800084"/>
            <a:ext cx="1518081" cy="49440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Head of Department DevOps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F501DAD5-3AE5-4C7A-AA2C-2532F733C78A}"/>
              </a:ext>
            </a:extLst>
          </p:cNvPr>
          <p:cNvSpPr/>
          <p:nvPr/>
        </p:nvSpPr>
        <p:spPr>
          <a:xfrm>
            <a:off x="7805693" y="2800085"/>
            <a:ext cx="1518081" cy="49440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Head of Department ITSM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68100FD2-5B2E-4231-9630-C677D4D9F850}"/>
              </a:ext>
            </a:extLst>
          </p:cNvPr>
          <p:cNvSpPr/>
          <p:nvPr/>
        </p:nvSpPr>
        <p:spPr>
          <a:xfrm>
            <a:off x="6113756" y="2817457"/>
            <a:ext cx="1518081" cy="49440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Head of Department IT Governance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8B5D815F-72A6-4D6A-8598-053254D11F96}"/>
              </a:ext>
            </a:extLst>
          </p:cNvPr>
          <p:cNvSpPr/>
          <p:nvPr/>
        </p:nvSpPr>
        <p:spPr>
          <a:xfrm>
            <a:off x="682836" y="3672453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Strategy &amp; Standards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2698842B-3AED-424D-A70A-087F20FBE3EE}"/>
              </a:ext>
            </a:extLst>
          </p:cNvPr>
          <p:cNvSpPr/>
          <p:nvPr/>
        </p:nvSpPr>
        <p:spPr>
          <a:xfrm>
            <a:off x="682836" y="5113250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Staff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6285C1CA-02FB-48CF-A84D-70C4B87DCA33}"/>
              </a:ext>
            </a:extLst>
          </p:cNvPr>
          <p:cNvSpPr/>
          <p:nvPr/>
        </p:nvSpPr>
        <p:spPr>
          <a:xfrm>
            <a:off x="2354061" y="3664933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Financial Budget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4276C4D7-E9EE-4782-A129-A3BC26E9A038}"/>
              </a:ext>
            </a:extLst>
          </p:cNvPr>
          <p:cNvSpPr/>
          <p:nvPr/>
        </p:nvSpPr>
        <p:spPr>
          <a:xfrm>
            <a:off x="2354061" y="4370313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Financial Sourcing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E0777BCA-8D97-41C2-8D57-9B780B83E496}"/>
              </a:ext>
            </a:extLst>
          </p:cNvPr>
          <p:cNvSpPr/>
          <p:nvPr/>
        </p:nvSpPr>
        <p:spPr>
          <a:xfrm>
            <a:off x="2354061" y="5110514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Payments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A5150145-2FD4-4606-BE58-13C6CC70F792}"/>
              </a:ext>
            </a:extLst>
          </p:cNvPr>
          <p:cNvSpPr/>
          <p:nvPr/>
        </p:nvSpPr>
        <p:spPr>
          <a:xfrm>
            <a:off x="4024543" y="3668731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Mediation &amp; Guidance </a:t>
            </a:r>
            <a:r>
              <a:rPr lang="de-DE" sz="1000" dirty="0">
                <a:solidFill>
                  <a:srgbClr val="C00000"/>
                </a:solidFill>
              </a:rPr>
              <a:t>n.n.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88624236-C67C-43BA-B728-47FFA8939CE8}"/>
              </a:ext>
            </a:extLst>
          </p:cNvPr>
          <p:cNvSpPr/>
          <p:nvPr/>
        </p:nvSpPr>
        <p:spPr>
          <a:xfrm>
            <a:off x="4024543" y="4363935"/>
            <a:ext cx="1518081" cy="41292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Active Labour Market Measures </a:t>
            </a:r>
            <a:r>
              <a:rPr lang="de-DE" sz="1000" dirty="0">
                <a:solidFill>
                  <a:srgbClr val="C00000"/>
                </a:solidFill>
              </a:rPr>
              <a:t>n.n.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EE8D049F-6B0F-4A8C-A5D7-7B37272D6F1B}"/>
              </a:ext>
            </a:extLst>
          </p:cNvPr>
          <p:cNvSpPr/>
          <p:nvPr/>
        </p:nvSpPr>
        <p:spPr>
          <a:xfrm>
            <a:off x="4024542" y="5110514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Fluid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8F86626B-9A5D-4364-B9D4-32DF80369988}"/>
              </a:ext>
            </a:extLst>
          </p:cNvPr>
          <p:cNvSpPr/>
          <p:nvPr/>
        </p:nvSpPr>
        <p:spPr>
          <a:xfrm>
            <a:off x="6113756" y="3644019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Strategy &amp; Standards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05D75134-EF15-4537-A5F9-37D218C43786}"/>
              </a:ext>
            </a:extLst>
          </p:cNvPr>
          <p:cNvSpPr/>
          <p:nvPr/>
        </p:nvSpPr>
        <p:spPr>
          <a:xfrm>
            <a:off x="682836" y="4396637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Infrastructure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B6CB651F-DD70-4483-8D96-040EA7E5ACF3}"/>
              </a:ext>
            </a:extLst>
          </p:cNvPr>
          <p:cNvSpPr/>
          <p:nvPr/>
        </p:nvSpPr>
        <p:spPr>
          <a:xfrm>
            <a:off x="6113756" y="4365702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Projects &amp; Change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C291CEF9-673B-4DD0-9E65-592C0B8589B9}"/>
              </a:ext>
            </a:extLst>
          </p:cNvPr>
          <p:cNvSpPr/>
          <p:nvPr/>
        </p:nvSpPr>
        <p:spPr>
          <a:xfrm>
            <a:off x="7805693" y="3635608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IT-Processes/ITIL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C84A093B-2C20-4F5F-99B7-F668A4CC7B07}"/>
              </a:ext>
            </a:extLst>
          </p:cNvPr>
          <p:cNvSpPr/>
          <p:nvPr/>
        </p:nvSpPr>
        <p:spPr>
          <a:xfrm>
            <a:off x="7805693" y="4365702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RfC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E987418D-E410-42AC-92F4-99FC414F8C7E}"/>
              </a:ext>
            </a:extLst>
          </p:cNvPr>
          <p:cNvSpPr/>
          <p:nvPr/>
        </p:nvSpPr>
        <p:spPr>
          <a:xfrm>
            <a:off x="9491711" y="3632785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Architecture &amp; Technology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1B6FF10F-8C06-43B7-BC82-E1328BEFBF1B}"/>
              </a:ext>
            </a:extLst>
          </p:cNvPr>
          <p:cNvSpPr/>
          <p:nvPr/>
        </p:nvSpPr>
        <p:spPr>
          <a:xfrm>
            <a:off x="9491712" y="4363935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Quality Assurance &amp; Risk Management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05091BD0-D6B1-463C-B2D4-A9CEB4515338}"/>
              </a:ext>
            </a:extLst>
          </p:cNvPr>
          <p:cNvSpPr/>
          <p:nvPr/>
        </p:nvSpPr>
        <p:spPr>
          <a:xfrm>
            <a:off x="9491712" y="5087958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Cybersecurity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0B751362-3DC6-4401-B92A-D535142AB372}"/>
              </a:ext>
            </a:extLst>
          </p:cNvPr>
          <p:cNvCxnSpPr>
            <a:stCxn id="7" idx="1"/>
            <a:endCxn id="11" idx="3"/>
          </p:cNvCxnSpPr>
          <p:nvPr/>
        </p:nvCxnSpPr>
        <p:spPr>
          <a:xfrm flipH="1">
            <a:off x="2201660" y="1069759"/>
            <a:ext cx="267218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Verbinder: gewinkelt 85">
            <a:extLst>
              <a:ext uri="{FF2B5EF4-FFF2-40B4-BE49-F238E27FC236}">
                <a16:creationId xmlns:a16="http://schemas.microsoft.com/office/drawing/2014/main" id="{5F44FB3E-7FF5-4E27-9060-932C914E6132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 flipV="1">
            <a:off x="2201663" y="1069759"/>
            <a:ext cx="2672179" cy="490026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Verbinder: gewinkelt 89">
            <a:extLst>
              <a:ext uri="{FF2B5EF4-FFF2-40B4-BE49-F238E27FC236}">
                <a16:creationId xmlns:a16="http://schemas.microsoft.com/office/drawing/2014/main" id="{DFD48ACF-DA9A-4529-A081-334A3E1FD77F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rot="16200000" flipH="1">
            <a:off x="6240937" y="941097"/>
            <a:ext cx="347838" cy="1146699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Verbinder: gewinkelt 93">
            <a:extLst>
              <a:ext uri="{FF2B5EF4-FFF2-40B4-BE49-F238E27FC236}">
                <a16:creationId xmlns:a16="http://schemas.microsoft.com/office/drawing/2014/main" id="{824D6DFE-0BC5-429A-8C58-862E7F4AA46B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rot="5400000" flipH="1" flipV="1">
            <a:off x="5082146" y="924056"/>
            <a:ext cx="342889" cy="1175834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Verbinder: gewinkelt 98">
            <a:extLst>
              <a:ext uri="{FF2B5EF4-FFF2-40B4-BE49-F238E27FC236}">
                <a16:creationId xmlns:a16="http://schemas.microsoft.com/office/drawing/2014/main" id="{2C3C7378-8996-451E-86C7-548196B6D705}"/>
              </a:ext>
            </a:extLst>
          </p:cNvPr>
          <p:cNvCxnSpPr>
            <a:stCxn id="10" idx="2"/>
            <a:endCxn id="23" idx="0"/>
          </p:cNvCxnSpPr>
          <p:nvPr/>
        </p:nvCxnSpPr>
        <p:spPr>
          <a:xfrm rot="16200000" flipH="1">
            <a:off x="8337348" y="880761"/>
            <a:ext cx="570180" cy="3268465"/>
          </a:xfrm>
          <a:prstGeom prst="bentConnector3">
            <a:avLst>
              <a:gd name="adj1" fmla="val 4065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Verbinder: gewinkelt 101">
            <a:extLst>
              <a:ext uri="{FF2B5EF4-FFF2-40B4-BE49-F238E27FC236}">
                <a16:creationId xmlns:a16="http://schemas.microsoft.com/office/drawing/2014/main" id="{FDF10F84-D66F-4D22-8857-D1A0B2A27E8F}"/>
              </a:ext>
            </a:extLst>
          </p:cNvPr>
          <p:cNvCxnSpPr>
            <a:stCxn id="10" idx="2"/>
            <a:endCxn id="25" idx="0"/>
          </p:cNvCxnSpPr>
          <p:nvPr/>
        </p:nvCxnSpPr>
        <p:spPr>
          <a:xfrm rot="16200000" flipH="1">
            <a:off x="7491380" y="1726730"/>
            <a:ext cx="570181" cy="1576528"/>
          </a:xfrm>
          <a:prstGeom prst="bentConnector3">
            <a:avLst>
              <a:gd name="adj1" fmla="val 40658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Verbinder: gewinkelt 107">
            <a:extLst>
              <a:ext uri="{FF2B5EF4-FFF2-40B4-BE49-F238E27FC236}">
                <a16:creationId xmlns:a16="http://schemas.microsoft.com/office/drawing/2014/main" id="{0726CC46-1904-45B0-94B8-FFC766A8F813}"/>
              </a:ext>
            </a:extLst>
          </p:cNvPr>
          <p:cNvCxnSpPr>
            <a:stCxn id="10" idx="2"/>
            <a:endCxn id="27" idx="0"/>
          </p:cNvCxnSpPr>
          <p:nvPr/>
        </p:nvCxnSpPr>
        <p:spPr>
          <a:xfrm rot="5400000">
            <a:off x="6636726" y="2465976"/>
            <a:ext cx="587553" cy="115409"/>
          </a:xfrm>
          <a:prstGeom prst="bentConnector3">
            <a:avLst>
              <a:gd name="adj1" fmla="val 39423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Verbinder: gewinkelt 111">
            <a:extLst>
              <a:ext uri="{FF2B5EF4-FFF2-40B4-BE49-F238E27FC236}">
                <a16:creationId xmlns:a16="http://schemas.microsoft.com/office/drawing/2014/main" id="{4DF70055-0272-4A1C-B300-7BCE971B3D9D}"/>
              </a:ext>
            </a:extLst>
          </p:cNvPr>
          <p:cNvCxnSpPr>
            <a:stCxn id="8" idx="2"/>
            <a:endCxn id="15" idx="0"/>
          </p:cNvCxnSpPr>
          <p:nvPr/>
        </p:nvCxnSpPr>
        <p:spPr>
          <a:xfrm rot="5400000">
            <a:off x="2749923" y="917653"/>
            <a:ext cx="608449" cy="3223053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Verbinder: gewinkelt 113">
            <a:extLst>
              <a:ext uri="{FF2B5EF4-FFF2-40B4-BE49-F238E27FC236}">
                <a16:creationId xmlns:a16="http://schemas.microsoft.com/office/drawing/2014/main" id="{812A9F30-8D0E-470D-8CA6-4A0FC0B3238A}"/>
              </a:ext>
            </a:extLst>
          </p:cNvPr>
          <p:cNvCxnSpPr>
            <a:stCxn id="8" idx="2"/>
            <a:endCxn id="16" idx="0"/>
          </p:cNvCxnSpPr>
          <p:nvPr/>
        </p:nvCxnSpPr>
        <p:spPr>
          <a:xfrm rot="5400000">
            <a:off x="3585164" y="1752894"/>
            <a:ext cx="608448" cy="1552571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Verbinder: gewinkelt 115">
            <a:extLst>
              <a:ext uri="{FF2B5EF4-FFF2-40B4-BE49-F238E27FC236}">
                <a16:creationId xmlns:a16="http://schemas.microsoft.com/office/drawing/2014/main" id="{7FC15936-4150-42D4-80B3-5E36D825482F}"/>
              </a:ext>
            </a:extLst>
          </p:cNvPr>
          <p:cNvCxnSpPr>
            <a:stCxn id="8" idx="2"/>
            <a:endCxn id="19" idx="0"/>
          </p:cNvCxnSpPr>
          <p:nvPr/>
        </p:nvCxnSpPr>
        <p:spPr>
          <a:xfrm rot="16200000" flipH="1">
            <a:off x="4419691" y="2470936"/>
            <a:ext cx="609874" cy="117911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Rechteck 116">
            <a:extLst>
              <a:ext uri="{FF2B5EF4-FFF2-40B4-BE49-F238E27FC236}">
                <a16:creationId xmlns:a16="http://schemas.microsoft.com/office/drawing/2014/main" id="{43556F8E-D3F7-4D5E-BA72-C29208FBF55C}"/>
              </a:ext>
            </a:extLst>
          </p:cNvPr>
          <p:cNvSpPr/>
          <p:nvPr/>
        </p:nvSpPr>
        <p:spPr>
          <a:xfrm>
            <a:off x="9491710" y="5811981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Self-Services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sp>
        <p:nvSpPr>
          <p:cNvPr id="119" name="Rechteck 118">
            <a:extLst>
              <a:ext uri="{FF2B5EF4-FFF2-40B4-BE49-F238E27FC236}">
                <a16:creationId xmlns:a16="http://schemas.microsoft.com/office/drawing/2014/main" id="{48D6C945-65DF-439D-949F-789B3F54CB53}"/>
              </a:ext>
            </a:extLst>
          </p:cNvPr>
          <p:cNvSpPr/>
          <p:nvPr/>
        </p:nvSpPr>
        <p:spPr>
          <a:xfrm>
            <a:off x="4024542" y="5814155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Call Center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925EADAC-75C5-486C-8B1F-5776E5409658}"/>
              </a:ext>
            </a:extLst>
          </p:cNvPr>
          <p:cNvCxnSpPr>
            <a:stCxn id="15" idx="2"/>
            <a:endCxn id="41" idx="0"/>
          </p:cNvCxnSpPr>
          <p:nvPr/>
        </p:nvCxnSpPr>
        <p:spPr>
          <a:xfrm flipH="1">
            <a:off x="1441877" y="3327805"/>
            <a:ext cx="743" cy="344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Gerader Verbinder 124">
            <a:extLst>
              <a:ext uri="{FF2B5EF4-FFF2-40B4-BE49-F238E27FC236}">
                <a16:creationId xmlns:a16="http://schemas.microsoft.com/office/drawing/2014/main" id="{879152A0-2255-4581-9122-BF3CDF0442E8}"/>
              </a:ext>
            </a:extLst>
          </p:cNvPr>
          <p:cNvCxnSpPr>
            <a:stCxn id="16" idx="2"/>
            <a:endCxn id="51" idx="0"/>
          </p:cNvCxnSpPr>
          <p:nvPr/>
        </p:nvCxnSpPr>
        <p:spPr>
          <a:xfrm>
            <a:off x="3113102" y="3327804"/>
            <a:ext cx="0" cy="3371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Gerader Verbinder 127">
            <a:extLst>
              <a:ext uri="{FF2B5EF4-FFF2-40B4-BE49-F238E27FC236}">
                <a16:creationId xmlns:a16="http://schemas.microsoft.com/office/drawing/2014/main" id="{83CC6022-D83D-45AD-B16A-7D7CFEB7C1C7}"/>
              </a:ext>
            </a:extLst>
          </p:cNvPr>
          <p:cNvCxnSpPr>
            <a:stCxn id="19" idx="2"/>
            <a:endCxn id="57" idx="0"/>
          </p:cNvCxnSpPr>
          <p:nvPr/>
        </p:nvCxnSpPr>
        <p:spPr>
          <a:xfrm>
            <a:off x="4783584" y="3329230"/>
            <a:ext cx="0" cy="3395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Gerader Verbinder 130">
            <a:extLst>
              <a:ext uri="{FF2B5EF4-FFF2-40B4-BE49-F238E27FC236}">
                <a16:creationId xmlns:a16="http://schemas.microsoft.com/office/drawing/2014/main" id="{64922191-7249-4D9F-8F1F-BAC15252C933}"/>
              </a:ext>
            </a:extLst>
          </p:cNvPr>
          <p:cNvCxnSpPr>
            <a:stCxn id="41" idx="2"/>
            <a:endCxn id="65" idx="0"/>
          </p:cNvCxnSpPr>
          <p:nvPr/>
        </p:nvCxnSpPr>
        <p:spPr>
          <a:xfrm>
            <a:off x="1441877" y="4079003"/>
            <a:ext cx="0" cy="3176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Gerader Verbinder 134">
            <a:extLst>
              <a:ext uri="{FF2B5EF4-FFF2-40B4-BE49-F238E27FC236}">
                <a16:creationId xmlns:a16="http://schemas.microsoft.com/office/drawing/2014/main" id="{876C77E0-7F74-4EB2-B8E4-13E0359BFB65}"/>
              </a:ext>
            </a:extLst>
          </p:cNvPr>
          <p:cNvCxnSpPr>
            <a:stCxn id="51" idx="2"/>
            <a:endCxn id="53" idx="0"/>
          </p:cNvCxnSpPr>
          <p:nvPr/>
        </p:nvCxnSpPr>
        <p:spPr>
          <a:xfrm>
            <a:off x="3113102" y="4071483"/>
            <a:ext cx="0" cy="2988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Gerader Verbinder 136">
            <a:extLst>
              <a:ext uri="{FF2B5EF4-FFF2-40B4-BE49-F238E27FC236}">
                <a16:creationId xmlns:a16="http://schemas.microsoft.com/office/drawing/2014/main" id="{E1689D4D-485F-4EA5-BA62-6B70A11BC3D5}"/>
              </a:ext>
            </a:extLst>
          </p:cNvPr>
          <p:cNvCxnSpPr>
            <a:stCxn id="57" idx="2"/>
            <a:endCxn id="59" idx="0"/>
          </p:cNvCxnSpPr>
          <p:nvPr/>
        </p:nvCxnSpPr>
        <p:spPr>
          <a:xfrm>
            <a:off x="4783584" y="4075281"/>
            <a:ext cx="0" cy="2886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Gerader Verbinder 138">
            <a:extLst>
              <a:ext uri="{FF2B5EF4-FFF2-40B4-BE49-F238E27FC236}">
                <a16:creationId xmlns:a16="http://schemas.microsoft.com/office/drawing/2014/main" id="{66E899F0-0CF3-4B8C-9543-841A2610832F}"/>
              </a:ext>
            </a:extLst>
          </p:cNvPr>
          <p:cNvCxnSpPr>
            <a:stCxn id="65" idx="2"/>
            <a:endCxn id="42" idx="0"/>
          </p:cNvCxnSpPr>
          <p:nvPr/>
        </p:nvCxnSpPr>
        <p:spPr>
          <a:xfrm>
            <a:off x="1441877" y="4803187"/>
            <a:ext cx="0" cy="3100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Gerader Verbinder 140">
            <a:extLst>
              <a:ext uri="{FF2B5EF4-FFF2-40B4-BE49-F238E27FC236}">
                <a16:creationId xmlns:a16="http://schemas.microsoft.com/office/drawing/2014/main" id="{106CE823-EFFD-4084-AE87-279DEC329F31}"/>
              </a:ext>
            </a:extLst>
          </p:cNvPr>
          <p:cNvCxnSpPr>
            <a:stCxn id="53" idx="2"/>
            <a:endCxn id="55" idx="0"/>
          </p:cNvCxnSpPr>
          <p:nvPr/>
        </p:nvCxnSpPr>
        <p:spPr>
          <a:xfrm>
            <a:off x="3113102" y="4776863"/>
            <a:ext cx="0" cy="3336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Gerader Verbinder 142">
            <a:extLst>
              <a:ext uri="{FF2B5EF4-FFF2-40B4-BE49-F238E27FC236}">
                <a16:creationId xmlns:a16="http://schemas.microsoft.com/office/drawing/2014/main" id="{877D41FA-5522-4165-BAF4-07C21454801E}"/>
              </a:ext>
            </a:extLst>
          </p:cNvPr>
          <p:cNvCxnSpPr>
            <a:stCxn id="59" idx="2"/>
            <a:endCxn id="61" idx="0"/>
          </p:cNvCxnSpPr>
          <p:nvPr/>
        </p:nvCxnSpPr>
        <p:spPr>
          <a:xfrm flipH="1">
            <a:off x="4783583" y="4776863"/>
            <a:ext cx="1" cy="3336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Gerader Verbinder 144">
            <a:extLst>
              <a:ext uri="{FF2B5EF4-FFF2-40B4-BE49-F238E27FC236}">
                <a16:creationId xmlns:a16="http://schemas.microsoft.com/office/drawing/2014/main" id="{C46BAC1C-7350-4095-BF6D-55BC30835A76}"/>
              </a:ext>
            </a:extLst>
          </p:cNvPr>
          <p:cNvCxnSpPr>
            <a:stCxn id="61" idx="2"/>
            <a:endCxn id="119" idx="0"/>
          </p:cNvCxnSpPr>
          <p:nvPr/>
        </p:nvCxnSpPr>
        <p:spPr>
          <a:xfrm>
            <a:off x="4783583" y="5517064"/>
            <a:ext cx="0" cy="2970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Gerader Verbinder 149">
            <a:extLst>
              <a:ext uri="{FF2B5EF4-FFF2-40B4-BE49-F238E27FC236}">
                <a16:creationId xmlns:a16="http://schemas.microsoft.com/office/drawing/2014/main" id="{59BDAC4B-79D7-45A6-AFD5-2F4083986E15}"/>
              </a:ext>
            </a:extLst>
          </p:cNvPr>
          <p:cNvCxnSpPr>
            <a:stCxn id="27" idx="2"/>
            <a:endCxn id="63" idx="0"/>
          </p:cNvCxnSpPr>
          <p:nvPr/>
        </p:nvCxnSpPr>
        <p:spPr>
          <a:xfrm>
            <a:off x="6872797" y="3311858"/>
            <a:ext cx="0" cy="3321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" name="Gerader Verbinder 152">
            <a:extLst>
              <a:ext uri="{FF2B5EF4-FFF2-40B4-BE49-F238E27FC236}">
                <a16:creationId xmlns:a16="http://schemas.microsoft.com/office/drawing/2014/main" id="{4F7321B9-D3C0-408B-81A4-43FFA108A6FD}"/>
              </a:ext>
            </a:extLst>
          </p:cNvPr>
          <p:cNvCxnSpPr>
            <a:stCxn id="63" idx="2"/>
            <a:endCxn id="67" idx="0"/>
          </p:cNvCxnSpPr>
          <p:nvPr/>
        </p:nvCxnSpPr>
        <p:spPr>
          <a:xfrm>
            <a:off x="6872797" y="4050569"/>
            <a:ext cx="0" cy="3151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Gerader Verbinder 156">
            <a:extLst>
              <a:ext uri="{FF2B5EF4-FFF2-40B4-BE49-F238E27FC236}">
                <a16:creationId xmlns:a16="http://schemas.microsoft.com/office/drawing/2014/main" id="{A7CD2EA1-B4D5-479F-9506-4491DDE8C629}"/>
              </a:ext>
            </a:extLst>
          </p:cNvPr>
          <p:cNvCxnSpPr>
            <a:stCxn id="25" idx="2"/>
            <a:endCxn id="69" idx="0"/>
          </p:cNvCxnSpPr>
          <p:nvPr/>
        </p:nvCxnSpPr>
        <p:spPr>
          <a:xfrm>
            <a:off x="8564734" y="3294486"/>
            <a:ext cx="0" cy="3411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9" name="Gerader Verbinder 158">
            <a:extLst>
              <a:ext uri="{FF2B5EF4-FFF2-40B4-BE49-F238E27FC236}">
                <a16:creationId xmlns:a16="http://schemas.microsoft.com/office/drawing/2014/main" id="{8529C59B-7849-407A-89F6-7F8A5A55C650}"/>
              </a:ext>
            </a:extLst>
          </p:cNvPr>
          <p:cNvCxnSpPr>
            <a:stCxn id="69" idx="2"/>
            <a:endCxn id="71" idx="0"/>
          </p:cNvCxnSpPr>
          <p:nvPr/>
        </p:nvCxnSpPr>
        <p:spPr>
          <a:xfrm>
            <a:off x="8564734" y="4042158"/>
            <a:ext cx="0" cy="3235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1" name="Gerader Verbinder 160">
            <a:extLst>
              <a:ext uri="{FF2B5EF4-FFF2-40B4-BE49-F238E27FC236}">
                <a16:creationId xmlns:a16="http://schemas.microsoft.com/office/drawing/2014/main" id="{2AB2DDB1-CFD6-4F63-91D2-058958BE7B84}"/>
              </a:ext>
            </a:extLst>
          </p:cNvPr>
          <p:cNvCxnSpPr>
            <a:stCxn id="23" idx="2"/>
            <a:endCxn id="73" idx="0"/>
          </p:cNvCxnSpPr>
          <p:nvPr/>
        </p:nvCxnSpPr>
        <p:spPr>
          <a:xfrm flipH="1">
            <a:off x="10250752" y="3294485"/>
            <a:ext cx="5919" cy="3383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Gerader Verbinder 163">
            <a:extLst>
              <a:ext uri="{FF2B5EF4-FFF2-40B4-BE49-F238E27FC236}">
                <a16:creationId xmlns:a16="http://schemas.microsoft.com/office/drawing/2014/main" id="{2615C1CF-47B9-4B48-B6C5-26D45DC2F613}"/>
              </a:ext>
            </a:extLst>
          </p:cNvPr>
          <p:cNvCxnSpPr>
            <a:stCxn id="73" idx="2"/>
            <a:endCxn id="75" idx="0"/>
          </p:cNvCxnSpPr>
          <p:nvPr/>
        </p:nvCxnSpPr>
        <p:spPr>
          <a:xfrm>
            <a:off x="10250752" y="4039335"/>
            <a:ext cx="1" cy="324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Gerader Verbinder 169">
            <a:extLst>
              <a:ext uri="{FF2B5EF4-FFF2-40B4-BE49-F238E27FC236}">
                <a16:creationId xmlns:a16="http://schemas.microsoft.com/office/drawing/2014/main" id="{A5255454-F0F2-4FD1-A936-730038B5533A}"/>
              </a:ext>
            </a:extLst>
          </p:cNvPr>
          <p:cNvCxnSpPr>
            <a:stCxn id="75" idx="2"/>
            <a:endCxn id="77" idx="0"/>
          </p:cNvCxnSpPr>
          <p:nvPr/>
        </p:nvCxnSpPr>
        <p:spPr>
          <a:xfrm>
            <a:off x="10250753" y="4770485"/>
            <a:ext cx="0" cy="3174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Gerader Verbinder 171">
            <a:extLst>
              <a:ext uri="{FF2B5EF4-FFF2-40B4-BE49-F238E27FC236}">
                <a16:creationId xmlns:a16="http://schemas.microsoft.com/office/drawing/2014/main" id="{64FA91AD-6675-4885-8BA8-30EEC763E039}"/>
              </a:ext>
            </a:extLst>
          </p:cNvPr>
          <p:cNvCxnSpPr>
            <a:stCxn id="77" idx="2"/>
            <a:endCxn id="117" idx="0"/>
          </p:cNvCxnSpPr>
          <p:nvPr/>
        </p:nvCxnSpPr>
        <p:spPr>
          <a:xfrm flipH="1">
            <a:off x="10250751" y="5494508"/>
            <a:ext cx="2" cy="3174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7" name="Rechteck 176">
            <a:extLst>
              <a:ext uri="{FF2B5EF4-FFF2-40B4-BE49-F238E27FC236}">
                <a16:creationId xmlns:a16="http://schemas.microsoft.com/office/drawing/2014/main" id="{C1F2C37C-3452-4E4C-939C-42649FB31775}"/>
              </a:ext>
            </a:extLst>
          </p:cNvPr>
          <p:cNvSpPr/>
          <p:nvPr/>
        </p:nvSpPr>
        <p:spPr>
          <a:xfrm>
            <a:off x="2354060" y="5811981"/>
            <a:ext cx="1518081" cy="4065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Team: Monitoring &amp; Reporting </a:t>
            </a:r>
            <a:r>
              <a:rPr lang="de-DE" sz="1000" dirty="0">
                <a:solidFill>
                  <a:srgbClr val="FF0000"/>
                </a:solidFill>
              </a:rPr>
              <a:t>n.n.</a:t>
            </a:r>
          </a:p>
        </p:txBody>
      </p:sp>
      <p:cxnSp>
        <p:nvCxnSpPr>
          <p:cNvPr id="179" name="Gerader Verbinder 178">
            <a:extLst>
              <a:ext uri="{FF2B5EF4-FFF2-40B4-BE49-F238E27FC236}">
                <a16:creationId xmlns:a16="http://schemas.microsoft.com/office/drawing/2014/main" id="{7AABD091-8C18-4A3D-91C9-6B4060BDE168}"/>
              </a:ext>
            </a:extLst>
          </p:cNvPr>
          <p:cNvCxnSpPr>
            <a:stCxn id="55" idx="2"/>
            <a:endCxn id="177" idx="0"/>
          </p:cNvCxnSpPr>
          <p:nvPr/>
        </p:nvCxnSpPr>
        <p:spPr>
          <a:xfrm flipH="1">
            <a:off x="3113101" y="5517064"/>
            <a:ext cx="1" cy="2949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DB999DE6-21DF-45B5-9E2F-0E31F713E197}"/>
              </a:ext>
            </a:extLst>
          </p:cNvPr>
          <p:cNvSpPr txBox="1"/>
          <p:nvPr/>
        </p:nvSpPr>
        <p:spPr>
          <a:xfrm>
            <a:off x="6113756" y="5925610"/>
            <a:ext cx="3648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n.n. = nomen nominandum, the person who will fill the workplace isn´t found yet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D1D6F0B-A71F-4098-9F62-FC02CF07DF61}"/>
              </a:ext>
            </a:extLst>
          </p:cNvPr>
          <p:cNvSpPr/>
          <p:nvPr/>
        </p:nvSpPr>
        <p:spPr>
          <a:xfrm rot="20768524">
            <a:off x="869437" y="2712059"/>
            <a:ext cx="9767233" cy="5325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C00000"/>
                </a:solidFill>
              </a:rPr>
              <a:t>This </a:t>
            </a:r>
            <a:r>
              <a:rPr lang="en-US" sz="1200" dirty="0" err="1">
                <a:solidFill>
                  <a:srgbClr val="C00000"/>
                </a:solidFill>
              </a:rPr>
              <a:t>Org.Chart</a:t>
            </a:r>
            <a:r>
              <a:rPr lang="en-US" sz="1200" dirty="0">
                <a:solidFill>
                  <a:srgbClr val="C00000"/>
                </a:solidFill>
              </a:rPr>
              <a:t> should show the names of the people who fill the positions. If n.n. is entered, it means that no one has yet been recruited for the job. 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I don't know the names of the staff, please let me know who can fill the posts. The Chart visualizes the GAP´s when there is still staff to </a:t>
            </a:r>
            <a:r>
              <a:rPr lang="en-US" sz="1200" dirty="0" err="1">
                <a:solidFill>
                  <a:srgbClr val="C00000"/>
                </a:solidFill>
              </a:rPr>
              <a:t>recruite</a:t>
            </a:r>
            <a:r>
              <a:rPr lang="en-US" sz="1200" dirty="0">
                <a:solidFill>
                  <a:srgbClr val="C00000"/>
                </a:solidFill>
              </a:rPr>
              <a:t>. </a:t>
            </a:r>
            <a:endParaRPr lang="de-DE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4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4D97A93-1CFE-4E88-A0D7-FDD62C7E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7EA383D-93EE-4C0D-9C91-6ED6F00C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CE1A287-FC22-4BE5-B558-1633FCD36626}"/>
              </a:ext>
            </a:extLst>
          </p:cNvPr>
          <p:cNvSpPr txBox="1">
            <a:spLocks/>
          </p:cNvSpPr>
          <p:nvPr/>
        </p:nvSpPr>
        <p:spPr>
          <a:xfrm>
            <a:off x="362830" y="0"/>
            <a:ext cx="11029616" cy="9883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5. Ground plan Tbilisi Office – Ground Floor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B12924-1639-466A-8061-3905898FC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12" y="883791"/>
            <a:ext cx="10014242" cy="541085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CF89C0B-D7BA-4223-9B9A-19304849B264}"/>
              </a:ext>
            </a:extLst>
          </p:cNvPr>
          <p:cNvSpPr/>
          <p:nvPr/>
        </p:nvSpPr>
        <p:spPr>
          <a:xfrm>
            <a:off x="8886548" y="0"/>
            <a:ext cx="1917576" cy="4527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Draft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B41077E-2E15-4FBB-AA57-3186672D18B4}"/>
              </a:ext>
            </a:extLst>
          </p:cNvPr>
          <p:cNvSpPr txBox="1"/>
          <p:nvPr/>
        </p:nvSpPr>
        <p:spPr>
          <a:xfrm>
            <a:off x="10964154" y="1247855"/>
            <a:ext cx="11361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The Color of the Floor covering can be aligned with the Corporate Identity Colors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5237C77-36AC-42B3-A616-1A28043F45CA}"/>
              </a:ext>
            </a:extLst>
          </p:cNvPr>
          <p:cNvSpPr/>
          <p:nvPr/>
        </p:nvSpPr>
        <p:spPr>
          <a:xfrm>
            <a:off x="9774314" y="3266983"/>
            <a:ext cx="665826" cy="435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/>
              <a:t>KIOSK</a:t>
            </a:r>
          </a:p>
        </p:txBody>
      </p:sp>
    </p:spTree>
    <p:extLst>
      <p:ext uri="{BB962C8B-B14F-4D97-AF65-F5344CB8AC3E}">
        <p14:creationId xmlns:p14="http://schemas.microsoft.com/office/powerpoint/2010/main" val="219468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4D97A93-1CFE-4E88-A0D7-FDD62C7E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7EA383D-93EE-4C0D-9C91-6ED6F00C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CE1A287-FC22-4BE5-B558-1633FCD36626}"/>
              </a:ext>
            </a:extLst>
          </p:cNvPr>
          <p:cNvSpPr txBox="1">
            <a:spLocks/>
          </p:cNvSpPr>
          <p:nvPr/>
        </p:nvSpPr>
        <p:spPr>
          <a:xfrm>
            <a:off x="362830" y="0"/>
            <a:ext cx="11029616" cy="9883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6. Tbilisi Office – First Floor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CF89C0B-D7BA-4223-9B9A-19304849B264}"/>
              </a:ext>
            </a:extLst>
          </p:cNvPr>
          <p:cNvSpPr/>
          <p:nvPr/>
        </p:nvSpPr>
        <p:spPr>
          <a:xfrm>
            <a:off x="8886548" y="0"/>
            <a:ext cx="1917576" cy="4527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Draft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C3AB667-810C-4AF2-9E3D-F6FC275E39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69507" y="948689"/>
            <a:ext cx="9650027" cy="522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4D97A93-1CFE-4E88-A0D7-FDD62C7E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Discussion Paper - SESA´s Org.Structure, Workspace Standards and Design 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7EA383D-93EE-4C0D-9C91-6ED6F00C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CE1A287-FC22-4BE5-B558-1633FCD36626}"/>
              </a:ext>
            </a:extLst>
          </p:cNvPr>
          <p:cNvSpPr txBox="1">
            <a:spLocks/>
          </p:cNvSpPr>
          <p:nvPr/>
        </p:nvSpPr>
        <p:spPr>
          <a:xfrm>
            <a:off x="362830" y="0"/>
            <a:ext cx="11029616" cy="9883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/>
              <a:t>7. Tbilisi Office – Second Floor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CF89C0B-D7BA-4223-9B9A-19304849B264}"/>
              </a:ext>
            </a:extLst>
          </p:cNvPr>
          <p:cNvSpPr/>
          <p:nvPr/>
        </p:nvSpPr>
        <p:spPr>
          <a:xfrm>
            <a:off x="8886548" y="0"/>
            <a:ext cx="1917576" cy="4527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Draft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1085B239-804B-4BEE-BD08-7720082B5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889889"/>
            <a:ext cx="1010602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0359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88_TF33552983" id="{576DBA50-8B91-4A4D-83D9-7E9D2BF5E738}" vid="{40B35DA9-BDA0-45AF-A640-2DB6EA94DA7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{B362679F-932E-4E6E-86B5-EC7BD785AA2B}tf33552983</Template>
  <TotalTime>0</TotalTime>
  <Words>1712</Words>
  <Application>Microsoft Office PowerPoint</Application>
  <PresentationFormat>Breitbild</PresentationFormat>
  <Paragraphs>297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Franklin Gothic Book</vt:lpstr>
      <vt:lpstr>Franklin Gothic Demi</vt:lpstr>
      <vt:lpstr>Wingdings 2</vt:lpstr>
      <vt:lpstr>DividendVTI</vt:lpstr>
      <vt:lpstr>Action Plan: Establishing SESA   </vt:lpstr>
      <vt:lpstr>Agenda</vt:lpstr>
      <vt:lpstr>1. Establishment of State Employment Promotion Agency (SESA) </vt:lpstr>
      <vt:lpstr>PowerPoint-Präsentation</vt:lpstr>
      <vt:lpstr>3. Organisational Chart Tbilisi Office </vt:lpstr>
      <vt:lpstr>4. Organisational Chart Tbilisi Office </vt:lpstr>
      <vt:lpstr>PowerPoint-Präsentation</vt:lpstr>
      <vt:lpstr>PowerPoint-Präsentation</vt:lpstr>
      <vt:lpstr>PowerPoint-Präsentation</vt:lpstr>
      <vt:lpstr>8. View of a Standard Counselor´s Room (2 Staff Members) </vt:lpstr>
      <vt:lpstr>9. View of a Standard Managers Room  </vt:lpstr>
      <vt:lpstr>10. Registration and Waiting Zone  </vt:lpstr>
      <vt:lpstr>11. Event and Conference Room  </vt:lpstr>
      <vt:lpstr>12. Self Service Area </vt:lpstr>
      <vt:lpstr>13. Call centre furniture design model  </vt:lpstr>
      <vt:lpstr>14. Characteristics of Healthy Workplaces</vt:lpstr>
      <vt:lpstr>Contact 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2020-04-22T14:01:41Z</dcterms:created>
  <dcterms:modified xsi:type="dcterms:W3CDTF">2020-11-02T11:14:41Z</dcterms:modified>
</cp:coreProperties>
</file>