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2" r:id="rId1"/>
  </p:sldMasterIdLst>
  <p:notesMasterIdLst>
    <p:notesMasterId r:id="rId23"/>
  </p:notesMasterIdLst>
  <p:handoutMasterIdLst>
    <p:handoutMasterId r:id="rId24"/>
  </p:handoutMasterIdLst>
  <p:sldIdLst>
    <p:sldId id="257" r:id="rId2"/>
    <p:sldId id="700" r:id="rId3"/>
    <p:sldId id="706" r:id="rId4"/>
    <p:sldId id="720" r:id="rId5"/>
    <p:sldId id="719" r:id="rId6"/>
    <p:sldId id="701" r:id="rId7"/>
    <p:sldId id="702" r:id="rId8"/>
    <p:sldId id="704" r:id="rId9"/>
    <p:sldId id="395" r:id="rId10"/>
    <p:sldId id="711" r:id="rId11"/>
    <p:sldId id="714" r:id="rId12"/>
    <p:sldId id="713" r:id="rId13"/>
    <p:sldId id="709" r:id="rId14"/>
    <p:sldId id="716" r:id="rId15"/>
    <p:sldId id="710" r:id="rId16"/>
    <p:sldId id="707" r:id="rId17"/>
    <p:sldId id="721" r:id="rId18"/>
    <p:sldId id="722" r:id="rId19"/>
    <p:sldId id="260" r:id="rId20"/>
    <p:sldId id="644" r:id="rId21"/>
    <p:sldId id="703" r:id="rId22"/>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67A"/>
    <a:srgbClr val="51AF6C"/>
    <a:srgbClr val="122818"/>
    <a:srgbClr val="255132"/>
    <a:srgbClr val="306A41"/>
    <a:srgbClr val="6FBD85"/>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35" autoAdjust="0"/>
    <p:restoredTop sz="94660"/>
  </p:normalViewPr>
  <p:slideViewPr>
    <p:cSldViewPr snapToGrid="0">
      <p:cViewPr varScale="1">
        <p:scale>
          <a:sx n="68" d="100"/>
          <a:sy n="68" d="100"/>
        </p:scale>
        <p:origin x="67" y="46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ACF0598-1047-4770-9210-042624713F6B}" type="datetime1">
              <a:rPr lang="de-DE" smtClean="0"/>
              <a:t>09.11.2020</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‹Nr.›</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290B22-056B-4471-B481-5F757FA7A25D}" type="datetime1">
              <a:rPr lang="de-DE" smtClean="0"/>
              <a:t>09.11.2020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‹Nr.›</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DD9996E-6620-4F41-8BA5-140CCA2D70A9}" type="slidenum">
              <a:rPr lang="de-DE" smtClean="0"/>
              <a:t>19</a:t>
            </a:fld>
            <a:endParaRPr lang="de-DE" dirty="0"/>
          </a:p>
        </p:txBody>
      </p:sp>
    </p:spTree>
    <p:extLst>
      <p:ext uri="{BB962C8B-B14F-4D97-AF65-F5344CB8AC3E}">
        <p14:creationId xmlns:p14="http://schemas.microsoft.com/office/powerpoint/2010/main" val="1965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144AB08A-C2B6-43C1-8B45-5C97217EBFC4}" type="datetime1">
              <a:rPr lang="de-DE" smtClean="0"/>
              <a:t>09.11.2020</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93E0EA38-C37C-43AD-8B27-939CE85A50A2}" type="datetime1">
              <a:rPr lang="de-DE" smtClean="0"/>
              <a:t>09.11.2020</a:t>
            </a:fld>
            <a:endParaRPr lang="en-US" dirty="0"/>
          </a:p>
        </p:txBody>
      </p:sp>
      <p:sp>
        <p:nvSpPr>
          <p:cNvPr id="5" name="Fußzeilenplatzhalter 4"/>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41A5AA20-5C22-423A-8714-38CEC5069800}" type="datetime1">
              <a:rPr lang="de-DE" smtClean="0"/>
              <a:t>09.11.2020</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98876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954F47D7-5F93-419A-95C0-F99F564820E2}" type="datetime1">
              <a:rPr lang="de-DE" smtClean="0"/>
              <a:t>09.11.2020</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FF9567DD-CA45-4D23-B905-30B5321EA361}" type="datetime1">
              <a:rPr lang="de-DE" smtClean="0"/>
              <a:t>09.11.2020</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44B3C386-DC3E-4963-9FA0-01AD83F1C6AE}" type="datetime1">
              <a:rPr lang="de-DE" smtClean="0"/>
              <a:t>09.11.2020</a:t>
            </a:fld>
            <a:endParaRPr lang="en-US" dirty="0"/>
          </a:p>
        </p:txBody>
      </p:sp>
      <p:sp>
        <p:nvSpPr>
          <p:cNvPr id="6" name="Fußzeilenplatzhalter 5"/>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60F82A8C-8F7E-4D5D-96C3-B4469691F973}" type="datetime1">
              <a:rPr lang="de-DE" smtClean="0"/>
              <a:t>09.11.2020</a:t>
            </a:fld>
            <a:endParaRPr lang="en-US" dirty="0"/>
          </a:p>
        </p:txBody>
      </p:sp>
      <p:sp>
        <p:nvSpPr>
          <p:cNvPr id="8" name="Fußzeilenplatzhalter 7"/>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AB03FFA0-7FE3-41F4-BD7C-E9F48462C437}" type="datetime1">
              <a:rPr lang="de-DE" smtClean="0"/>
              <a:t>09.11.2020</a:t>
            </a:fld>
            <a:endParaRPr lang="en-US" dirty="0"/>
          </a:p>
        </p:txBody>
      </p:sp>
      <p:sp>
        <p:nvSpPr>
          <p:cNvPr id="4" name="Fußzeilenplatzhalter 3"/>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D6061D14-DC5B-4C8D-AF0F-E36A90BE75A2}" type="datetime1">
              <a:rPr lang="de-DE" smtClean="0"/>
              <a:t>09.11.2020</a:t>
            </a:fld>
            <a:endParaRPr lang="en-US" dirty="0"/>
          </a:p>
        </p:txBody>
      </p:sp>
      <p:sp>
        <p:nvSpPr>
          <p:cNvPr id="3" name="Fußzeilenplatzhalter 2"/>
          <p:cNvSpPr>
            <a:spLocks noGrp="1"/>
          </p:cNvSpPr>
          <p:nvPr>
            <p:ph type="ftr" sz="quarter" idx="11"/>
          </p:nvPr>
        </p:nvSpPr>
        <p:spPr/>
        <p:txBody>
          <a:bodyPr rtlCol="0"/>
          <a:lstStyle/>
          <a:p>
            <a:pPr rtl="0"/>
            <a:r>
              <a:rPr lang="en-US"/>
              <a:t>SESA´s WorkNet 4.0 - Backaground Information - Cloud Computing </a:t>
            </a:r>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F613A0C8-8DAD-4CF7-BFBB-B305ED3009FF}" type="datetime1">
              <a:rPr lang="de-DE" smtClean="0"/>
              <a:t>09.11.2020</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US"/>
              <a:t>SESA´s WorkNet 4.0 - Backaground Information - Cloud Computing </a:t>
            </a:r>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‹Nr.›</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376EA7A7-07D6-4C51-8907-CD6746DB9289}" type="datetime1">
              <a:rPr lang="de-DE" smtClean="0"/>
              <a:t>09.11.2020</a:t>
            </a:fld>
            <a:endParaRPr lang="en-US" dirty="0"/>
          </a:p>
        </p:txBody>
      </p:sp>
      <p:sp>
        <p:nvSpPr>
          <p:cNvPr id="6" name="Fußzeilenplatzhalter 5"/>
          <p:cNvSpPr>
            <a:spLocks noGrp="1"/>
          </p:cNvSpPr>
          <p:nvPr>
            <p:ph type="ftr" sz="quarter" idx="11"/>
          </p:nvPr>
        </p:nvSpPr>
        <p:spPr/>
        <p:txBody>
          <a:bodyPr rtlCol="0"/>
          <a:lstStyle/>
          <a:p>
            <a:pPr algn="l" rtl="0"/>
            <a:r>
              <a:rPr lang="en-US"/>
              <a:t>SESA´s WorkNet 4.0 - Backaground Information - Cloud Computing </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AFD27EA-1C66-42E6-9849-43156184B259}" type="datetime1">
              <a:rPr lang="de-DE" smtClean="0"/>
              <a:t>09.11.2020</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US"/>
              <a:t>SESA´s WorkNet 4.0 - Backaground Information - Cloud Computing </a:t>
            </a:r>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‹Nr.›</a:t>
            </a:fld>
            <a:endParaRPr lang="en-US" dirty="0"/>
          </a:p>
        </p:txBody>
      </p:sp>
      <p:sp>
        <p:nvSpPr>
          <p:cNvPr id="9" name="Rechtec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ec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cloud.ibm.com/docs/vsi/vsi_about_transient.html#transient-virtual-server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ec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446533" y="2453411"/>
            <a:ext cx="10993549" cy="468233"/>
          </a:xfrm>
        </p:spPr>
        <p:txBody>
          <a:bodyPr rtlCol="0">
            <a:normAutofit/>
          </a:bodyPr>
          <a:lstStyle/>
          <a:p>
            <a:r>
              <a:rPr lang="de-DE" sz="1800" dirty="0">
                <a:solidFill>
                  <a:srgbClr val="002060"/>
                </a:solidFill>
              </a:rPr>
              <a:t>Background Information on Cloud Computing   </a:t>
            </a:r>
            <a:endParaRPr lang="de" sz="1800" dirty="0">
              <a:solidFill>
                <a:srgbClr val="002060"/>
              </a:solidFill>
            </a:endParaRPr>
          </a:p>
        </p:txBody>
      </p:sp>
      <p:sp>
        <p:nvSpPr>
          <p:cNvPr id="3" name="Untertitel 2">
            <a:extLst>
              <a:ext uri="{FF2B5EF4-FFF2-40B4-BE49-F238E27FC236}">
                <a16:creationId xmlns:a16="http://schemas.microsoft.com/office/drawing/2014/main" id="{835D6E6B-3353-491C-A3C6-F278D6CED8B3}"/>
              </a:ext>
            </a:extLst>
          </p:cNvPr>
          <p:cNvSpPr>
            <a:spLocks noGrp="1"/>
          </p:cNvSpPr>
          <p:nvPr>
            <p:ph type="subTitle" idx="1"/>
          </p:nvPr>
        </p:nvSpPr>
        <p:spPr>
          <a:xfrm>
            <a:off x="446533" y="739747"/>
            <a:ext cx="7818577" cy="468233"/>
          </a:xfrm>
        </p:spPr>
        <p:txBody>
          <a:bodyPr rtlCol="0">
            <a:noAutofit/>
          </a:bodyPr>
          <a:lstStyle/>
          <a:p>
            <a:r>
              <a:rPr lang="de-DE" sz="2800" b="1" dirty="0">
                <a:solidFill>
                  <a:srgbClr val="002060"/>
                </a:solidFill>
              </a:rPr>
              <a:t>SESA´s WorkNet 4.0</a:t>
            </a:r>
          </a:p>
          <a:p>
            <a:pPr rtl="0"/>
            <a:r>
              <a:rPr lang="de" sz="2800" b="1" dirty="0">
                <a:solidFill>
                  <a:srgbClr val="333333"/>
                </a:solidFill>
                <a:latin typeface="Arial" panose="020B0604020202020204" pitchFamily="34" charset="0"/>
                <a:ea typeface="+mj-ea"/>
                <a:cs typeface="+mj-cs"/>
              </a:rPr>
              <a:t> </a:t>
            </a:r>
          </a:p>
        </p:txBody>
      </p:sp>
      <p:sp>
        <p:nvSpPr>
          <p:cNvPr id="20" name="Rechtec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ec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ec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Nahaufnahme eines Logos&#10;&#10;Beschreibung wird automatisch generier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5" name="Grafik 4">
            <a:extLst>
              <a:ext uri="{FF2B5EF4-FFF2-40B4-BE49-F238E27FC236}">
                <a16:creationId xmlns:a16="http://schemas.microsoft.com/office/drawing/2014/main" id="{D58D83F4-D346-480D-AF29-366C52E65A56}"/>
              </a:ext>
            </a:extLst>
          </p:cNvPr>
          <p:cNvPicPr>
            <a:picLocks noChangeAspect="1"/>
          </p:cNvPicPr>
          <p:nvPr/>
        </p:nvPicPr>
        <p:blipFill>
          <a:blip r:embed="rId3"/>
          <a:stretch>
            <a:fillRect/>
          </a:stretch>
        </p:blipFill>
        <p:spPr>
          <a:xfrm>
            <a:off x="8600167" y="714705"/>
            <a:ext cx="3145299" cy="2180502"/>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F1661-D852-4607-A941-2E5E4309D3EC}"/>
              </a:ext>
            </a:extLst>
          </p:cNvPr>
          <p:cNvSpPr>
            <a:spLocks noGrp="1"/>
          </p:cNvSpPr>
          <p:nvPr>
            <p:ph type="title"/>
          </p:nvPr>
        </p:nvSpPr>
        <p:spPr>
          <a:xfrm>
            <a:off x="404444" y="68961"/>
            <a:ext cx="11029616" cy="988332"/>
          </a:xfrm>
        </p:spPr>
        <p:txBody>
          <a:bodyPr/>
          <a:lstStyle/>
          <a:p>
            <a:r>
              <a:rPr lang="de-DE" dirty="0"/>
              <a:t>8. Overview  on Cloud Delivery Models </a:t>
            </a:r>
          </a:p>
        </p:txBody>
      </p:sp>
      <p:sp>
        <p:nvSpPr>
          <p:cNvPr id="3" name="Fußzeilenplatzhalter 2">
            <a:extLst>
              <a:ext uri="{FF2B5EF4-FFF2-40B4-BE49-F238E27FC236}">
                <a16:creationId xmlns:a16="http://schemas.microsoft.com/office/drawing/2014/main" id="{ED723E0C-4EFB-4ECD-BBC1-D765772D3723}"/>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DC4D91DE-779F-480F-9933-0CE1FF219D79}"/>
              </a:ext>
            </a:extLst>
          </p:cNvPr>
          <p:cNvSpPr>
            <a:spLocks noGrp="1"/>
          </p:cNvSpPr>
          <p:nvPr>
            <p:ph type="sldNum" sz="quarter" idx="12"/>
          </p:nvPr>
        </p:nvSpPr>
        <p:spPr/>
        <p:txBody>
          <a:bodyPr/>
          <a:lstStyle/>
          <a:p>
            <a:pPr rtl="0"/>
            <a:fld id="{3A98EE3D-8CD1-4C3F-BD1C-C98C9596463C}" type="slidenum">
              <a:rPr lang="en-US" smtClean="0"/>
              <a:t>10</a:t>
            </a:fld>
            <a:endParaRPr lang="en-US" dirty="0"/>
          </a:p>
        </p:txBody>
      </p:sp>
      <p:pic>
        <p:nvPicPr>
          <p:cNvPr id="18" name="Grafik 17">
            <a:extLst>
              <a:ext uri="{FF2B5EF4-FFF2-40B4-BE49-F238E27FC236}">
                <a16:creationId xmlns:a16="http://schemas.microsoft.com/office/drawing/2014/main" id="{D8F4C663-94CC-4363-86EC-B81A629C2050}"/>
              </a:ext>
            </a:extLst>
          </p:cNvPr>
          <p:cNvPicPr>
            <a:picLocks noChangeAspect="1"/>
          </p:cNvPicPr>
          <p:nvPr/>
        </p:nvPicPr>
        <p:blipFill>
          <a:blip r:embed="rId2"/>
          <a:stretch>
            <a:fillRect/>
          </a:stretch>
        </p:blipFill>
        <p:spPr>
          <a:xfrm>
            <a:off x="897731" y="1361026"/>
            <a:ext cx="10396537" cy="4759155"/>
          </a:xfrm>
          <a:prstGeom prst="rect">
            <a:avLst/>
          </a:prstGeom>
        </p:spPr>
      </p:pic>
    </p:spTree>
    <p:extLst>
      <p:ext uri="{BB962C8B-B14F-4D97-AF65-F5344CB8AC3E}">
        <p14:creationId xmlns:p14="http://schemas.microsoft.com/office/powerpoint/2010/main" val="302844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4AE47-8F46-4525-8B94-566AFDB75282}"/>
              </a:ext>
            </a:extLst>
          </p:cNvPr>
          <p:cNvSpPr>
            <a:spLocks noGrp="1"/>
          </p:cNvSpPr>
          <p:nvPr>
            <p:ph type="title"/>
          </p:nvPr>
        </p:nvSpPr>
        <p:spPr>
          <a:xfrm>
            <a:off x="433851" y="134854"/>
            <a:ext cx="11029616" cy="988332"/>
          </a:xfrm>
        </p:spPr>
        <p:txBody>
          <a:bodyPr/>
          <a:lstStyle/>
          <a:p>
            <a:r>
              <a:rPr lang="de-DE" dirty="0"/>
              <a:t>IaaS - Self Managed Components - Middleware </a:t>
            </a:r>
          </a:p>
        </p:txBody>
      </p:sp>
      <p:sp>
        <p:nvSpPr>
          <p:cNvPr id="3" name="Fußzeilenplatzhalter 2">
            <a:extLst>
              <a:ext uri="{FF2B5EF4-FFF2-40B4-BE49-F238E27FC236}">
                <a16:creationId xmlns:a16="http://schemas.microsoft.com/office/drawing/2014/main" id="{820ED600-1100-498F-9EF0-5C0AD057B97F}"/>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E65EACF5-0F32-468C-8954-5A79D2EE1DCA}"/>
              </a:ext>
            </a:extLst>
          </p:cNvPr>
          <p:cNvSpPr>
            <a:spLocks noGrp="1"/>
          </p:cNvSpPr>
          <p:nvPr>
            <p:ph type="sldNum" sz="quarter" idx="12"/>
          </p:nvPr>
        </p:nvSpPr>
        <p:spPr/>
        <p:txBody>
          <a:bodyPr/>
          <a:lstStyle/>
          <a:p>
            <a:pPr rtl="0"/>
            <a:fld id="{3A98EE3D-8CD1-4C3F-BD1C-C98C9596463C}" type="slidenum">
              <a:rPr lang="en-US" smtClean="0"/>
              <a:t>11</a:t>
            </a:fld>
            <a:endParaRPr lang="en-US" dirty="0"/>
          </a:p>
        </p:txBody>
      </p:sp>
      <p:pic>
        <p:nvPicPr>
          <p:cNvPr id="10" name="Grafik 9">
            <a:extLst>
              <a:ext uri="{FF2B5EF4-FFF2-40B4-BE49-F238E27FC236}">
                <a16:creationId xmlns:a16="http://schemas.microsoft.com/office/drawing/2014/main" id="{FF9102E4-57EA-4AB7-A4E5-B578068B2D4F}"/>
              </a:ext>
            </a:extLst>
          </p:cNvPr>
          <p:cNvPicPr>
            <a:picLocks noChangeAspect="1"/>
          </p:cNvPicPr>
          <p:nvPr/>
        </p:nvPicPr>
        <p:blipFill>
          <a:blip r:embed="rId2"/>
          <a:stretch>
            <a:fillRect/>
          </a:stretch>
        </p:blipFill>
        <p:spPr>
          <a:xfrm>
            <a:off x="2365625" y="2141910"/>
            <a:ext cx="7460750" cy="3944115"/>
          </a:xfrm>
          <a:prstGeom prst="rect">
            <a:avLst/>
          </a:prstGeom>
        </p:spPr>
      </p:pic>
      <p:sp>
        <p:nvSpPr>
          <p:cNvPr id="16" name="Textfeld 15">
            <a:extLst>
              <a:ext uri="{FF2B5EF4-FFF2-40B4-BE49-F238E27FC236}">
                <a16:creationId xmlns:a16="http://schemas.microsoft.com/office/drawing/2014/main" id="{134856CD-7B2F-43EB-AB5F-3B233F0A1045}"/>
              </a:ext>
            </a:extLst>
          </p:cNvPr>
          <p:cNvSpPr txBox="1"/>
          <p:nvPr/>
        </p:nvSpPr>
        <p:spPr>
          <a:xfrm>
            <a:off x="572105" y="1328261"/>
            <a:ext cx="11143645" cy="1415772"/>
          </a:xfrm>
          <a:prstGeom prst="rect">
            <a:avLst/>
          </a:prstGeom>
          <a:noFill/>
        </p:spPr>
        <p:txBody>
          <a:bodyPr wrap="square">
            <a:spAutoFit/>
          </a:bodyPr>
          <a:lstStyle/>
          <a:p>
            <a:r>
              <a:rPr lang="en-US" b="0" i="0" dirty="0">
                <a:solidFill>
                  <a:srgbClr val="4C4C51"/>
                </a:solidFill>
                <a:effectLst/>
                <a:cs typeface="Segoe UI" panose="020B0502040204020203" pitchFamily="34" charset="0"/>
              </a:rPr>
              <a:t>Middleware is software that lies between an operating system and the applications running on it. Essentially functioning as hidden translation layer, middleware enables communication and data management for distributed applications.</a:t>
            </a:r>
          </a:p>
          <a:p>
            <a:endParaRPr lang="en-US" dirty="0">
              <a:solidFill>
                <a:srgbClr val="4C4C51"/>
              </a:solidFill>
              <a:cs typeface="Segoe UI" panose="020B0502040204020203" pitchFamily="34" charset="0"/>
            </a:endParaRPr>
          </a:p>
          <a:p>
            <a:endParaRPr lang="de-DE" sz="1400" dirty="0">
              <a:cs typeface="Segoe UI" panose="020B0502040204020203" pitchFamily="34" charset="0"/>
            </a:endParaRPr>
          </a:p>
        </p:txBody>
      </p:sp>
      <p:sp>
        <p:nvSpPr>
          <p:cNvPr id="17" name="Textfeld 16">
            <a:extLst>
              <a:ext uri="{FF2B5EF4-FFF2-40B4-BE49-F238E27FC236}">
                <a16:creationId xmlns:a16="http://schemas.microsoft.com/office/drawing/2014/main" id="{A04CFBFF-30E2-4DA6-B8E9-E9BA0F8503AD}"/>
              </a:ext>
            </a:extLst>
          </p:cNvPr>
          <p:cNvSpPr txBox="1"/>
          <p:nvPr/>
        </p:nvSpPr>
        <p:spPr>
          <a:xfrm>
            <a:off x="4229100" y="6072717"/>
            <a:ext cx="4248150" cy="246221"/>
          </a:xfrm>
          <a:prstGeom prst="rect">
            <a:avLst/>
          </a:prstGeom>
          <a:noFill/>
        </p:spPr>
        <p:txBody>
          <a:bodyPr wrap="square">
            <a:spAutoFit/>
          </a:bodyPr>
          <a:lstStyle/>
          <a:p>
            <a:r>
              <a:rPr lang="de-DE" sz="1000" dirty="0"/>
              <a:t>Source: https://azure.microsoft.com/en-us/overview/what-is-middleware/</a:t>
            </a:r>
          </a:p>
        </p:txBody>
      </p:sp>
    </p:spTree>
    <p:extLst>
      <p:ext uri="{BB962C8B-B14F-4D97-AF65-F5344CB8AC3E}">
        <p14:creationId xmlns:p14="http://schemas.microsoft.com/office/powerpoint/2010/main" val="182687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4AE47-8F46-4525-8B94-566AFDB75282}"/>
              </a:ext>
            </a:extLst>
          </p:cNvPr>
          <p:cNvSpPr>
            <a:spLocks noGrp="1"/>
          </p:cNvSpPr>
          <p:nvPr>
            <p:ph type="title"/>
          </p:nvPr>
        </p:nvSpPr>
        <p:spPr>
          <a:xfrm>
            <a:off x="433851" y="134854"/>
            <a:ext cx="11029616" cy="988332"/>
          </a:xfrm>
        </p:spPr>
        <p:txBody>
          <a:bodyPr/>
          <a:lstStyle/>
          <a:p>
            <a:r>
              <a:rPr lang="de-DE" dirty="0"/>
              <a:t>IaaS - Self Managed Components – Runtime  </a:t>
            </a:r>
          </a:p>
        </p:txBody>
      </p:sp>
      <p:sp>
        <p:nvSpPr>
          <p:cNvPr id="3" name="Fußzeilenplatzhalter 2">
            <a:extLst>
              <a:ext uri="{FF2B5EF4-FFF2-40B4-BE49-F238E27FC236}">
                <a16:creationId xmlns:a16="http://schemas.microsoft.com/office/drawing/2014/main" id="{820ED600-1100-498F-9EF0-5C0AD057B97F}"/>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E65EACF5-0F32-468C-8954-5A79D2EE1DCA}"/>
              </a:ext>
            </a:extLst>
          </p:cNvPr>
          <p:cNvSpPr>
            <a:spLocks noGrp="1"/>
          </p:cNvSpPr>
          <p:nvPr>
            <p:ph type="sldNum" sz="quarter" idx="12"/>
          </p:nvPr>
        </p:nvSpPr>
        <p:spPr/>
        <p:txBody>
          <a:bodyPr/>
          <a:lstStyle/>
          <a:p>
            <a:pPr rtl="0"/>
            <a:fld id="{3A98EE3D-8CD1-4C3F-BD1C-C98C9596463C}" type="slidenum">
              <a:rPr lang="en-US" smtClean="0"/>
              <a:t>12</a:t>
            </a:fld>
            <a:endParaRPr lang="en-US" dirty="0"/>
          </a:p>
        </p:txBody>
      </p:sp>
      <p:sp>
        <p:nvSpPr>
          <p:cNvPr id="8" name="Textfeld 7">
            <a:extLst>
              <a:ext uri="{FF2B5EF4-FFF2-40B4-BE49-F238E27FC236}">
                <a16:creationId xmlns:a16="http://schemas.microsoft.com/office/drawing/2014/main" id="{6D0CCA73-054F-41C1-ABC5-EAC135898ECE}"/>
              </a:ext>
            </a:extLst>
          </p:cNvPr>
          <p:cNvSpPr txBox="1"/>
          <p:nvPr/>
        </p:nvSpPr>
        <p:spPr>
          <a:xfrm>
            <a:off x="1067539" y="1289883"/>
            <a:ext cx="10543272" cy="1107996"/>
          </a:xfrm>
          <a:prstGeom prst="rect">
            <a:avLst/>
          </a:prstGeom>
          <a:noFill/>
        </p:spPr>
        <p:txBody>
          <a:bodyPr wrap="square">
            <a:spAutoFit/>
          </a:bodyPr>
          <a:lstStyle/>
          <a:p>
            <a:r>
              <a:rPr lang="en-US" sz="1600" i="0" dirty="0">
                <a:solidFill>
                  <a:srgbClr val="000000"/>
                </a:solidFill>
                <a:effectLst/>
              </a:rPr>
              <a:t>The runtime component </a:t>
            </a:r>
            <a:r>
              <a:rPr lang="en-US" sz="1600" dirty="0">
                <a:solidFill>
                  <a:srgbClr val="000000"/>
                </a:solidFill>
              </a:rPr>
              <a:t>consists of an event-based distributed messaging system. An event is any action that triggers a message. The messaging system can be distributed with different components of the system communicating over a WAN. Example: </a:t>
            </a:r>
            <a:r>
              <a:rPr lang="de-DE" sz="1600" dirty="0">
                <a:solidFill>
                  <a:srgbClr val="000000"/>
                </a:solidFill>
              </a:rPr>
              <a:t>JavaScript runtime environment.</a:t>
            </a:r>
          </a:p>
          <a:p>
            <a:pPr marL="285750" indent="-285750">
              <a:buFont typeface="Arial" panose="020B0604020202020204" pitchFamily="34" charset="0"/>
              <a:buChar char="•"/>
            </a:pPr>
            <a:endParaRPr lang="de-DE" dirty="0"/>
          </a:p>
        </p:txBody>
      </p:sp>
      <p:sp>
        <p:nvSpPr>
          <p:cNvPr id="11" name="Textfeld 10">
            <a:extLst>
              <a:ext uri="{FF2B5EF4-FFF2-40B4-BE49-F238E27FC236}">
                <a16:creationId xmlns:a16="http://schemas.microsoft.com/office/drawing/2014/main" id="{27B105EB-A199-494D-BA12-F666170225DB}"/>
              </a:ext>
            </a:extLst>
          </p:cNvPr>
          <p:cNvSpPr txBox="1"/>
          <p:nvPr/>
        </p:nvSpPr>
        <p:spPr>
          <a:xfrm>
            <a:off x="3459278" y="6117522"/>
            <a:ext cx="4370272" cy="246221"/>
          </a:xfrm>
          <a:prstGeom prst="rect">
            <a:avLst/>
          </a:prstGeom>
          <a:noFill/>
        </p:spPr>
        <p:txBody>
          <a:bodyPr wrap="square">
            <a:spAutoFit/>
          </a:bodyPr>
          <a:lstStyle/>
          <a:p>
            <a:r>
              <a:rPr lang="de-DE" sz="1000" dirty="0"/>
              <a:t>Source: http://dolszewski.com/javascript/javascript-runtime-environment/</a:t>
            </a:r>
          </a:p>
        </p:txBody>
      </p:sp>
      <p:pic>
        <p:nvPicPr>
          <p:cNvPr id="15" name="Grafik 14">
            <a:extLst>
              <a:ext uri="{FF2B5EF4-FFF2-40B4-BE49-F238E27FC236}">
                <a16:creationId xmlns:a16="http://schemas.microsoft.com/office/drawing/2014/main" id="{899933B6-AFB8-452F-868F-E25663AD5263}"/>
              </a:ext>
            </a:extLst>
          </p:cNvPr>
          <p:cNvPicPr>
            <a:picLocks noChangeAspect="1"/>
          </p:cNvPicPr>
          <p:nvPr/>
        </p:nvPicPr>
        <p:blipFill>
          <a:blip r:embed="rId2"/>
          <a:stretch>
            <a:fillRect/>
          </a:stretch>
        </p:blipFill>
        <p:spPr>
          <a:xfrm>
            <a:off x="2762250" y="2288943"/>
            <a:ext cx="6000750" cy="3752850"/>
          </a:xfrm>
          <a:prstGeom prst="rect">
            <a:avLst/>
          </a:prstGeom>
        </p:spPr>
      </p:pic>
    </p:spTree>
    <p:extLst>
      <p:ext uri="{BB962C8B-B14F-4D97-AF65-F5344CB8AC3E}">
        <p14:creationId xmlns:p14="http://schemas.microsoft.com/office/powerpoint/2010/main" val="421555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42" y="-104501"/>
            <a:ext cx="11029616" cy="1189554"/>
          </a:xfrm>
        </p:spPr>
        <p:txBody>
          <a:bodyPr/>
          <a:lstStyle/>
          <a:p>
            <a:r>
              <a:rPr lang="en-US" dirty="0">
                <a:latin typeface="+mj-lt"/>
              </a:rPr>
              <a:t>9. Infrastructure as a Service - IaaS – Key Features</a:t>
            </a:r>
            <a:endParaRPr lang="en-US" dirty="0">
              <a:solidFill>
                <a:schemeClr val="accent1"/>
              </a:solidFill>
              <a:latin typeface="+mj-lt"/>
            </a:endParaRPr>
          </a:p>
        </p:txBody>
      </p:sp>
      <p:sp>
        <p:nvSpPr>
          <p:cNvPr id="6" name="Textfeld 5">
            <a:extLst>
              <a:ext uri="{FF2B5EF4-FFF2-40B4-BE49-F238E27FC236}">
                <a16:creationId xmlns:a16="http://schemas.microsoft.com/office/drawing/2014/main" id="{A61C77DA-D856-4272-AAC2-69D8435E719E}"/>
              </a:ext>
            </a:extLst>
          </p:cNvPr>
          <p:cNvSpPr txBox="1"/>
          <p:nvPr/>
        </p:nvSpPr>
        <p:spPr>
          <a:xfrm>
            <a:off x="846894" y="1387406"/>
            <a:ext cx="9761923" cy="4801314"/>
          </a:xfrm>
          <a:prstGeom prst="rect">
            <a:avLst/>
          </a:prstGeom>
          <a:noFill/>
        </p:spPr>
        <p:txBody>
          <a:bodyPr wrap="square">
            <a:spAutoFit/>
          </a:bodyPr>
          <a:lstStyle/>
          <a:p>
            <a:pPr fontAlgn="base"/>
            <a:r>
              <a:rPr lang="en-US" b="0" i="0" dirty="0">
                <a:effectLst/>
              </a:rPr>
              <a:t>IaaS is a cloud-computing offering in which a </a:t>
            </a:r>
            <a:r>
              <a:rPr lang="en-US" b="1" i="0" dirty="0">
                <a:effectLst/>
              </a:rPr>
              <a:t>vendor provides </a:t>
            </a:r>
            <a:r>
              <a:rPr lang="en-US" b="0" i="0" dirty="0">
                <a:effectLst/>
              </a:rPr>
              <a:t>users access to computing </a:t>
            </a:r>
            <a:r>
              <a:rPr lang="en-US" b="1" i="0" dirty="0">
                <a:effectLst/>
              </a:rPr>
              <a:t>resources</a:t>
            </a:r>
            <a:r>
              <a:rPr lang="en-US" b="0" i="0" dirty="0">
                <a:effectLst/>
              </a:rPr>
              <a:t> such as servers, </a:t>
            </a:r>
            <a:r>
              <a:rPr lang="de-DE" b="0" i="0" dirty="0">
                <a:effectLst/>
              </a:rPr>
              <a:t>p</a:t>
            </a:r>
            <a:r>
              <a:rPr lang="de-DE" dirty="0"/>
              <a:t>hysical Data Centers, Virtual Machine, Hypervisors, Load Balancer, Networks, Block Storage, File Storage, Object Storage. </a:t>
            </a:r>
            <a:r>
              <a:rPr lang="en-US" b="0" i="0" dirty="0">
                <a:effectLst/>
              </a:rPr>
              <a:t> </a:t>
            </a:r>
          </a:p>
          <a:p>
            <a:pPr algn="l" fontAlgn="base"/>
            <a:endParaRPr lang="en-US" b="0" i="0" dirty="0">
              <a:effectLst/>
            </a:endParaRPr>
          </a:p>
          <a:p>
            <a:pPr algn="l" fontAlgn="base"/>
            <a:r>
              <a:rPr lang="en-US" b="0" i="1" dirty="0">
                <a:effectLst/>
              </a:rPr>
              <a:t>Organizations use their own platforms and applications within a service provider’s infrastructure.</a:t>
            </a:r>
          </a:p>
          <a:p>
            <a:pPr algn="l" fontAlgn="base"/>
            <a:endParaRPr lang="en-US" b="0" i="0" dirty="0">
              <a:effectLst/>
            </a:endParaRPr>
          </a:p>
          <a:p>
            <a:pPr algn="l" fontAlgn="base"/>
            <a:r>
              <a:rPr lang="en-US" b="0" i="0" u="sng" dirty="0">
                <a:effectLst/>
              </a:rPr>
              <a:t>Key features:</a:t>
            </a:r>
          </a:p>
          <a:p>
            <a:pPr algn="l" fontAlgn="base"/>
            <a:r>
              <a:rPr lang="en-US" b="0" i="0" dirty="0">
                <a:effectLst/>
              </a:rPr>
              <a:t>Instead of purchasing hardware outright, </a:t>
            </a:r>
            <a:r>
              <a:rPr lang="en-US" b="0" i="0" u="none" strike="noStrike" dirty="0">
                <a:effectLst/>
                <a:hlinkClick r:id="rId2">
                  <a:extLst>
                    <a:ext uri="{A12FA001-AC4F-418D-AE19-62706E023703}">
                      <ahyp:hlinkClr xmlns:ahyp="http://schemas.microsoft.com/office/drawing/2018/hyperlinkcolor" val="tx"/>
                    </a:ext>
                  </a:extLst>
                </a:hlinkClick>
              </a:rPr>
              <a:t>users pay for IaaS on demand</a:t>
            </a:r>
            <a:r>
              <a:rPr lang="en-US" b="0" i="0" dirty="0">
                <a:effectLst/>
              </a:rPr>
              <a:t>.</a:t>
            </a:r>
          </a:p>
          <a:p>
            <a:pPr algn="l" fontAlgn="base"/>
            <a:r>
              <a:rPr lang="en-US" b="0" i="0" dirty="0">
                <a:effectLst/>
              </a:rPr>
              <a:t>Infrastructure is scalable depending on processing and storage needs.</a:t>
            </a:r>
          </a:p>
          <a:p>
            <a:pPr algn="l" fontAlgn="base"/>
            <a:r>
              <a:rPr lang="en-US" b="0" i="0" dirty="0">
                <a:effectLst/>
              </a:rPr>
              <a:t>Saves enterprises the costs of buying and maintaining their own hardware.</a:t>
            </a:r>
          </a:p>
          <a:p>
            <a:pPr algn="l" fontAlgn="base"/>
            <a:r>
              <a:rPr lang="en-US" b="0" i="0" dirty="0">
                <a:effectLst/>
              </a:rPr>
              <a:t>Because data is on the cloud, there can be no single point of failure.</a:t>
            </a:r>
          </a:p>
          <a:p>
            <a:pPr algn="l" fontAlgn="base"/>
            <a:r>
              <a:rPr lang="en-US" b="0" i="0" dirty="0">
                <a:effectLst/>
              </a:rPr>
              <a:t>Enables the virtualization of administrative tasks, freeing up time for other work.</a:t>
            </a:r>
          </a:p>
          <a:p>
            <a:pPr algn="l" fontAlgn="base"/>
            <a:endParaRPr lang="en-US" dirty="0"/>
          </a:p>
          <a:p>
            <a:pPr algn="l" fontAlgn="base"/>
            <a:endParaRPr lang="en-US" b="0" i="0" dirty="0">
              <a:effectLst/>
            </a:endParaRPr>
          </a:p>
          <a:p>
            <a:pPr algn="l" fontAlgn="base"/>
            <a:endParaRPr lang="en-US" dirty="0"/>
          </a:p>
          <a:p>
            <a:pPr algn="l" fontAlgn="base"/>
            <a:endParaRPr lang="en-US" b="0" i="0" dirty="0">
              <a:effectLst/>
            </a:endParaRPr>
          </a:p>
          <a:p>
            <a:pPr algn="l" fontAlgn="base"/>
            <a:r>
              <a:rPr lang="en-US" b="0" i="0" dirty="0">
                <a:effectLst/>
              </a:rPr>
              <a:t> </a:t>
            </a:r>
          </a:p>
        </p:txBody>
      </p:sp>
      <p:sp>
        <p:nvSpPr>
          <p:cNvPr id="10" name="Textfeld 9">
            <a:extLst>
              <a:ext uri="{FF2B5EF4-FFF2-40B4-BE49-F238E27FC236}">
                <a16:creationId xmlns:a16="http://schemas.microsoft.com/office/drawing/2014/main" id="{FBC00C32-EA79-4CD7-BA64-F66BE2AD766A}"/>
              </a:ext>
            </a:extLst>
          </p:cNvPr>
          <p:cNvSpPr txBox="1"/>
          <p:nvPr/>
        </p:nvSpPr>
        <p:spPr>
          <a:xfrm>
            <a:off x="1034907" y="6415445"/>
            <a:ext cx="6096000" cy="246221"/>
          </a:xfrm>
          <a:prstGeom prst="rect">
            <a:avLst/>
          </a:prstGeom>
          <a:noFill/>
        </p:spPr>
        <p:txBody>
          <a:bodyPr wrap="square">
            <a:spAutoFit/>
          </a:bodyPr>
          <a:lstStyle/>
          <a:p>
            <a:r>
              <a:rPr lang="de-DE" sz="1000" dirty="0"/>
              <a:t>Source: https://www.ibm.com/cloud/learn/iaas#toc-iaas-platf-uSme6HXr</a:t>
            </a:r>
          </a:p>
        </p:txBody>
      </p:sp>
      <p:sp>
        <p:nvSpPr>
          <p:cNvPr id="4" name="Textfeld 3">
            <a:extLst>
              <a:ext uri="{FF2B5EF4-FFF2-40B4-BE49-F238E27FC236}">
                <a16:creationId xmlns:a16="http://schemas.microsoft.com/office/drawing/2014/main" id="{C862A238-9DB6-4D25-9F77-10978AEC7182}"/>
              </a:ext>
            </a:extLst>
          </p:cNvPr>
          <p:cNvSpPr txBox="1"/>
          <p:nvPr/>
        </p:nvSpPr>
        <p:spPr>
          <a:xfrm>
            <a:off x="846894" y="5008929"/>
            <a:ext cx="9860973" cy="923330"/>
          </a:xfrm>
          <a:prstGeom prst="rect">
            <a:avLst/>
          </a:prstGeom>
          <a:noFill/>
        </p:spPr>
        <p:txBody>
          <a:bodyPr wrap="square" rtlCol="0">
            <a:spAutoFit/>
          </a:bodyPr>
          <a:lstStyle/>
          <a:p>
            <a:r>
              <a:rPr lang="de-DE" u="sng" dirty="0">
                <a:solidFill>
                  <a:srgbClr val="FF0000"/>
                </a:solidFill>
              </a:rPr>
              <a:t>Notice:</a:t>
            </a:r>
            <a:r>
              <a:rPr lang="de-DE" dirty="0">
                <a:solidFill>
                  <a:srgbClr val="FF0000"/>
                </a:solidFill>
              </a:rPr>
              <a:t> SESA has actually neither the Hard- and Software Components nor it has the staff to choose that service model. SESA first needs to purchase the lacking Hard- and Software components and even than depends on contract partners. </a:t>
            </a:r>
          </a:p>
        </p:txBody>
      </p:sp>
    </p:spTree>
    <p:extLst>
      <p:ext uri="{BB962C8B-B14F-4D97-AF65-F5344CB8AC3E}">
        <p14:creationId xmlns:p14="http://schemas.microsoft.com/office/powerpoint/2010/main" val="2318189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42" y="-104501"/>
            <a:ext cx="11029616" cy="1189554"/>
          </a:xfrm>
        </p:spPr>
        <p:txBody>
          <a:bodyPr/>
          <a:lstStyle/>
          <a:p>
            <a:r>
              <a:rPr lang="en-US" dirty="0"/>
              <a:t>10</a:t>
            </a:r>
            <a:r>
              <a:rPr lang="en-US" dirty="0">
                <a:latin typeface="+mj-lt"/>
              </a:rPr>
              <a:t>. PaaS – Technical Components </a:t>
            </a:r>
            <a:endParaRPr lang="en-US" dirty="0">
              <a:solidFill>
                <a:schemeClr val="accent1"/>
              </a:solidFill>
              <a:latin typeface="+mj-lt"/>
            </a:endParaRPr>
          </a:p>
        </p:txBody>
      </p:sp>
      <p:pic>
        <p:nvPicPr>
          <p:cNvPr id="3" name="Grafik 2">
            <a:extLst>
              <a:ext uri="{FF2B5EF4-FFF2-40B4-BE49-F238E27FC236}">
                <a16:creationId xmlns:a16="http://schemas.microsoft.com/office/drawing/2014/main" id="{F0C4DDA2-2CD3-4DA8-A520-CFA1565C7563}"/>
              </a:ext>
            </a:extLst>
          </p:cNvPr>
          <p:cNvPicPr>
            <a:picLocks noChangeAspect="1"/>
          </p:cNvPicPr>
          <p:nvPr/>
        </p:nvPicPr>
        <p:blipFill>
          <a:blip r:embed="rId2"/>
          <a:stretch>
            <a:fillRect/>
          </a:stretch>
        </p:blipFill>
        <p:spPr>
          <a:xfrm>
            <a:off x="3539970" y="1171021"/>
            <a:ext cx="7148374" cy="4881166"/>
          </a:xfrm>
          <a:prstGeom prst="rect">
            <a:avLst/>
          </a:prstGeom>
        </p:spPr>
      </p:pic>
      <p:sp>
        <p:nvSpPr>
          <p:cNvPr id="5" name="Geschweifte Klammer links 4">
            <a:extLst>
              <a:ext uri="{FF2B5EF4-FFF2-40B4-BE49-F238E27FC236}">
                <a16:creationId xmlns:a16="http://schemas.microsoft.com/office/drawing/2014/main" id="{2C7D7163-AC2C-4BC0-8527-387DEFEF0FD8}"/>
              </a:ext>
            </a:extLst>
          </p:cNvPr>
          <p:cNvSpPr/>
          <p:nvPr/>
        </p:nvSpPr>
        <p:spPr>
          <a:xfrm>
            <a:off x="2608925" y="1386894"/>
            <a:ext cx="781235" cy="281224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sp>
        <p:nvSpPr>
          <p:cNvPr id="6" name="Textfeld 5">
            <a:extLst>
              <a:ext uri="{FF2B5EF4-FFF2-40B4-BE49-F238E27FC236}">
                <a16:creationId xmlns:a16="http://schemas.microsoft.com/office/drawing/2014/main" id="{01F0274B-099E-4673-926A-FF558082C950}"/>
              </a:ext>
            </a:extLst>
          </p:cNvPr>
          <p:cNvSpPr txBox="1"/>
          <p:nvPr/>
        </p:nvSpPr>
        <p:spPr>
          <a:xfrm>
            <a:off x="594804" y="2032986"/>
            <a:ext cx="1864311" cy="923330"/>
          </a:xfrm>
          <a:prstGeom prst="rect">
            <a:avLst/>
          </a:prstGeom>
          <a:noFill/>
        </p:spPr>
        <p:txBody>
          <a:bodyPr wrap="square" rtlCol="0">
            <a:spAutoFit/>
          </a:bodyPr>
          <a:lstStyle/>
          <a:p>
            <a:r>
              <a:rPr lang="en-US" dirty="0"/>
              <a:t>Components supplied/hosted by the provider. </a:t>
            </a:r>
            <a:endParaRPr lang="de-DE" dirty="0"/>
          </a:p>
        </p:txBody>
      </p:sp>
      <p:sp>
        <p:nvSpPr>
          <p:cNvPr id="9" name="Textfeld 8">
            <a:extLst>
              <a:ext uri="{FF2B5EF4-FFF2-40B4-BE49-F238E27FC236}">
                <a16:creationId xmlns:a16="http://schemas.microsoft.com/office/drawing/2014/main" id="{900CD6F8-169D-4DCB-A1B5-02D17020B653}"/>
              </a:ext>
            </a:extLst>
          </p:cNvPr>
          <p:cNvSpPr txBox="1"/>
          <p:nvPr/>
        </p:nvSpPr>
        <p:spPr>
          <a:xfrm>
            <a:off x="596284" y="4812592"/>
            <a:ext cx="1864311" cy="923330"/>
          </a:xfrm>
          <a:prstGeom prst="rect">
            <a:avLst/>
          </a:prstGeom>
          <a:noFill/>
        </p:spPr>
        <p:txBody>
          <a:bodyPr wrap="square" rtlCol="0">
            <a:spAutoFit/>
          </a:bodyPr>
          <a:lstStyle/>
          <a:p>
            <a:r>
              <a:rPr lang="en-US" dirty="0">
                <a:solidFill>
                  <a:srgbClr val="FF0000"/>
                </a:solidFill>
              </a:rPr>
              <a:t>Components provided by SESA. </a:t>
            </a:r>
            <a:endParaRPr lang="de-DE" dirty="0">
              <a:solidFill>
                <a:srgbClr val="FF0000"/>
              </a:solidFill>
            </a:endParaRPr>
          </a:p>
        </p:txBody>
      </p:sp>
      <p:sp>
        <p:nvSpPr>
          <p:cNvPr id="11" name="Geschweifte Klammer links 10">
            <a:extLst>
              <a:ext uri="{FF2B5EF4-FFF2-40B4-BE49-F238E27FC236}">
                <a16:creationId xmlns:a16="http://schemas.microsoft.com/office/drawing/2014/main" id="{824A9EFB-D45F-4937-940E-C6354C87CE2D}"/>
              </a:ext>
            </a:extLst>
          </p:cNvPr>
          <p:cNvSpPr/>
          <p:nvPr/>
        </p:nvSpPr>
        <p:spPr>
          <a:xfrm>
            <a:off x="2608925" y="4500979"/>
            <a:ext cx="781235" cy="141154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135794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42" y="-104501"/>
            <a:ext cx="11029616" cy="1189554"/>
          </a:xfrm>
        </p:spPr>
        <p:txBody>
          <a:bodyPr/>
          <a:lstStyle/>
          <a:p>
            <a:r>
              <a:rPr lang="en-US" dirty="0"/>
              <a:t>11</a:t>
            </a:r>
            <a:r>
              <a:rPr lang="en-US" dirty="0">
                <a:latin typeface="+mj-lt"/>
              </a:rPr>
              <a:t>. Platform as a Service - paaS – Key Features</a:t>
            </a:r>
            <a:endParaRPr lang="en-US" dirty="0">
              <a:solidFill>
                <a:schemeClr val="accent1"/>
              </a:solidFill>
              <a:latin typeface="+mj-lt"/>
            </a:endParaRPr>
          </a:p>
        </p:txBody>
      </p:sp>
      <p:sp>
        <p:nvSpPr>
          <p:cNvPr id="6" name="Textfeld 5">
            <a:extLst>
              <a:ext uri="{FF2B5EF4-FFF2-40B4-BE49-F238E27FC236}">
                <a16:creationId xmlns:a16="http://schemas.microsoft.com/office/drawing/2014/main" id="{A61C77DA-D856-4272-AAC2-69D8435E719E}"/>
              </a:ext>
            </a:extLst>
          </p:cNvPr>
          <p:cNvSpPr txBox="1"/>
          <p:nvPr/>
        </p:nvSpPr>
        <p:spPr>
          <a:xfrm>
            <a:off x="618478" y="1333279"/>
            <a:ext cx="10451977" cy="3970318"/>
          </a:xfrm>
          <a:prstGeom prst="rect">
            <a:avLst/>
          </a:prstGeom>
          <a:noFill/>
        </p:spPr>
        <p:txBody>
          <a:bodyPr wrap="square">
            <a:spAutoFit/>
          </a:bodyPr>
          <a:lstStyle/>
          <a:p>
            <a:pPr algn="l" fontAlgn="base"/>
            <a:r>
              <a:rPr lang="en-US" dirty="0"/>
              <a:t>PaaS is a cloud computing offering in which a </a:t>
            </a:r>
            <a:r>
              <a:rPr lang="en-US" b="1" dirty="0"/>
              <a:t>vendor provides in addition to IaaS a suite of prebuilt tools to develop, customize and test</a:t>
            </a:r>
            <a:r>
              <a:rPr lang="en-US" dirty="0"/>
              <a:t> the organizations applications.</a:t>
            </a:r>
            <a:r>
              <a:rPr lang="en-US" b="0" i="0" dirty="0">
                <a:solidFill>
                  <a:srgbClr val="3D3D3D"/>
                </a:solidFill>
                <a:effectLst/>
                <a:latin typeface="IBM Plex Sans"/>
              </a:rPr>
              <a:t> </a:t>
            </a:r>
            <a:r>
              <a:rPr lang="en-US" b="0" i="0" dirty="0">
                <a:effectLst/>
              </a:rPr>
              <a:t>The PaaS provider hosts everything—servers, networks, storage, operating system software, databases—at the vendors data center; SESA uses it all for a for a monthly fee based on usage and can purchase more resources on-demand as needed.</a:t>
            </a:r>
            <a:endParaRPr lang="en-US" dirty="0"/>
          </a:p>
          <a:p>
            <a:pPr algn="l" fontAlgn="base"/>
            <a:endParaRPr lang="en-US" dirty="0"/>
          </a:p>
          <a:p>
            <a:pPr algn="l" fontAlgn="base"/>
            <a:r>
              <a:rPr lang="en-US" u="sng" dirty="0"/>
              <a:t>Key features:</a:t>
            </a:r>
          </a:p>
          <a:p>
            <a:pPr algn="l" fontAlgn="base"/>
            <a:r>
              <a:rPr lang="en-US" dirty="0"/>
              <a:t>PaaS provides a platform with tools to test, develop and host applications in the same environment.</a:t>
            </a:r>
          </a:p>
          <a:p>
            <a:pPr algn="l" fontAlgn="base"/>
            <a:r>
              <a:rPr lang="en-US" dirty="0"/>
              <a:t>Enables organizations to focus on development without having to worry about underlying infrastructure.</a:t>
            </a:r>
          </a:p>
          <a:p>
            <a:pPr algn="l" fontAlgn="base"/>
            <a:r>
              <a:rPr lang="en-US" dirty="0"/>
              <a:t>Providers manage security, operating systems, server software and backups. Facilitates collaborative work even if teams work remotely.</a:t>
            </a:r>
          </a:p>
          <a:p>
            <a:pPr algn="l" fontAlgn="base"/>
            <a:endParaRPr lang="en-US" dirty="0"/>
          </a:p>
          <a:p>
            <a:pPr fontAlgn="base"/>
            <a:r>
              <a:rPr lang="en-US" dirty="0"/>
              <a:t>PaaS lets SESA´s future development team build, test, deploy, maintain, update, and scale applications (and to innovate in response to market opportunities and threats) much more quickly and less expensively than they could if you had to build out and manage your own on-premises platform.</a:t>
            </a:r>
          </a:p>
        </p:txBody>
      </p:sp>
      <p:sp>
        <p:nvSpPr>
          <p:cNvPr id="3" name="Textfeld 2">
            <a:extLst>
              <a:ext uri="{FF2B5EF4-FFF2-40B4-BE49-F238E27FC236}">
                <a16:creationId xmlns:a16="http://schemas.microsoft.com/office/drawing/2014/main" id="{775B3BC6-53DA-489B-A81E-1C7E575C0CDB}"/>
              </a:ext>
            </a:extLst>
          </p:cNvPr>
          <p:cNvSpPr txBox="1"/>
          <p:nvPr/>
        </p:nvSpPr>
        <p:spPr>
          <a:xfrm>
            <a:off x="618478" y="5407488"/>
            <a:ext cx="10375104" cy="646331"/>
          </a:xfrm>
          <a:prstGeom prst="rect">
            <a:avLst/>
          </a:prstGeom>
          <a:noFill/>
        </p:spPr>
        <p:txBody>
          <a:bodyPr wrap="square" rtlCol="0">
            <a:spAutoFit/>
          </a:bodyPr>
          <a:lstStyle/>
          <a:p>
            <a:r>
              <a:rPr lang="de-DE" u="sng" dirty="0">
                <a:solidFill>
                  <a:srgbClr val="FF0000"/>
                </a:solidFill>
              </a:rPr>
              <a:t>Notice:</a:t>
            </a:r>
            <a:r>
              <a:rPr lang="de-DE" dirty="0">
                <a:solidFill>
                  <a:srgbClr val="FF0000"/>
                </a:solidFill>
              </a:rPr>
              <a:t> SESA has actually not the developers on board to choose that service model. SESA first needs to hire the right staff. As long as their is no well skilled staff,  SESA depends fully on contract partners. </a:t>
            </a:r>
          </a:p>
        </p:txBody>
      </p:sp>
    </p:spTree>
    <p:extLst>
      <p:ext uri="{BB962C8B-B14F-4D97-AF65-F5344CB8AC3E}">
        <p14:creationId xmlns:p14="http://schemas.microsoft.com/office/powerpoint/2010/main" val="188678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2880B-1EC1-4A4D-8A21-58A0875A0860}"/>
              </a:ext>
            </a:extLst>
          </p:cNvPr>
          <p:cNvSpPr>
            <a:spLocks noGrp="1"/>
          </p:cNvSpPr>
          <p:nvPr>
            <p:ph type="title"/>
          </p:nvPr>
        </p:nvSpPr>
        <p:spPr>
          <a:xfrm>
            <a:off x="385394" y="68961"/>
            <a:ext cx="11029616" cy="988332"/>
          </a:xfrm>
        </p:spPr>
        <p:txBody>
          <a:bodyPr/>
          <a:lstStyle/>
          <a:p>
            <a:r>
              <a:rPr lang="de-DE" dirty="0"/>
              <a:t>12. Software as a Service – SaaS – Key Features</a:t>
            </a:r>
          </a:p>
        </p:txBody>
      </p:sp>
      <p:sp>
        <p:nvSpPr>
          <p:cNvPr id="3" name="Fußzeilenplatzhalter 2">
            <a:extLst>
              <a:ext uri="{FF2B5EF4-FFF2-40B4-BE49-F238E27FC236}">
                <a16:creationId xmlns:a16="http://schemas.microsoft.com/office/drawing/2014/main" id="{45141B93-C070-4EDC-A54B-0BF9B91A820F}"/>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59463F6C-7C5F-4B3D-8EB6-AFF4FE738FA3}"/>
              </a:ext>
            </a:extLst>
          </p:cNvPr>
          <p:cNvSpPr>
            <a:spLocks noGrp="1"/>
          </p:cNvSpPr>
          <p:nvPr>
            <p:ph type="sldNum" sz="quarter" idx="12"/>
          </p:nvPr>
        </p:nvSpPr>
        <p:spPr/>
        <p:txBody>
          <a:bodyPr/>
          <a:lstStyle/>
          <a:p>
            <a:pPr rtl="0"/>
            <a:fld id="{3A98EE3D-8CD1-4C3F-BD1C-C98C9596463C}" type="slidenum">
              <a:rPr lang="en-US" smtClean="0"/>
              <a:t>16</a:t>
            </a:fld>
            <a:endParaRPr lang="en-US" dirty="0"/>
          </a:p>
        </p:txBody>
      </p:sp>
      <p:sp>
        <p:nvSpPr>
          <p:cNvPr id="8" name="Textfeld 7">
            <a:extLst>
              <a:ext uri="{FF2B5EF4-FFF2-40B4-BE49-F238E27FC236}">
                <a16:creationId xmlns:a16="http://schemas.microsoft.com/office/drawing/2014/main" id="{7DF480A9-508F-4514-8C88-91AF03C25B75}"/>
              </a:ext>
            </a:extLst>
          </p:cNvPr>
          <p:cNvSpPr txBox="1"/>
          <p:nvPr/>
        </p:nvSpPr>
        <p:spPr>
          <a:xfrm>
            <a:off x="466892" y="1242571"/>
            <a:ext cx="11029616" cy="3139321"/>
          </a:xfrm>
          <a:prstGeom prst="rect">
            <a:avLst/>
          </a:prstGeom>
          <a:noFill/>
        </p:spPr>
        <p:txBody>
          <a:bodyPr wrap="square">
            <a:spAutoFit/>
          </a:bodyPr>
          <a:lstStyle/>
          <a:p>
            <a:pPr fontAlgn="base"/>
            <a:r>
              <a:rPr lang="en-US" dirty="0"/>
              <a:t>SaaS is a cloud computing offering </a:t>
            </a:r>
            <a:r>
              <a:rPr lang="en-US" b="0" i="0" dirty="0">
                <a:effectLst/>
              </a:rPr>
              <a:t>in which a </a:t>
            </a:r>
            <a:r>
              <a:rPr lang="en-US" b="1" i="0" dirty="0">
                <a:effectLst/>
              </a:rPr>
              <a:t>vendor provides </a:t>
            </a:r>
            <a:r>
              <a:rPr lang="en-US" dirty="0"/>
              <a:t>access to cloud-based software. Organisations do not install applications on their local devices. Instead, the applications reside on a remote cloud network accessed through the web or an API. Through the application, users can store and analyze data and collaborate. </a:t>
            </a:r>
          </a:p>
          <a:p>
            <a:pPr fontAlgn="base"/>
            <a:r>
              <a:rPr lang="en-US" dirty="0"/>
              <a:t>SaaS is defined as cloud-based applications accessed through the web or an API. These cloud-based applications can be cognitive analytics, business processes from CRM, HR, Marketing to finance. </a:t>
            </a:r>
          </a:p>
          <a:p>
            <a:pPr fontAlgn="base"/>
            <a:r>
              <a:rPr lang="en-US" u="sng" dirty="0"/>
              <a:t>Key features:</a:t>
            </a:r>
          </a:p>
          <a:p>
            <a:pPr indent="-285750" fontAlgn="base">
              <a:buFont typeface="Arial" panose="020B0604020202020204" pitchFamily="34" charset="0"/>
              <a:buChar char="•"/>
            </a:pPr>
            <a:r>
              <a:rPr lang="en-US" dirty="0"/>
              <a:t>SaaS vendors provide users with software and applications via a subscription model.</a:t>
            </a:r>
          </a:p>
          <a:p>
            <a:pPr indent="-285750" fontAlgn="base">
              <a:buFont typeface="Arial" panose="020B0604020202020204" pitchFamily="34" charset="0"/>
              <a:buChar char="•"/>
            </a:pPr>
            <a:r>
              <a:rPr lang="en-US" dirty="0"/>
              <a:t>Users do not have to manage, install or upgrade software; SaaS providers manage this.</a:t>
            </a:r>
          </a:p>
          <a:p>
            <a:pPr indent="-285750" fontAlgn="base">
              <a:buFont typeface="Arial" panose="020B0604020202020204" pitchFamily="34" charset="0"/>
              <a:buChar char="•"/>
            </a:pPr>
            <a:r>
              <a:rPr lang="en-US" dirty="0"/>
              <a:t>Data is in the cloud; equipment failure should not result in loss of data.</a:t>
            </a:r>
          </a:p>
          <a:p>
            <a:pPr indent="-285750" fontAlgn="base">
              <a:buFont typeface="Arial" panose="020B0604020202020204" pitchFamily="34" charset="0"/>
              <a:buChar char="•"/>
            </a:pPr>
            <a:r>
              <a:rPr lang="en-US" dirty="0"/>
              <a:t>Use of resources can be scaled depending on service needs.</a:t>
            </a:r>
          </a:p>
          <a:p>
            <a:pPr indent="-285750" fontAlgn="base">
              <a:buFont typeface="Arial" panose="020B0604020202020204" pitchFamily="34" charset="0"/>
              <a:buChar char="•"/>
            </a:pPr>
            <a:r>
              <a:rPr lang="en-US" dirty="0"/>
              <a:t>Applications are accessible from almost any internet-connected device, from virtually anywhere in the world.</a:t>
            </a:r>
          </a:p>
        </p:txBody>
      </p:sp>
      <p:sp>
        <p:nvSpPr>
          <p:cNvPr id="7" name="Textfeld 6">
            <a:extLst>
              <a:ext uri="{FF2B5EF4-FFF2-40B4-BE49-F238E27FC236}">
                <a16:creationId xmlns:a16="http://schemas.microsoft.com/office/drawing/2014/main" id="{A3A001A4-5BF1-4EB7-8AFF-D5E4D59C12DD}"/>
              </a:ext>
            </a:extLst>
          </p:cNvPr>
          <p:cNvSpPr txBox="1"/>
          <p:nvPr/>
        </p:nvSpPr>
        <p:spPr>
          <a:xfrm>
            <a:off x="458582" y="4405796"/>
            <a:ext cx="11274835" cy="1754326"/>
          </a:xfrm>
          <a:prstGeom prst="rect">
            <a:avLst/>
          </a:prstGeom>
          <a:noFill/>
        </p:spPr>
        <p:txBody>
          <a:bodyPr wrap="square" rtlCol="0">
            <a:spAutoFit/>
          </a:bodyPr>
          <a:lstStyle/>
          <a:p>
            <a:r>
              <a:rPr lang="de-DE" u="sng" dirty="0">
                <a:solidFill>
                  <a:srgbClr val="FF0000"/>
                </a:solidFill>
              </a:rPr>
              <a:t>Notice:</a:t>
            </a:r>
            <a:r>
              <a:rPr lang="de-DE" dirty="0">
                <a:solidFill>
                  <a:srgbClr val="FF0000"/>
                </a:solidFill>
              </a:rPr>
              <a:t> This Cloud Service Model requires in comparison with the other Service Models the lowest amount of IT-Staff resources and the lowest amount of investments in purchasing processes for Hard- and Software. </a:t>
            </a:r>
            <a:r>
              <a:rPr lang="en-US" dirty="0">
                <a:solidFill>
                  <a:srgbClr val="FF0000"/>
                </a:solidFill>
              </a:rPr>
              <a:t>Nevertheless, this service model also represents a major challenge for SESA. The SESA staff has little or no experience with changes in the application software. For the SESA staff, a switch to the SaaS model means a significant change in the work culture and also in the speed of change associated with it (rapidly fast life-long-learning process starts with it).</a:t>
            </a:r>
            <a:endParaRPr lang="de-DE" dirty="0">
              <a:solidFill>
                <a:srgbClr val="FF0000"/>
              </a:solidFill>
            </a:endParaRPr>
          </a:p>
        </p:txBody>
      </p:sp>
    </p:spTree>
    <p:extLst>
      <p:ext uri="{BB962C8B-B14F-4D97-AF65-F5344CB8AC3E}">
        <p14:creationId xmlns:p14="http://schemas.microsoft.com/office/powerpoint/2010/main" val="2705790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erader Verbinder 36">
            <a:extLst>
              <a:ext uri="{FF2B5EF4-FFF2-40B4-BE49-F238E27FC236}">
                <a16:creationId xmlns:a16="http://schemas.microsoft.com/office/drawing/2014/main" id="{E3764B60-D9A3-4F2E-A2EE-D7D7B482605C}"/>
              </a:ext>
            </a:extLst>
          </p:cNvPr>
          <p:cNvCxnSpPr>
            <a:stCxn id="18" idx="1"/>
            <a:endCxn id="5" idx="3"/>
          </p:cNvCxnSpPr>
          <p:nvPr/>
        </p:nvCxnSpPr>
        <p:spPr>
          <a:xfrm flipH="1" flipV="1">
            <a:off x="7253124" y="3360374"/>
            <a:ext cx="903098" cy="1837220"/>
          </a:xfrm>
          <a:prstGeom prst="line">
            <a:avLst/>
          </a:prstGeom>
        </p:spPr>
        <p:style>
          <a:lnRef idx="3">
            <a:schemeClr val="dk1"/>
          </a:lnRef>
          <a:fillRef idx="0">
            <a:schemeClr val="dk1"/>
          </a:fillRef>
          <a:effectRef idx="2">
            <a:schemeClr val="dk1"/>
          </a:effectRef>
          <a:fontRef idx="minor">
            <a:schemeClr val="tx1"/>
          </a:fontRef>
        </p:style>
      </p:cxnSp>
      <p:cxnSp>
        <p:nvCxnSpPr>
          <p:cNvPr id="29" name="Gerader Verbinder 28">
            <a:extLst>
              <a:ext uri="{FF2B5EF4-FFF2-40B4-BE49-F238E27FC236}">
                <a16:creationId xmlns:a16="http://schemas.microsoft.com/office/drawing/2014/main" id="{62EB3A70-4B75-4C55-AE93-A39C74345E85}"/>
              </a:ext>
            </a:extLst>
          </p:cNvPr>
          <p:cNvCxnSpPr>
            <a:stCxn id="17" idx="3"/>
            <a:endCxn id="5" idx="1"/>
          </p:cNvCxnSpPr>
          <p:nvPr/>
        </p:nvCxnSpPr>
        <p:spPr>
          <a:xfrm flipV="1">
            <a:off x="4284134" y="3360374"/>
            <a:ext cx="903097" cy="1850014"/>
          </a:xfrm>
          <a:prstGeom prst="line">
            <a:avLst/>
          </a:prstGeom>
        </p:spPr>
        <p:style>
          <a:lnRef idx="3">
            <a:schemeClr val="dk1"/>
          </a:lnRef>
          <a:fillRef idx="0">
            <a:schemeClr val="dk1"/>
          </a:fillRef>
          <a:effectRef idx="2">
            <a:schemeClr val="dk1"/>
          </a:effectRef>
          <a:fontRef idx="minor">
            <a:schemeClr val="tx1"/>
          </a:fontRef>
        </p:style>
      </p:cxnSp>
      <p:sp>
        <p:nvSpPr>
          <p:cNvPr id="2" name="Titel 1">
            <a:extLst>
              <a:ext uri="{FF2B5EF4-FFF2-40B4-BE49-F238E27FC236}">
                <a16:creationId xmlns:a16="http://schemas.microsoft.com/office/drawing/2014/main" id="{9847D2B9-8F11-4614-8730-9E1B9E7B5348}"/>
              </a:ext>
            </a:extLst>
          </p:cNvPr>
          <p:cNvSpPr>
            <a:spLocks noGrp="1"/>
          </p:cNvSpPr>
          <p:nvPr>
            <p:ph type="title"/>
          </p:nvPr>
        </p:nvSpPr>
        <p:spPr>
          <a:xfrm>
            <a:off x="402158" y="68961"/>
            <a:ext cx="11029616" cy="988332"/>
          </a:xfrm>
        </p:spPr>
        <p:txBody>
          <a:bodyPr/>
          <a:lstStyle/>
          <a:p>
            <a:r>
              <a:rPr lang="de-DE" dirty="0"/>
              <a:t>13. Benefits of cloud Computing </a:t>
            </a:r>
          </a:p>
        </p:txBody>
      </p:sp>
      <p:sp>
        <p:nvSpPr>
          <p:cNvPr id="3" name="Fußzeilenplatzhalter 2">
            <a:extLst>
              <a:ext uri="{FF2B5EF4-FFF2-40B4-BE49-F238E27FC236}">
                <a16:creationId xmlns:a16="http://schemas.microsoft.com/office/drawing/2014/main" id="{78F10A3F-5913-4ABF-87B6-DC45B43FCC4C}"/>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9107DF47-74AE-4CBD-98A6-FA5B590A1A98}"/>
              </a:ext>
            </a:extLst>
          </p:cNvPr>
          <p:cNvSpPr>
            <a:spLocks noGrp="1"/>
          </p:cNvSpPr>
          <p:nvPr>
            <p:ph type="sldNum" sz="quarter" idx="12"/>
          </p:nvPr>
        </p:nvSpPr>
        <p:spPr/>
        <p:txBody>
          <a:bodyPr/>
          <a:lstStyle/>
          <a:p>
            <a:pPr rtl="0"/>
            <a:fld id="{3A98EE3D-8CD1-4C3F-BD1C-C98C9596463C}" type="slidenum">
              <a:rPr lang="en-US" smtClean="0"/>
              <a:t>17</a:t>
            </a:fld>
            <a:endParaRPr lang="en-US" dirty="0"/>
          </a:p>
        </p:txBody>
      </p:sp>
      <p:pic>
        <p:nvPicPr>
          <p:cNvPr id="5" name="Grafik 4">
            <a:extLst>
              <a:ext uri="{FF2B5EF4-FFF2-40B4-BE49-F238E27FC236}">
                <a16:creationId xmlns:a16="http://schemas.microsoft.com/office/drawing/2014/main" id="{3D1CACD6-FAD4-4FDA-98F5-085AD575E82B}"/>
              </a:ext>
            </a:extLst>
          </p:cNvPr>
          <p:cNvPicPr>
            <a:picLocks noChangeAspect="1"/>
          </p:cNvPicPr>
          <p:nvPr/>
        </p:nvPicPr>
        <p:blipFill>
          <a:blip r:embed="rId2"/>
          <a:stretch>
            <a:fillRect/>
          </a:stretch>
        </p:blipFill>
        <p:spPr>
          <a:xfrm>
            <a:off x="5187231" y="2441052"/>
            <a:ext cx="2065893" cy="1838644"/>
          </a:xfrm>
          <a:prstGeom prst="rect">
            <a:avLst/>
          </a:prstGeom>
        </p:spPr>
      </p:pic>
      <p:sp>
        <p:nvSpPr>
          <p:cNvPr id="6" name="Rechteck: abgerundete Ecken 5">
            <a:extLst>
              <a:ext uri="{FF2B5EF4-FFF2-40B4-BE49-F238E27FC236}">
                <a16:creationId xmlns:a16="http://schemas.microsoft.com/office/drawing/2014/main" id="{56F59C4C-85F5-4285-BD86-3B1F95D0EF77}"/>
              </a:ext>
            </a:extLst>
          </p:cNvPr>
          <p:cNvSpPr/>
          <p:nvPr/>
        </p:nvSpPr>
        <p:spPr>
          <a:xfrm>
            <a:off x="4481689" y="1347947"/>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Lower Computer Costs</a:t>
            </a:r>
          </a:p>
        </p:txBody>
      </p:sp>
      <p:sp>
        <p:nvSpPr>
          <p:cNvPr id="9" name="Rechteck: abgerundete Ecken 8">
            <a:extLst>
              <a:ext uri="{FF2B5EF4-FFF2-40B4-BE49-F238E27FC236}">
                <a16:creationId xmlns:a16="http://schemas.microsoft.com/office/drawing/2014/main" id="{AAD7A7A4-A1E1-4C3B-AEF1-69D86C25082B}"/>
              </a:ext>
            </a:extLst>
          </p:cNvPr>
          <p:cNvSpPr/>
          <p:nvPr/>
        </p:nvSpPr>
        <p:spPr>
          <a:xfrm>
            <a:off x="4481689" y="4578210"/>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Improved Performance</a:t>
            </a:r>
          </a:p>
        </p:txBody>
      </p:sp>
      <p:sp>
        <p:nvSpPr>
          <p:cNvPr id="10" name="Rechteck: abgerundete Ecken 9">
            <a:extLst>
              <a:ext uri="{FF2B5EF4-FFF2-40B4-BE49-F238E27FC236}">
                <a16:creationId xmlns:a16="http://schemas.microsoft.com/office/drawing/2014/main" id="{E0C05752-70AF-406E-A737-2C5A39E8C641}"/>
              </a:ext>
            </a:extLst>
          </p:cNvPr>
          <p:cNvSpPr/>
          <p:nvPr/>
        </p:nvSpPr>
        <p:spPr>
          <a:xfrm>
            <a:off x="8133832" y="2063633"/>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Unlimited Storage Capacity</a:t>
            </a:r>
          </a:p>
        </p:txBody>
      </p:sp>
      <p:sp>
        <p:nvSpPr>
          <p:cNvPr id="11" name="Rechteck: abgerundete Ecken 10">
            <a:extLst>
              <a:ext uri="{FF2B5EF4-FFF2-40B4-BE49-F238E27FC236}">
                <a16:creationId xmlns:a16="http://schemas.microsoft.com/office/drawing/2014/main" id="{F70F436D-80FC-4F27-876B-D13424590642}"/>
              </a:ext>
            </a:extLst>
          </p:cNvPr>
          <p:cNvSpPr/>
          <p:nvPr/>
        </p:nvSpPr>
        <p:spPr>
          <a:xfrm>
            <a:off x="8133832" y="3016351"/>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Universal Document Access</a:t>
            </a:r>
          </a:p>
        </p:txBody>
      </p:sp>
      <p:sp>
        <p:nvSpPr>
          <p:cNvPr id="12" name="Rechteck: abgerundete Ecken 11">
            <a:extLst>
              <a:ext uri="{FF2B5EF4-FFF2-40B4-BE49-F238E27FC236}">
                <a16:creationId xmlns:a16="http://schemas.microsoft.com/office/drawing/2014/main" id="{9443A315-7329-4BFE-8BD4-F6DE3DB0D936}"/>
              </a:ext>
            </a:extLst>
          </p:cNvPr>
          <p:cNvSpPr/>
          <p:nvPr/>
        </p:nvSpPr>
        <p:spPr>
          <a:xfrm>
            <a:off x="8133832" y="3996863"/>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Latest Version Availability</a:t>
            </a:r>
          </a:p>
        </p:txBody>
      </p:sp>
      <p:sp>
        <p:nvSpPr>
          <p:cNvPr id="13" name="Rechteck: abgerundete Ecken 12">
            <a:extLst>
              <a:ext uri="{FF2B5EF4-FFF2-40B4-BE49-F238E27FC236}">
                <a16:creationId xmlns:a16="http://schemas.microsoft.com/office/drawing/2014/main" id="{B42C3015-8DBE-4100-A7DC-1222FC1E2F7D}"/>
              </a:ext>
            </a:extLst>
          </p:cNvPr>
          <p:cNvSpPr/>
          <p:nvPr/>
        </p:nvSpPr>
        <p:spPr>
          <a:xfrm>
            <a:off x="807156" y="2059181"/>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Reduced Software Costs</a:t>
            </a:r>
          </a:p>
        </p:txBody>
      </p:sp>
      <p:sp>
        <p:nvSpPr>
          <p:cNvPr id="14" name="Rechteck: abgerundete Ecken 13">
            <a:extLst>
              <a:ext uri="{FF2B5EF4-FFF2-40B4-BE49-F238E27FC236}">
                <a16:creationId xmlns:a16="http://schemas.microsoft.com/office/drawing/2014/main" id="{810BAA34-43CC-4382-A2D9-706C44654A21}"/>
              </a:ext>
            </a:extLst>
          </p:cNvPr>
          <p:cNvSpPr/>
          <p:nvPr/>
        </p:nvSpPr>
        <p:spPr>
          <a:xfrm>
            <a:off x="807156" y="3016350"/>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Instant Software Updates</a:t>
            </a:r>
          </a:p>
        </p:txBody>
      </p:sp>
      <p:sp>
        <p:nvSpPr>
          <p:cNvPr id="16" name="Rechteck: abgerundete Ecken 15">
            <a:extLst>
              <a:ext uri="{FF2B5EF4-FFF2-40B4-BE49-F238E27FC236}">
                <a16:creationId xmlns:a16="http://schemas.microsoft.com/office/drawing/2014/main" id="{66A5978E-E7F0-4554-922C-B3F7D2BF5B0F}"/>
              </a:ext>
            </a:extLst>
          </p:cNvPr>
          <p:cNvSpPr/>
          <p:nvPr/>
        </p:nvSpPr>
        <p:spPr>
          <a:xfrm>
            <a:off x="807156" y="3996862"/>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Increased Data Reliability</a:t>
            </a:r>
          </a:p>
        </p:txBody>
      </p:sp>
      <p:sp>
        <p:nvSpPr>
          <p:cNvPr id="17" name="Rechteck: abgerundete Ecken 16">
            <a:extLst>
              <a:ext uri="{FF2B5EF4-FFF2-40B4-BE49-F238E27FC236}">
                <a16:creationId xmlns:a16="http://schemas.microsoft.com/office/drawing/2014/main" id="{23C20EDF-F8A1-4B7B-9772-ADBBB03E7D94}"/>
              </a:ext>
            </a:extLst>
          </p:cNvPr>
          <p:cNvSpPr/>
          <p:nvPr/>
        </p:nvSpPr>
        <p:spPr>
          <a:xfrm>
            <a:off x="807156" y="4894299"/>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Increased Document Format Compatibility</a:t>
            </a:r>
          </a:p>
        </p:txBody>
      </p:sp>
      <p:sp>
        <p:nvSpPr>
          <p:cNvPr id="18" name="Rechteck: abgerundete Ecken 17">
            <a:extLst>
              <a:ext uri="{FF2B5EF4-FFF2-40B4-BE49-F238E27FC236}">
                <a16:creationId xmlns:a16="http://schemas.microsoft.com/office/drawing/2014/main" id="{6B51D38D-EA48-4B08-9020-91DF53642033}"/>
              </a:ext>
            </a:extLst>
          </p:cNvPr>
          <p:cNvSpPr/>
          <p:nvPr/>
        </p:nvSpPr>
        <p:spPr>
          <a:xfrm>
            <a:off x="8156222" y="4881505"/>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Easy Group Collaboration</a:t>
            </a:r>
          </a:p>
        </p:txBody>
      </p:sp>
      <p:sp>
        <p:nvSpPr>
          <p:cNvPr id="19" name="Rechteck: abgerundete Ecken 18">
            <a:extLst>
              <a:ext uri="{FF2B5EF4-FFF2-40B4-BE49-F238E27FC236}">
                <a16:creationId xmlns:a16="http://schemas.microsoft.com/office/drawing/2014/main" id="{C4699D1F-3CE3-4AAD-B32F-83EA2B98FF15}"/>
              </a:ext>
            </a:extLst>
          </p:cNvPr>
          <p:cNvSpPr/>
          <p:nvPr/>
        </p:nvSpPr>
        <p:spPr>
          <a:xfrm>
            <a:off x="4481689" y="5396591"/>
            <a:ext cx="3476978" cy="6321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Device Independence</a:t>
            </a:r>
          </a:p>
        </p:txBody>
      </p:sp>
      <p:cxnSp>
        <p:nvCxnSpPr>
          <p:cNvPr id="21" name="Gerader Verbinder 20">
            <a:extLst>
              <a:ext uri="{FF2B5EF4-FFF2-40B4-BE49-F238E27FC236}">
                <a16:creationId xmlns:a16="http://schemas.microsoft.com/office/drawing/2014/main" id="{3086FB49-6A97-461F-ADDA-734573BC27E1}"/>
              </a:ext>
            </a:extLst>
          </p:cNvPr>
          <p:cNvCxnSpPr>
            <a:stCxn id="6" idx="2"/>
            <a:endCxn id="5" idx="0"/>
          </p:cNvCxnSpPr>
          <p:nvPr/>
        </p:nvCxnSpPr>
        <p:spPr>
          <a:xfrm>
            <a:off x="6220178" y="1980124"/>
            <a:ext cx="0" cy="460928"/>
          </a:xfrm>
          <a:prstGeom prst="line">
            <a:avLst/>
          </a:prstGeom>
        </p:spPr>
        <p:style>
          <a:lnRef idx="3">
            <a:schemeClr val="dk1"/>
          </a:lnRef>
          <a:fillRef idx="0">
            <a:schemeClr val="dk1"/>
          </a:fillRef>
          <a:effectRef idx="2">
            <a:schemeClr val="dk1"/>
          </a:effectRef>
          <a:fontRef idx="minor">
            <a:schemeClr val="tx1"/>
          </a:fontRef>
        </p:style>
      </p:cxnSp>
      <p:cxnSp>
        <p:nvCxnSpPr>
          <p:cNvPr id="23" name="Gerader Verbinder 22">
            <a:extLst>
              <a:ext uri="{FF2B5EF4-FFF2-40B4-BE49-F238E27FC236}">
                <a16:creationId xmlns:a16="http://schemas.microsoft.com/office/drawing/2014/main" id="{F7890BA7-C638-4868-821F-DEDAD87C31CC}"/>
              </a:ext>
            </a:extLst>
          </p:cNvPr>
          <p:cNvCxnSpPr>
            <a:stCxn id="13" idx="3"/>
            <a:endCxn id="5" idx="1"/>
          </p:cNvCxnSpPr>
          <p:nvPr/>
        </p:nvCxnSpPr>
        <p:spPr>
          <a:xfrm>
            <a:off x="4284134" y="2375270"/>
            <a:ext cx="903097" cy="985104"/>
          </a:xfrm>
          <a:prstGeom prst="line">
            <a:avLst/>
          </a:prstGeom>
        </p:spPr>
        <p:style>
          <a:lnRef idx="3">
            <a:schemeClr val="dk1"/>
          </a:lnRef>
          <a:fillRef idx="0">
            <a:schemeClr val="dk1"/>
          </a:fillRef>
          <a:effectRef idx="2">
            <a:schemeClr val="dk1"/>
          </a:effectRef>
          <a:fontRef idx="minor">
            <a:schemeClr val="tx1"/>
          </a:fontRef>
        </p:style>
      </p:cxnSp>
      <p:cxnSp>
        <p:nvCxnSpPr>
          <p:cNvPr id="25" name="Gerader Verbinder 24">
            <a:extLst>
              <a:ext uri="{FF2B5EF4-FFF2-40B4-BE49-F238E27FC236}">
                <a16:creationId xmlns:a16="http://schemas.microsoft.com/office/drawing/2014/main" id="{952B6D8E-85F3-4F5F-BB31-B9C6918AB335}"/>
              </a:ext>
            </a:extLst>
          </p:cNvPr>
          <p:cNvCxnSpPr>
            <a:stCxn id="14" idx="3"/>
            <a:endCxn id="5" idx="1"/>
          </p:cNvCxnSpPr>
          <p:nvPr/>
        </p:nvCxnSpPr>
        <p:spPr>
          <a:xfrm>
            <a:off x="4284134" y="3332439"/>
            <a:ext cx="903097" cy="27935"/>
          </a:xfrm>
          <a:prstGeom prst="line">
            <a:avLst/>
          </a:prstGeom>
        </p:spPr>
        <p:style>
          <a:lnRef idx="3">
            <a:schemeClr val="dk1"/>
          </a:lnRef>
          <a:fillRef idx="0">
            <a:schemeClr val="dk1"/>
          </a:fillRef>
          <a:effectRef idx="2">
            <a:schemeClr val="dk1"/>
          </a:effectRef>
          <a:fontRef idx="minor">
            <a:schemeClr val="tx1"/>
          </a:fontRef>
        </p:style>
      </p:cxnSp>
      <p:cxnSp>
        <p:nvCxnSpPr>
          <p:cNvPr id="27" name="Gerader Verbinder 26">
            <a:extLst>
              <a:ext uri="{FF2B5EF4-FFF2-40B4-BE49-F238E27FC236}">
                <a16:creationId xmlns:a16="http://schemas.microsoft.com/office/drawing/2014/main" id="{556EFF97-2F61-446F-B589-CEF524154413}"/>
              </a:ext>
            </a:extLst>
          </p:cNvPr>
          <p:cNvCxnSpPr>
            <a:stCxn id="16" idx="3"/>
            <a:endCxn id="5" idx="1"/>
          </p:cNvCxnSpPr>
          <p:nvPr/>
        </p:nvCxnSpPr>
        <p:spPr>
          <a:xfrm flipV="1">
            <a:off x="4284134" y="3360374"/>
            <a:ext cx="903097" cy="952577"/>
          </a:xfrm>
          <a:prstGeom prst="line">
            <a:avLst/>
          </a:prstGeom>
        </p:spPr>
        <p:style>
          <a:lnRef idx="3">
            <a:schemeClr val="dk1"/>
          </a:lnRef>
          <a:fillRef idx="0">
            <a:schemeClr val="dk1"/>
          </a:fillRef>
          <a:effectRef idx="2">
            <a:schemeClr val="dk1"/>
          </a:effectRef>
          <a:fontRef idx="minor">
            <a:schemeClr val="tx1"/>
          </a:fontRef>
        </p:style>
      </p:cxnSp>
      <p:cxnSp>
        <p:nvCxnSpPr>
          <p:cNvPr id="31" name="Gerader Verbinder 30">
            <a:extLst>
              <a:ext uri="{FF2B5EF4-FFF2-40B4-BE49-F238E27FC236}">
                <a16:creationId xmlns:a16="http://schemas.microsoft.com/office/drawing/2014/main" id="{076CD78F-172A-49F7-9110-DE70F64D44C2}"/>
              </a:ext>
            </a:extLst>
          </p:cNvPr>
          <p:cNvCxnSpPr>
            <a:stCxn id="10" idx="1"/>
            <a:endCxn id="5" idx="3"/>
          </p:cNvCxnSpPr>
          <p:nvPr/>
        </p:nvCxnSpPr>
        <p:spPr>
          <a:xfrm flipH="1">
            <a:off x="7253124" y="2379722"/>
            <a:ext cx="880708" cy="980652"/>
          </a:xfrm>
          <a:prstGeom prst="line">
            <a:avLst/>
          </a:prstGeom>
        </p:spPr>
        <p:style>
          <a:lnRef idx="3">
            <a:schemeClr val="dk1"/>
          </a:lnRef>
          <a:fillRef idx="0">
            <a:schemeClr val="dk1"/>
          </a:fillRef>
          <a:effectRef idx="2">
            <a:schemeClr val="dk1"/>
          </a:effectRef>
          <a:fontRef idx="minor">
            <a:schemeClr val="tx1"/>
          </a:fontRef>
        </p:style>
      </p:cxnSp>
      <p:cxnSp>
        <p:nvCxnSpPr>
          <p:cNvPr id="33" name="Gerader Verbinder 32">
            <a:extLst>
              <a:ext uri="{FF2B5EF4-FFF2-40B4-BE49-F238E27FC236}">
                <a16:creationId xmlns:a16="http://schemas.microsoft.com/office/drawing/2014/main" id="{7B84A5E1-21A2-4F06-AB58-5C80AB3E2C59}"/>
              </a:ext>
            </a:extLst>
          </p:cNvPr>
          <p:cNvCxnSpPr>
            <a:stCxn id="11" idx="1"/>
            <a:endCxn id="5" idx="3"/>
          </p:cNvCxnSpPr>
          <p:nvPr/>
        </p:nvCxnSpPr>
        <p:spPr>
          <a:xfrm flipH="1">
            <a:off x="7253124" y="3332440"/>
            <a:ext cx="880708" cy="27934"/>
          </a:xfrm>
          <a:prstGeom prst="line">
            <a:avLst/>
          </a:prstGeom>
        </p:spPr>
        <p:style>
          <a:lnRef idx="3">
            <a:schemeClr val="dk1"/>
          </a:lnRef>
          <a:fillRef idx="0">
            <a:schemeClr val="dk1"/>
          </a:fillRef>
          <a:effectRef idx="2">
            <a:schemeClr val="dk1"/>
          </a:effectRef>
          <a:fontRef idx="minor">
            <a:schemeClr val="tx1"/>
          </a:fontRef>
        </p:style>
      </p:cxnSp>
      <p:cxnSp>
        <p:nvCxnSpPr>
          <p:cNvPr id="35" name="Gerader Verbinder 34">
            <a:extLst>
              <a:ext uri="{FF2B5EF4-FFF2-40B4-BE49-F238E27FC236}">
                <a16:creationId xmlns:a16="http://schemas.microsoft.com/office/drawing/2014/main" id="{2D1E23A6-409F-4CC7-A84A-79B44FF80666}"/>
              </a:ext>
            </a:extLst>
          </p:cNvPr>
          <p:cNvCxnSpPr>
            <a:stCxn id="12" idx="1"/>
            <a:endCxn id="5" idx="3"/>
          </p:cNvCxnSpPr>
          <p:nvPr/>
        </p:nvCxnSpPr>
        <p:spPr>
          <a:xfrm flipH="1" flipV="1">
            <a:off x="7253124" y="3360374"/>
            <a:ext cx="880708" cy="952578"/>
          </a:xfrm>
          <a:prstGeom prst="line">
            <a:avLst/>
          </a:prstGeom>
        </p:spPr>
        <p:style>
          <a:lnRef idx="3">
            <a:schemeClr val="dk1"/>
          </a:lnRef>
          <a:fillRef idx="0">
            <a:schemeClr val="dk1"/>
          </a:fillRef>
          <a:effectRef idx="2">
            <a:schemeClr val="dk1"/>
          </a:effectRef>
          <a:fontRef idx="minor">
            <a:schemeClr val="tx1"/>
          </a:fontRef>
        </p:style>
      </p:cxnSp>
      <p:cxnSp>
        <p:nvCxnSpPr>
          <p:cNvPr id="39" name="Gerader Verbinder 38">
            <a:extLst>
              <a:ext uri="{FF2B5EF4-FFF2-40B4-BE49-F238E27FC236}">
                <a16:creationId xmlns:a16="http://schemas.microsoft.com/office/drawing/2014/main" id="{5EBF2D1E-9892-42D7-A91E-D3AD23D065E5}"/>
              </a:ext>
            </a:extLst>
          </p:cNvPr>
          <p:cNvCxnSpPr>
            <a:stCxn id="19" idx="0"/>
            <a:endCxn id="9" idx="2"/>
          </p:cNvCxnSpPr>
          <p:nvPr/>
        </p:nvCxnSpPr>
        <p:spPr>
          <a:xfrm flipV="1">
            <a:off x="6220178" y="5210387"/>
            <a:ext cx="0" cy="186204"/>
          </a:xfrm>
          <a:prstGeom prst="line">
            <a:avLst/>
          </a:prstGeom>
        </p:spPr>
        <p:style>
          <a:lnRef idx="3">
            <a:schemeClr val="dk1"/>
          </a:lnRef>
          <a:fillRef idx="0">
            <a:schemeClr val="dk1"/>
          </a:fillRef>
          <a:effectRef idx="2">
            <a:schemeClr val="dk1"/>
          </a:effectRef>
          <a:fontRef idx="minor">
            <a:schemeClr val="tx1"/>
          </a:fontRef>
        </p:style>
      </p:cxnSp>
      <p:cxnSp>
        <p:nvCxnSpPr>
          <p:cNvPr id="41" name="Gerader Verbinder 40">
            <a:extLst>
              <a:ext uri="{FF2B5EF4-FFF2-40B4-BE49-F238E27FC236}">
                <a16:creationId xmlns:a16="http://schemas.microsoft.com/office/drawing/2014/main" id="{74425EBB-75A7-40E4-A026-5E244157E5AF}"/>
              </a:ext>
            </a:extLst>
          </p:cNvPr>
          <p:cNvCxnSpPr>
            <a:stCxn id="9" idx="0"/>
            <a:endCxn id="5" idx="2"/>
          </p:cNvCxnSpPr>
          <p:nvPr/>
        </p:nvCxnSpPr>
        <p:spPr>
          <a:xfrm flipV="1">
            <a:off x="6220178" y="4279696"/>
            <a:ext cx="0" cy="29851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3064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erader Verbinder 36">
            <a:extLst>
              <a:ext uri="{FF2B5EF4-FFF2-40B4-BE49-F238E27FC236}">
                <a16:creationId xmlns:a16="http://schemas.microsoft.com/office/drawing/2014/main" id="{E3764B60-D9A3-4F2E-A2EE-D7D7B482605C}"/>
              </a:ext>
            </a:extLst>
          </p:cNvPr>
          <p:cNvCxnSpPr>
            <a:cxnSpLocks/>
            <a:stCxn id="18" idx="1"/>
          </p:cNvCxnSpPr>
          <p:nvPr/>
        </p:nvCxnSpPr>
        <p:spPr>
          <a:xfrm flipH="1" flipV="1">
            <a:off x="7253124" y="3360374"/>
            <a:ext cx="903098" cy="1837220"/>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29" name="Gerader Verbinder 28">
            <a:extLst>
              <a:ext uri="{FF2B5EF4-FFF2-40B4-BE49-F238E27FC236}">
                <a16:creationId xmlns:a16="http://schemas.microsoft.com/office/drawing/2014/main" id="{62EB3A70-4B75-4C55-AE93-A39C74345E85}"/>
              </a:ext>
            </a:extLst>
          </p:cNvPr>
          <p:cNvCxnSpPr>
            <a:cxnSpLocks/>
            <a:stCxn id="17" idx="3"/>
          </p:cNvCxnSpPr>
          <p:nvPr/>
        </p:nvCxnSpPr>
        <p:spPr>
          <a:xfrm flipV="1">
            <a:off x="4284134" y="3360374"/>
            <a:ext cx="903097" cy="1850014"/>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sp>
        <p:nvSpPr>
          <p:cNvPr id="2" name="Titel 1">
            <a:extLst>
              <a:ext uri="{FF2B5EF4-FFF2-40B4-BE49-F238E27FC236}">
                <a16:creationId xmlns:a16="http://schemas.microsoft.com/office/drawing/2014/main" id="{9847D2B9-8F11-4614-8730-9E1B9E7B5348}"/>
              </a:ext>
            </a:extLst>
          </p:cNvPr>
          <p:cNvSpPr>
            <a:spLocks noGrp="1"/>
          </p:cNvSpPr>
          <p:nvPr>
            <p:ph type="title"/>
          </p:nvPr>
        </p:nvSpPr>
        <p:spPr>
          <a:xfrm>
            <a:off x="402158" y="68961"/>
            <a:ext cx="11029616" cy="988332"/>
          </a:xfrm>
        </p:spPr>
        <p:txBody>
          <a:bodyPr/>
          <a:lstStyle/>
          <a:p>
            <a:r>
              <a:rPr lang="de-DE" dirty="0"/>
              <a:t>14. Concerns about cloud Computing </a:t>
            </a:r>
          </a:p>
        </p:txBody>
      </p:sp>
      <p:sp>
        <p:nvSpPr>
          <p:cNvPr id="3" name="Fußzeilenplatzhalter 2">
            <a:extLst>
              <a:ext uri="{FF2B5EF4-FFF2-40B4-BE49-F238E27FC236}">
                <a16:creationId xmlns:a16="http://schemas.microsoft.com/office/drawing/2014/main" id="{78F10A3F-5913-4ABF-87B6-DC45B43FCC4C}"/>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9107DF47-74AE-4CBD-98A6-FA5B590A1A98}"/>
              </a:ext>
            </a:extLst>
          </p:cNvPr>
          <p:cNvSpPr>
            <a:spLocks noGrp="1"/>
          </p:cNvSpPr>
          <p:nvPr>
            <p:ph type="sldNum" sz="quarter" idx="12"/>
          </p:nvPr>
        </p:nvSpPr>
        <p:spPr/>
        <p:txBody>
          <a:bodyPr/>
          <a:lstStyle/>
          <a:p>
            <a:pPr rtl="0"/>
            <a:fld id="{3A98EE3D-8CD1-4C3F-BD1C-C98C9596463C}" type="slidenum">
              <a:rPr lang="en-US" smtClean="0"/>
              <a:t>18</a:t>
            </a:fld>
            <a:endParaRPr lang="en-US" dirty="0"/>
          </a:p>
        </p:txBody>
      </p:sp>
      <p:sp>
        <p:nvSpPr>
          <p:cNvPr id="6" name="Rechteck: abgerundete Ecken 5">
            <a:extLst>
              <a:ext uri="{FF2B5EF4-FFF2-40B4-BE49-F238E27FC236}">
                <a16:creationId xmlns:a16="http://schemas.microsoft.com/office/drawing/2014/main" id="{56F59C4C-85F5-4285-BD86-3B1F95D0EF77}"/>
              </a:ext>
            </a:extLst>
          </p:cNvPr>
          <p:cNvSpPr/>
          <p:nvPr/>
        </p:nvSpPr>
        <p:spPr>
          <a:xfrm>
            <a:off x="4481689" y="1845700"/>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Doesn´t work well with low speed connection</a:t>
            </a:r>
          </a:p>
        </p:txBody>
      </p:sp>
      <p:sp>
        <p:nvSpPr>
          <p:cNvPr id="9" name="Rechteck: abgerundete Ecken 8">
            <a:extLst>
              <a:ext uri="{FF2B5EF4-FFF2-40B4-BE49-F238E27FC236}">
                <a16:creationId xmlns:a16="http://schemas.microsoft.com/office/drawing/2014/main" id="{AAD7A7A4-A1E1-4C3B-AEF1-69D86C25082B}"/>
              </a:ext>
            </a:extLst>
          </p:cNvPr>
          <p:cNvSpPr/>
          <p:nvPr/>
        </p:nvSpPr>
        <p:spPr>
          <a:xfrm>
            <a:off x="4481689" y="4578210"/>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Code Portability</a:t>
            </a:r>
          </a:p>
        </p:txBody>
      </p:sp>
      <p:sp>
        <p:nvSpPr>
          <p:cNvPr id="10" name="Rechteck: abgerundete Ecken 9">
            <a:extLst>
              <a:ext uri="{FF2B5EF4-FFF2-40B4-BE49-F238E27FC236}">
                <a16:creationId xmlns:a16="http://schemas.microsoft.com/office/drawing/2014/main" id="{E0C05752-70AF-406E-A737-2C5A39E8C641}"/>
              </a:ext>
            </a:extLst>
          </p:cNvPr>
          <p:cNvSpPr/>
          <p:nvPr/>
        </p:nvSpPr>
        <p:spPr>
          <a:xfrm>
            <a:off x="8133832" y="2063633"/>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Interoperability of Applications (Middleware)</a:t>
            </a:r>
          </a:p>
        </p:txBody>
      </p:sp>
      <p:sp>
        <p:nvSpPr>
          <p:cNvPr id="11" name="Rechteck: abgerundete Ecken 10">
            <a:extLst>
              <a:ext uri="{FF2B5EF4-FFF2-40B4-BE49-F238E27FC236}">
                <a16:creationId xmlns:a16="http://schemas.microsoft.com/office/drawing/2014/main" id="{F70F436D-80FC-4F27-876B-D13424590642}"/>
              </a:ext>
            </a:extLst>
          </p:cNvPr>
          <p:cNvSpPr/>
          <p:nvPr/>
        </p:nvSpPr>
        <p:spPr>
          <a:xfrm>
            <a:off x="8133832" y="3016351"/>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Energy Constraints</a:t>
            </a:r>
          </a:p>
        </p:txBody>
      </p:sp>
      <p:sp>
        <p:nvSpPr>
          <p:cNvPr id="12" name="Rechteck: abgerundete Ecken 11">
            <a:extLst>
              <a:ext uri="{FF2B5EF4-FFF2-40B4-BE49-F238E27FC236}">
                <a16:creationId xmlns:a16="http://schemas.microsoft.com/office/drawing/2014/main" id="{9443A315-7329-4BFE-8BD4-F6DE3DB0D936}"/>
              </a:ext>
            </a:extLst>
          </p:cNvPr>
          <p:cNvSpPr/>
          <p:nvPr/>
        </p:nvSpPr>
        <p:spPr>
          <a:xfrm>
            <a:off x="8133832" y="3996863"/>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Vendor/Data Lock-in</a:t>
            </a:r>
          </a:p>
        </p:txBody>
      </p:sp>
      <p:sp>
        <p:nvSpPr>
          <p:cNvPr id="13" name="Rechteck: abgerundete Ecken 12">
            <a:extLst>
              <a:ext uri="{FF2B5EF4-FFF2-40B4-BE49-F238E27FC236}">
                <a16:creationId xmlns:a16="http://schemas.microsoft.com/office/drawing/2014/main" id="{B42C3015-8DBE-4100-A7DC-1222FC1E2F7D}"/>
              </a:ext>
            </a:extLst>
          </p:cNvPr>
          <p:cNvSpPr/>
          <p:nvPr/>
        </p:nvSpPr>
        <p:spPr>
          <a:xfrm>
            <a:off x="807156" y="2059181"/>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Can be slow</a:t>
            </a:r>
          </a:p>
        </p:txBody>
      </p:sp>
      <p:sp>
        <p:nvSpPr>
          <p:cNvPr id="14" name="Rechteck: abgerundete Ecken 13">
            <a:extLst>
              <a:ext uri="{FF2B5EF4-FFF2-40B4-BE49-F238E27FC236}">
                <a16:creationId xmlns:a16="http://schemas.microsoft.com/office/drawing/2014/main" id="{810BAA34-43CC-4382-A2D9-706C44654A21}"/>
              </a:ext>
            </a:extLst>
          </p:cNvPr>
          <p:cNvSpPr/>
          <p:nvPr/>
        </p:nvSpPr>
        <p:spPr>
          <a:xfrm>
            <a:off x="807156" y="3016350"/>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Store of Storing</a:t>
            </a:r>
          </a:p>
        </p:txBody>
      </p:sp>
      <p:sp>
        <p:nvSpPr>
          <p:cNvPr id="16" name="Rechteck: abgerundete Ecken 15">
            <a:extLst>
              <a:ext uri="{FF2B5EF4-FFF2-40B4-BE49-F238E27FC236}">
                <a16:creationId xmlns:a16="http://schemas.microsoft.com/office/drawing/2014/main" id="{66A5978E-E7F0-4554-922C-B3F7D2BF5B0F}"/>
              </a:ext>
            </a:extLst>
          </p:cNvPr>
          <p:cNvSpPr/>
          <p:nvPr/>
        </p:nvSpPr>
        <p:spPr>
          <a:xfrm>
            <a:off x="807156" y="3996862"/>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Security of Data (Depending on Deployment Type)</a:t>
            </a:r>
          </a:p>
        </p:txBody>
      </p:sp>
      <p:sp>
        <p:nvSpPr>
          <p:cNvPr id="17" name="Rechteck: abgerundete Ecken 16">
            <a:extLst>
              <a:ext uri="{FF2B5EF4-FFF2-40B4-BE49-F238E27FC236}">
                <a16:creationId xmlns:a16="http://schemas.microsoft.com/office/drawing/2014/main" id="{23C20EDF-F8A1-4B7B-9772-ADBBB03E7D94}"/>
              </a:ext>
            </a:extLst>
          </p:cNvPr>
          <p:cNvSpPr/>
          <p:nvPr/>
        </p:nvSpPr>
        <p:spPr>
          <a:xfrm>
            <a:off x="807156" y="4894299"/>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Data Loss (Probably no physical Data Storage or back- up)</a:t>
            </a:r>
          </a:p>
        </p:txBody>
      </p:sp>
      <p:sp>
        <p:nvSpPr>
          <p:cNvPr id="18" name="Rechteck: abgerundete Ecken 17">
            <a:extLst>
              <a:ext uri="{FF2B5EF4-FFF2-40B4-BE49-F238E27FC236}">
                <a16:creationId xmlns:a16="http://schemas.microsoft.com/office/drawing/2014/main" id="{6B51D38D-EA48-4B08-9020-91DF53642033}"/>
              </a:ext>
            </a:extLst>
          </p:cNvPr>
          <p:cNvSpPr/>
          <p:nvPr/>
        </p:nvSpPr>
        <p:spPr>
          <a:xfrm>
            <a:off x="8156222" y="4881505"/>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Interoperability between State Agencies</a:t>
            </a:r>
          </a:p>
        </p:txBody>
      </p:sp>
      <p:sp>
        <p:nvSpPr>
          <p:cNvPr id="19" name="Rechteck: abgerundete Ecken 18">
            <a:extLst>
              <a:ext uri="{FF2B5EF4-FFF2-40B4-BE49-F238E27FC236}">
                <a16:creationId xmlns:a16="http://schemas.microsoft.com/office/drawing/2014/main" id="{C4699D1F-3CE3-4AAD-B32F-83EA2B98FF15}"/>
              </a:ext>
            </a:extLst>
          </p:cNvPr>
          <p:cNvSpPr/>
          <p:nvPr/>
        </p:nvSpPr>
        <p:spPr>
          <a:xfrm>
            <a:off x="4481689" y="5396591"/>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Heterogenity of Protocols and APIs</a:t>
            </a:r>
          </a:p>
        </p:txBody>
      </p:sp>
      <p:cxnSp>
        <p:nvCxnSpPr>
          <p:cNvPr id="23" name="Gerader Verbinder 22">
            <a:extLst>
              <a:ext uri="{FF2B5EF4-FFF2-40B4-BE49-F238E27FC236}">
                <a16:creationId xmlns:a16="http://schemas.microsoft.com/office/drawing/2014/main" id="{F7890BA7-C638-4868-821F-DEDAD87C31CC}"/>
              </a:ext>
            </a:extLst>
          </p:cNvPr>
          <p:cNvCxnSpPr>
            <a:cxnSpLocks/>
            <a:stCxn id="13" idx="3"/>
          </p:cNvCxnSpPr>
          <p:nvPr/>
        </p:nvCxnSpPr>
        <p:spPr>
          <a:xfrm>
            <a:off x="4284134" y="2375270"/>
            <a:ext cx="903097" cy="985104"/>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25" name="Gerader Verbinder 24">
            <a:extLst>
              <a:ext uri="{FF2B5EF4-FFF2-40B4-BE49-F238E27FC236}">
                <a16:creationId xmlns:a16="http://schemas.microsoft.com/office/drawing/2014/main" id="{952B6D8E-85F3-4F5F-BB31-B9C6918AB335}"/>
              </a:ext>
            </a:extLst>
          </p:cNvPr>
          <p:cNvCxnSpPr>
            <a:cxnSpLocks/>
            <a:stCxn id="14" idx="3"/>
          </p:cNvCxnSpPr>
          <p:nvPr/>
        </p:nvCxnSpPr>
        <p:spPr>
          <a:xfrm>
            <a:off x="4284134" y="3332439"/>
            <a:ext cx="903097" cy="27935"/>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27" name="Gerader Verbinder 26">
            <a:extLst>
              <a:ext uri="{FF2B5EF4-FFF2-40B4-BE49-F238E27FC236}">
                <a16:creationId xmlns:a16="http://schemas.microsoft.com/office/drawing/2014/main" id="{556EFF97-2F61-446F-B589-CEF524154413}"/>
              </a:ext>
            </a:extLst>
          </p:cNvPr>
          <p:cNvCxnSpPr>
            <a:cxnSpLocks/>
            <a:stCxn id="16" idx="3"/>
          </p:cNvCxnSpPr>
          <p:nvPr/>
        </p:nvCxnSpPr>
        <p:spPr>
          <a:xfrm flipV="1">
            <a:off x="4284134" y="3360374"/>
            <a:ext cx="903097" cy="952577"/>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31" name="Gerader Verbinder 30">
            <a:extLst>
              <a:ext uri="{FF2B5EF4-FFF2-40B4-BE49-F238E27FC236}">
                <a16:creationId xmlns:a16="http://schemas.microsoft.com/office/drawing/2014/main" id="{076CD78F-172A-49F7-9110-DE70F64D44C2}"/>
              </a:ext>
            </a:extLst>
          </p:cNvPr>
          <p:cNvCxnSpPr>
            <a:cxnSpLocks/>
            <a:stCxn id="10" idx="1"/>
          </p:cNvCxnSpPr>
          <p:nvPr/>
        </p:nvCxnSpPr>
        <p:spPr>
          <a:xfrm flipH="1">
            <a:off x="7253124" y="2379722"/>
            <a:ext cx="880708" cy="980652"/>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33" name="Gerader Verbinder 32">
            <a:extLst>
              <a:ext uri="{FF2B5EF4-FFF2-40B4-BE49-F238E27FC236}">
                <a16:creationId xmlns:a16="http://schemas.microsoft.com/office/drawing/2014/main" id="{7B84A5E1-21A2-4F06-AB58-5C80AB3E2C59}"/>
              </a:ext>
            </a:extLst>
          </p:cNvPr>
          <p:cNvCxnSpPr>
            <a:cxnSpLocks/>
            <a:stCxn id="11" idx="1"/>
          </p:cNvCxnSpPr>
          <p:nvPr/>
        </p:nvCxnSpPr>
        <p:spPr>
          <a:xfrm flipH="1">
            <a:off x="7253124" y="3332440"/>
            <a:ext cx="880708" cy="27934"/>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35" name="Gerader Verbinder 34">
            <a:extLst>
              <a:ext uri="{FF2B5EF4-FFF2-40B4-BE49-F238E27FC236}">
                <a16:creationId xmlns:a16="http://schemas.microsoft.com/office/drawing/2014/main" id="{2D1E23A6-409F-4CC7-A84A-79B44FF80666}"/>
              </a:ext>
            </a:extLst>
          </p:cNvPr>
          <p:cNvCxnSpPr>
            <a:cxnSpLocks/>
          </p:cNvCxnSpPr>
          <p:nvPr/>
        </p:nvCxnSpPr>
        <p:spPr>
          <a:xfrm flipH="1" flipV="1">
            <a:off x="7253124" y="3326406"/>
            <a:ext cx="880708" cy="952578"/>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39" name="Gerader Verbinder 38">
            <a:extLst>
              <a:ext uri="{FF2B5EF4-FFF2-40B4-BE49-F238E27FC236}">
                <a16:creationId xmlns:a16="http://schemas.microsoft.com/office/drawing/2014/main" id="{5EBF2D1E-9892-42D7-A91E-D3AD23D065E5}"/>
              </a:ext>
            </a:extLst>
          </p:cNvPr>
          <p:cNvCxnSpPr>
            <a:stCxn id="19" idx="0"/>
            <a:endCxn id="9" idx="2"/>
          </p:cNvCxnSpPr>
          <p:nvPr/>
        </p:nvCxnSpPr>
        <p:spPr>
          <a:xfrm flipV="1">
            <a:off x="6220178" y="5210387"/>
            <a:ext cx="0" cy="186204"/>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41" name="Gerader Verbinder 40">
            <a:extLst>
              <a:ext uri="{FF2B5EF4-FFF2-40B4-BE49-F238E27FC236}">
                <a16:creationId xmlns:a16="http://schemas.microsoft.com/office/drawing/2014/main" id="{74425EBB-75A7-40E4-A026-5E244157E5AF}"/>
              </a:ext>
            </a:extLst>
          </p:cNvPr>
          <p:cNvCxnSpPr>
            <a:cxnSpLocks/>
            <a:stCxn id="9" idx="0"/>
          </p:cNvCxnSpPr>
          <p:nvPr/>
        </p:nvCxnSpPr>
        <p:spPr>
          <a:xfrm flipV="1">
            <a:off x="6220178" y="4279696"/>
            <a:ext cx="0" cy="298514"/>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pic>
        <p:nvPicPr>
          <p:cNvPr id="7" name="Grafik 6">
            <a:extLst>
              <a:ext uri="{FF2B5EF4-FFF2-40B4-BE49-F238E27FC236}">
                <a16:creationId xmlns:a16="http://schemas.microsoft.com/office/drawing/2014/main" id="{6BFFA904-E715-44AA-9005-053C6A0FE3C0}"/>
              </a:ext>
            </a:extLst>
          </p:cNvPr>
          <p:cNvPicPr>
            <a:picLocks noChangeAspect="1"/>
          </p:cNvPicPr>
          <p:nvPr/>
        </p:nvPicPr>
        <p:blipFill>
          <a:blip r:embed="rId2"/>
          <a:stretch>
            <a:fillRect/>
          </a:stretch>
        </p:blipFill>
        <p:spPr>
          <a:xfrm>
            <a:off x="5159225" y="2539751"/>
            <a:ext cx="2234610" cy="1885787"/>
          </a:xfrm>
          <a:prstGeom prst="rect">
            <a:avLst/>
          </a:prstGeom>
        </p:spPr>
      </p:pic>
      <p:sp>
        <p:nvSpPr>
          <p:cNvPr id="32" name="Rechteck: abgerundete Ecken 31">
            <a:extLst>
              <a:ext uri="{FF2B5EF4-FFF2-40B4-BE49-F238E27FC236}">
                <a16:creationId xmlns:a16="http://schemas.microsoft.com/office/drawing/2014/main" id="{9143A41F-16AB-4F9B-83E0-FF7CAD60C6D1}"/>
              </a:ext>
            </a:extLst>
          </p:cNvPr>
          <p:cNvSpPr/>
          <p:nvPr/>
        </p:nvSpPr>
        <p:spPr>
          <a:xfrm>
            <a:off x="4481689" y="1040619"/>
            <a:ext cx="3476978" cy="63217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Requires Constant Internet Connection</a:t>
            </a:r>
          </a:p>
        </p:txBody>
      </p:sp>
      <p:cxnSp>
        <p:nvCxnSpPr>
          <p:cNvPr id="24" name="Gerader Verbinder 23">
            <a:extLst>
              <a:ext uri="{FF2B5EF4-FFF2-40B4-BE49-F238E27FC236}">
                <a16:creationId xmlns:a16="http://schemas.microsoft.com/office/drawing/2014/main" id="{4EAFB8CC-88C7-40F5-8F11-ECF6B8727A76}"/>
              </a:ext>
            </a:extLst>
          </p:cNvPr>
          <p:cNvCxnSpPr>
            <a:stCxn id="32" idx="2"/>
            <a:endCxn id="6" idx="0"/>
          </p:cNvCxnSpPr>
          <p:nvPr/>
        </p:nvCxnSpPr>
        <p:spPr>
          <a:xfrm>
            <a:off x="6220178" y="1672796"/>
            <a:ext cx="0" cy="172904"/>
          </a:xfrm>
          <a:prstGeom prst="line">
            <a:avLst/>
          </a:prstGeom>
          <a:ln>
            <a:solidFill>
              <a:schemeClr val="accent5">
                <a:lumMod val="50000"/>
              </a:schemeClr>
            </a:solidFill>
          </a:ln>
        </p:spPr>
        <p:style>
          <a:lnRef idx="3">
            <a:schemeClr val="accent5"/>
          </a:lnRef>
          <a:fillRef idx="0">
            <a:schemeClr val="accent5"/>
          </a:fillRef>
          <a:effectRef idx="2">
            <a:schemeClr val="accent5"/>
          </a:effectRef>
          <a:fontRef idx="minor">
            <a:schemeClr val="tx1"/>
          </a:fontRef>
        </p:style>
      </p:cxnSp>
      <p:cxnSp>
        <p:nvCxnSpPr>
          <p:cNvPr id="40" name="Gerader Verbinder 39">
            <a:extLst>
              <a:ext uri="{FF2B5EF4-FFF2-40B4-BE49-F238E27FC236}">
                <a16:creationId xmlns:a16="http://schemas.microsoft.com/office/drawing/2014/main" id="{6E2D17CE-0D94-45D0-AA74-4E0E4E0626A6}"/>
              </a:ext>
            </a:extLst>
          </p:cNvPr>
          <p:cNvCxnSpPr>
            <a:cxnSpLocks/>
          </p:cNvCxnSpPr>
          <p:nvPr/>
        </p:nvCxnSpPr>
        <p:spPr>
          <a:xfrm flipV="1">
            <a:off x="6203245" y="2477877"/>
            <a:ext cx="0" cy="213481"/>
          </a:xfrm>
          <a:prstGeom prst="line">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4670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2A50779-85AB-425D-A35A-D6F7398ECF30}"/>
              </a:ext>
            </a:extLst>
          </p:cNvPr>
          <p:cNvSpPr>
            <a:spLocks noGrp="1"/>
          </p:cNvSpPr>
          <p:nvPr>
            <p:ph type="sldNum" sz="quarter" idx="12"/>
          </p:nvPr>
        </p:nvSpPr>
        <p:spPr/>
        <p:txBody>
          <a:bodyPr/>
          <a:lstStyle/>
          <a:p>
            <a:pPr rtl="0"/>
            <a:fld id="{6D22F896-40B5-4ADD-8801-0D06FADFA095}" type="slidenum">
              <a:rPr lang="de-DE" noProof="0" smtClean="0"/>
              <a:t>19</a:t>
            </a:fld>
            <a:endParaRPr lang="de-DE" noProof="0" dirty="0"/>
          </a:p>
        </p:txBody>
      </p:sp>
      <p:sp>
        <p:nvSpPr>
          <p:cNvPr id="6" name="Inhaltsplatzhalter 2">
            <a:extLst>
              <a:ext uri="{FF2B5EF4-FFF2-40B4-BE49-F238E27FC236}">
                <a16:creationId xmlns:a16="http://schemas.microsoft.com/office/drawing/2014/main" id="{7FA06A3C-8684-4233-BDD2-38C7F8706681}"/>
              </a:ext>
            </a:extLst>
          </p:cNvPr>
          <p:cNvSpPr txBox="1">
            <a:spLocks/>
          </p:cNvSpPr>
          <p:nvPr/>
        </p:nvSpPr>
        <p:spPr>
          <a:xfrm>
            <a:off x="2231136" y="2638043"/>
            <a:ext cx="4451773" cy="3101983"/>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buFont typeface="Wingdings 2" panose="05020102010507070707" pitchFamily="18" charset="2"/>
              <a:buNone/>
            </a:pPr>
            <a:r>
              <a:rPr lang="en-US" b="1" i="1" dirty="0">
                <a:solidFill>
                  <a:schemeClr val="tx1"/>
                </a:solidFill>
              </a:rPr>
              <a:t>Susanna Burkert</a:t>
            </a:r>
          </a:p>
          <a:p>
            <a:pPr marL="0" indent="0">
              <a:lnSpc>
                <a:spcPct val="120000"/>
              </a:lnSpc>
              <a:spcBef>
                <a:spcPts val="0"/>
              </a:spcBef>
              <a:buFont typeface="Wingdings 2" panose="05020102010507070707" pitchFamily="18" charset="2"/>
              <a:buNone/>
            </a:pPr>
            <a:r>
              <a:rPr lang="en-US" dirty="0">
                <a:solidFill>
                  <a:schemeClr val="tx1"/>
                </a:solidFill>
              </a:rPr>
              <a:t>Integrated Expert for Migration Governance, Labour Market Policies and Digitalisation</a:t>
            </a:r>
            <a:br>
              <a:rPr lang="en-US" dirty="0">
                <a:solidFill>
                  <a:schemeClr val="tx1"/>
                </a:solidFill>
              </a:rPr>
            </a:br>
            <a:r>
              <a:rPr lang="en-US" dirty="0">
                <a:solidFill>
                  <a:schemeClr val="tx1"/>
                </a:solidFill>
              </a:rPr>
              <a:t>Phone: +995 558 16 27 86</a:t>
            </a:r>
          </a:p>
          <a:p>
            <a:pPr marL="0" indent="0">
              <a:spcBef>
                <a:spcPts val="0"/>
              </a:spcBef>
              <a:buFont typeface="Wingdings 2" panose="05020102010507070707" pitchFamily="18" charset="2"/>
              <a:buNone/>
            </a:pPr>
            <a:r>
              <a:rPr lang="en-US" dirty="0">
                <a:solidFill>
                  <a:schemeClr val="tx1"/>
                </a:solidFill>
              </a:rPr>
              <a:t>Phone: +49 176 814 848 53</a:t>
            </a:r>
          </a:p>
          <a:p>
            <a:pPr marL="0" indent="0">
              <a:spcBef>
                <a:spcPts val="0"/>
              </a:spcBef>
              <a:buFont typeface="Wingdings 2" panose="05020102010507070707" pitchFamily="18" charset="2"/>
              <a:buNone/>
            </a:pPr>
            <a:r>
              <a:rPr lang="en-US" dirty="0">
                <a:solidFill>
                  <a:schemeClr val="tx1"/>
                </a:solidFill>
              </a:rPr>
              <a:t>Mail: susanna.burkert.sb@gmail.com </a:t>
            </a:r>
          </a:p>
          <a:p>
            <a:pPr marL="0" indent="0">
              <a:spcBef>
                <a:spcPts val="0"/>
              </a:spcBef>
              <a:buFont typeface="Wingdings 2" panose="05020102010507070707" pitchFamily="18" charset="2"/>
              <a:buNone/>
            </a:pPr>
            <a:endParaRPr lang="en-US" dirty="0">
              <a:solidFill>
                <a:schemeClr val="tx1"/>
              </a:solidFill>
            </a:endParaRPr>
          </a:p>
          <a:p>
            <a:pPr marL="0" indent="0">
              <a:spcBef>
                <a:spcPts val="0"/>
              </a:spcBef>
              <a:buFont typeface="Wingdings 2" panose="05020102010507070707" pitchFamily="18" charset="2"/>
              <a:buNone/>
            </a:pPr>
            <a:r>
              <a:rPr lang="en-US" dirty="0">
                <a:solidFill>
                  <a:schemeClr val="tx1"/>
                </a:solidFill>
              </a:rPr>
              <a:t>Ministry of IDPs from the Occupied Territories,</a:t>
            </a:r>
          </a:p>
          <a:p>
            <a:pPr marL="0" indent="0">
              <a:spcBef>
                <a:spcPts val="0"/>
              </a:spcBef>
              <a:buFont typeface="Wingdings 2" panose="05020102010507070707" pitchFamily="18" charset="2"/>
              <a:buNone/>
            </a:pPr>
            <a:r>
              <a:rPr lang="en-US" dirty="0">
                <a:solidFill>
                  <a:schemeClr val="tx1"/>
                </a:solidFill>
              </a:rPr>
              <a:t>Labour, Health and Social Affairs</a:t>
            </a:r>
          </a:p>
          <a:p>
            <a:pPr marL="0" indent="0">
              <a:spcBef>
                <a:spcPts val="0"/>
              </a:spcBef>
              <a:buFont typeface="Wingdings 2" panose="05020102010507070707" pitchFamily="18" charset="2"/>
              <a:buNone/>
            </a:pPr>
            <a:r>
              <a:rPr lang="en-US" dirty="0">
                <a:solidFill>
                  <a:schemeClr val="tx1"/>
                </a:solidFill>
              </a:rPr>
              <a:t>144 Tsereteli Avenue, 0119 Tbilisi, Georgia</a:t>
            </a:r>
          </a:p>
          <a:p>
            <a:pPr marL="0" indent="0">
              <a:buFont typeface="Wingdings 2" panose="05020102010507070707" pitchFamily="18" charset="2"/>
              <a:buNone/>
            </a:pPr>
            <a:endParaRPr lang="de-DE" dirty="0">
              <a:solidFill>
                <a:schemeClr val="bg1"/>
              </a:solidFill>
            </a:endParaRPr>
          </a:p>
        </p:txBody>
      </p:sp>
      <p:sp>
        <p:nvSpPr>
          <p:cNvPr id="9" name="Titel 1">
            <a:extLst>
              <a:ext uri="{FF2B5EF4-FFF2-40B4-BE49-F238E27FC236}">
                <a16:creationId xmlns:a16="http://schemas.microsoft.com/office/drawing/2014/main" id="{645D17A7-D8F0-4260-9C8A-C92D717643D1}"/>
              </a:ext>
            </a:extLst>
          </p:cNvPr>
          <p:cNvSpPr>
            <a:spLocks noGrp="1"/>
          </p:cNvSpPr>
          <p:nvPr>
            <p:ph type="title"/>
          </p:nvPr>
        </p:nvSpPr>
        <p:spPr>
          <a:xfrm>
            <a:off x="2231136" y="654621"/>
            <a:ext cx="7729728" cy="556137"/>
          </a:xfrm>
          <a:solidFill>
            <a:schemeClr val="tx1"/>
          </a:solidFill>
        </p:spPr>
        <p:txBody>
          <a:bodyPr/>
          <a:lstStyle/>
          <a:p>
            <a:pPr algn="ctr"/>
            <a:r>
              <a:rPr lang="de-DE" dirty="0">
                <a:solidFill>
                  <a:schemeClr val="bg1"/>
                </a:solidFill>
              </a:rPr>
              <a:t>Contact </a:t>
            </a:r>
          </a:p>
        </p:txBody>
      </p:sp>
      <p:sp>
        <p:nvSpPr>
          <p:cNvPr id="2" name="Fußzeilenplatzhalter 1">
            <a:extLst>
              <a:ext uri="{FF2B5EF4-FFF2-40B4-BE49-F238E27FC236}">
                <a16:creationId xmlns:a16="http://schemas.microsoft.com/office/drawing/2014/main" id="{630CB438-31FC-47BF-8056-DCF12E55F187}"/>
              </a:ext>
            </a:extLst>
          </p:cNvPr>
          <p:cNvSpPr>
            <a:spLocks noGrp="1"/>
          </p:cNvSpPr>
          <p:nvPr>
            <p:ph type="ftr" sz="quarter" idx="11"/>
          </p:nvPr>
        </p:nvSpPr>
        <p:spPr/>
        <p:txBody>
          <a:bodyPr/>
          <a:lstStyle/>
          <a:p>
            <a:pPr rtl="0"/>
            <a:r>
              <a:rPr lang="en-US"/>
              <a:t>SESA´s WorkNet 4.0 - Backaground Information - Cloud Computing </a:t>
            </a:r>
            <a:endParaRPr lang="en-US" dirty="0"/>
          </a:p>
        </p:txBody>
      </p:sp>
    </p:spTree>
    <p:extLst>
      <p:ext uri="{BB962C8B-B14F-4D97-AF65-F5344CB8AC3E}">
        <p14:creationId xmlns:p14="http://schemas.microsoft.com/office/powerpoint/2010/main" val="26738491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524D3-8ED5-4A66-857F-771D1A889E39}"/>
              </a:ext>
            </a:extLst>
          </p:cNvPr>
          <p:cNvSpPr>
            <a:spLocks noGrp="1"/>
          </p:cNvSpPr>
          <p:nvPr>
            <p:ph type="title"/>
          </p:nvPr>
        </p:nvSpPr>
        <p:spPr>
          <a:xfrm>
            <a:off x="389463" y="68961"/>
            <a:ext cx="11029616" cy="988332"/>
          </a:xfrm>
        </p:spPr>
        <p:txBody>
          <a:bodyPr/>
          <a:lstStyle/>
          <a:p>
            <a:r>
              <a:rPr lang="de-DE" dirty="0"/>
              <a:t>Agenda</a:t>
            </a:r>
          </a:p>
        </p:txBody>
      </p:sp>
      <p:sp>
        <p:nvSpPr>
          <p:cNvPr id="3" name="Fußzeilenplatzhalter 2">
            <a:extLst>
              <a:ext uri="{FF2B5EF4-FFF2-40B4-BE49-F238E27FC236}">
                <a16:creationId xmlns:a16="http://schemas.microsoft.com/office/drawing/2014/main" id="{9AE99EC9-D4B2-46E2-BDFD-938716077D80}"/>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E9176251-4886-4793-8068-FB7745EC5604}"/>
              </a:ext>
            </a:extLst>
          </p:cNvPr>
          <p:cNvSpPr>
            <a:spLocks noGrp="1"/>
          </p:cNvSpPr>
          <p:nvPr>
            <p:ph type="sldNum" sz="quarter" idx="12"/>
          </p:nvPr>
        </p:nvSpPr>
        <p:spPr/>
        <p:txBody>
          <a:bodyPr/>
          <a:lstStyle/>
          <a:p>
            <a:pPr rtl="0"/>
            <a:fld id="{3A98EE3D-8CD1-4C3F-BD1C-C98C9596463C}" type="slidenum">
              <a:rPr lang="en-US" smtClean="0"/>
              <a:t>2</a:t>
            </a:fld>
            <a:endParaRPr lang="en-US" dirty="0"/>
          </a:p>
        </p:txBody>
      </p:sp>
      <p:sp>
        <p:nvSpPr>
          <p:cNvPr id="6" name="Textfeld 5">
            <a:extLst>
              <a:ext uri="{FF2B5EF4-FFF2-40B4-BE49-F238E27FC236}">
                <a16:creationId xmlns:a16="http://schemas.microsoft.com/office/drawing/2014/main" id="{3B6216BA-4FE0-4415-8F5F-1544DE94DA57}"/>
              </a:ext>
            </a:extLst>
          </p:cNvPr>
          <p:cNvSpPr txBox="1"/>
          <p:nvPr/>
        </p:nvSpPr>
        <p:spPr>
          <a:xfrm>
            <a:off x="389463" y="1305341"/>
            <a:ext cx="11262804" cy="4247317"/>
          </a:xfrm>
          <a:prstGeom prst="rect">
            <a:avLst/>
          </a:prstGeom>
          <a:noFill/>
        </p:spPr>
        <p:txBody>
          <a:bodyPr wrap="square" rtlCol="0">
            <a:spAutoFit/>
          </a:bodyPr>
          <a:lstStyle/>
          <a:p>
            <a:pPr marL="342900" indent="-342900">
              <a:buFont typeface="+mj-lt"/>
              <a:buAutoNum type="arabicPeriod"/>
            </a:pPr>
            <a:r>
              <a:rPr lang="de-DE" dirty="0"/>
              <a:t>Which route does SESA want to take?</a:t>
            </a:r>
          </a:p>
          <a:p>
            <a:pPr marL="342900" indent="-342900">
              <a:buFont typeface="+mj-lt"/>
              <a:buAutoNum type="arabicPeriod"/>
            </a:pPr>
            <a:r>
              <a:rPr lang="de-DE" dirty="0"/>
              <a:t>Cloud Strategy</a:t>
            </a:r>
          </a:p>
          <a:p>
            <a:pPr marL="342900" indent="-342900">
              <a:buFont typeface="+mj-lt"/>
              <a:buAutoNum type="arabicPeriod"/>
            </a:pPr>
            <a:r>
              <a:rPr lang="de-DE" dirty="0"/>
              <a:t>Cloud Migration Strategy</a:t>
            </a:r>
          </a:p>
          <a:p>
            <a:pPr marL="342900" indent="-342900">
              <a:buFont typeface="+mj-lt"/>
              <a:buAutoNum type="arabicPeriod"/>
            </a:pPr>
            <a:r>
              <a:rPr lang="de-DE" dirty="0"/>
              <a:t>Cloud Deployment Types</a:t>
            </a:r>
          </a:p>
          <a:p>
            <a:pPr marL="342900" indent="-342900">
              <a:buFont typeface="+mj-lt"/>
              <a:buAutoNum type="arabicPeriod"/>
            </a:pPr>
            <a:r>
              <a:rPr lang="de-DE" dirty="0"/>
              <a:t>Characteristics of Cloud Computing</a:t>
            </a:r>
          </a:p>
          <a:p>
            <a:pPr marL="342900" indent="-342900">
              <a:buFont typeface="+mj-lt"/>
              <a:buAutoNum type="arabicPeriod"/>
            </a:pPr>
            <a:r>
              <a:rPr lang="de-DE" dirty="0"/>
              <a:t>Hybrid Cloud (Common Governmental Approach)</a:t>
            </a:r>
          </a:p>
          <a:p>
            <a:pPr marL="342900" indent="-342900">
              <a:buFont typeface="+mj-lt"/>
              <a:buAutoNum type="arabicPeriod"/>
            </a:pPr>
            <a:r>
              <a:rPr lang="de-DE" dirty="0"/>
              <a:t>Cloud Delivery Models</a:t>
            </a:r>
          </a:p>
          <a:p>
            <a:pPr marL="342900" indent="-342900">
              <a:buFont typeface="+mj-lt"/>
              <a:buAutoNum type="arabicPeriod"/>
            </a:pPr>
            <a:r>
              <a:rPr lang="de-DE" dirty="0"/>
              <a:t>Overview on Cloud Delivery Models</a:t>
            </a:r>
          </a:p>
          <a:p>
            <a:pPr marL="342900" indent="-342900">
              <a:buFont typeface="+mj-lt"/>
              <a:buAutoNum type="arabicPeriod"/>
            </a:pPr>
            <a:r>
              <a:rPr lang="de-DE" dirty="0"/>
              <a:t>Infrastructure as a Service (IaaS)</a:t>
            </a:r>
          </a:p>
          <a:p>
            <a:pPr marL="342900" indent="-342900">
              <a:buFont typeface="+mj-lt"/>
              <a:buAutoNum type="arabicPeriod"/>
            </a:pPr>
            <a:r>
              <a:rPr lang="de-DE" dirty="0"/>
              <a:t>Technical Components - Platform as a Service (PaaS)</a:t>
            </a:r>
          </a:p>
          <a:p>
            <a:pPr marL="342900" indent="-342900">
              <a:buFont typeface="+mj-lt"/>
              <a:buAutoNum type="arabicPeriod"/>
            </a:pPr>
            <a:r>
              <a:rPr lang="de-DE" dirty="0"/>
              <a:t>Platform as a Service (PaaS) – Key Features </a:t>
            </a:r>
          </a:p>
          <a:p>
            <a:pPr marL="342900" indent="-342900">
              <a:buFont typeface="+mj-lt"/>
              <a:buAutoNum type="arabicPeriod"/>
            </a:pPr>
            <a:r>
              <a:rPr lang="de-DE" dirty="0"/>
              <a:t>Software as a Service (SaaS) </a:t>
            </a:r>
          </a:p>
          <a:p>
            <a:pPr marL="342900" indent="-342900">
              <a:buFont typeface="+mj-lt"/>
              <a:buAutoNum type="arabicPeriod"/>
            </a:pPr>
            <a:r>
              <a:rPr lang="de-DE" dirty="0"/>
              <a:t>Benefits of Cloud Computing</a:t>
            </a:r>
          </a:p>
          <a:p>
            <a:pPr marL="342900" indent="-342900">
              <a:buFont typeface="+mj-lt"/>
              <a:buAutoNum type="arabicPeriod"/>
            </a:pPr>
            <a:r>
              <a:rPr lang="de-DE" dirty="0"/>
              <a:t>Concerns about Cloud Computing                       </a:t>
            </a:r>
          </a:p>
          <a:p>
            <a:pPr marL="342900" indent="-342900">
              <a:buFont typeface="+mj-lt"/>
              <a:buAutoNum type="arabicPeriod"/>
            </a:pPr>
            <a:endParaRPr lang="de-DE" dirty="0"/>
          </a:p>
        </p:txBody>
      </p:sp>
    </p:spTree>
    <p:extLst>
      <p:ext uri="{BB962C8B-B14F-4D97-AF65-F5344CB8AC3E}">
        <p14:creationId xmlns:p14="http://schemas.microsoft.com/office/powerpoint/2010/main" val="61839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8D56-D2CD-4D6B-A658-ABC4CAC6C727}"/>
              </a:ext>
            </a:extLst>
          </p:cNvPr>
          <p:cNvSpPr>
            <a:spLocks noGrp="1"/>
          </p:cNvSpPr>
          <p:nvPr>
            <p:ph type="title"/>
          </p:nvPr>
        </p:nvSpPr>
        <p:spPr/>
        <p:txBody>
          <a:bodyPr/>
          <a:lstStyle/>
          <a:p>
            <a:r>
              <a:rPr lang="de-DE" dirty="0">
                <a:solidFill>
                  <a:schemeClr val="tx1"/>
                </a:solidFill>
              </a:rPr>
              <a:t>Thanks for your Attention!</a:t>
            </a:r>
          </a:p>
        </p:txBody>
      </p:sp>
      <p:sp>
        <p:nvSpPr>
          <p:cNvPr id="4" name="Fußzeilenplatzhalter 3">
            <a:extLst>
              <a:ext uri="{FF2B5EF4-FFF2-40B4-BE49-F238E27FC236}">
                <a16:creationId xmlns:a16="http://schemas.microsoft.com/office/drawing/2014/main" id="{EE0D511D-3ECC-4F37-9787-94BECCC62FF6}"/>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3" name="Foliennummernplatzhalter 2">
            <a:extLst>
              <a:ext uri="{FF2B5EF4-FFF2-40B4-BE49-F238E27FC236}">
                <a16:creationId xmlns:a16="http://schemas.microsoft.com/office/drawing/2014/main" id="{44322F8A-7A13-4D88-8ECD-AAAC833E206A}"/>
              </a:ext>
            </a:extLst>
          </p:cNvPr>
          <p:cNvSpPr>
            <a:spLocks noGrp="1"/>
          </p:cNvSpPr>
          <p:nvPr>
            <p:ph type="sldNum" sz="quarter" idx="12"/>
          </p:nvPr>
        </p:nvSpPr>
        <p:spPr/>
        <p:txBody>
          <a:bodyPr/>
          <a:lstStyle/>
          <a:p>
            <a:pPr rtl="0"/>
            <a:fld id="{3A98EE3D-8CD1-4C3F-BD1C-C98C9596463C}" type="slidenum">
              <a:rPr lang="en-US" smtClean="0"/>
              <a:t>20</a:t>
            </a:fld>
            <a:endParaRPr lang="en-US" dirty="0"/>
          </a:p>
        </p:txBody>
      </p:sp>
    </p:spTree>
    <p:extLst>
      <p:ext uri="{BB962C8B-B14F-4D97-AF65-F5344CB8AC3E}">
        <p14:creationId xmlns:p14="http://schemas.microsoft.com/office/powerpoint/2010/main" val="89191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7D2B9-8F11-4614-8730-9E1B9E7B5348}"/>
              </a:ext>
            </a:extLst>
          </p:cNvPr>
          <p:cNvSpPr>
            <a:spLocks noGrp="1"/>
          </p:cNvSpPr>
          <p:nvPr>
            <p:ph type="title"/>
          </p:nvPr>
        </p:nvSpPr>
        <p:spPr>
          <a:xfrm>
            <a:off x="402158" y="68961"/>
            <a:ext cx="11029616" cy="988332"/>
          </a:xfrm>
        </p:spPr>
        <p:txBody>
          <a:bodyPr/>
          <a:lstStyle/>
          <a:p>
            <a:r>
              <a:rPr lang="de-DE" dirty="0"/>
              <a:t>Sources</a:t>
            </a:r>
          </a:p>
        </p:txBody>
      </p:sp>
      <p:sp>
        <p:nvSpPr>
          <p:cNvPr id="3" name="Fußzeilenplatzhalter 2">
            <a:extLst>
              <a:ext uri="{FF2B5EF4-FFF2-40B4-BE49-F238E27FC236}">
                <a16:creationId xmlns:a16="http://schemas.microsoft.com/office/drawing/2014/main" id="{78F10A3F-5913-4ABF-87B6-DC45B43FCC4C}"/>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9107DF47-74AE-4CBD-98A6-FA5B590A1A98}"/>
              </a:ext>
            </a:extLst>
          </p:cNvPr>
          <p:cNvSpPr>
            <a:spLocks noGrp="1"/>
          </p:cNvSpPr>
          <p:nvPr>
            <p:ph type="sldNum" sz="quarter" idx="12"/>
          </p:nvPr>
        </p:nvSpPr>
        <p:spPr/>
        <p:txBody>
          <a:bodyPr/>
          <a:lstStyle/>
          <a:p>
            <a:pPr rtl="0"/>
            <a:fld id="{3A98EE3D-8CD1-4C3F-BD1C-C98C9596463C}" type="slidenum">
              <a:rPr lang="en-US" smtClean="0"/>
              <a:t>21</a:t>
            </a:fld>
            <a:endParaRPr lang="en-US" dirty="0"/>
          </a:p>
        </p:txBody>
      </p:sp>
      <p:sp>
        <p:nvSpPr>
          <p:cNvPr id="5" name="Textfeld 4">
            <a:extLst>
              <a:ext uri="{FF2B5EF4-FFF2-40B4-BE49-F238E27FC236}">
                <a16:creationId xmlns:a16="http://schemas.microsoft.com/office/drawing/2014/main" id="{B21C93B8-591B-427D-A0DB-B7822829C559}"/>
              </a:ext>
            </a:extLst>
          </p:cNvPr>
          <p:cNvSpPr txBox="1"/>
          <p:nvPr/>
        </p:nvSpPr>
        <p:spPr>
          <a:xfrm>
            <a:off x="581192" y="1124712"/>
            <a:ext cx="11029616" cy="1754326"/>
          </a:xfrm>
          <a:prstGeom prst="rect">
            <a:avLst/>
          </a:prstGeom>
          <a:noFill/>
        </p:spPr>
        <p:txBody>
          <a:bodyPr wrap="square" rtlCol="0">
            <a:spAutoFit/>
          </a:bodyPr>
          <a:lstStyle/>
          <a:p>
            <a:pPr marL="285750" indent="-285750">
              <a:buFont typeface="Arial" panose="020B0604020202020204" pitchFamily="34" charset="0"/>
              <a:buChar char="•"/>
            </a:pPr>
            <a:r>
              <a:rPr lang="de-DE" dirty="0"/>
              <a:t>National Institute of Technology: NIST 800-145</a:t>
            </a:r>
          </a:p>
          <a:p>
            <a:pPr marL="285750" indent="-285750">
              <a:buFont typeface="Arial" panose="020B0604020202020204" pitchFamily="34" charset="0"/>
              <a:buChar char="•"/>
            </a:pPr>
            <a:r>
              <a:rPr lang="de-DE" dirty="0"/>
              <a:t>Bundesagentur für Arbeit: Das Systemhaus der BA stellt sich vor</a:t>
            </a:r>
          </a:p>
          <a:p>
            <a:pPr marL="285750" indent="-285750">
              <a:buFont typeface="Arial" panose="020B0604020202020204" pitchFamily="34" charset="0"/>
              <a:buChar char="•"/>
            </a:pPr>
            <a:r>
              <a:rPr lang="de-DE" dirty="0"/>
              <a:t>Mc Kinsey: How Governments can get ahead in the Cloud </a:t>
            </a:r>
          </a:p>
          <a:p>
            <a:pPr marL="285750" indent="-285750">
              <a:buFont typeface="Arial" panose="020B0604020202020204" pitchFamily="34" charset="0"/>
              <a:buChar char="•"/>
            </a:pPr>
            <a:r>
              <a:rPr lang="de-DE" dirty="0"/>
              <a:t>IBM: </a:t>
            </a:r>
            <a:r>
              <a:rPr lang="de-DE" sz="1800" dirty="0"/>
              <a:t>https://www.ibm.com/cloud/learn/iaas-paas-saas</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421691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3214268-6969-4D6C-92C1-09720648820D}"/>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561C2BDB-CAFF-4654-93E5-9B2242624A14}"/>
              </a:ext>
            </a:extLst>
          </p:cNvPr>
          <p:cNvSpPr>
            <a:spLocks noGrp="1"/>
          </p:cNvSpPr>
          <p:nvPr>
            <p:ph type="sldNum" sz="quarter" idx="12"/>
          </p:nvPr>
        </p:nvSpPr>
        <p:spPr/>
        <p:txBody>
          <a:bodyPr/>
          <a:lstStyle/>
          <a:p>
            <a:pPr rtl="0"/>
            <a:fld id="{3A98EE3D-8CD1-4C3F-BD1C-C98C9596463C}" type="slidenum">
              <a:rPr lang="en-US" smtClean="0"/>
              <a:t>3</a:t>
            </a:fld>
            <a:endParaRPr lang="en-US" dirty="0"/>
          </a:p>
        </p:txBody>
      </p:sp>
      <p:sp>
        <p:nvSpPr>
          <p:cNvPr id="8" name="Rechteck 7">
            <a:extLst>
              <a:ext uri="{FF2B5EF4-FFF2-40B4-BE49-F238E27FC236}">
                <a16:creationId xmlns:a16="http://schemas.microsoft.com/office/drawing/2014/main" id="{977E4D0D-C080-472F-B5F6-022D97D7D695}"/>
              </a:ext>
            </a:extLst>
          </p:cNvPr>
          <p:cNvSpPr/>
          <p:nvPr/>
        </p:nvSpPr>
        <p:spPr>
          <a:xfrm>
            <a:off x="6686550" y="253365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31D1ECCA-883E-4A5C-B95A-39E2998BE67F}"/>
              </a:ext>
            </a:extLst>
          </p:cNvPr>
          <p:cNvPicPr>
            <a:picLocks noChangeAspect="1"/>
          </p:cNvPicPr>
          <p:nvPr/>
        </p:nvPicPr>
        <p:blipFill>
          <a:blip r:embed="rId2"/>
          <a:stretch>
            <a:fillRect/>
          </a:stretch>
        </p:blipFill>
        <p:spPr>
          <a:xfrm>
            <a:off x="1019915" y="710103"/>
            <a:ext cx="10343503" cy="5812579"/>
          </a:xfrm>
          <a:prstGeom prst="rect">
            <a:avLst/>
          </a:prstGeom>
        </p:spPr>
      </p:pic>
    </p:spTree>
    <p:extLst>
      <p:ext uri="{BB962C8B-B14F-4D97-AF65-F5344CB8AC3E}">
        <p14:creationId xmlns:p14="http://schemas.microsoft.com/office/powerpoint/2010/main" val="139274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3610-080F-410C-9D8F-132B0FDA859D}"/>
              </a:ext>
            </a:extLst>
          </p:cNvPr>
          <p:cNvSpPr>
            <a:spLocks noGrp="1"/>
          </p:cNvSpPr>
          <p:nvPr>
            <p:ph type="title"/>
          </p:nvPr>
        </p:nvSpPr>
        <p:spPr>
          <a:xfrm>
            <a:off x="371708" y="152610"/>
            <a:ext cx="11029616" cy="988332"/>
          </a:xfrm>
        </p:spPr>
        <p:txBody>
          <a:bodyPr/>
          <a:lstStyle/>
          <a:p>
            <a:r>
              <a:rPr lang="de-DE" dirty="0"/>
              <a:t>2. Cloud First versus Cloud Only Strategy</a:t>
            </a:r>
          </a:p>
        </p:txBody>
      </p:sp>
      <p:sp>
        <p:nvSpPr>
          <p:cNvPr id="3" name="Fußzeilenplatzhalter 2">
            <a:extLst>
              <a:ext uri="{FF2B5EF4-FFF2-40B4-BE49-F238E27FC236}">
                <a16:creationId xmlns:a16="http://schemas.microsoft.com/office/drawing/2014/main" id="{F9D46503-EDFC-497E-A2C0-F6D9C77B48F4}"/>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2F276C66-246D-4D98-89B4-F709B93BAB55}"/>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sp>
        <p:nvSpPr>
          <p:cNvPr id="6" name="Textfeld 5">
            <a:extLst>
              <a:ext uri="{FF2B5EF4-FFF2-40B4-BE49-F238E27FC236}">
                <a16:creationId xmlns:a16="http://schemas.microsoft.com/office/drawing/2014/main" id="{FFA65626-9C1F-40C0-95F1-F8452A937244}"/>
              </a:ext>
            </a:extLst>
          </p:cNvPr>
          <p:cNvSpPr txBox="1"/>
          <p:nvPr/>
        </p:nvSpPr>
        <p:spPr>
          <a:xfrm>
            <a:off x="1990285" y="1424728"/>
            <a:ext cx="10598756" cy="369332"/>
          </a:xfrm>
          <a:prstGeom prst="rect">
            <a:avLst/>
          </a:prstGeom>
          <a:noFill/>
        </p:spPr>
        <p:txBody>
          <a:bodyPr wrap="square">
            <a:spAutoFit/>
          </a:bodyPr>
          <a:lstStyle/>
          <a:p>
            <a:r>
              <a:rPr lang="en-US" b="1" i="0" dirty="0">
                <a:effectLst/>
              </a:rPr>
              <a:t>The Cloud Strategy is part of an IT-Strategy, which is not yet established for SESA. </a:t>
            </a:r>
          </a:p>
        </p:txBody>
      </p:sp>
      <p:sp>
        <p:nvSpPr>
          <p:cNvPr id="7" name="Textfeld 6">
            <a:extLst>
              <a:ext uri="{FF2B5EF4-FFF2-40B4-BE49-F238E27FC236}">
                <a16:creationId xmlns:a16="http://schemas.microsoft.com/office/drawing/2014/main" id="{36C7B1D0-A7C1-4373-B0E3-AB62D7976F89}"/>
              </a:ext>
            </a:extLst>
          </p:cNvPr>
          <p:cNvSpPr txBox="1"/>
          <p:nvPr/>
        </p:nvSpPr>
        <p:spPr>
          <a:xfrm>
            <a:off x="796622" y="2196564"/>
            <a:ext cx="4574368" cy="3970318"/>
          </a:xfrm>
          <a:prstGeom prst="rect">
            <a:avLst/>
          </a:prstGeom>
          <a:noFill/>
        </p:spPr>
        <p:txBody>
          <a:bodyPr wrap="square" rtlCol="0">
            <a:spAutoFit/>
          </a:bodyPr>
          <a:lstStyle/>
          <a:p>
            <a:r>
              <a:rPr lang="de-DE" b="1" dirty="0">
                <a:solidFill>
                  <a:srgbClr val="002060"/>
                </a:solidFill>
              </a:rPr>
              <a:t>Cloud Frist Strategy </a:t>
            </a:r>
          </a:p>
          <a:p>
            <a:endParaRPr lang="de-DE" b="1" dirty="0">
              <a:solidFill>
                <a:srgbClr val="002060"/>
              </a:solidFill>
            </a:endParaRPr>
          </a:p>
          <a:p>
            <a:pPr algn="l"/>
            <a:r>
              <a:rPr lang="en-US" b="0" i="0" dirty="0">
                <a:effectLst/>
                <a:ea typeface="Open Sans" panose="020B0606030504020204" pitchFamily="34" charset="0"/>
                <a:cs typeface="Open Sans" panose="020B0606030504020204" pitchFamily="34" charset="0"/>
              </a:rPr>
              <a:t>Cloud-first is a </a:t>
            </a:r>
            <a:r>
              <a:rPr lang="en-US" b="0" i="0" u="none" strike="noStrike" dirty="0">
                <a:effectLst/>
                <a:ea typeface="Open Sans" panose="020B0606030504020204" pitchFamily="34" charset="0"/>
                <a:cs typeface="Open Sans" panose="020B0606030504020204" pitchFamily="34" charset="0"/>
              </a:rPr>
              <a:t>cloud adoption strategy</a:t>
            </a:r>
            <a:r>
              <a:rPr lang="en-US" b="0" i="0" dirty="0">
                <a:effectLst/>
                <a:ea typeface="Open Sans" panose="020B0606030504020204" pitchFamily="34" charset="0"/>
                <a:cs typeface="Open Sans" panose="020B0606030504020204" pitchFamily="34" charset="0"/>
              </a:rPr>
              <a:t> where organizations always consider cloud-based solutions first when implementing a new IT system or replacing an existing one.</a:t>
            </a:r>
          </a:p>
          <a:p>
            <a:pPr algn="l"/>
            <a:r>
              <a:rPr lang="en-US" b="0" i="0" dirty="0">
                <a:effectLst/>
                <a:ea typeface="Open Sans" panose="020B0606030504020204" pitchFamily="34" charset="0"/>
                <a:cs typeface="Open Sans" panose="020B0606030504020204" pitchFamily="34" charset="0"/>
              </a:rPr>
              <a:t>This approach aims at maximizing </a:t>
            </a:r>
            <a:r>
              <a:rPr lang="en-US" b="0" i="0" u="none" strike="noStrike" dirty="0">
                <a:effectLst/>
                <a:ea typeface="Open Sans" panose="020B0606030504020204" pitchFamily="34" charset="0"/>
                <a:cs typeface="Open Sans" panose="020B0606030504020204" pitchFamily="34" charset="0"/>
              </a:rPr>
              <a:t>cloud services’ benefits</a:t>
            </a:r>
            <a:r>
              <a:rPr lang="en-US" b="0" i="0" dirty="0">
                <a:effectLst/>
                <a:ea typeface="Open Sans" panose="020B0606030504020204" pitchFamily="34" charset="0"/>
                <a:cs typeface="Open Sans" panose="020B0606030504020204" pitchFamily="34" charset="0"/>
              </a:rPr>
              <a:t>, namely more cost-effectiveness, faster implementation, and improved business resilience, while at the same time avoiding disruptions caused by having to replace many on-premises systems which may have been in place for years.</a:t>
            </a:r>
          </a:p>
          <a:p>
            <a:pPr algn="l"/>
            <a:endParaRPr lang="en-US" b="1" dirty="0">
              <a:solidFill>
                <a:srgbClr val="002060"/>
              </a:solidFill>
              <a:ea typeface="Open Sans" panose="020B0606030504020204" pitchFamily="34" charset="0"/>
              <a:cs typeface="Open Sans" panose="020B0606030504020204" pitchFamily="34" charset="0"/>
            </a:endParaRPr>
          </a:p>
        </p:txBody>
      </p:sp>
      <p:sp>
        <p:nvSpPr>
          <p:cNvPr id="9" name="Textfeld 8">
            <a:extLst>
              <a:ext uri="{FF2B5EF4-FFF2-40B4-BE49-F238E27FC236}">
                <a16:creationId xmlns:a16="http://schemas.microsoft.com/office/drawing/2014/main" id="{22529C86-99B0-4591-8987-2905BDC6EAD2}"/>
              </a:ext>
            </a:extLst>
          </p:cNvPr>
          <p:cNvSpPr txBox="1"/>
          <p:nvPr/>
        </p:nvSpPr>
        <p:spPr>
          <a:xfrm>
            <a:off x="6277993" y="2196564"/>
            <a:ext cx="4128116" cy="3847207"/>
          </a:xfrm>
          <a:prstGeom prst="rect">
            <a:avLst/>
          </a:prstGeom>
          <a:noFill/>
        </p:spPr>
        <p:txBody>
          <a:bodyPr wrap="square" rtlCol="0">
            <a:spAutoFit/>
          </a:bodyPr>
          <a:lstStyle/>
          <a:p>
            <a:r>
              <a:rPr lang="de-DE" b="1" dirty="0">
                <a:solidFill>
                  <a:srgbClr val="002060"/>
                </a:solidFill>
              </a:rPr>
              <a:t>Cloud Only Strategy</a:t>
            </a:r>
          </a:p>
          <a:p>
            <a:endParaRPr lang="de-DE" b="1" dirty="0">
              <a:solidFill>
                <a:srgbClr val="002060"/>
              </a:solidFill>
            </a:endParaRPr>
          </a:p>
          <a:p>
            <a:r>
              <a:rPr lang="en-US" b="0" i="0" dirty="0">
                <a:effectLst/>
              </a:rPr>
              <a:t>The cloud-only approach requires organizations to apply cloud computing to all systems and services. Without doubt, there’s a slew of barriers to a cloud-only strategy organizations are facing– cyber security, integration, service reliability, bandwidth availability, service management, data migration, and lack of internal expertise.</a:t>
            </a:r>
            <a:r>
              <a:rPr lang="de-DE" b="1" dirty="0"/>
              <a:t> </a:t>
            </a:r>
          </a:p>
          <a:p>
            <a:endParaRPr lang="de-DE" b="1" dirty="0"/>
          </a:p>
          <a:p>
            <a:endParaRPr lang="de-DE" sz="1400" b="1" dirty="0"/>
          </a:p>
          <a:p>
            <a:endParaRPr lang="de-DE" sz="1400" b="1" dirty="0"/>
          </a:p>
        </p:txBody>
      </p:sp>
    </p:spTree>
    <p:extLst>
      <p:ext uri="{BB962C8B-B14F-4D97-AF65-F5344CB8AC3E}">
        <p14:creationId xmlns:p14="http://schemas.microsoft.com/office/powerpoint/2010/main" val="79352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C4FDF-2408-4F77-AA9E-CCD558704A3B}"/>
              </a:ext>
            </a:extLst>
          </p:cNvPr>
          <p:cNvSpPr>
            <a:spLocks noGrp="1"/>
          </p:cNvSpPr>
          <p:nvPr>
            <p:ph type="title"/>
          </p:nvPr>
        </p:nvSpPr>
        <p:spPr>
          <a:xfrm>
            <a:off x="424974" y="205875"/>
            <a:ext cx="11029616" cy="988332"/>
          </a:xfrm>
        </p:spPr>
        <p:txBody>
          <a:bodyPr/>
          <a:lstStyle/>
          <a:p>
            <a:r>
              <a:rPr lang="de-DE" dirty="0"/>
              <a:t>3. Cloud Migration Strategy?</a:t>
            </a:r>
          </a:p>
        </p:txBody>
      </p:sp>
      <p:sp>
        <p:nvSpPr>
          <p:cNvPr id="3" name="Fußzeilenplatzhalter 2">
            <a:extLst>
              <a:ext uri="{FF2B5EF4-FFF2-40B4-BE49-F238E27FC236}">
                <a16:creationId xmlns:a16="http://schemas.microsoft.com/office/drawing/2014/main" id="{CC9520E9-3F46-4B60-BBC4-F2261A17EC32}"/>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787CE4A8-FA50-4756-8092-07CEDF5A2762}"/>
              </a:ext>
            </a:extLst>
          </p:cNvPr>
          <p:cNvSpPr>
            <a:spLocks noGrp="1"/>
          </p:cNvSpPr>
          <p:nvPr>
            <p:ph type="sldNum" sz="quarter" idx="12"/>
          </p:nvPr>
        </p:nvSpPr>
        <p:spPr/>
        <p:txBody>
          <a:bodyPr/>
          <a:lstStyle/>
          <a:p>
            <a:pPr rtl="0"/>
            <a:fld id="{3A98EE3D-8CD1-4C3F-BD1C-C98C9596463C}" type="slidenum">
              <a:rPr lang="en-US" smtClean="0"/>
              <a:t>5</a:t>
            </a:fld>
            <a:endParaRPr lang="en-US" dirty="0"/>
          </a:p>
        </p:txBody>
      </p:sp>
      <p:sp>
        <p:nvSpPr>
          <p:cNvPr id="6" name="Textfeld 5">
            <a:extLst>
              <a:ext uri="{FF2B5EF4-FFF2-40B4-BE49-F238E27FC236}">
                <a16:creationId xmlns:a16="http://schemas.microsoft.com/office/drawing/2014/main" id="{5D956519-3B4A-4E8A-9B7A-A1B91045D0D4}"/>
              </a:ext>
            </a:extLst>
          </p:cNvPr>
          <p:cNvSpPr txBox="1"/>
          <p:nvPr/>
        </p:nvSpPr>
        <p:spPr>
          <a:xfrm>
            <a:off x="497150" y="1194207"/>
            <a:ext cx="10670959" cy="3693319"/>
          </a:xfrm>
          <a:prstGeom prst="rect">
            <a:avLst/>
          </a:prstGeom>
          <a:noFill/>
        </p:spPr>
        <p:txBody>
          <a:bodyPr wrap="square">
            <a:spAutoFit/>
          </a:bodyPr>
          <a:lstStyle/>
          <a:p>
            <a:pPr algn="l" fontAlgn="base"/>
            <a:endParaRPr lang="en-US" b="1" i="0" u="none" strike="noStrike" dirty="0">
              <a:solidFill>
                <a:srgbClr val="434957"/>
              </a:solidFill>
              <a:effectLst/>
              <a:latin typeface="proxima-nova"/>
            </a:endParaRPr>
          </a:p>
          <a:p>
            <a:pPr algn="l" fontAlgn="base"/>
            <a:r>
              <a:rPr lang="en-US" b="0" i="0" u="none" strike="noStrike" dirty="0">
                <a:effectLst/>
              </a:rPr>
              <a:t>Cloud migration is the process of moving some or all your digital operations to your cloud. There are </a:t>
            </a:r>
            <a:r>
              <a:rPr lang="en-US" b="1" i="0" u="none" strike="noStrike" dirty="0">
                <a:effectLst/>
              </a:rPr>
              <a:t>three main types </a:t>
            </a:r>
            <a:r>
              <a:rPr lang="en-US" b="0" i="0" u="none" strike="noStrike" dirty="0">
                <a:effectLst/>
              </a:rPr>
              <a:t>of cloud migration you can perform — </a:t>
            </a:r>
            <a:r>
              <a:rPr lang="en-US" b="0" i="1" u="none" strike="noStrike" dirty="0">
                <a:effectLst/>
              </a:rPr>
              <a:t>on-premises to cloud, cloud to cloud, or cloud to on-premises</a:t>
            </a:r>
            <a:r>
              <a:rPr lang="en-US" b="0" i="0" u="none" strike="noStrike" dirty="0">
                <a:effectLst/>
              </a:rPr>
              <a:t>. When performing any of these three migration types, there are five methods and strategies you can use. </a:t>
            </a:r>
            <a:r>
              <a:rPr lang="en-US" b="0" i="0" u="sng" strike="noStrike" dirty="0">
                <a:effectLst/>
              </a:rPr>
              <a:t>These strategies are:</a:t>
            </a:r>
          </a:p>
          <a:p>
            <a:pPr marL="2514600" lvl="5" indent="-228600" algn="l" fontAlgn="base">
              <a:buFont typeface="Arial" panose="020B0604020202020204" pitchFamily="34" charset="0"/>
              <a:buChar char="•"/>
            </a:pPr>
            <a:endParaRPr lang="en-US" b="1" i="0" u="none" strike="noStrike" dirty="0">
              <a:effectLst/>
            </a:endParaRPr>
          </a:p>
          <a:p>
            <a:pPr marL="1143000" lvl="2" indent="-228600" fontAlgn="base">
              <a:buFont typeface="Arial" panose="020B0604020202020204" pitchFamily="34" charset="0"/>
              <a:buChar char="•"/>
            </a:pPr>
            <a:r>
              <a:rPr lang="en-US" b="1" i="0" u="none" strike="noStrike" dirty="0">
                <a:effectLst/>
              </a:rPr>
              <a:t>Lift and shift</a:t>
            </a:r>
            <a:r>
              <a:rPr lang="en-US" b="0" i="0" u="none" strike="noStrike" dirty="0">
                <a:effectLst/>
              </a:rPr>
              <a:t>—moving applications to the cloud as-is. This is also sometimes referred to as rehosting. </a:t>
            </a:r>
          </a:p>
          <a:p>
            <a:pPr marL="1143000" lvl="2" indent="-228600" fontAlgn="base">
              <a:buFont typeface="Arial" panose="020B0604020202020204" pitchFamily="34" charset="0"/>
              <a:buChar char="•"/>
            </a:pPr>
            <a:r>
              <a:rPr lang="en-US" b="1" i="0" u="none" strike="noStrike" dirty="0">
                <a:effectLst/>
              </a:rPr>
              <a:t>Refactor</a:t>
            </a:r>
            <a:r>
              <a:rPr lang="en-US" b="0" i="0" u="none" strike="noStrike" dirty="0">
                <a:effectLst/>
              </a:rPr>
              <a:t>—modifying applications to better support the cloud environment.</a:t>
            </a:r>
          </a:p>
          <a:p>
            <a:pPr marL="1143000" lvl="2" indent="-228600" fontAlgn="base">
              <a:buFont typeface="Arial" panose="020B0604020202020204" pitchFamily="34" charset="0"/>
              <a:buChar char="•"/>
            </a:pPr>
            <a:r>
              <a:rPr lang="en-US" b="1" i="0" u="none" strike="noStrike" dirty="0">
                <a:effectLst/>
              </a:rPr>
              <a:t>Replatform</a:t>
            </a:r>
            <a:r>
              <a:rPr lang="en-US" b="0" i="0" u="none" strike="noStrike" dirty="0">
                <a:effectLst/>
              </a:rPr>
              <a:t>—moving applications to the cloud without major changes, but taking advantage of benefits of the cloud environment.</a:t>
            </a:r>
          </a:p>
          <a:p>
            <a:pPr marL="1143000" lvl="2" indent="-228600" fontAlgn="base">
              <a:buFont typeface="Arial" panose="020B0604020202020204" pitchFamily="34" charset="0"/>
              <a:buChar char="•"/>
            </a:pPr>
            <a:r>
              <a:rPr lang="en-US" b="1" i="0" u="none" strike="noStrike" dirty="0">
                <a:effectLst/>
              </a:rPr>
              <a:t>Rebuild</a:t>
            </a:r>
            <a:r>
              <a:rPr lang="en-US" b="0" i="0" u="none" strike="noStrike" dirty="0">
                <a:effectLst/>
              </a:rPr>
              <a:t>—rewrite the application from scratch.</a:t>
            </a:r>
          </a:p>
          <a:p>
            <a:pPr marL="1143000" lvl="2" indent="-228600" fontAlgn="base">
              <a:buFont typeface="Arial" panose="020B0604020202020204" pitchFamily="34" charset="0"/>
              <a:buChar char="•"/>
            </a:pPr>
            <a:r>
              <a:rPr lang="en-US" b="1" i="0" u="none" strike="noStrike" dirty="0">
                <a:effectLst/>
              </a:rPr>
              <a:t>Replace</a:t>
            </a:r>
            <a:r>
              <a:rPr lang="en-US" b="0" i="0" u="none" strike="noStrike" dirty="0">
                <a:effectLst/>
              </a:rPr>
              <a:t>—retire the application and replace it with a new cloud-native application. </a:t>
            </a:r>
          </a:p>
        </p:txBody>
      </p:sp>
      <p:sp>
        <p:nvSpPr>
          <p:cNvPr id="7" name="Textfeld 6">
            <a:extLst>
              <a:ext uri="{FF2B5EF4-FFF2-40B4-BE49-F238E27FC236}">
                <a16:creationId xmlns:a16="http://schemas.microsoft.com/office/drawing/2014/main" id="{02B79C75-CF35-4BD6-94AD-E8EB892F0F14}"/>
              </a:ext>
            </a:extLst>
          </p:cNvPr>
          <p:cNvSpPr txBox="1"/>
          <p:nvPr/>
        </p:nvSpPr>
        <p:spPr>
          <a:xfrm>
            <a:off x="665825" y="5161996"/>
            <a:ext cx="10502284" cy="923330"/>
          </a:xfrm>
          <a:prstGeom prst="rect">
            <a:avLst/>
          </a:prstGeom>
          <a:noFill/>
        </p:spPr>
        <p:txBody>
          <a:bodyPr wrap="square" rtlCol="0">
            <a:spAutoFit/>
          </a:bodyPr>
          <a:lstStyle/>
          <a:p>
            <a:r>
              <a:rPr lang="de-DE" u="sng" dirty="0">
                <a:solidFill>
                  <a:srgbClr val="FF0000"/>
                </a:solidFill>
              </a:rPr>
              <a:t>Notice:</a:t>
            </a:r>
            <a:r>
              <a:rPr lang="de-DE" dirty="0">
                <a:solidFill>
                  <a:srgbClr val="FF0000"/>
                </a:solidFill>
              </a:rPr>
              <a:t> Actually we have no IT-Inventory, hence it is unclear what kind of applications actually are used. It´s likely that we will need to apply more than one of the above mentioned strategies. </a:t>
            </a:r>
            <a:r>
              <a:rPr lang="de-DE" b="1" dirty="0">
                <a:solidFill>
                  <a:srgbClr val="FF0000"/>
                </a:solidFill>
              </a:rPr>
              <a:t>SESA needs to provide for the further process an IT-Inventory.  </a:t>
            </a:r>
          </a:p>
        </p:txBody>
      </p:sp>
    </p:spTree>
    <p:extLst>
      <p:ext uri="{BB962C8B-B14F-4D97-AF65-F5344CB8AC3E}">
        <p14:creationId xmlns:p14="http://schemas.microsoft.com/office/powerpoint/2010/main" val="64097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A4B45-DAF2-4D4B-AA27-369A2B432AF0}"/>
              </a:ext>
            </a:extLst>
          </p:cNvPr>
          <p:cNvSpPr>
            <a:spLocks noGrp="1"/>
          </p:cNvSpPr>
          <p:nvPr>
            <p:ph type="title"/>
          </p:nvPr>
        </p:nvSpPr>
        <p:spPr>
          <a:xfrm>
            <a:off x="424974" y="241386"/>
            <a:ext cx="11029616" cy="988332"/>
          </a:xfrm>
        </p:spPr>
        <p:txBody>
          <a:bodyPr/>
          <a:lstStyle/>
          <a:p>
            <a:r>
              <a:rPr lang="de-DE" dirty="0"/>
              <a:t>4. Cloud Deployment Types</a:t>
            </a:r>
          </a:p>
        </p:txBody>
      </p:sp>
      <p:sp>
        <p:nvSpPr>
          <p:cNvPr id="3" name="Fußzeilenplatzhalter 2">
            <a:extLst>
              <a:ext uri="{FF2B5EF4-FFF2-40B4-BE49-F238E27FC236}">
                <a16:creationId xmlns:a16="http://schemas.microsoft.com/office/drawing/2014/main" id="{C2E40F84-75E4-4E13-ADED-B1BD0D15A657}"/>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3728E857-D674-4C6A-96BD-247433DDA56C}"/>
              </a:ext>
            </a:extLst>
          </p:cNvPr>
          <p:cNvSpPr>
            <a:spLocks noGrp="1"/>
          </p:cNvSpPr>
          <p:nvPr>
            <p:ph type="sldNum" sz="quarter" idx="12"/>
          </p:nvPr>
        </p:nvSpPr>
        <p:spPr/>
        <p:txBody>
          <a:bodyPr/>
          <a:lstStyle/>
          <a:p>
            <a:pPr rtl="0"/>
            <a:fld id="{3A98EE3D-8CD1-4C3F-BD1C-C98C9596463C}" type="slidenum">
              <a:rPr lang="en-US" smtClean="0"/>
              <a:t>6</a:t>
            </a:fld>
            <a:endParaRPr lang="en-US" dirty="0"/>
          </a:p>
        </p:txBody>
      </p:sp>
      <p:pic>
        <p:nvPicPr>
          <p:cNvPr id="5" name="Grafik 4">
            <a:extLst>
              <a:ext uri="{FF2B5EF4-FFF2-40B4-BE49-F238E27FC236}">
                <a16:creationId xmlns:a16="http://schemas.microsoft.com/office/drawing/2014/main" id="{FC5531A8-5C74-4F05-AFE1-4009CCF23D11}"/>
              </a:ext>
            </a:extLst>
          </p:cNvPr>
          <p:cNvPicPr>
            <a:picLocks noChangeAspect="1"/>
          </p:cNvPicPr>
          <p:nvPr/>
        </p:nvPicPr>
        <p:blipFill>
          <a:blip r:embed="rId2"/>
          <a:stretch>
            <a:fillRect/>
          </a:stretch>
        </p:blipFill>
        <p:spPr>
          <a:xfrm>
            <a:off x="4092606" y="1712266"/>
            <a:ext cx="4418926" cy="3633339"/>
          </a:xfrm>
          <a:prstGeom prst="rect">
            <a:avLst/>
          </a:prstGeom>
        </p:spPr>
      </p:pic>
      <p:sp>
        <p:nvSpPr>
          <p:cNvPr id="7" name="Textfeld 6">
            <a:extLst>
              <a:ext uri="{FF2B5EF4-FFF2-40B4-BE49-F238E27FC236}">
                <a16:creationId xmlns:a16="http://schemas.microsoft.com/office/drawing/2014/main" id="{7EBF2A3B-3FC8-41F1-97D3-FA542CDEB27D}"/>
              </a:ext>
            </a:extLst>
          </p:cNvPr>
          <p:cNvSpPr txBox="1"/>
          <p:nvPr/>
        </p:nvSpPr>
        <p:spPr>
          <a:xfrm>
            <a:off x="692915" y="1712266"/>
            <a:ext cx="3346882" cy="1569660"/>
          </a:xfrm>
          <a:prstGeom prst="rect">
            <a:avLst/>
          </a:prstGeom>
          <a:noFill/>
        </p:spPr>
        <p:txBody>
          <a:bodyPr wrap="square">
            <a:spAutoFit/>
          </a:bodyPr>
          <a:lstStyle/>
          <a:p>
            <a:pPr algn="ctr"/>
            <a:r>
              <a:rPr lang="en-US" sz="1200" b="1" dirty="0"/>
              <a:t>Private Cloud</a:t>
            </a:r>
          </a:p>
          <a:p>
            <a:pPr algn="just"/>
            <a:r>
              <a:rPr lang="en-US" sz="1200" dirty="0"/>
              <a:t>The cloud infrastructure is provisioned for </a:t>
            </a:r>
            <a:r>
              <a:rPr lang="en-US" sz="1200" i="1" u="sng" dirty="0"/>
              <a:t>exclusive use by a single organization </a:t>
            </a:r>
            <a:r>
              <a:rPr lang="en-US" sz="1200" dirty="0"/>
              <a:t>comprising multiple consumers (e.g., business units). It may be owned, managed, and operated by the organization, a third party, or some combination of them, and it may exist on or off premises.</a:t>
            </a:r>
          </a:p>
          <a:p>
            <a:pPr algn="just"/>
            <a:endParaRPr lang="de-DE" sz="1200" b="1" dirty="0"/>
          </a:p>
        </p:txBody>
      </p:sp>
      <p:sp>
        <p:nvSpPr>
          <p:cNvPr id="9" name="Textfeld 8">
            <a:extLst>
              <a:ext uri="{FF2B5EF4-FFF2-40B4-BE49-F238E27FC236}">
                <a16:creationId xmlns:a16="http://schemas.microsoft.com/office/drawing/2014/main" id="{BD85DACC-EF0E-4A6A-8A2E-6A974569C327}"/>
              </a:ext>
            </a:extLst>
          </p:cNvPr>
          <p:cNvSpPr txBox="1"/>
          <p:nvPr/>
        </p:nvSpPr>
        <p:spPr>
          <a:xfrm>
            <a:off x="8151654" y="1712266"/>
            <a:ext cx="3616674" cy="1938992"/>
          </a:xfrm>
          <a:prstGeom prst="rect">
            <a:avLst/>
          </a:prstGeom>
          <a:noFill/>
        </p:spPr>
        <p:txBody>
          <a:bodyPr wrap="square">
            <a:spAutoFit/>
          </a:bodyPr>
          <a:lstStyle/>
          <a:p>
            <a:pPr algn="ctr"/>
            <a:r>
              <a:rPr lang="en-US" sz="1200" b="1" dirty="0"/>
              <a:t>Community Cloud</a:t>
            </a:r>
          </a:p>
          <a:p>
            <a:pPr algn="just"/>
            <a:r>
              <a:rPr lang="en-US" sz="1200" dirty="0"/>
              <a:t>The cloud infrastructure is provisioned for </a:t>
            </a:r>
            <a:r>
              <a:rPr lang="en-US" sz="1200" i="1" u="sng" dirty="0"/>
              <a:t>exclusive use by a specific community of consumers from organizations</a:t>
            </a:r>
            <a:r>
              <a:rPr lang="en-US" sz="1200" dirty="0"/>
              <a:t> that have shared concerns (e.g., mission, security requirements, policy, and compliance considerations). It may be owned, managed, and operated by one or more of the organizations in the community, a third party, or some combination of them, and it may exist on or off premises.</a:t>
            </a:r>
            <a:endParaRPr lang="de-DE" sz="1200" dirty="0"/>
          </a:p>
        </p:txBody>
      </p:sp>
      <p:sp>
        <p:nvSpPr>
          <p:cNvPr id="11" name="Textfeld 10">
            <a:extLst>
              <a:ext uri="{FF2B5EF4-FFF2-40B4-BE49-F238E27FC236}">
                <a16:creationId xmlns:a16="http://schemas.microsoft.com/office/drawing/2014/main" id="{3C4C932F-262F-48A6-AB7C-FCF5C32B4FB9}"/>
              </a:ext>
            </a:extLst>
          </p:cNvPr>
          <p:cNvSpPr txBox="1"/>
          <p:nvPr/>
        </p:nvSpPr>
        <p:spPr>
          <a:xfrm>
            <a:off x="692915" y="4131970"/>
            <a:ext cx="3346882" cy="1384995"/>
          </a:xfrm>
          <a:prstGeom prst="rect">
            <a:avLst/>
          </a:prstGeom>
          <a:noFill/>
        </p:spPr>
        <p:txBody>
          <a:bodyPr wrap="square">
            <a:spAutoFit/>
          </a:bodyPr>
          <a:lstStyle/>
          <a:p>
            <a:pPr algn="ctr"/>
            <a:r>
              <a:rPr lang="en-US" sz="1200" b="1" dirty="0"/>
              <a:t>Public Cloud </a:t>
            </a:r>
          </a:p>
          <a:p>
            <a:r>
              <a:rPr lang="en-US" sz="1200" dirty="0"/>
              <a:t>The cloud infrastructure is provisioned for </a:t>
            </a:r>
            <a:r>
              <a:rPr lang="en-US" sz="1200" i="1" u="sng" dirty="0"/>
              <a:t>open use by the general public</a:t>
            </a:r>
            <a:r>
              <a:rPr lang="en-US" sz="1200" dirty="0"/>
              <a:t>. It may be owned, managed, and operated by a business, academic, or government organization, or some combination of them. It exists on the premises of the cloud provider.</a:t>
            </a:r>
            <a:endParaRPr lang="de-DE" sz="1200" dirty="0"/>
          </a:p>
        </p:txBody>
      </p:sp>
      <p:sp>
        <p:nvSpPr>
          <p:cNvPr id="13" name="Textfeld 12">
            <a:extLst>
              <a:ext uri="{FF2B5EF4-FFF2-40B4-BE49-F238E27FC236}">
                <a16:creationId xmlns:a16="http://schemas.microsoft.com/office/drawing/2014/main" id="{A0E26EAB-117C-4068-B20F-80C07FCD7522}"/>
              </a:ext>
            </a:extLst>
          </p:cNvPr>
          <p:cNvSpPr txBox="1"/>
          <p:nvPr/>
        </p:nvSpPr>
        <p:spPr>
          <a:xfrm>
            <a:off x="8617808" y="4115590"/>
            <a:ext cx="3174500" cy="2308324"/>
          </a:xfrm>
          <a:prstGeom prst="rect">
            <a:avLst/>
          </a:prstGeom>
          <a:noFill/>
        </p:spPr>
        <p:txBody>
          <a:bodyPr wrap="square">
            <a:spAutoFit/>
          </a:bodyPr>
          <a:lstStyle/>
          <a:p>
            <a:pPr algn="ctr"/>
            <a:r>
              <a:rPr lang="en-US" sz="1200" b="1" dirty="0"/>
              <a:t>Hybrid Cloud</a:t>
            </a:r>
          </a:p>
          <a:p>
            <a:r>
              <a:rPr lang="en-US" sz="1200" dirty="0"/>
              <a:t>The cloud infrastructure is a </a:t>
            </a:r>
            <a:r>
              <a:rPr lang="en-US" sz="1200" i="1" u="sng" dirty="0"/>
              <a:t>composition of two or more distinct cloud infrastructures (private, community, or public)</a:t>
            </a:r>
            <a:r>
              <a:rPr lang="en-US" sz="1200" dirty="0"/>
              <a:t> that remain unique entities, but are bound together by standardized or proprietary technology that enables data and application portability (e.g., cloud bursting for load balancing between clouds). </a:t>
            </a:r>
          </a:p>
          <a:p>
            <a:r>
              <a:rPr lang="en-US" sz="1200" u="sng" dirty="0">
                <a:solidFill>
                  <a:srgbClr val="FF0000"/>
                </a:solidFill>
              </a:rPr>
              <a:t>Notice: </a:t>
            </a:r>
            <a:r>
              <a:rPr lang="en-US" sz="1200" dirty="0">
                <a:solidFill>
                  <a:srgbClr val="FF0000"/>
                </a:solidFill>
              </a:rPr>
              <a:t>The Hybrid Cloud is the mostly used Deployment Type in Government related areas.</a:t>
            </a:r>
            <a:endParaRPr lang="de-DE" sz="1200" dirty="0">
              <a:solidFill>
                <a:srgbClr val="FF0000"/>
              </a:solidFill>
            </a:endParaRPr>
          </a:p>
        </p:txBody>
      </p:sp>
      <p:sp>
        <p:nvSpPr>
          <p:cNvPr id="14" name="Textfeld 13">
            <a:extLst>
              <a:ext uri="{FF2B5EF4-FFF2-40B4-BE49-F238E27FC236}">
                <a16:creationId xmlns:a16="http://schemas.microsoft.com/office/drawing/2014/main" id="{A8E1A787-7231-4EB2-A801-123FAB8A5C83}"/>
              </a:ext>
            </a:extLst>
          </p:cNvPr>
          <p:cNvSpPr txBox="1"/>
          <p:nvPr/>
        </p:nvSpPr>
        <p:spPr>
          <a:xfrm>
            <a:off x="795528" y="6089904"/>
            <a:ext cx="7552944" cy="369332"/>
          </a:xfrm>
          <a:prstGeom prst="rect">
            <a:avLst/>
          </a:prstGeom>
          <a:noFill/>
        </p:spPr>
        <p:txBody>
          <a:bodyPr wrap="square" rtlCol="0">
            <a:spAutoFit/>
          </a:bodyPr>
          <a:lstStyle/>
          <a:p>
            <a:endParaRPr lang="de-DE" dirty="0"/>
          </a:p>
        </p:txBody>
      </p:sp>
      <p:sp>
        <p:nvSpPr>
          <p:cNvPr id="6" name="Rechteck 5">
            <a:extLst>
              <a:ext uri="{FF2B5EF4-FFF2-40B4-BE49-F238E27FC236}">
                <a16:creationId xmlns:a16="http://schemas.microsoft.com/office/drawing/2014/main" id="{57D8E906-60E7-42E2-831F-BBCE0755BD5A}"/>
              </a:ext>
            </a:extLst>
          </p:cNvPr>
          <p:cNvSpPr/>
          <p:nvPr/>
        </p:nvSpPr>
        <p:spPr>
          <a:xfrm>
            <a:off x="8593828" y="4131969"/>
            <a:ext cx="3174500" cy="23272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495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7D2B9-8F11-4614-8730-9E1B9E7B5348}"/>
              </a:ext>
            </a:extLst>
          </p:cNvPr>
          <p:cNvSpPr>
            <a:spLocks noGrp="1"/>
          </p:cNvSpPr>
          <p:nvPr>
            <p:ph type="title"/>
          </p:nvPr>
        </p:nvSpPr>
        <p:spPr>
          <a:xfrm>
            <a:off x="402158" y="68961"/>
            <a:ext cx="11029616" cy="988332"/>
          </a:xfrm>
        </p:spPr>
        <p:txBody>
          <a:bodyPr/>
          <a:lstStyle/>
          <a:p>
            <a:r>
              <a:rPr lang="de-DE" dirty="0"/>
              <a:t>5. Characteristics of Cloud Computing</a:t>
            </a:r>
          </a:p>
        </p:txBody>
      </p:sp>
      <p:sp>
        <p:nvSpPr>
          <p:cNvPr id="3" name="Fußzeilenplatzhalter 2">
            <a:extLst>
              <a:ext uri="{FF2B5EF4-FFF2-40B4-BE49-F238E27FC236}">
                <a16:creationId xmlns:a16="http://schemas.microsoft.com/office/drawing/2014/main" id="{78F10A3F-5913-4ABF-87B6-DC45B43FCC4C}"/>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9107DF47-74AE-4CBD-98A6-FA5B590A1A98}"/>
              </a:ext>
            </a:extLst>
          </p:cNvPr>
          <p:cNvSpPr>
            <a:spLocks noGrp="1"/>
          </p:cNvSpPr>
          <p:nvPr>
            <p:ph type="sldNum" sz="quarter" idx="12"/>
          </p:nvPr>
        </p:nvSpPr>
        <p:spPr/>
        <p:txBody>
          <a:bodyPr/>
          <a:lstStyle/>
          <a:p>
            <a:pPr rtl="0"/>
            <a:fld id="{3A98EE3D-8CD1-4C3F-BD1C-C98C9596463C}" type="slidenum">
              <a:rPr lang="en-US" smtClean="0"/>
              <a:t>7</a:t>
            </a:fld>
            <a:endParaRPr lang="en-US" dirty="0"/>
          </a:p>
        </p:txBody>
      </p:sp>
      <p:pic>
        <p:nvPicPr>
          <p:cNvPr id="8" name="Grafik 7">
            <a:extLst>
              <a:ext uri="{FF2B5EF4-FFF2-40B4-BE49-F238E27FC236}">
                <a16:creationId xmlns:a16="http://schemas.microsoft.com/office/drawing/2014/main" id="{68CDDC05-F126-41D4-B302-65C6E20AAE35}"/>
              </a:ext>
            </a:extLst>
          </p:cNvPr>
          <p:cNvPicPr>
            <a:picLocks noChangeAspect="1"/>
          </p:cNvPicPr>
          <p:nvPr/>
        </p:nvPicPr>
        <p:blipFill>
          <a:blip r:embed="rId2"/>
          <a:stretch>
            <a:fillRect/>
          </a:stretch>
        </p:blipFill>
        <p:spPr>
          <a:xfrm>
            <a:off x="3781425" y="4669654"/>
            <a:ext cx="7116724" cy="1068973"/>
          </a:xfrm>
          <a:prstGeom prst="rect">
            <a:avLst/>
          </a:prstGeom>
        </p:spPr>
      </p:pic>
      <p:sp>
        <p:nvSpPr>
          <p:cNvPr id="9" name="Rechteck: abgerundete Ecken 8">
            <a:extLst>
              <a:ext uri="{FF2B5EF4-FFF2-40B4-BE49-F238E27FC236}">
                <a16:creationId xmlns:a16="http://schemas.microsoft.com/office/drawing/2014/main" id="{5D247064-7FD2-49D0-87D9-21765FF585F4}"/>
              </a:ext>
            </a:extLst>
          </p:cNvPr>
          <p:cNvSpPr/>
          <p:nvPr/>
        </p:nvSpPr>
        <p:spPr>
          <a:xfrm>
            <a:off x="923277" y="1289483"/>
            <a:ext cx="2858147" cy="160117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Characteristics</a:t>
            </a:r>
          </a:p>
        </p:txBody>
      </p:sp>
      <p:sp>
        <p:nvSpPr>
          <p:cNvPr id="11" name="Rechteck: abgerundete Ecken 10">
            <a:extLst>
              <a:ext uri="{FF2B5EF4-FFF2-40B4-BE49-F238E27FC236}">
                <a16:creationId xmlns:a16="http://schemas.microsoft.com/office/drawing/2014/main" id="{EA66357A-C50C-4BD0-9557-F6EAA41DD30E}"/>
              </a:ext>
            </a:extLst>
          </p:cNvPr>
          <p:cNvSpPr/>
          <p:nvPr/>
        </p:nvSpPr>
        <p:spPr>
          <a:xfrm>
            <a:off x="923277" y="3381345"/>
            <a:ext cx="2858147" cy="84494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Service Model</a:t>
            </a:r>
          </a:p>
        </p:txBody>
      </p:sp>
      <p:sp>
        <p:nvSpPr>
          <p:cNvPr id="12" name="Rechteck: abgerundete Ecken 11">
            <a:extLst>
              <a:ext uri="{FF2B5EF4-FFF2-40B4-BE49-F238E27FC236}">
                <a16:creationId xmlns:a16="http://schemas.microsoft.com/office/drawing/2014/main" id="{DD9A2F0D-E08E-4F9F-A797-F3EF6A9F52E5}"/>
              </a:ext>
            </a:extLst>
          </p:cNvPr>
          <p:cNvSpPr/>
          <p:nvPr/>
        </p:nvSpPr>
        <p:spPr>
          <a:xfrm>
            <a:off x="923277" y="4669654"/>
            <a:ext cx="2858147" cy="89886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Deployment Model </a:t>
            </a:r>
          </a:p>
        </p:txBody>
      </p:sp>
      <p:sp>
        <p:nvSpPr>
          <p:cNvPr id="14" name="Rechteck: abgerundete Ecken 13">
            <a:extLst>
              <a:ext uri="{FF2B5EF4-FFF2-40B4-BE49-F238E27FC236}">
                <a16:creationId xmlns:a16="http://schemas.microsoft.com/office/drawing/2014/main" id="{61E9E6EF-740A-46E6-B1E3-B15C20C4CD4E}"/>
              </a:ext>
            </a:extLst>
          </p:cNvPr>
          <p:cNvSpPr/>
          <p:nvPr/>
        </p:nvSpPr>
        <p:spPr>
          <a:xfrm>
            <a:off x="4039797" y="3389862"/>
            <a:ext cx="2056203" cy="844949"/>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Software as a Service</a:t>
            </a:r>
          </a:p>
          <a:p>
            <a:pPr algn="ctr"/>
            <a:r>
              <a:rPr lang="de-DE" sz="1200" dirty="0"/>
              <a:t>(SaaS)</a:t>
            </a:r>
          </a:p>
        </p:txBody>
      </p:sp>
      <p:sp>
        <p:nvSpPr>
          <p:cNvPr id="15" name="Rechteck: abgerundete Ecken 14">
            <a:extLst>
              <a:ext uri="{FF2B5EF4-FFF2-40B4-BE49-F238E27FC236}">
                <a16:creationId xmlns:a16="http://schemas.microsoft.com/office/drawing/2014/main" id="{E82AEB8A-9A16-45D0-8E71-6E5646FD36F7}"/>
              </a:ext>
            </a:extLst>
          </p:cNvPr>
          <p:cNvSpPr/>
          <p:nvPr/>
        </p:nvSpPr>
        <p:spPr>
          <a:xfrm>
            <a:off x="6347992" y="3397006"/>
            <a:ext cx="2056203" cy="844949"/>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Platform as a Service</a:t>
            </a:r>
          </a:p>
          <a:p>
            <a:pPr algn="ctr"/>
            <a:r>
              <a:rPr lang="de-DE" sz="1200" dirty="0"/>
              <a:t>(PaaS)</a:t>
            </a:r>
          </a:p>
        </p:txBody>
      </p:sp>
      <p:sp>
        <p:nvSpPr>
          <p:cNvPr id="16" name="Rechteck: abgerundete Ecken 15">
            <a:extLst>
              <a:ext uri="{FF2B5EF4-FFF2-40B4-BE49-F238E27FC236}">
                <a16:creationId xmlns:a16="http://schemas.microsoft.com/office/drawing/2014/main" id="{8B6AEE57-1F9D-42BA-9529-ABD6801741CE}"/>
              </a:ext>
            </a:extLst>
          </p:cNvPr>
          <p:cNvSpPr/>
          <p:nvPr/>
        </p:nvSpPr>
        <p:spPr>
          <a:xfrm>
            <a:off x="8656187" y="3389862"/>
            <a:ext cx="2056203" cy="844949"/>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Infrastructure as a Service </a:t>
            </a:r>
          </a:p>
          <a:p>
            <a:pPr algn="ctr"/>
            <a:r>
              <a:rPr lang="de-DE" sz="1200" dirty="0"/>
              <a:t>(IaaS)</a:t>
            </a:r>
          </a:p>
        </p:txBody>
      </p:sp>
      <p:sp>
        <p:nvSpPr>
          <p:cNvPr id="18" name="Rechteck: abgerundete Ecken 17">
            <a:extLst>
              <a:ext uri="{FF2B5EF4-FFF2-40B4-BE49-F238E27FC236}">
                <a16:creationId xmlns:a16="http://schemas.microsoft.com/office/drawing/2014/main" id="{8380EE54-D8B6-43F8-8523-97612C218E8E}"/>
              </a:ext>
            </a:extLst>
          </p:cNvPr>
          <p:cNvSpPr/>
          <p:nvPr/>
        </p:nvSpPr>
        <p:spPr>
          <a:xfrm>
            <a:off x="4046178" y="2219417"/>
            <a:ext cx="6666212" cy="68953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Resource Pooling </a:t>
            </a:r>
          </a:p>
        </p:txBody>
      </p:sp>
      <p:sp>
        <p:nvSpPr>
          <p:cNvPr id="20" name="Rechteck: abgerundete Ecken 19">
            <a:extLst>
              <a:ext uri="{FF2B5EF4-FFF2-40B4-BE49-F238E27FC236}">
                <a16:creationId xmlns:a16="http://schemas.microsoft.com/office/drawing/2014/main" id="{A2AAFB7D-411D-46C3-ADF3-877EA19AB570}"/>
              </a:ext>
            </a:extLst>
          </p:cNvPr>
          <p:cNvSpPr/>
          <p:nvPr/>
        </p:nvSpPr>
        <p:spPr>
          <a:xfrm>
            <a:off x="4046178" y="1336942"/>
            <a:ext cx="1404711" cy="68953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Broad Network Access</a:t>
            </a:r>
          </a:p>
        </p:txBody>
      </p:sp>
      <p:sp>
        <p:nvSpPr>
          <p:cNvPr id="22" name="Rechteck: abgerundete Ecken 21">
            <a:extLst>
              <a:ext uri="{FF2B5EF4-FFF2-40B4-BE49-F238E27FC236}">
                <a16:creationId xmlns:a16="http://schemas.microsoft.com/office/drawing/2014/main" id="{16E0BAF2-B633-47FD-A19E-6280F565C5C4}"/>
              </a:ext>
            </a:extLst>
          </p:cNvPr>
          <p:cNvSpPr/>
          <p:nvPr/>
        </p:nvSpPr>
        <p:spPr>
          <a:xfrm>
            <a:off x="5792749" y="1332240"/>
            <a:ext cx="1404711" cy="68953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Rapid Elasticity</a:t>
            </a:r>
          </a:p>
        </p:txBody>
      </p:sp>
      <p:sp>
        <p:nvSpPr>
          <p:cNvPr id="24" name="Rechteck: abgerundete Ecken 23">
            <a:extLst>
              <a:ext uri="{FF2B5EF4-FFF2-40B4-BE49-F238E27FC236}">
                <a16:creationId xmlns:a16="http://schemas.microsoft.com/office/drawing/2014/main" id="{85611D7D-49CE-4C73-A408-BD1338A75438}"/>
              </a:ext>
            </a:extLst>
          </p:cNvPr>
          <p:cNvSpPr/>
          <p:nvPr/>
        </p:nvSpPr>
        <p:spPr>
          <a:xfrm>
            <a:off x="7539321" y="1334591"/>
            <a:ext cx="1404711" cy="68953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Measured Service</a:t>
            </a:r>
          </a:p>
        </p:txBody>
      </p:sp>
      <p:sp>
        <p:nvSpPr>
          <p:cNvPr id="25" name="Rechteck: abgerundete Ecken 24">
            <a:extLst>
              <a:ext uri="{FF2B5EF4-FFF2-40B4-BE49-F238E27FC236}">
                <a16:creationId xmlns:a16="http://schemas.microsoft.com/office/drawing/2014/main" id="{D05ECEC2-DC3B-4BF5-88C6-109A5A1C661F}"/>
              </a:ext>
            </a:extLst>
          </p:cNvPr>
          <p:cNvSpPr/>
          <p:nvPr/>
        </p:nvSpPr>
        <p:spPr>
          <a:xfrm>
            <a:off x="9307679" y="1337620"/>
            <a:ext cx="1404711" cy="68953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On-Demand Service</a:t>
            </a:r>
          </a:p>
        </p:txBody>
      </p:sp>
    </p:spTree>
    <p:extLst>
      <p:ext uri="{BB962C8B-B14F-4D97-AF65-F5344CB8AC3E}">
        <p14:creationId xmlns:p14="http://schemas.microsoft.com/office/powerpoint/2010/main" val="47568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DE477-D911-400A-A749-6210890EE79B}"/>
              </a:ext>
            </a:extLst>
          </p:cNvPr>
          <p:cNvSpPr>
            <a:spLocks noGrp="1"/>
          </p:cNvSpPr>
          <p:nvPr>
            <p:ph type="title"/>
          </p:nvPr>
        </p:nvSpPr>
        <p:spPr>
          <a:xfrm>
            <a:off x="404444" y="72451"/>
            <a:ext cx="11029616" cy="988332"/>
          </a:xfrm>
        </p:spPr>
        <p:txBody>
          <a:bodyPr/>
          <a:lstStyle/>
          <a:p>
            <a:r>
              <a:rPr lang="de-DE" dirty="0"/>
              <a:t>6. Hybrid Cloud</a:t>
            </a:r>
          </a:p>
        </p:txBody>
      </p:sp>
      <p:sp>
        <p:nvSpPr>
          <p:cNvPr id="3" name="Fußzeilenplatzhalter 2">
            <a:extLst>
              <a:ext uri="{FF2B5EF4-FFF2-40B4-BE49-F238E27FC236}">
                <a16:creationId xmlns:a16="http://schemas.microsoft.com/office/drawing/2014/main" id="{174A56E4-551B-4572-A09B-C2A1FE8ADB4B}"/>
              </a:ext>
            </a:extLst>
          </p:cNvPr>
          <p:cNvSpPr>
            <a:spLocks noGrp="1"/>
          </p:cNvSpPr>
          <p:nvPr>
            <p:ph type="ftr" sz="quarter" idx="11"/>
          </p:nvPr>
        </p:nvSpPr>
        <p:spPr/>
        <p:txBody>
          <a:bodyPr/>
          <a:lstStyle/>
          <a:p>
            <a:pPr rtl="0"/>
            <a:r>
              <a:rPr lang="en-US"/>
              <a:t>SESA´s WorkNet 4.0 - Backaground Information - Cloud Computing </a:t>
            </a:r>
            <a:endParaRPr lang="en-US" dirty="0"/>
          </a:p>
        </p:txBody>
      </p:sp>
      <p:sp>
        <p:nvSpPr>
          <p:cNvPr id="4" name="Foliennummernplatzhalter 3">
            <a:extLst>
              <a:ext uri="{FF2B5EF4-FFF2-40B4-BE49-F238E27FC236}">
                <a16:creationId xmlns:a16="http://schemas.microsoft.com/office/drawing/2014/main" id="{CE6AD655-F26A-4E01-BD52-0E1CBF1110D0}"/>
              </a:ext>
            </a:extLst>
          </p:cNvPr>
          <p:cNvSpPr>
            <a:spLocks noGrp="1"/>
          </p:cNvSpPr>
          <p:nvPr>
            <p:ph type="sldNum" sz="quarter" idx="12"/>
          </p:nvPr>
        </p:nvSpPr>
        <p:spPr/>
        <p:txBody>
          <a:bodyPr/>
          <a:lstStyle/>
          <a:p>
            <a:pPr rtl="0"/>
            <a:fld id="{3A98EE3D-8CD1-4C3F-BD1C-C98C9596463C}" type="slidenum">
              <a:rPr lang="en-US" smtClean="0"/>
              <a:t>8</a:t>
            </a:fld>
            <a:endParaRPr lang="en-US" dirty="0"/>
          </a:p>
        </p:txBody>
      </p:sp>
      <p:pic>
        <p:nvPicPr>
          <p:cNvPr id="5" name="Grafik 4">
            <a:extLst>
              <a:ext uri="{FF2B5EF4-FFF2-40B4-BE49-F238E27FC236}">
                <a16:creationId xmlns:a16="http://schemas.microsoft.com/office/drawing/2014/main" id="{E5A0E8E9-5B95-4AE8-A93D-A01C7A89DB72}"/>
              </a:ext>
            </a:extLst>
          </p:cNvPr>
          <p:cNvPicPr>
            <a:picLocks noChangeAspect="1"/>
          </p:cNvPicPr>
          <p:nvPr/>
        </p:nvPicPr>
        <p:blipFill>
          <a:blip r:embed="rId2"/>
          <a:stretch>
            <a:fillRect/>
          </a:stretch>
        </p:blipFill>
        <p:spPr>
          <a:xfrm>
            <a:off x="2142589" y="1060783"/>
            <a:ext cx="7553325" cy="4105275"/>
          </a:xfrm>
          <a:prstGeom prst="rect">
            <a:avLst/>
          </a:prstGeom>
        </p:spPr>
      </p:pic>
      <p:sp>
        <p:nvSpPr>
          <p:cNvPr id="7" name="Textfeld 6">
            <a:extLst>
              <a:ext uri="{FF2B5EF4-FFF2-40B4-BE49-F238E27FC236}">
                <a16:creationId xmlns:a16="http://schemas.microsoft.com/office/drawing/2014/main" id="{4F873477-95FA-4EA8-BA32-4E939BBF9F77}"/>
              </a:ext>
            </a:extLst>
          </p:cNvPr>
          <p:cNvSpPr txBox="1"/>
          <p:nvPr/>
        </p:nvSpPr>
        <p:spPr>
          <a:xfrm>
            <a:off x="2142589" y="5323393"/>
            <a:ext cx="7753886" cy="830997"/>
          </a:xfrm>
          <a:prstGeom prst="rect">
            <a:avLst/>
          </a:prstGeom>
          <a:noFill/>
        </p:spPr>
        <p:txBody>
          <a:bodyPr wrap="square">
            <a:spAutoFit/>
          </a:bodyPr>
          <a:lstStyle/>
          <a:p>
            <a:r>
              <a:rPr lang="en-US" sz="1200" b="0" i="0" dirty="0">
                <a:effectLst/>
              </a:rPr>
              <a:t>Most Governments and Public Organisations, that have more than 100 employees will have a combination of private and public clouds in their environment. This is the definition of hybrid cloud. Probably 99% will have an on-premise (or 3rd party hosted) private cloud for Active Directory and using public cloud for Office 365 with Azure Active Directory.</a:t>
            </a:r>
          </a:p>
          <a:p>
            <a:r>
              <a:rPr lang="en-US" sz="1200" b="1" dirty="0"/>
              <a:t>-&gt; The Bundesagentur für Arbeit (BA) uses a Private Deployment Model and switches actually to a Hybrid Model.</a:t>
            </a:r>
            <a:endParaRPr lang="de-DE" sz="1200" b="1" dirty="0"/>
          </a:p>
        </p:txBody>
      </p:sp>
      <p:pic>
        <p:nvPicPr>
          <p:cNvPr id="8" name="Grafik 7">
            <a:extLst>
              <a:ext uri="{FF2B5EF4-FFF2-40B4-BE49-F238E27FC236}">
                <a16:creationId xmlns:a16="http://schemas.microsoft.com/office/drawing/2014/main" id="{A5E40AAB-2A91-4134-B569-832EB23E3E38}"/>
              </a:ext>
            </a:extLst>
          </p:cNvPr>
          <p:cNvPicPr>
            <a:picLocks noChangeAspect="1"/>
          </p:cNvPicPr>
          <p:nvPr/>
        </p:nvPicPr>
        <p:blipFill>
          <a:blip r:embed="rId3"/>
          <a:stretch>
            <a:fillRect/>
          </a:stretch>
        </p:blipFill>
        <p:spPr>
          <a:xfrm>
            <a:off x="6909555" y="4516063"/>
            <a:ext cx="485775" cy="485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feld 8">
            <a:extLst>
              <a:ext uri="{FF2B5EF4-FFF2-40B4-BE49-F238E27FC236}">
                <a16:creationId xmlns:a16="http://schemas.microsoft.com/office/drawing/2014/main" id="{FF264D29-573B-4FA2-A354-E75C9E4286B2}"/>
              </a:ext>
            </a:extLst>
          </p:cNvPr>
          <p:cNvSpPr txBox="1"/>
          <p:nvPr/>
        </p:nvSpPr>
        <p:spPr>
          <a:xfrm>
            <a:off x="6857163" y="4651228"/>
            <a:ext cx="641239" cy="215444"/>
          </a:xfrm>
          <a:prstGeom prst="rect">
            <a:avLst/>
          </a:prstGeom>
          <a:solidFill>
            <a:schemeClr val="bg1"/>
          </a:solidFill>
        </p:spPr>
        <p:txBody>
          <a:bodyPr wrap="square" rtlCol="0">
            <a:spAutoFit/>
          </a:bodyPr>
          <a:lstStyle/>
          <a:p>
            <a:r>
              <a:rPr lang="de-DE" sz="800" b="1" dirty="0">
                <a:solidFill>
                  <a:srgbClr val="002060"/>
                </a:solidFill>
              </a:rPr>
              <a:t>Powtoon</a:t>
            </a:r>
          </a:p>
        </p:txBody>
      </p:sp>
    </p:spTree>
    <p:extLst>
      <p:ext uri="{BB962C8B-B14F-4D97-AF65-F5344CB8AC3E}">
        <p14:creationId xmlns:p14="http://schemas.microsoft.com/office/powerpoint/2010/main" val="97662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42" y="-104501"/>
            <a:ext cx="11029616" cy="1189554"/>
          </a:xfrm>
        </p:spPr>
        <p:txBody>
          <a:bodyPr/>
          <a:lstStyle/>
          <a:p>
            <a:r>
              <a:rPr lang="en-US" dirty="0">
                <a:latin typeface="+mj-lt"/>
              </a:rPr>
              <a:t>7. Cl</a:t>
            </a:r>
            <a:r>
              <a:rPr lang="en-US" dirty="0"/>
              <a:t>oud Service Delivery models briefly</a:t>
            </a:r>
            <a:endParaRPr lang="en-US" dirty="0">
              <a:solidFill>
                <a:schemeClr val="accent1"/>
              </a:solidFill>
              <a:latin typeface="+mj-lt"/>
            </a:endParaRPr>
          </a:p>
        </p:txBody>
      </p:sp>
      <p:pic>
        <p:nvPicPr>
          <p:cNvPr id="8" name="Grafik 7">
            <a:extLst>
              <a:ext uri="{FF2B5EF4-FFF2-40B4-BE49-F238E27FC236}">
                <a16:creationId xmlns:a16="http://schemas.microsoft.com/office/drawing/2014/main" id="{656916B0-72AA-41AC-935A-ADB875DD7907}"/>
              </a:ext>
            </a:extLst>
          </p:cNvPr>
          <p:cNvPicPr>
            <a:picLocks noChangeAspect="1"/>
          </p:cNvPicPr>
          <p:nvPr/>
        </p:nvPicPr>
        <p:blipFill>
          <a:blip r:embed="rId2"/>
          <a:stretch>
            <a:fillRect/>
          </a:stretch>
        </p:blipFill>
        <p:spPr>
          <a:xfrm>
            <a:off x="1620833" y="2052720"/>
            <a:ext cx="8950333" cy="3110867"/>
          </a:xfrm>
          <a:prstGeom prst="rect">
            <a:avLst/>
          </a:prstGeom>
        </p:spPr>
      </p:pic>
      <p:sp>
        <p:nvSpPr>
          <p:cNvPr id="17" name="Textfeld 16">
            <a:extLst>
              <a:ext uri="{FF2B5EF4-FFF2-40B4-BE49-F238E27FC236}">
                <a16:creationId xmlns:a16="http://schemas.microsoft.com/office/drawing/2014/main" id="{7018F8EA-31A4-4BBB-B066-3F4F6C33917E}"/>
              </a:ext>
            </a:extLst>
          </p:cNvPr>
          <p:cNvSpPr txBox="1"/>
          <p:nvPr/>
        </p:nvSpPr>
        <p:spPr>
          <a:xfrm>
            <a:off x="1620833" y="6611779"/>
            <a:ext cx="6094520" cy="246221"/>
          </a:xfrm>
          <a:prstGeom prst="rect">
            <a:avLst/>
          </a:prstGeom>
          <a:noFill/>
        </p:spPr>
        <p:txBody>
          <a:bodyPr wrap="square">
            <a:spAutoFit/>
          </a:bodyPr>
          <a:lstStyle/>
          <a:p>
            <a:r>
              <a:rPr lang="de-DE" sz="1000" dirty="0"/>
              <a:t>Source: https://www.ibm.com/cloud/learn/iaas-paas-saas</a:t>
            </a:r>
          </a:p>
        </p:txBody>
      </p:sp>
    </p:spTree>
    <p:extLst>
      <p:ext uri="{BB962C8B-B14F-4D97-AF65-F5344CB8AC3E}">
        <p14:creationId xmlns:p14="http://schemas.microsoft.com/office/powerpoint/2010/main" val="1276891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{B362679F-932E-4E6E-86B5-EC7BD785AA2B}tf33552983</Template>
  <TotalTime>0</TotalTime>
  <Words>2124</Words>
  <Application>Microsoft Office PowerPoint</Application>
  <PresentationFormat>Breitbild</PresentationFormat>
  <Paragraphs>190</Paragraphs>
  <Slides>21</Slides>
  <Notes>1</Notes>
  <HiddenSlides>2</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Calibri</vt:lpstr>
      <vt:lpstr>Franklin Gothic Book</vt:lpstr>
      <vt:lpstr>Franklin Gothic Demi</vt:lpstr>
      <vt:lpstr>IBM Plex Sans</vt:lpstr>
      <vt:lpstr>proxima-nova</vt:lpstr>
      <vt:lpstr>Wingdings 2</vt:lpstr>
      <vt:lpstr>DividendVTI</vt:lpstr>
      <vt:lpstr>Background Information on Cloud Computing   </vt:lpstr>
      <vt:lpstr>Agenda</vt:lpstr>
      <vt:lpstr>PowerPoint-Präsentation</vt:lpstr>
      <vt:lpstr>2. Cloud First versus Cloud Only Strategy</vt:lpstr>
      <vt:lpstr>3. Cloud Migration Strategy?</vt:lpstr>
      <vt:lpstr>4. Cloud Deployment Types</vt:lpstr>
      <vt:lpstr>5. Characteristics of Cloud Computing</vt:lpstr>
      <vt:lpstr>6. Hybrid Cloud</vt:lpstr>
      <vt:lpstr>7. Cloud Service Delivery models briefly</vt:lpstr>
      <vt:lpstr>8. Overview  on Cloud Delivery Models </vt:lpstr>
      <vt:lpstr>IaaS - Self Managed Components - Middleware </vt:lpstr>
      <vt:lpstr>IaaS - Self Managed Components – Runtime  </vt:lpstr>
      <vt:lpstr>9. Infrastructure as a Service - IaaS – Key Features</vt:lpstr>
      <vt:lpstr>10. PaaS – Technical Components </vt:lpstr>
      <vt:lpstr>11. Platform as a Service - paaS – Key Features</vt:lpstr>
      <vt:lpstr>12. Software as a Service – SaaS – Key Features</vt:lpstr>
      <vt:lpstr>13. Benefits of cloud Computing </vt:lpstr>
      <vt:lpstr>14. Concerns about cloud Computing </vt:lpstr>
      <vt:lpstr>Contact </vt:lpstr>
      <vt:lpstr>Thanks for your Attention!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2020-04-22T14:01:41Z</dcterms:created>
  <dcterms:modified xsi:type="dcterms:W3CDTF">2020-11-09T08:11:24Z</dcterms:modified>
</cp:coreProperties>
</file>