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6" r:id="rId4"/>
    <p:sldMasterId id="2147483697" r:id="rId5"/>
    <p:sldMasterId id="2147483714" r:id="rId6"/>
    <p:sldMasterId id="2147483725" r:id="rId7"/>
    <p:sldMasterId id="2147483735" r:id="rId8"/>
    <p:sldMasterId id="2147483745" r:id="rId9"/>
  </p:sldMasterIdLst>
  <p:notesMasterIdLst>
    <p:notesMasterId r:id="rId31"/>
  </p:notesMasterIdLst>
  <p:sldIdLst>
    <p:sldId id="256" r:id="rId10"/>
    <p:sldId id="412" r:id="rId11"/>
    <p:sldId id="417" r:id="rId12"/>
    <p:sldId id="418" r:id="rId13"/>
    <p:sldId id="411" r:id="rId14"/>
    <p:sldId id="364" r:id="rId15"/>
    <p:sldId id="393" r:id="rId16"/>
    <p:sldId id="666" r:id="rId17"/>
    <p:sldId id="382" r:id="rId18"/>
    <p:sldId id="668" r:id="rId19"/>
    <p:sldId id="672" r:id="rId20"/>
    <p:sldId id="677" r:id="rId21"/>
    <p:sldId id="676" r:id="rId22"/>
    <p:sldId id="686" r:id="rId23"/>
    <p:sldId id="665" r:id="rId24"/>
    <p:sldId id="667" r:id="rId25"/>
    <p:sldId id="649" r:id="rId26"/>
    <p:sldId id="678" r:id="rId27"/>
    <p:sldId id="688" r:id="rId28"/>
    <p:sldId id="687" r:id="rId29"/>
    <p:sldId id="394"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E8B"/>
    <a:srgbClr val="D9D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autoAdjust="0"/>
    <p:restoredTop sz="94727" autoAdjust="0"/>
  </p:normalViewPr>
  <p:slideViewPr>
    <p:cSldViewPr snapToGrid="0">
      <p:cViewPr varScale="1">
        <p:scale>
          <a:sx n="82" d="100"/>
          <a:sy n="82" d="100"/>
        </p:scale>
        <p:origin x="1312" y="168"/>
      </p:cViewPr>
      <p:guideLst>
        <p:guide orient="horz" pos="2160"/>
        <p:guide pos="3840"/>
      </p:guideLst>
    </p:cSldViewPr>
  </p:slideViewPr>
  <p:outlineViewPr>
    <p:cViewPr>
      <p:scale>
        <a:sx n="33" d="100"/>
        <a:sy n="33" d="100"/>
      </p:scale>
      <p:origin x="0" y="-40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0DD2E-AB41-4E17-A1C4-D6ABBEACEC49}" type="datetimeFigureOut">
              <a:rPr lang="fr-FR" smtClean="0"/>
              <a:t>31/10/2020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25655-1503-4624-86EA-B16CBA3C141F}" type="slidenum">
              <a:rPr lang="fr-FR" smtClean="0"/>
              <a:t>‹#›</a:t>
            </a:fld>
            <a:endParaRPr lang="fr-FR"/>
          </a:p>
        </p:txBody>
      </p:sp>
    </p:spTree>
    <p:extLst>
      <p:ext uri="{BB962C8B-B14F-4D97-AF65-F5344CB8AC3E}">
        <p14:creationId xmlns:p14="http://schemas.microsoft.com/office/powerpoint/2010/main" val="1889687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825655-1503-4624-86EA-B16CBA3C141F}" type="slidenum">
              <a:rPr lang="fr-FR" smtClean="0"/>
              <a:t>1</a:t>
            </a:fld>
            <a:endParaRPr lang="fr-FR"/>
          </a:p>
        </p:txBody>
      </p:sp>
    </p:spTree>
    <p:extLst>
      <p:ext uri="{BB962C8B-B14F-4D97-AF65-F5344CB8AC3E}">
        <p14:creationId xmlns:p14="http://schemas.microsoft.com/office/powerpoint/2010/main" val="2851310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6073B969-3B88-4FA8-AB7D-DD48C74CA461}" type="slidenum">
              <a:rPr lang="fi-FI" smtClean="0"/>
              <a:t>6</a:t>
            </a:fld>
            <a:endParaRPr lang="fi-FI"/>
          </a:p>
        </p:txBody>
      </p:sp>
    </p:spTree>
    <p:extLst>
      <p:ext uri="{BB962C8B-B14F-4D97-AF65-F5344CB8AC3E}">
        <p14:creationId xmlns:p14="http://schemas.microsoft.com/office/powerpoint/2010/main" val="2816330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4825655-1503-4624-86EA-B16CBA3C141F}" type="slidenum">
              <a:rPr lang="fr-FR" smtClean="0"/>
              <a:t>21</a:t>
            </a:fld>
            <a:endParaRPr lang="fr-FR"/>
          </a:p>
        </p:txBody>
      </p:sp>
    </p:spTree>
    <p:extLst>
      <p:ext uri="{BB962C8B-B14F-4D97-AF65-F5344CB8AC3E}">
        <p14:creationId xmlns:p14="http://schemas.microsoft.com/office/powerpoint/2010/main" val="3603799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r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t>‹#›</a:t>
            </a:fld>
            <a:endParaRPr lang="fr-FR" dirty="0"/>
          </a:p>
        </p:txBody>
      </p:sp>
    </p:spTree>
    <p:extLst>
      <p:ext uri="{BB962C8B-B14F-4D97-AF65-F5344CB8AC3E}">
        <p14:creationId xmlns:p14="http://schemas.microsoft.com/office/powerpoint/2010/main" val="360927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rtie 1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spTree>
    <p:extLst>
      <p:ext uri="{BB962C8B-B14F-4D97-AF65-F5344CB8AC3E}">
        <p14:creationId xmlns:p14="http://schemas.microsoft.com/office/powerpoint/2010/main" val="41620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Diapositive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141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idia 1 Palsta">
    <p:spTree>
      <p:nvGrpSpPr>
        <p:cNvPr id="1" name=""/>
        <p:cNvGrpSpPr/>
        <p:nvPr/>
      </p:nvGrpSpPr>
      <p:grpSpPr>
        <a:xfrm>
          <a:off x="0" y="0"/>
          <a:ext cx="0" cy="0"/>
          <a:chOff x="0" y="0"/>
          <a:chExt cx="0" cy="0"/>
        </a:xfrm>
      </p:grpSpPr>
      <p:sp>
        <p:nvSpPr>
          <p:cNvPr id="7" name="Tekstin paikkamerkki 6"/>
          <p:cNvSpPr>
            <a:spLocks noGrp="1"/>
          </p:cNvSpPr>
          <p:nvPr>
            <p:ph type="body" sz="quarter" idx="11"/>
          </p:nvPr>
        </p:nvSpPr>
        <p:spPr>
          <a:xfrm>
            <a:off x="576000" y="1484315"/>
            <a:ext cx="11040000" cy="4563687"/>
          </a:xfrm>
        </p:spPr>
        <p:txBody>
          <a:bodyPr/>
          <a:lstStyle>
            <a:lvl1pPr>
              <a:lnSpc>
                <a:spcPct val="100000"/>
              </a:lnSpc>
              <a:defRPr/>
            </a:lvl1pPr>
            <a:lvl2pPr marL="285750" indent="-285750">
              <a:buFont typeface="Arial" panose="020B0604020202020204" pitchFamily="34" charset="0"/>
              <a:buChar char="•"/>
              <a:defRPr/>
            </a:lvl2pPr>
            <a:lvl4pPr marL="789750" indent="-285750">
              <a:buFont typeface="Arial" panose="020B0604020202020204" pitchFamily="34" charset="0"/>
              <a:buChar char="•"/>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5" name="Dian numeron paikkamerkki 14"/>
          <p:cNvSpPr>
            <a:spLocks noGrp="1"/>
          </p:cNvSpPr>
          <p:nvPr>
            <p:ph type="sldNum" sz="quarter" idx="12"/>
          </p:nvPr>
        </p:nvSpPr>
        <p:spPr/>
        <p:txBody>
          <a:bodyPr/>
          <a:lstStyle/>
          <a:p>
            <a:pPr algn="l"/>
            <a:fld id="{B142173B-15BF-4EB6-9337-26FE14823897}" type="slidenum">
              <a:rPr lang="fi-FI" smtClean="0">
                <a:solidFill>
                  <a:srgbClr val="000000"/>
                </a:solidFill>
              </a:rPr>
              <a:pPr algn="l"/>
              <a:t>‹#›</a:t>
            </a:fld>
            <a:endParaRPr lang="fi-FI">
              <a:solidFill>
                <a:srgbClr val="000000"/>
              </a:solidFill>
            </a:endParaRPr>
          </a:p>
        </p:txBody>
      </p:sp>
      <p:sp>
        <p:nvSpPr>
          <p:cNvPr id="16" name="Alatunnisteen paikkamerkki 15"/>
          <p:cNvSpPr>
            <a:spLocks noGrp="1"/>
          </p:cNvSpPr>
          <p:nvPr>
            <p:ph type="ftr" sz="quarter" idx="13"/>
          </p:nvPr>
        </p:nvSpPr>
        <p:spPr/>
        <p:txBody>
          <a:bodyPr/>
          <a:lstStyle/>
          <a:p>
            <a:r>
              <a:rPr lang="fi-FI">
                <a:solidFill>
                  <a:srgbClr val="000000"/>
                </a:solidFill>
              </a:rPr>
              <a:t>Sitra  •  Henna Keränen •  26.10.2016  •</a:t>
            </a:r>
          </a:p>
        </p:txBody>
      </p:sp>
      <p:sp>
        <p:nvSpPr>
          <p:cNvPr id="17" name="Otsikko 16"/>
          <p:cNvSpPr>
            <a:spLocks noGrp="1"/>
          </p:cNvSpPr>
          <p:nvPr>
            <p:ph type="title"/>
          </p:nvPr>
        </p:nvSpPr>
        <p:spPr/>
        <p:txBody>
          <a:bodyPr/>
          <a:lstStyle/>
          <a:p>
            <a:r>
              <a:rPr lang="fi-FI"/>
              <a:t>Muokkaa perustyyl. napsautt.</a:t>
            </a:r>
          </a:p>
        </p:txBody>
      </p:sp>
    </p:spTree>
    <p:extLst>
      <p:ext uri="{BB962C8B-B14F-4D97-AF65-F5344CB8AC3E}">
        <p14:creationId xmlns:p14="http://schemas.microsoft.com/office/powerpoint/2010/main" val="358772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Partie 2">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114170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rtie 2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8610600" y="6274710"/>
            <a:ext cx="2743200" cy="365125"/>
          </a:xfrm>
        </p:spPr>
        <p:txBody>
          <a:bodyPr/>
          <a:lstStyle/>
          <a:p>
            <a:fld id="{17EB343F-F6D7-4696-8A01-EDB874459CA0}" type="slidenum">
              <a:rPr lang="fr-FR" smtClean="0"/>
              <a:t>‹#›</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793447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Partie 2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235284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artie 2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t>‹#›</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989202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artie 2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t>‹#›</a:t>
            </a:fld>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a:noFill/>
          <a:ln>
            <a:noFill/>
          </a:ln>
        </p:spPr>
      </p:pic>
    </p:spTree>
    <p:extLst>
      <p:ext uri="{BB962C8B-B14F-4D97-AF65-F5344CB8AC3E}">
        <p14:creationId xmlns:p14="http://schemas.microsoft.com/office/powerpoint/2010/main" val="2010852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artie 2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t>‹#›</a:t>
            </a:fld>
            <a:endParaRPr lang="fr-F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641588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Partie 2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103474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Partie 1 - titre">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3586466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rtie 2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spTree>
    <p:extLst>
      <p:ext uri="{BB962C8B-B14F-4D97-AF65-F5344CB8AC3E}">
        <p14:creationId xmlns:p14="http://schemas.microsoft.com/office/powerpoint/2010/main" val="3360229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Partie 2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523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Partie 3">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926102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Partie 3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t>‹#›</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520143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Partie 3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443325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Partie 3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t>‹#›</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6813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Partie 3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t>‹#›</a:t>
            </a:fld>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985547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Partie 3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t>‹#›</a:t>
            </a:fld>
            <a:endParaRPr lang="fr-F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892149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Partie 3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852976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artie 3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spTree>
    <p:extLst>
      <p:ext uri="{BB962C8B-B14F-4D97-AF65-F5344CB8AC3E}">
        <p14:creationId xmlns:p14="http://schemas.microsoft.com/office/powerpoint/2010/main" val="428682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artie 1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t>‹#›</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9623552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Partie 3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01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Partie 4">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458887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Partie 4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t>‹#›</a:t>
            </a:fld>
            <a:endParaRPr lang="fr-F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50477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Partie 4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347508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Partie 4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t>‹#›</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813538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Partie 4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t>‹#›</a:t>
            </a:fld>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615225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artie 4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t>‹#›</a:t>
            </a:fld>
            <a:endParaRPr lang="fr-F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1128616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Partie 4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4279509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artie 4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spTree>
    <p:extLst>
      <p:ext uri="{BB962C8B-B14F-4D97-AF65-F5344CB8AC3E}">
        <p14:creationId xmlns:p14="http://schemas.microsoft.com/office/powerpoint/2010/main" val="1878500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Partie 4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64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ie 1 - 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p>
            <a:fld id="{17EB343F-F6D7-4696-8A01-EDB874459CA0}" type="slidenum">
              <a:rPr lang="fr-FR" smtClean="0"/>
              <a:t>‹#›</a:t>
            </a:fld>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1120209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Partie 1 - titre">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solidFill>
                  <a:prstClr val="white"/>
                </a:solidFill>
              </a:rPr>
              <a:pPr/>
              <a:t>‹#›</a:t>
            </a:fld>
            <a:endParaRPr lang="fr-FR">
              <a:solidFill>
                <a:prstClr val="white"/>
              </a:solidFill>
            </a:endParaRPr>
          </a:p>
        </p:txBody>
      </p:sp>
    </p:spTree>
    <p:extLst>
      <p:ext uri="{BB962C8B-B14F-4D97-AF65-F5344CB8AC3E}">
        <p14:creationId xmlns:p14="http://schemas.microsoft.com/office/powerpoint/2010/main" val="3483801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Partie 1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813306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artie 1 - 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numéro de diapositive 2"/>
          <p:cNvSpPr>
            <a:spLocks noGrp="1"/>
          </p:cNvSpPr>
          <p:nvPr>
            <p:ph type="sldNum" sz="quarter" idx="10"/>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4926998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Partie 1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5016149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Partie 1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539609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Partie 1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0945684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Partie 1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966515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Partie 1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892050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artie 1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843846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Diapositive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88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Partie 1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2034766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Partie 2">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solidFill>
                  <a:prstClr val="white"/>
                </a:solidFill>
              </a:rPr>
              <a:pPr/>
              <a:t>‹#›</a:t>
            </a:fld>
            <a:endParaRPr lang="fr-FR">
              <a:solidFill>
                <a:prstClr val="white"/>
              </a:solidFill>
            </a:endParaRPr>
          </a:p>
        </p:txBody>
      </p:sp>
    </p:spTree>
    <p:extLst>
      <p:ext uri="{BB962C8B-B14F-4D97-AF65-F5344CB8AC3E}">
        <p14:creationId xmlns:p14="http://schemas.microsoft.com/office/powerpoint/2010/main" val="1981030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Partie 2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a:xfrm>
            <a:off x="8610600" y="6274710"/>
            <a:ext cx="2743200" cy="365125"/>
          </a:xfrm>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257450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Partie 2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71931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Partie 2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8740384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Partie 2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a:noFill/>
          <a:ln>
            <a:noFill/>
          </a:ln>
        </p:spPr>
      </p:pic>
    </p:spTree>
    <p:extLst>
      <p:ext uri="{BB962C8B-B14F-4D97-AF65-F5344CB8AC3E}">
        <p14:creationId xmlns:p14="http://schemas.microsoft.com/office/powerpoint/2010/main" val="16885107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Partie 2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5806280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Partie 2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114137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artie 2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833102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Partie 2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432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Partie 3">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solidFill>
                  <a:prstClr val="white"/>
                </a:solidFill>
              </a:rPr>
              <a:pPr/>
              <a:t>‹#›</a:t>
            </a:fld>
            <a:endParaRPr lang="fr-FR">
              <a:solidFill>
                <a:prstClr val="white"/>
              </a:solidFill>
            </a:endParaRPr>
          </a:p>
        </p:txBody>
      </p:sp>
    </p:spTree>
    <p:extLst>
      <p:ext uri="{BB962C8B-B14F-4D97-AF65-F5344CB8AC3E}">
        <p14:creationId xmlns:p14="http://schemas.microsoft.com/office/powerpoint/2010/main" val="239443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artie 1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t>‹#›</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2920019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Partie 3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170707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Partie 3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4507373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Partie 3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596389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Partie 3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149272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Partie 3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0096678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Partie 3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2790416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artie 3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405706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Partie 3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39731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Partie 4">
    <p:spTree>
      <p:nvGrpSpPr>
        <p:cNvPr id="1" name=""/>
        <p:cNvGrpSpPr/>
        <p:nvPr/>
      </p:nvGrpSpPr>
      <p:grpSpPr>
        <a:xfrm>
          <a:off x="0" y="0"/>
          <a:ext cx="0" cy="0"/>
          <a:chOff x="0" y="0"/>
          <a:chExt cx="0" cy="0"/>
        </a:xfrm>
      </p:grpSpPr>
      <p:sp>
        <p:nvSpPr>
          <p:cNvPr id="8" name="Rectangle 7"/>
          <p:cNvSpPr/>
          <p:nvPr userDrawn="1"/>
        </p:nvSpPr>
        <p:spPr>
          <a:xfrm>
            <a:off x="0" y="0"/>
            <a:ext cx="11353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r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17EB343F-F6D7-4696-8A01-EDB874459CA0}" type="slidenum">
              <a:rPr lang="fr-FR" smtClean="0">
                <a:solidFill>
                  <a:prstClr val="white"/>
                </a:solidFill>
              </a:rPr>
              <a:pPr/>
              <a:t>‹#›</a:t>
            </a:fld>
            <a:endParaRPr lang="fr-FR">
              <a:solidFill>
                <a:prstClr val="white"/>
              </a:solidFill>
            </a:endParaRPr>
          </a:p>
        </p:txBody>
      </p:sp>
    </p:spTree>
    <p:extLst>
      <p:ext uri="{BB962C8B-B14F-4D97-AF65-F5344CB8AC3E}">
        <p14:creationId xmlns:p14="http://schemas.microsoft.com/office/powerpoint/2010/main" val="33644187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Partie 4 - 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11311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artie 1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t>‹#›</a:t>
            </a:fld>
            <a:endParaRPr lang="fr-F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568890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Partie 4 - 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27471883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artie 4 - 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1333884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Partie 4 - 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9292555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artie 4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5514909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Partie 4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9894494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artie 4 - 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540492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Partie 4 -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535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artie 1 - 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17EB343F-F6D7-4696-8A01-EDB874459CA0}" type="slidenum">
              <a:rPr lang="fr-FR" smtClean="0"/>
              <a:t>‹#›</a:t>
            </a:fld>
            <a:endParaRPr lang="fr-FR"/>
          </a:p>
        </p:txBody>
      </p:sp>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356779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Partie 1 - 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17EB343F-F6D7-4696-8A01-EDB874459CA0}" type="slidenum">
              <a:rPr lang="fr-FR" smtClean="0"/>
              <a:t>‹#›</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Tree>
    <p:extLst>
      <p:ext uri="{BB962C8B-B14F-4D97-AF65-F5344CB8AC3E}">
        <p14:creationId xmlns:p14="http://schemas.microsoft.com/office/powerpoint/2010/main" val="405754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5.jpeg"/><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6.jpe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7.jpeg"/><Relationship Id="rId5" Type="http://schemas.openxmlformats.org/officeDocument/2006/relationships/slideLayout" Target="../slideLayouts/slideLayout35.xml"/><Relationship Id="rId10" Type="http://schemas.openxmlformats.org/officeDocument/2006/relationships/theme" Target="../theme/theme5.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4.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6.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5.jpeg"/><Relationship Id="rId5" Type="http://schemas.openxmlformats.org/officeDocument/2006/relationships/slideLayout" Target="../slideLayouts/slideLayout54.xml"/><Relationship Id="rId10" Type="http://schemas.openxmlformats.org/officeDocument/2006/relationships/theme" Target="../theme/theme7.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6.jpeg"/><Relationship Id="rId5" Type="http://schemas.openxmlformats.org/officeDocument/2006/relationships/slideLayout" Target="../slideLayouts/slideLayout63.xml"/><Relationship Id="rId10" Type="http://schemas.openxmlformats.org/officeDocument/2006/relationships/theme" Target="../theme/theme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7.jpeg"/><Relationship Id="rId5" Type="http://schemas.openxmlformats.org/officeDocument/2006/relationships/slideLayout" Target="../slideLayouts/slideLayout72.xml"/><Relationship Id="rId10" Type="http://schemas.openxmlformats.org/officeDocument/2006/relationships/theme" Target="../theme/theme9.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0218"/>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pPr/>
              <a:t>‹#›</a:t>
            </a:fld>
            <a:endParaRPr lang="fr-FR"/>
          </a:p>
        </p:txBody>
      </p:sp>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59957" y="6038849"/>
            <a:ext cx="714206" cy="768284"/>
          </a:xfrm>
          <a:prstGeom prst="rect">
            <a:avLst/>
          </a:prstGeom>
        </p:spPr>
      </p:pic>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B5E76-6E97-48F5-9568-4083109D052D}" type="datetimeFigureOut">
              <a:rPr lang="fr-FR" smtClean="0"/>
              <a:t>31/10/2020</a:t>
            </a:fld>
            <a:endParaRPr lang="fr-FR"/>
          </a:p>
        </p:txBody>
      </p:sp>
    </p:spTree>
    <p:extLst>
      <p:ext uri="{BB962C8B-B14F-4D97-AF65-F5344CB8AC3E}">
        <p14:creationId xmlns:p14="http://schemas.microsoft.com/office/powerpoint/2010/main" val="373323824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13" cstate="print">
            <a:extLst>
              <a:ext uri="{28A0092B-C50C-407E-A947-70E740481C1C}">
                <a14:useLocalDpi xmlns:a14="http://schemas.microsoft.com/office/drawing/2010/main" val="0"/>
              </a:ext>
            </a:extLst>
          </a:blip>
          <a:srcRect r="87160"/>
          <a:stretch/>
        </p:blipFill>
        <p:spPr>
          <a:xfrm>
            <a:off x="11647464" y="0"/>
            <a:ext cx="540000" cy="6858000"/>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0218"/>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262961866"/>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707" r:id="rId3"/>
    <p:sldLayoutId id="2147483668" r:id="rId4"/>
    <p:sldLayoutId id="2147483669" r:id="rId5"/>
    <p:sldLayoutId id="2147483670" r:id="rId6"/>
    <p:sldLayoutId id="2147483671" r:id="rId7"/>
    <p:sldLayoutId id="2147483672" r:id="rId8"/>
    <p:sldLayoutId id="2147483673" r:id="rId9"/>
    <p:sldLayoutId id="2147483710"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18259" r="70825"/>
          <a:stretch/>
        </p:blipFill>
        <p:spPr>
          <a:xfrm>
            <a:off x="11655953" y="0"/>
            <a:ext cx="540000" cy="6858000"/>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7471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989490048"/>
      </p:ext>
    </p:extLst>
  </p:cSld>
  <p:clrMap bg1="lt1" tx1="dk1" bg2="lt2" tx2="dk2" accent1="accent1" accent2="accent2" accent3="accent3" accent4="accent4" accent5="accent5" accent6="accent6" hlink="hlink" folHlink="folHlink"/>
  <p:sldLayoutIdLst>
    <p:sldLayoutId id="2147483676" r:id="rId1"/>
    <p:sldLayoutId id="2147483679" r:id="rId2"/>
    <p:sldLayoutId id="2147483680" r:id="rId3"/>
    <p:sldLayoutId id="2147483681" r:id="rId4"/>
    <p:sldLayoutId id="2147483682" r:id="rId5"/>
    <p:sldLayoutId id="2147483683" r:id="rId6"/>
    <p:sldLayoutId id="2147483684" r:id="rId7"/>
    <p:sldLayoutId id="2147483685" r:id="rId8"/>
    <p:sldLayoutId id="214748371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r="88001"/>
          <a:stretch/>
        </p:blipFill>
        <p:spPr>
          <a:xfrm>
            <a:off x="11645650" y="0"/>
            <a:ext cx="540000" cy="6857999"/>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8382"/>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174382287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693" r:id="rId5"/>
    <p:sldLayoutId id="2147483694" r:id="rId6"/>
    <p:sldLayoutId id="2147483695" r:id="rId7"/>
    <p:sldLayoutId id="2147483696" r:id="rId8"/>
    <p:sldLayoutId id="214748371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pic>
        <p:nvPicPr>
          <p:cNvPr id="7" name="Imag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r="88506"/>
          <a:stretch/>
        </p:blipFill>
        <p:spPr>
          <a:xfrm>
            <a:off x="11647464" y="0"/>
            <a:ext cx="540000" cy="6857999"/>
          </a:xfrm>
          <a:prstGeom prst="rect">
            <a:avLst/>
          </a:prstGeom>
        </p:spPr>
      </p:pic>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0218"/>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pPr/>
              <a:t>‹#›</a:t>
            </a:fld>
            <a:endParaRPr lang="fr-FR"/>
          </a:p>
        </p:txBody>
      </p:sp>
    </p:spTree>
    <p:extLst>
      <p:ext uri="{BB962C8B-B14F-4D97-AF65-F5344CB8AC3E}">
        <p14:creationId xmlns:p14="http://schemas.microsoft.com/office/powerpoint/2010/main" val="125574785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1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userDrawn="1"/>
        </p:nvPicPr>
        <p:blipFill rotWithShape="1">
          <a:blip r:embed="rId12" cstate="print">
            <a:extLst>
              <a:ext uri="{28A0092B-C50C-407E-A947-70E740481C1C}">
                <a14:useLocalDpi xmlns:a14="http://schemas.microsoft.com/office/drawing/2010/main" val="0"/>
              </a:ext>
            </a:extLst>
          </a:blip>
          <a:srcRect r="87160"/>
          <a:stretch/>
        </p:blipFill>
        <p:spPr>
          <a:xfrm>
            <a:off x="11647464" y="0"/>
            <a:ext cx="540000" cy="6858000"/>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0218"/>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9098320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18259" r="70825"/>
          <a:stretch/>
        </p:blipFill>
        <p:spPr>
          <a:xfrm>
            <a:off x="11655953" y="0"/>
            <a:ext cx="540000" cy="6858000"/>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74710"/>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2258166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r="88001"/>
          <a:stretch/>
        </p:blipFill>
        <p:spPr>
          <a:xfrm>
            <a:off x="11645650" y="0"/>
            <a:ext cx="540000" cy="6857999"/>
          </a:xfrm>
          <a:prstGeom prst="rect">
            <a:avLst/>
          </a:prstGeom>
        </p:spPr>
      </p:pic>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8382"/>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7603070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pic>
        <p:nvPicPr>
          <p:cNvPr id="7" name="Imag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r="88506"/>
          <a:stretch/>
        </p:blipFill>
        <p:spPr>
          <a:xfrm>
            <a:off x="11647464" y="0"/>
            <a:ext cx="540000" cy="6857999"/>
          </a:xfrm>
          <a:prstGeom prst="rect">
            <a:avLst/>
          </a:prstGeom>
        </p:spPr>
      </p:pic>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4"/>
          </p:nvPr>
        </p:nvSpPr>
        <p:spPr>
          <a:xfrm>
            <a:off x="8610600" y="6250218"/>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7EB343F-F6D7-4696-8A01-EDB874459CA0}"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0291278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yle.fi/uutiset/3-10145548"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2CC"/>
        </a:solid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21" y="5442853"/>
            <a:ext cx="1438580" cy="139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0686" y="867686"/>
            <a:ext cx="11580707" cy="646331"/>
          </a:xfrm>
          <a:prstGeom prst="rect">
            <a:avLst/>
          </a:prstGeom>
        </p:spPr>
        <p:txBody>
          <a:bodyPr wrap="square">
            <a:spAutoFit/>
          </a:bodyPr>
          <a:lstStyle/>
          <a:p>
            <a:pPr algn="ctr">
              <a:spcAft>
                <a:spcPts val="0"/>
              </a:spcAft>
            </a:pPr>
            <a:r>
              <a:rPr lang="en-GB" sz="3600" b="1" dirty="0"/>
              <a:t>Technical Assistance to Social Welfare in Georgia</a:t>
            </a:r>
            <a:endParaRPr lang="fr-FR" sz="3600" b="1" dirty="0">
              <a:latin typeface="Times New Roman" panose="02020603050405020304" pitchFamily="18" charset="0"/>
              <a:ea typeface="Times New Roman" panose="02020603050405020304" pitchFamily="18" charset="0"/>
            </a:endParaRPr>
          </a:p>
        </p:txBody>
      </p:sp>
      <p:pic>
        <p:nvPicPr>
          <p:cNvPr id="1026" name="Picture 3" descr="Description: á¡áá¥áá áááááá¡ á¨á áááá¡, á¯áááá ááááááá¡á áá á¡ááªáááá£á á áááªááá¡ á¡áááááá¡á¢á á - áááááá á áááá á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263" y="5832221"/>
            <a:ext cx="4223926" cy="8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267932" y="2674222"/>
            <a:ext cx="7628589" cy="3046988"/>
          </a:xfrm>
          <a:prstGeom prst="rect">
            <a:avLst/>
          </a:prstGeom>
        </p:spPr>
        <p:txBody>
          <a:bodyPr wrap="square">
            <a:spAutoFit/>
          </a:bodyPr>
          <a:lstStyle/>
          <a:p>
            <a:pPr algn="ctr"/>
            <a:r>
              <a:rPr lang="en-GB" sz="3200" b="1" dirty="0"/>
              <a:t>Activating the social assistance recipients and vulnerable workers: experiences from Finland</a:t>
            </a:r>
          </a:p>
          <a:p>
            <a:pPr algn="ctr"/>
            <a:endParaRPr lang="en-GB" sz="2400" b="1" dirty="0"/>
          </a:p>
          <a:p>
            <a:pPr algn="ctr"/>
            <a:endParaRPr lang="en-GB" sz="2400" b="1" dirty="0"/>
          </a:p>
          <a:p>
            <a:pPr algn="ctr"/>
            <a:r>
              <a:rPr lang="en-GB" sz="2400" b="1" dirty="0"/>
              <a:t>Pillar 4: Covid-19 impact and sustainability for employment, labour and social assistance   </a:t>
            </a:r>
            <a:endParaRPr lang="en-GB" sz="2400" dirty="0"/>
          </a:p>
        </p:txBody>
      </p:sp>
      <p:pic>
        <p:nvPicPr>
          <p:cNvPr id="8" name="Picture 2" descr="cid:image001.png@01D33950.0A0BF8C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7146" y="5832221"/>
            <a:ext cx="2064247" cy="86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211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6CC23D-79A5-0F4C-9891-832D00A86614}"/>
              </a:ext>
            </a:extLst>
          </p:cNvPr>
          <p:cNvSpPr>
            <a:spLocks noGrp="1"/>
          </p:cNvSpPr>
          <p:nvPr>
            <p:ph type="title"/>
          </p:nvPr>
        </p:nvSpPr>
        <p:spPr/>
        <p:txBody>
          <a:bodyPr/>
          <a:lstStyle/>
          <a:p>
            <a:r>
              <a:rPr lang="en-GB" dirty="0"/>
              <a:t>Employment</a:t>
            </a:r>
          </a:p>
        </p:txBody>
      </p:sp>
      <p:sp>
        <p:nvSpPr>
          <p:cNvPr id="3" name="Sisällön paikkamerkki 2">
            <a:extLst>
              <a:ext uri="{FF2B5EF4-FFF2-40B4-BE49-F238E27FC236}">
                <a16:creationId xmlns:a16="http://schemas.microsoft.com/office/drawing/2014/main" id="{B016BBA3-6D11-2049-BC7D-D938E1FFA619}"/>
              </a:ext>
            </a:extLst>
          </p:cNvPr>
          <p:cNvSpPr>
            <a:spLocks noGrp="1"/>
          </p:cNvSpPr>
          <p:nvPr>
            <p:ph idx="1"/>
          </p:nvPr>
        </p:nvSpPr>
        <p:spPr/>
        <p:txBody>
          <a:bodyPr>
            <a:normAutofit fontScale="92500" lnSpcReduction="10000"/>
          </a:bodyPr>
          <a:lstStyle/>
          <a:p>
            <a:r>
              <a:rPr lang="en-GB" dirty="0"/>
              <a:t>Employment effects studied by utilising register data gathered in official registers on employment, taxable income and participation in employment-promoting measures</a:t>
            </a:r>
          </a:p>
          <a:p>
            <a:r>
              <a:rPr lang="en-GB" dirty="0"/>
              <a:t>Basically you test the effect of three different and perhaps contradictory mechanisms</a:t>
            </a:r>
          </a:p>
          <a:p>
            <a:pPr marL="514350" indent="-514350">
              <a:buAutoNum type="arabicParenBoth"/>
            </a:pPr>
            <a:r>
              <a:rPr lang="en-GB" dirty="0"/>
              <a:t>Income disregard -&gt; You may keep BI even if you get a job</a:t>
            </a:r>
          </a:p>
          <a:p>
            <a:pPr marL="514350" indent="-514350">
              <a:buAutoNum type="arabicParenBoth"/>
            </a:pPr>
            <a:r>
              <a:rPr lang="en-GB" dirty="0"/>
              <a:t>Absence of sanctions -&gt; You do not need to accept a job offer or participate in the active labour market policy measures (e.g. training)</a:t>
            </a:r>
          </a:p>
          <a:p>
            <a:pPr marL="514350" indent="-514350">
              <a:buAutoNum type="arabicParenBoth"/>
            </a:pPr>
            <a:r>
              <a:rPr lang="en-GB" dirty="0"/>
              <a:t>Absence of bureaucracy -&gt; No need to report incomes and no need for pay backs</a:t>
            </a:r>
          </a:p>
          <a:p>
            <a:pPr marL="0" indent="0">
              <a:buNone/>
            </a:pPr>
            <a:endParaRPr lang="en-GB" dirty="0"/>
          </a:p>
        </p:txBody>
      </p:sp>
    </p:spTree>
    <p:extLst>
      <p:ext uri="{BB962C8B-B14F-4D97-AF65-F5344CB8AC3E}">
        <p14:creationId xmlns:p14="http://schemas.microsoft.com/office/powerpoint/2010/main" val="290840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39A4E8-B181-3E46-8C06-0E8A26EFFC7B}"/>
              </a:ext>
            </a:extLst>
          </p:cNvPr>
          <p:cNvSpPr>
            <a:spLocks noGrp="1"/>
          </p:cNvSpPr>
          <p:nvPr>
            <p:ph type="title"/>
          </p:nvPr>
        </p:nvSpPr>
        <p:spPr/>
        <p:txBody>
          <a:bodyPr/>
          <a:lstStyle/>
          <a:p>
            <a:r>
              <a:rPr lang="en-GB" dirty="0"/>
              <a:t>Hypothesis</a:t>
            </a:r>
          </a:p>
        </p:txBody>
      </p:sp>
      <p:sp>
        <p:nvSpPr>
          <p:cNvPr id="3" name="Sisällön paikkamerkki 2">
            <a:extLst>
              <a:ext uri="{FF2B5EF4-FFF2-40B4-BE49-F238E27FC236}">
                <a16:creationId xmlns:a16="http://schemas.microsoft.com/office/drawing/2014/main" id="{FDB9FF47-D551-2D41-8584-7079323ADCE8}"/>
              </a:ext>
            </a:extLst>
          </p:cNvPr>
          <p:cNvSpPr>
            <a:spLocks noGrp="1"/>
          </p:cNvSpPr>
          <p:nvPr>
            <p:ph idx="1"/>
          </p:nvPr>
        </p:nvSpPr>
        <p:spPr/>
        <p:txBody>
          <a:bodyPr>
            <a:normAutofit/>
          </a:bodyPr>
          <a:lstStyle/>
          <a:p>
            <a:pPr marL="514350" indent="-514350">
              <a:buAutoNum type="arabicParenBoth"/>
            </a:pPr>
            <a:r>
              <a:rPr lang="en-GB" dirty="0"/>
              <a:t>Income disregard -&gt; better incentives for work -&gt; improved employment</a:t>
            </a:r>
          </a:p>
          <a:p>
            <a:pPr marL="514350" indent="-514350">
              <a:buAutoNum type="arabicParenBoth"/>
            </a:pPr>
            <a:r>
              <a:rPr lang="en-GB" dirty="0"/>
              <a:t>Absence of sanctions &amp; </a:t>
            </a:r>
            <a:r>
              <a:rPr lang="en-GB" dirty="0" err="1"/>
              <a:t>bureacracy</a:t>
            </a:r>
            <a:r>
              <a:rPr lang="en-GB" dirty="0"/>
              <a:t> -&gt; </a:t>
            </a:r>
          </a:p>
          <a:p>
            <a:pPr marL="0" indent="0">
              <a:buNone/>
            </a:pPr>
            <a:r>
              <a:rPr lang="en-GB" dirty="0"/>
              <a:t>people may become lazy and stop seeking employment </a:t>
            </a:r>
          </a:p>
          <a:p>
            <a:pPr marL="0" indent="0">
              <a:buNone/>
            </a:pPr>
            <a:r>
              <a:rPr lang="en-GB" dirty="0"/>
              <a:t>	OR </a:t>
            </a:r>
          </a:p>
          <a:p>
            <a:pPr marL="0" indent="0">
              <a:buNone/>
            </a:pPr>
            <a:r>
              <a:rPr lang="en-GB" dirty="0"/>
              <a:t>basic income may release their employment potential when mandatory measures and involved bureaucracy are removed</a:t>
            </a:r>
          </a:p>
          <a:p>
            <a:pPr marL="0" indent="0">
              <a:buNone/>
            </a:pPr>
            <a:endParaRPr lang="en-GB" dirty="0"/>
          </a:p>
          <a:p>
            <a:pPr marL="0" indent="0">
              <a:buNone/>
            </a:pPr>
            <a:r>
              <a:rPr lang="en-GB" dirty="0"/>
              <a:t>Generally, expectation of slightly improved employment</a:t>
            </a:r>
          </a:p>
        </p:txBody>
      </p:sp>
    </p:spTree>
    <p:extLst>
      <p:ext uri="{BB962C8B-B14F-4D97-AF65-F5344CB8AC3E}">
        <p14:creationId xmlns:p14="http://schemas.microsoft.com/office/powerpoint/2010/main" val="389721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6838" y="0"/>
            <a:ext cx="10332000" cy="1008000"/>
          </a:xfrm>
        </p:spPr>
        <p:txBody>
          <a:bodyPr/>
          <a:lstStyle/>
          <a:p>
            <a:r>
              <a:rPr lang="fi-FI" dirty="0" err="1">
                <a:latin typeface="Segoe UI Semibold" panose="020B0702040204020203" pitchFamily="34" charset="0"/>
                <a:cs typeface="Segoe UI Semibold" panose="020B0702040204020203" pitchFamily="34" charset="0"/>
              </a:rPr>
              <a:t>Employment</a:t>
            </a:r>
            <a:endParaRPr lang="fi-FI" dirty="0">
              <a:latin typeface="Segoe UI Semibold" panose="020B0702040204020203" pitchFamily="34" charset="0"/>
              <a:cs typeface="Segoe UI Semibold" panose="020B0702040204020203" pitchFamily="34" charset="0"/>
            </a:endParaRPr>
          </a:p>
        </p:txBody>
      </p:sp>
      <p:sp>
        <p:nvSpPr>
          <p:cNvPr id="3" name="Sisällön paikkamerkki 2"/>
          <p:cNvSpPr>
            <a:spLocks noGrp="1"/>
          </p:cNvSpPr>
          <p:nvPr>
            <p:ph idx="1"/>
          </p:nvPr>
        </p:nvSpPr>
        <p:spPr>
          <a:xfrm>
            <a:off x="814078" y="1188489"/>
            <a:ext cx="10539722" cy="4637123"/>
          </a:xfrm>
        </p:spPr>
        <p:txBody>
          <a:bodyPr>
            <a:normAutofit fontScale="92500" lnSpcReduction="20000"/>
          </a:bodyPr>
          <a:lstStyle/>
          <a:p>
            <a:r>
              <a:rPr lang="en-GB" sz="2800" dirty="0"/>
              <a:t>From November 2017 to October 2018 </a:t>
            </a:r>
            <a:r>
              <a:rPr lang="en-GB" sz="2800" b="1" dirty="0"/>
              <a:t>employment increased on average six days more</a:t>
            </a:r>
            <a:r>
              <a:rPr lang="en-GB" sz="2800" dirty="0"/>
              <a:t> in the treatment group than in the control group - </a:t>
            </a:r>
            <a:r>
              <a:rPr lang="en-US" sz="2800" dirty="0"/>
              <a:t>more positive employment effects among families with children, and among those whose mother tongue is other than Finnish, Swedish or Same </a:t>
            </a:r>
          </a:p>
          <a:p>
            <a:r>
              <a:rPr lang="en-GB" sz="2800" dirty="0"/>
              <a:t>In January 2018, </a:t>
            </a:r>
            <a:r>
              <a:rPr lang="en-GB" sz="2800" b="1" dirty="0"/>
              <a:t>an activation mo</a:t>
            </a:r>
            <a:r>
              <a:rPr lang="en-GB" sz="2800" dirty="0"/>
              <a:t>del was implemented as part of public UB system</a:t>
            </a:r>
          </a:p>
          <a:p>
            <a:r>
              <a:rPr lang="en-GB" dirty="0"/>
              <a:t>In the case of very low paying jobs, the control group actually worked as much as the basic income group</a:t>
            </a:r>
            <a:endParaRPr lang="en-GB" sz="2800" dirty="0"/>
          </a:p>
          <a:p>
            <a:r>
              <a:rPr lang="en-GB" sz="2800" dirty="0"/>
              <a:t>The employment effects for the second year of the experiment </a:t>
            </a:r>
            <a:r>
              <a:rPr lang="en-GB" sz="2800" b="1" dirty="0"/>
              <a:t>were a joint effect of the basic income experiment and the activation model</a:t>
            </a:r>
          </a:p>
          <a:p>
            <a:r>
              <a:rPr lang="en-GB" dirty="0"/>
              <a:t>The research group concluded that the huge carrot included in the basic income model did not actually work in increasing employment.</a:t>
            </a:r>
            <a:endParaRPr lang="fi-FI" sz="2800" b="1" dirty="0"/>
          </a:p>
        </p:txBody>
      </p:sp>
      <p:sp>
        <p:nvSpPr>
          <p:cNvPr id="4" name="Päivämäärän paikkamerkki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56BFA6-51AB-2844-9950-DC080BFD164B}" type="datetimeFigureOut">
              <a:rPr lang="en-GB" smtClean="0"/>
              <a:pPr/>
              <a:t>31/10/2020</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12</a:t>
            </a:fld>
            <a:endParaRPr lang="fi-FI"/>
          </a:p>
        </p:txBody>
      </p:sp>
    </p:spTree>
    <p:extLst>
      <p:ext uri="{BB962C8B-B14F-4D97-AF65-F5344CB8AC3E}">
        <p14:creationId xmlns:p14="http://schemas.microsoft.com/office/powerpoint/2010/main" val="57732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dresultat för aktiivimalli">
            <a:hlinkClick r:id="rId2"/>
            <a:extLst>
              <a:ext uri="{FF2B5EF4-FFF2-40B4-BE49-F238E27FC236}">
                <a16:creationId xmlns:a16="http://schemas.microsoft.com/office/drawing/2014/main" id="{E0B43E20-5155-4248-B49A-2FB8E4244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6" y="142876"/>
            <a:ext cx="9722230" cy="647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299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16838" y="0"/>
            <a:ext cx="10332000" cy="1008000"/>
          </a:xfrm>
        </p:spPr>
        <p:txBody>
          <a:bodyPr/>
          <a:lstStyle/>
          <a:p>
            <a:r>
              <a:rPr lang="fi-FI" dirty="0">
                <a:latin typeface="Segoe UI Semibold" panose="020B0702040204020203" pitchFamily="34" charset="0"/>
                <a:cs typeface="Segoe UI Semibold" panose="020B0702040204020203" pitchFamily="34" charset="0"/>
              </a:rPr>
              <a:t>Active </a:t>
            </a:r>
            <a:r>
              <a:rPr lang="fi-FI" dirty="0" err="1">
                <a:latin typeface="Segoe UI Semibold" panose="020B0702040204020203" pitchFamily="34" charset="0"/>
                <a:cs typeface="Segoe UI Semibold" panose="020B0702040204020203" pitchFamily="34" charset="0"/>
              </a:rPr>
              <a:t>labor</a:t>
            </a:r>
            <a:r>
              <a:rPr lang="fi-FI" dirty="0">
                <a:latin typeface="Segoe UI Semibold" panose="020B0702040204020203" pitchFamily="34" charset="0"/>
                <a:cs typeface="Segoe UI Semibold" panose="020B0702040204020203" pitchFamily="34" charset="0"/>
              </a:rPr>
              <a:t> market </a:t>
            </a:r>
            <a:r>
              <a:rPr lang="fi-FI" dirty="0" err="1">
                <a:latin typeface="Segoe UI Semibold" panose="020B0702040204020203" pitchFamily="34" charset="0"/>
                <a:cs typeface="Segoe UI Semibold" panose="020B0702040204020203" pitchFamily="34" charset="0"/>
              </a:rPr>
              <a:t>policy</a:t>
            </a:r>
            <a:r>
              <a:rPr lang="fi-FI" dirty="0">
                <a:latin typeface="Segoe UI Semibold" panose="020B0702040204020203" pitchFamily="34" charset="0"/>
                <a:cs typeface="Segoe UI Semibold" panose="020B0702040204020203" pitchFamily="34" charset="0"/>
              </a:rPr>
              <a:t> </a:t>
            </a:r>
            <a:r>
              <a:rPr lang="fi-FI" dirty="0" err="1">
                <a:latin typeface="Segoe UI Semibold" panose="020B0702040204020203" pitchFamily="34" charset="0"/>
                <a:cs typeface="Segoe UI Semibold" panose="020B0702040204020203" pitchFamily="34" charset="0"/>
              </a:rPr>
              <a:t>measures</a:t>
            </a:r>
            <a:endParaRPr lang="fi-FI" dirty="0">
              <a:latin typeface="Segoe UI Semibold" panose="020B0702040204020203" pitchFamily="34" charset="0"/>
              <a:cs typeface="Segoe UI Semibold" panose="020B0702040204020203" pitchFamily="34" charset="0"/>
            </a:endParaRPr>
          </a:p>
        </p:txBody>
      </p:sp>
      <p:sp>
        <p:nvSpPr>
          <p:cNvPr id="3" name="Sisällön paikkamerkki 2"/>
          <p:cNvSpPr>
            <a:spLocks noGrp="1"/>
          </p:cNvSpPr>
          <p:nvPr>
            <p:ph idx="1"/>
          </p:nvPr>
        </p:nvSpPr>
        <p:spPr>
          <a:xfrm>
            <a:off x="791435" y="1262231"/>
            <a:ext cx="10539722" cy="4873097"/>
          </a:xfrm>
        </p:spPr>
        <p:txBody>
          <a:bodyPr>
            <a:normAutofit fontScale="92500" lnSpcReduction="10000"/>
          </a:bodyPr>
          <a:lstStyle/>
          <a:p>
            <a:endParaRPr lang="en-GB" dirty="0"/>
          </a:p>
          <a:p>
            <a:r>
              <a:rPr lang="en-GB" dirty="0"/>
              <a:t>More surprisingly, the results from the final experiment report revealed that many members of the basic income group did not want to abandon employment services and active labour market policy measures. </a:t>
            </a:r>
          </a:p>
          <a:p>
            <a:r>
              <a:rPr lang="en-GB" dirty="0"/>
              <a:t>Participants were in no way obliged to register at employment office but a great majority of them decided to do so</a:t>
            </a:r>
          </a:p>
          <a:p>
            <a:r>
              <a:rPr lang="en-GB" dirty="0"/>
              <a:t>The share of people among the basic income group who were not registered in the employment office was at most only 17% lower than among the control group</a:t>
            </a:r>
          </a:p>
          <a:p>
            <a:r>
              <a:rPr lang="en-GB" dirty="0"/>
              <a:t>The research group concluded that the majority of the basic income group did not have a problem with the conditionality of employment services</a:t>
            </a:r>
            <a:endParaRPr lang="fi-FI" sz="2800" b="1" dirty="0"/>
          </a:p>
        </p:txBody>
      </p:sp>
      <p:sp>
        <p:nvSpPr>
          <p:cNvPr id="4" name="Päivämäärän paikkamerkki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56BFA6-51AB-2844-9950-DC080BFD164B}" type="datetimeFigureOut">
              <a:rPr lang="en-GB" smtClean="0"/>
              <a:pPr/>
              <a:t>31/10/2020</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14</a:t>
            </a:fld>
            <a:endParaRPr lang="fi-FI"/>
          </a:p>
        </p:txBody>
      </p:sp>
    </p:spTree>
    <p:extLst>
      <p:ext uri="{BB962C8B-B14F-4D97-AF65-F5344CB8AC3E}">
        <p14:creationId xmlns:p14="http://schemas.microsoft.com/office/powerpoint/2010/main" val="33419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B5399A-E5AB-EC47-B509-B0B1B2F13789}"/>
              </a:ext>
            </a:extLst>
          </p:cNvPr>
          <p:cNvSpPr>
            <a:spLocks noGrp="1"/>
          </p:cNvSpPr>
          <p:nvPr>
            <p:ph type="title"/>
          </p:nvPr>
        </p:nvSpPr>
        <p:spPr>
          <a:xfrm>
            <a:off x="766763" y="2122487"/>
            <a:ext cx="10515600" cy="1325563"/>
          </a:xfrm>
        </p:spPr>
        <p:txBody>
          <a:bodyPr/>
          <a:lstStyle/>
          <a:p>
            <a:r>
              <a:rPr lang="en-GB" dirty="0"/>
              <a:t>Well-being ”effects” – results from survey at the end 2018</a:t>
            </a:r>
          </a:p>
        </p:txBody>
      </p:sp>
    </p:spTree>
    <p:extLst>
      <p:ext uri="{BB962C8B-B14F-4D97-AF65-F5344CB8AC3E}">
        <p14:creationId xmlns:p14="http://schemas.microsoft.com/office/powerpoint/2010/main" val="3656536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0C761A-EE56-2645-A011-8A7A627F6F4F}"/>
              </a:ext>
            </a:extLst>
          </p:cNvPr>
          <p:cNvSpPr>
            <a:spLocks noGrp="1"/>
          </p:cNvSpPr>
          <p:nvPr>
            <p:ph type="title"/>
          </p:nvPr>
        </p:nvSpPr>
        <p:spPr/>
        <p:txBody>
          <a:bodyPr/>
          <a:lstStyle/>
          <a:p>
            <a:r>
              <a:rPr lang="en-GB" dirty="0"/>
              <a:t>Studying well-being</a:t>
            </a:r>
          </a:p>
        </p:txBody>
      </p:sp>
      <p:sp>
        <p:nvSpPr>
          <p:cNvPr id="3" name="Sisällön paikkamerkki 2">
            <a:extLst>
              <a:ext uri="{FF2B5EF4-FFF2-40B4-BE49-F238E27FC236}">
                <a16:creationId xmlns:a16="http://schemas.microsoft.com/office/drawing/2014/main" id="{F1FA805D-C480-B743-8F64-49D440ED52CA}"/>
              </a:ext>
            </a:extLst>
          </p:cNvPr>
          <p:cNvSpPr>
            <a:spLocks noGrp="1"/>
          </p:cNvSpPr>
          <p:nvPr>
            <p:ph idx="1"/>
          </p:nvPr>
        </p:nvSpPr>
        <p:spPr/>
        <p:txBody>
          <a:bodyPr/>
          <a:lstStyle/>
          <a:p>
            <a:r>
              <a:rPr lang="en-GB" dirty="0"/>
              <a:t>Not a focal point in the experiment, but budding evidence of positive effects from other studies</a:t>
            </a:r>
          </a:p>
          <a:p>
            <a:r>
              <a:rPr lang="en-GB" dirty="0"/>
              <a:t>No baseline survey, but a telephone survey conducted in October– December 2018</a:t>
            </a:r>
          </a:p>
          <a:p>
            <a:r>
              <a:rPr lang="en-GB" dirty="0"/>
              <a:t>Survey targeted at the 2,000 recipients of a basic income and at 5,000 persons in the control group</a:t>
            </a:r>
          </a:p>
          <a:p>
            <a:r>
              <a:rPr lang="en-GB" dirty="0"/>
              <a:t>Validated questions about social and financial wellbeing, subjective health, job-search activity and employment, as well as about attitudes towards basic income</a:t>
            </a:r>
          </a:p>
        </p:txBody>
      </p:sp>
    </p:spTree>
    <p:extLst>
      <p:ext uri="{BB962C8B-B14F-4D97-AF65-F5344CB8AC3E}">
        <p14:creationId xmlns:p14="http://schemas.microsoft.com/office/powerpoint/2010/main" val="99817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AC12A632-4040-EB42-835C-56088EAA46B7}"/>
              </a:ext>
            </a:extLst>
          </p:cNvPr>
          <p:cNvPicPr>
            <a:picLocks noChangeAspect="1"/>
          </p:cNvPicPr>
          <p:nvPr/>
        </p:nvPicPr>
        <p:blipFill>
          <a:blip r:embed="rId2"/>
          <a:stretch>
            <a:fillRect/>
          </a:stretch>
        </p:blipFill>
        <p:spPr>
          <a:xfrm>
            <a:off x="395287" y="1357313"/>
            <a:ext cx="11624174" cy="2960687"/>
          </a:xfrm>
          <a:prstGeom prst="rect">
            <a:avLst/>
          </a:prstGeom>
        </p:spPr>
      </p:pic>
    </p:spTree>
    <p:extLst>
      <p:ext uri="{BB962C8B-B14F-4D97-AF65-F5344CB8AC3E}">
        <p14:creationId xmlns:p14="http://schemas.microsoft.com/office/powerpoint/2010/main" val="1069022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75717" y="-149324"/>
            <a:ext cx="10332000" cy="1008000"/>
          </a:xfrm>
        </p:spPr>
        <p:txBody>
          <a:bodyPr/>
          <a:lstStyle/>
          <a:p>
            <a:r>
              <a:rPr lang="fi-FI" dirty="0" err="1">
                <a:latin typeface="Segoe UI Semibold" panose="020B0702040204020203" pitchFamily="34" charset="0"/>
                <a:cs typeface="Segoe UI Semibold" panose="020B0702040204020203" pitchFamily="34" charset="0"/>
              </a:rPr>
              <a:t>Subjective</a:t>
            </a:r>
            <a:r>
              <a:rPr lang="fi-FI" dirty="0">
                <a:latin typeface="Segoe UI Semibold" panose="020B0702040204020203" pitchFamily="34" charset="0"/>
                <a:cs typeface="Segoe UI Semibold" panose="020B0702040204020203" pitchFamily="34" charset="0"/>
              </a:rPr>
              <a:t> </a:t>
            </a:r>
            <a:r>
              <a:rPr lang="fi-FI" dirty="0" err="1">
                <a:latin typeface="Segoe UI Semibold" panose="020B0702040204020203" pitchFamily="34" charset="0"/>
                <a:cs typeface="Segoe UI Semibold" panose="020B0702040204020203" pitchFamily="34" charset="0"/>
              </a:rPr>
              <a:t>wellbeing</a:t>
            </a:r>
            <a:endParaRPr lang="fi-FI" dirty="0">
              <a:latin typeface="Segoe UI Semibold" panose="020B0702040204020203" pitchFamily="34" charset="0"/>
              <a:cs typeface="Segoe UI Semibold" panose="020B0702040204020203" pitchFamily="34" charset="0"/>
            </a:endParaRPr>
          </a:p>
        </p:txBody>
      </p:sp>
      <p:sp>
        <p:nvSpPr>
          <p:cNvPr id="3" name="Sisällön paikkamerkki 2"/>
          <p:cNvSpPr>
            <a:spLocks noGrp="1"/>
          </p:cNvSpPr>
          <p:nvPr>
            <p:ph idx="1"/>
          </p:nvPr>
        </p:nvSpPr>
        <p:spPr>
          <a:xfrm>
            <a:off x="946883" y="992232"/>
            <a:ext cx="10227085" cy="5257985"/>
          </a:xfrm>
        </p:spPr>
        <p:txBody>
          <a:bodyPr>
            <a:normAutofit fontScale="92500" lnSpcReduction="10000"/>
          </a:bodyPr>
          <a:lstStyle/>
          <a:p>
            <a:r>
              <a:rPr lang="en-GB" sz="2800" dirty="0"/>
              <a:t>The survey results showed </a:t>
            </a:r>
            <a:r>
              <a:rPr lang="en-GB" sz="2800" b="1" dirty="0"/>
              <a:t>significant differences between the groups on key indicators representing different aspects of subjective well-being </a:t>
            </a:r>
            <a:r>
              <a:rPr lang="en-GB" sz="2800" dirty="0"/>
              <a:t>- basic income recipients assessed their well-being more positively than respondents in the control group</a:t>
            </a:r>
          </a:p>
          <a:p>
            <a:r>
              <a:rPr lang="en-GB" b="1" dirty="0"/>
              <a:t>Higher generalized and institutional tru</a:t>
            </a:r>
            <a:r>
              <a:rPr lang="en-GB" dirty="0"/>
              <a:t>st, as well as </a:t>
            </a:r>
            <a:r>
              <a:rPr lang="en-GB" b="1" dirty="0"/>
              <a:t>confidence in the future and self-confidence</a:t>
            </a:r>
            <a:r>
              <a:rPr lang="en-GB" dirty="0"/>
              <a:t> among UBI recipients - also, </a:t>
            </a:r>
            <a:r>
              <a:rPr lang="en-GB" b="1" dirty="0"/>
              <a:t>less stress and symptoms of depression and better cognitive functioning</a:t>
            </a:r>
            <a:r>
              <a:rPr lang="en-GB" dirty="0"/>
              <a:t> than the control group</a:t>
            </a:r>
          </a:p>
          <a:p>
            <a:r>
              <a:rPr lang="en-GB" b="1" dirty="0"/>
              <a:t>Financial well-being</a:t>
            </a:r>
            <a:r>
              <a:rPr lang="en-GB" dirty="0"/>
              <a:t> of UBI recipients was better</a:t>
            </a:r>
            <a:endParaRPr lang="fi-FI" dirty="0"/>
          </a:p>
          <a:p>
            <a:r>
              <a:rPr lang="en-GB" dirty="0"/>
              <a:t>UBI recipients experienced </a:t>
            </a:r>
            <a:r>
              <a:rPr lang="en-GB" b="1" dirty="0"/>
              <a:t>less bureaucracy </a:t>
            </a:r>
          </a:p>
          <a:p>
            <a:r>
              <a:rPr lang="en-GB" dirty="0"/>
              <a:t>Different aspects of wellbeing were scrutinized in different subprojects – however they are clearly intertwined </a:t>
            </a:r>
            <a:endParaRPr lang="en-GB" sz="2800" dirty="0"/>
          </a:p>
          <a:p>
            <a:pPr marL="0" indent="0">
              <a:buNone/>
            </a:pPr>
            <a:r>
              <a:rPr lang="en-GB" sz="2800" dirty="0"/>
              <a:t> </a:t>
            </a:r>
            <a:endParaRPr lang="fi-FI" sz="2800" dirty="0"/>
          </a:p>
        </p:txBody>
      </p:sp>
      <p:sp>
        <p:nvSpPr>
          <p:cNvPr id="4" name="Päivämäärän paikkamerkki 3"/>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56BFA6-51AB-2844-9950-DC080BFD164B}" type="datetimeFigureOut">
              <a:rPr lang="en-GB" smtClean="0"/>
              <a:pPr/>
              <a:t>31/10/2020</a:t>
            </a:fld>
            <a:endParaRPr lang="fi-FI"/>
          </a:p>
        </p:txBody>
      </p:sp>
      <p:sp>
        <p:nvSpPr>
          <p:cNvPr id="6" name="Dian numeron paikkamerkki 5"/>
          <p:cNvSpPr>
            <a:spLocks noGrp="1"/>
          </p:cNvSpPr>
          <p:nvPr>
            <p:ph type="sldNum" sz="quarter" idx="12"/>
          </p:nvPr>
        </p:nvSpPr>
        <p:spPr/>
        <p:txBody>
          <a:bodyPr/>
          <a:lstStyle/>
          <a:p>
            <a:fld id="{E38D8271-015E-4BD9-B1A3-A057F5E8F4AB}" type="slidenum">
              <a:rPr lang="fi-FI" smtClean="0"/>
              <a:t>18</a:t>
            </a:fld>
            <a:endParaRPr lang="fi-FI"/>
          </a:p>
        </p:txBody>
      </p:sp>
    </p:spTree>
    <p:extLst>
      <p:ext uri="{BB962C8B-B14F-4D97-AF65-F5344CB8AC3E}">
        <p14:creationId xmlns:p14="http://schemas.microsoft.com/office/powerpoint/2010/main" val="400280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904958-4593-0B4F-8F49-5FAA381D7510}"/>
              </a:ext>
            </a:extLst>
          </p:cNvPr>
          <p:cNvSpPr>
            <a:spLocks noGrp="1"/>
          </p:cNvSpPr>
          <p:nvPr>
            <p:ph type="title"/>
          </p:nvPr>
        </p:nvSpPr>
        <p:spPr/>
        <p:txBody>
          <a:bodyPr/>
          <a:lstStyle/>
          <a:p>
            <a:r>
              <a:rPr lang="fi-US" dirty="0"/>
              <a:t>Activation model 2018-2019</a:t>
            </a:r>
          </a:p>
        </p:txBody>
      </p:sp>
      <p:sp>
        <p:nvSpPr>
          <p:cNvPr id="3" name="Sisällön paikkamerkki 2">
            <a:extLst>
              <a:ext uri="{FF2B5EF4-FFF2-40B4-BE49-F238E27FC236}">
                <a16:creationId xmlns:a16="http://schemas.microsoft.com/office/drawing/2014/main" id="{B8B47636-C433-564D-B6A6-5E3E7BF7DA1C}"/>
              </a:ext>
            </a:extLst>
          </p:cNvPr>
          <p:cNvSpPr>
            <a:spLocks noGrp="1"/>
          </p:cNvSpPr>
          <p:nvPr>
            <p:ph idx="1"/>
          </p:nvPr>
        </p:nvSpPr>
        <p:spPr>
          <a:xfrm>
            <a:off x="838200" y="1825624"/>
            <a:ext cx="10515600" cy="4424593"/>
          </a:xfrm>
        </p:spPr>
        <p:txBody>
          <a:bodyPr>
            <a:normAutofit fontScale="92500" lnSpcReduction="10000"/>
          </a:bodyPr>
          <a:lstStyle/>
          <a:p>
            <a:r>
              <a:rPr lang="en-US" dirty="0"/>
              <a:t>Aimed to tighten the conditions for benefit eligibility, in order to encourage activation of the unemployed, reduce the duration of periods in unemployment and increase the employment rate.</a:t>
            </a:r>
          </a:p>
          <a:p>
            <a:r>
              <a:rPr lang="en-US" dirty="0"/>
              <a:t>AM stipulated that the unemployed person had to meet an “activity condition” (participation in ALMPs or small earnings from work) in order to avoid curtailment of his or her benefits.</a:t>
            </a:r>
          </a:p>
          <a:p>
            <a:r>
              <a:rPr lang="en-US" dirty="0"/>
              <a:t>Received with tough criticism due to the fact that neither ALPMs nor work opportunities were available for all willing claimants</a:t>
            </a:r>
          </a:p>
          <a:p>
            <a:r>
              <a:rPr lang="en-US" dirty="0"/>
              <a:t>Incoming government scrapped the model in 2019. </a:t>
            </a:r>
          </a:p>
          <a:p>
            <a:r>
              <a:rPr lang="en-US" dirty="0"/>
              <a:t>Evaluation of employment effects yielded inconclusive results (</a:t>
            </a:r>
            <a:r>
              <a:rPr lang="en-US" dirty="0" err="1"/>
              <a:t>Kyyrä</a:t>
            </a:r>
            <a:r>
              <a:rPr lang="en-US" dirty="0"/>
              <a:t> et al. 2019). </a:t>
            </a:r>
            <a:endParaRPr lang="fi-US" dirty="0"/>
          </a:p>
          <a:p>
            <a:endParaRPr lang="fi-US" dirty="0"/>
          </a:p>
        </p:txBody>
      </p:sp>
      <p:sp>
        <p:nvSpPr>
          <p:cNvPr id="4" name="Dian numeron paikkamerkki 3">
            <a:extLst>
              <a:ext uri="{FF2B5EF4-FFF2-40B4-BE49-F238E27FC236}">
                <a16:creationId xmlns:a16="http://schemas.microsoft.com/office/drawing/2014/main" id="{261C916C-9B5E-4F42-B380-FB4921740905}"/>
              </a:ext>
            </a:extLst>
          </p:cNvPr>
          <p:cNvSpPr>
            <a:spLocks noGrp="1"/>
          </p:cNvSpPr>
          <p:nvPr>
            <p:ph type="sldNum" sz="quarter" idx="12"/>
          </p:nvPr>
        </p:nvSpPr>
        <p:spPr/>
        <p:txBody>
          <a:bodyPr/>
          <a:lstStyle/>
          <a:p>
            <a:fld id="{17EB343F-F6D7-4696-8A01-EDB874459CA0}" type="slidenum">
              <a:rPr lang="fr-FR" smtClean="0"/>
              <a:t>19</a:t>
            </a:fld>
            <a:endParaRPr lang="fr-FR"/>
          </a:p>
        </p:txBody>
      </p:sp>
    </p:spTree>
    <p:extLst>
      <p:ext uri="{BB962C8B-B14F-4D97-AF65-F5344CB8AC3E}">
        <p14:creationId xmlns:p14="http://schemas.microsoft.com/office/powerpoint/2010/main" val="53219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2</a:t>
            </a:fld>
            <a:endParaRPr lang="fr-FR"/>
          </a:p>
        </p:txBody>
      </p:sp>
      <p:sp>
        <p:nvSpPr>
          <p:cNvPr id="2" name="Otsikko 1">
            <a:extLst>
              <a:ext uri="{FF2B5EF4-FFF2-40B4-BE49-F238E27FC236}">
                <a16:creationId xmlns:a16="http://schemas.microsoft.com/office/drawing/2014/main" id="{D035390A-FAEC-7344-B469-B0CE376B60FC}"/>
              </a:ext>
            </a:extLst>
          </p:cNvPr>
          <p:cNvSpPr>
            <a:spLocks noGrp="1"/>
          </p:cNvSpPr>
          <p:nvPr>
            <p:ph type="title" idx="4294967295"/>
          </p:nvPr>
        </p:nvSpPr>
        <p:spPr>
          <a:xfrm>
            <a:off x="0" y="365125"/>
            <a:ext cx="10515600" cy="1325563"/>
          </a:xfrm>
        </p:spPr>
        <p:txBody>
          <a:bodyPr>
            <a:normAutofit/>
          </a:bodyPr>
          <a:lstStyle/>
          <a:p>
            <a:r>
              <a:rPr lang="en-US" dirty="0"/>
              <a:t>Temporary amendment of the Act on Social Assistance 2001-2003</a:t>
            </a:r>
            <a:endParaRPr lang="fi-US" dirty="0"/>
          </a:p>
        </p:txBody>
      </p:sp>
      <p:sp>
        <p:nvSpPr>
          <p:cNvPr id="3" name="Sisällön paikkamerkki 2">
            <a:extLst>
              <a:ext uri="{FF2B5EF4-FFF2-40B4-BE49-F238E27FC236}">
                <a16:creationId xmlns:a16="http://schemas.microsoft.com/office/drawing/2014/main" id="{45558E55-DEF0-164E-AA50-C6726472A6F1}"/>
              </a:ext>
            </a:extLst>
          </p:cNvPr>
          <p:cNvSpPr>
            <a:spLocks noGrp="1"/>
          </p:cNvSpPr>
          <p:nvPr>
            <p:ph idx="4294967295"/>
          </p:nvPr>
        </p:nvSpPr>
        <p:spPr>
          <a:xfrm>
            <a:off x="0" y="1825625"/>
            <a:ext cx="10515600" cy="4351338"/>
          </a:xfrm>
        </p:spPr>
        <p:txBody>
          <a:bodyPr>
            <a:normAutofit lnSpcReduction="10000"/>
          </a:bodyPr>
          <a:lstStyle/>
          <a:p>
            <a:r>
              <a:rPr lang="en-GB" dirty="0"/>
              <a:t>Three-year experiment involving a temporary amendment of the Act on Social Assistance in Finland.</a:t>
            </a:r>
            <a:endParaRPr lang="fi-US" dirty="0"/>
          </a:p>
          <a:p>
            <a:r>
              <a:rPr lang="en-GB" dirty="0"/>
              <a:t>In Finland basic social benefits do not guarantee an income above the norm set for receiving social assistance. </a:t>
            </a:r>
          </a:p>
          <a:p>
            <a:r>
              <a:rPr lang="en-GB" dirty="0"/>
              <a:t>To achieve a move from welfare to work, the Finnish government decided to improve financial incentives of social assistance recipients towards taking up work. </a:t>
            </a:r>
          </a:p>
          <a:p>
            <a:r>
              <a:rPr lang="en-GB" dirty="0"/>
              <a:t>The introduction of 'income disregard' enabled social assistance recipients to earn some income without having it deducted from social assistance payments in its entirety as was the case before the reform.</a:t>
            </a:r>
            <a:endParaRPr lang="fi-US" dirty="0"/>
          </a:p>
          <a:p>
            <a:pPr marL="0" indent="0">
              <a:buNone/>
            </a:pPr>
            <a:endParaRPr lang="fi-US" dirty="0"/>
          </a:p>
        </p:txBody>
      </p:sp>
    </p:spTree>
    <p:extLst>
      <p:ext uri="{BB962C8B-B14F-4D97-AF65-F5344CB8AC3E}">
        <p14:creationId xmlns:p14="http://schemas.microsoft.com/office/powerpoint/2010/main" val="1117588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909D4E-3794-4548-A560-6713105F6A83}"/>
              </a:ext>
            </a:extLst>
          </p:cNvPr>
          <p:cNvSpPr>
            <a:spLocks noGrp="1"/>
          </p:cNvSpPr>
          <p:nvPr>
            <p:ph type="title"/>
          </p:nvPr>
        </p:nvSpPr>
        <p:spPr/>
        <p:txBody>
          <a:bodyPr/>
          <a:lstStyle/>
          <a:p>
            <a:r>
              <a:rPr lang="fi-US" dirty="0"/>
              <a:t>Conclusions</a:t>
            </a:r>
          </a:p>
        </p:txBody>
      </p:sp>
      <p:sp>
        <p:nvSpPr>
          <p:cNvPr id="3" name="Sisällön paikkamerkki 2">
            <a:extLst>
              <a:ext uri="{FF2B5EF4-FFF2-40B4-BE49-F238E27FC236}">
                <a16:creationId xmlns:a16="http://schemas.microsoft.com/office/drawing/2014/main" id="{7F9D198E-8860-7340-9D3B-97E29D9CA461}"/>
              </a:ext>
            </a:extLst>
          </p:cNvPr>
          <p:cNvSpPr>
            <a:spLocks noGrp="1"/>
          </p:cNvSpPr>
          <p:nvPr>
            <p:ph idx="1"/>
          </p:nvPr>
        </p:nvSpPr>
        <p:spPr/>
        <p:txBody>
          <a:bodyPr/>
          <a:lstStyle/>
          <a:p>
            <a:r>
              <a:rPr lang="fi-US" dirty="0"/>
              <a:t>Finacial incentives matter but not a great deal</a:t>
            </a:r>
          </a:p>
          <a:p>
            <a:r>
              <a:rPr lang="fi-US" dirty="0"/>
              <a:t>People on basic benefits generally motivated to improve their situation</a:t>
            </a:r>
          </a:p>
          <a:p>
            <a:r>
              <a:rPr lang="fi-US" dirty="0"/>
              <a:t>Sanctions do not work if there are no opportunities</a:t>
            </a:r>
          </a:p>
          <a:p>
            <a:r>
              <a:rPr lang="fi-US" dirty="0"/>
              <a:t>Key issue is how benefits and employment promotion services are combined</a:t>
            </a:r>
          </a:p>
        </p:txBody>
      </p:sp>
      <p:sp>
        <p:nvSpPr>
          <p:cNvPr id="4" name="Dian numeron paikkamerkki 3">
            <a:extLst>
              <a:ext uri="{FF2B5EF4-FFF2-40B4-BE49-F238E27FC236}">
                <a16:creationId xmlns:a16="http://schemas.microsoft.com/office/drawing/2014/main" id="{49B98FFC-28E0-7942-ADA2-FDE8C171D956}"/>
              </a:ext>
            </a:extLst>
          </p:cNvPr>
          <p:cNvSpPr>
            <a:spLocks noGrp="1"/>
          </p:cNvSpPr>
          <p:nvPr>
            <p:ph type="sldNum" sz="quarter" idx="12"/>
          </p:nvPr>
        </p:nvSpPr>
        <p:spPr/>
        <p:txBody>
          <a:bodyPr/>
          <a:lstStyle/>
          <a:p>
            <a:fld id="{17EB343F-F6D7-4696-8A01-EDB874459CA0}" type="slidenum">
              <a:rPr lang="fr-FR" smtClean="0"/>
              <a:t>20</a:t>
            </a:fld>
            <a:endParaRPr lang="fr-FR"/>
          </a:p>
        </p:txBody>
      </p:sp>
    </p:spTree>
    <p:extLst>
      <p:ext uri="{BB962C8B-B14F-4D97-AF65-F5344CB8AC3E}">
        <p14:creationId xmlns:p14="http://schemas.microsoft.com/office/powerpoint/2010/main" val="358581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21" y="5442853"/>
            <a:ext cx="1438580" cy="139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5721" y="3010385"/>
            <a:ext cx="11580707" cy="646331"/>
          </a:xfrm>
          <a:prstGeom prst="rect">
            <a:avLst/>
          </a:prstGeom>
        </p:spPr>
        <p:txBody>
          <a:bodyPr wrap="square">
            <a:spAutoFit/>
          </a:bodyPr>
          <a:lstStyle/>
          <a:p>
            <a:pPr algn="ctr">
              <a:spcAft>
                <a:spcPts val="0"/>
              </a:spcAft>
            </a:pPr>
            <a:r>
              <a:rPr lang="en-GB" sz="3600" b="1" dirty="0"/>
              <a:t>THANK YOU FOR YOUR ATTENTION</a:t>
            </a:r>
            <a:endParaRPr lang="fr-FR" sz="3600" b="1" dirty="0">
              <a:latin typeface="Times New Roman" panose="02020603050405020304" pitchFamily="18" charset="0"/>
              <a:ea typeface="Times New Roman" panose="02020603050405020304" pitchFamily="18" charset="0"/>
            </a:endParaRPr>
          </a:p>
        </p:txBody>
      </p:sp>
      <p:pic>
        <p:nvPicPr>
          <p:cNvPr id="1026" name="Picture 3" descr="Description: á¡áá¥áá áááááá¡ á¨á áááá¡, á¯áááá ááááááá¡á áá á¡ááªáááá£á á áááªááá¡ á¡áááááá¡á¢á á - áááááá á áááá á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263" y="5832221"/>
            <a:ext cx="4223926" cy="80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id:image001.png@01D33950.0A0BF8C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7146" y="5832221"/>
            <a:ext cx="2064247" cy="86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013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ED470EA-18CD-D147-B4EE-86C5E5C1FA76}"/>
              </a:ext>
            </a:extLst>
          </p:cNvPr>
          <p:cNvSpPr>
            <a:spLocks noGrp="1"/>
          </p:cNvSpPr>
          <p:nvPr>
            <p:ph type="title"/>
          </p:nvPr>
        </p:nvSpPr>
        <p:spPr/>
        <p:txBody>
          <a:bodyPr>
            <a:noAutofit/>
          </a:bodyPr>
          <a:lstStyle/>
          <a:p>
            <a:pPr lvl="0" eaLnBrk="0" fontAlgn="base" hangingPunct="0">
              <a:lnSpc>
                <a:spcPct val="100000"/>
              </a:lnSpc>
              <a:spcAft>
                <a:spcPct val="0"/>
              </a:spcAft>
            </a:pPr>
            <a:r>
              <a:rPr lang="en-GB" altLang="fi-US" sz="2400" dirty="0">
                <a:latin typeface="Arial" panose="020B0604020202020204" pitchFamily="34" charset="0"/>
                <a:ea typeface="Times New Roman" panose="02020603050405020304" pitchFamily="18" charset="0"/>
              </a:rPr>
              <a:t>Study design: changes in the income package of social assistance recipients. </a:t>
            </a:r>
            <a:r>
              <a:rPr lang="en-GB" altLang="fi-US" sz="2400" dirty="0">
                <a:latin typeface="Arial" panose="020B0604020202020204" pitchFamily="34" charset="0"/>
                <a:ea typeface="Times New Roman" panose="02020603050405020304" pitchFamily="18" charset="0"/>
                <a:cs typeface="Arial" panose="020B0604020202020204" pitchFamily="34" charset="0"/>
              </a:rPr>
              <a:t>Note: Plus and minus signs in brackets illustrate what should happen in the numbers of social assistance recipients as a result of the reform.</a:t>
            </a:r>
            <a:br>
              <a:rPr lang="en-GB" altLang="fi-US" sz="2400" dirty="0">
                <a:latin typeface="Arial" panose="020B0604020202020204" pitchFamily="34" charset="0"/>
              </a:rPr>
            </a:br>
            <a:endParaRPr lang="fi-US" sz="2400" dirty="0"/>
          </a:p>
        </p:txBody>
      </p:sp>
      <p:sp>
        <p:nvSpPr>
          <p:cNvPr id="6" name="Sisällön paikkamerkki 5">
            <a:extLst>
              <a:ext uri="{FF2B5EF4-FFF2-40B4-BE49-F238E27FC236}">
                <a16:creationId xmlns:a16="http://schemas.microsoft.com/office/drawing/2014/main" id="{E0B01E65-8E9E-5444-865A-1D95D1933E68}"/>
              </a:ext>
            </a:extLst>
          </p:cNvPr>
          <p:cNvSpPr>
            <a:spLocks noGrp="1"/>
          </p:cNvSpPr>
          <p:nvPr>
            <p:ph idx="1"/>
          </p:nvPr>
        </p:nvSpPr>
        <p:spPr/>
        <p:txBody>
          <a:bodyPr/>
          <a:lstStyle/>
          <a:p>
            <a:endParaRPr lang="fi-US"/>
          </a:p>
        </p:txBody>
      </p:sp>
      <p:sp>
        <p:nvSpPr>
          <p:cNvPr id="2" name="Dian numeron paikkamerkki 1">
            <a:extLst>
              <a:ext uri="{FF2B5EF4-FFF2-40B4-BE49-F238E27FC236}">
                <a16:creationId xmlns:a16="http://schemas.microsoft.com/office/drawing/2014/main" id="{CEAADEBF-D0BB-1845-A019-ADB87A16774D}"/>
              </a:ext>
            </a:extLst>
          </p:cNvPr>
          <p:cNvSpPr>
            <a:spLocks noGrp="1"/>
          </p:cNvSpPr>
          <p:nvPr>
            <p:ph type="sldNum" sz="quarter" idx="12"/>
          </p:nvPr>
        </p:nvSpPr>
        <p:spPr/>
        <p:txBody>
          <a:bodyPr/>
          <a:lstStyle/>
          <a:p>
            <a:fld id="{17EB343F-F6D7-4696-8A01-EDB874459CA0}" type="slidenum">
              <a:rPr lang="fr-FR" smtClean="0"/>
              <a:t>3</a:t>
            </a:fld>
            <a:endParaRPr lang="fr-FR"/>
          </a:p>
        </p:txBody>
      </p:sp>
      <p:graphicFrame>
        <p:nvGraphicFramePr>
          <p:cNvPr id="3" name="Taulukko 2">
            <a:extLst>
              <a:ext uri="{FF2B5EF4-FFF2-40B4-BE49-F238E27FC236}">
                <a16:creationId xmlns:a16="http://schemas.microsoft.com/office/drawing/2014/main" id="{660D5DFE-D8EF-534F-BDC5-3F2A4D574DED}"/>
              </a:ext>
            </a:extLst>
          </p:cNvPr>
          <p:cNvGraphicFramePr>
            <a:graphicFrameLocks noGrp="1"/>
          </p:cNvGraphicFramePr>
          <p:nvPr>
            <p:extLst>
              <p:ext uri="{D42A27DB-BD31-4B8C-83A1-F6EECF244321}">
                <p14:modId xmlns:p14="http://schemas.microsoft.com/office/powerpoint/2010/main" val="2684709492"/>
              </p:ext>
            </p:extLst>
          </p:nvPr>
        </p:nvGraphicFramePr>
        <p:xfrm>
          <a:off x="838199" y="1825625"/>
          <a:ext cx="10515600" cy="4351338"/>
        </p:xfrm>
        <a:graphic>
          <a:graphicData uri="http://schemas.openxmlformats.org/drawingml/2006/table">
            <a:tbl>
              <a:tblPr firstRow="1" firstCol="1" lastRow="1" lastCol="1" bandRow="1" bandCol="1">
                <a:tableStyleId>{5C22544A-7EE6-4342-B048-85BDC9FD1C3A}</a:tableStyleId>
              </a:tblPr>
              <a:tblGrid>
                <a:gridCol w="3504842">
                  <a:extLst>
                    <a:ext uri="{9D8B030D-6E8A-4147-A177-3AD203B41FA5}">
                      <a16:colId xmlns:a16="http://schemas.microsoft.com/office/drawing/2014/main" val="2809490085"/>
                    </a:ext>
                  </a:extLst>
                </a:gridCol>
                <a:gridCol w="3504842">
                  <a:extLst>
                    <a:ext uri="{9D8B030D-6E8A-4147-A177-3AD203B41FA5}">
                      <a16:colId xmlns:a16="http://schemas.microsoft.com/office/drawing/2014/main" val="618063667"/>
                    </a:ext>
                  </a:extLst>
                </a:gridCol>
                <a:gridCol w="3505916">
                  <a:extLst>
                    <a:ext uri="{9D8B030D-6E8A-4147-A177-3AD203B41FA5}">
                      <a16:colId xmlns:a16="http://schemas.microsoft.com/office/drawing/2014/main" val="3515357509"/>
                    </a:ext>
                  </a:extLst>
                </a:gridCol>
              </a:tblGrid>
              <a:tr h="1258055">
                <a:tc>
                  <a:txBody>
                    <a:bodyPr/>
                    <a:lstStyle/>
                    <a:p>
                      <a:pPr marL="0" marR="0">
                        <a:lnSpc>
                          <a:spcPct val="200000"/>
                        </a:lnSpc>
                        <a:spcBef>
                          <a:spcPts val="0"/>
                        </a:spcBef>
                        <a:spcAft>
                          <a:spcPts val="0"/>
                        </a:spcAft>
                      </a:pPr>
                      <a:r>
                        <a:rPr lang="en-GB" sz="2000" dirty="0">
                          <a:effectLst/>
                        </a:rPr>
                        <a:t>Work income at the beginning of the period</a:t>
                      </a:r>
                      <a:endParaRPr lang="fi-US" sz="2000"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lnSpc>
                          <a:spcPct val="200000"/>
                        </a:lnSpc>
                        <a:spcBef>
                          <a:spcPts val="0"/>
                        </a:spcBef>
                        <a:spcAft>
                          <a:spcPts val="0"/>
                        </a:spcAft>
                      </a:pPr>
                      <a:r>
                        <a:rPr lang="en-GB" sz="2000">
                          <a:effectLst/>
                        </a:rPr>
                        <a:t>Work income at the end of the period</a:t>
                      </a:r>
                      <a:endParaRPr lang="fi-US" sz="2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i-US"/>
                    </a:p>
                  </a:txBody>
                  <a:tcPr/>
                </a:tc>
                <a:extLst>
                  <a:ext uri="{0D108BD9-81ED-4DB2-BD59-A6C34878D82A}">
                    <a16:rowId xmlns:a16="http://schemas.microsoft.com/office/drawing/2014/main" val="3280965114"/>
                  </a:ext>
                </a:extLst>
              </a:tr>
              <a:tr h="577056">
                <a:tc>
                  <a:txBody>
                    <a:bodyPr/>
                    <a:lstStyle/>
                    <a:p>
                      <a:pPr marL="0" marR="0">
                        <a:lnSpc>
                          <a:spcPct val="200000"/>
                        </a:lnSpc>
                        <a:spcBef>
                          <a:spcPts val="0"/>
                        </a:spcBef>
                        <a:spcAft>
                          <a:spcPts val="0"/>
                        </a:spcAft>
                      </a:pPr>
                      <a:r>
                        <a:rPr lang="en-GB" sz="2000" dirty="0">
                          <a:effectLst/>
                        </a:rPr>
                        <a:t> </a:t>
                      </a:r>
                      <a:endParaRPr lang="fi-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GB" sz="2000" dirty="0">
                          <a:effectLst/>
                        </a:rPr>
                        <a:t>No</a:t>
                      </a:r>
                      <a:endParaRPr lang="fi-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GB" sz="2000">
                          <a:effectLst/>
                        </a:rPr>
                        <a:t>Yes</a:t>
                      </a:r>
                      <a:endParaRPr lang="fi-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71958343"/>
                  </a:ext>
                </a:extLst>
              </a:tr>
              <a:tr h="1258172">
                <a:tc>
                  <a:txBody>
                    <a:bodyPr/>
                    <a:lstStyle/>
                    <a:p>
                      <a:pPr marL="0" marR="0">
                        <a:lnSpc>
                          <a:spcPct val="200000"/>
                        </a:lnSpc>
                        <a:spcBef>
                          <a:spcPts val="0"/>
                        </a:spcBef>
                        <a:spcAft>
                          <a:spcPts val="0"/>
                        </a:spcAft>
                      </a:pPr>
                      <a:r>
                        <a:rPr lang="en-GB" sz="2000" dirty="0">
                          <a:effectLst/>
                        </a:rPr>
                        <a:t>No</a:t>
                      </a:r>
                      <a:endParaRPr lang="fi-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GB" sz="2000" dirty="0">
                          <a:effectLst/>
                        </a:rPr>
                        <a:t>More substantial need </a:t>
                      </a:r>
                      <a:endParaRPr lang="fi-US" sz="2000" dirty="0">
                        <a:effectLst/>
                      </a:endParaRPr>
                    </a:p>
                    <a:p>
                      <a:pPr marL="0" marR="0" algn="ctr">
                        <a:lnSpc>
                          <a:spcPct val="200000"/>
                        </a:lnSpc>
                        <a:spcBef>
                          <a:spcPts val="0"/>
                        </a:spcBef>
                        <a:spcAft>
                          <a:spcPts val="0"/>
                        </a:spcAft>
                      </a:pPr>
                      <a:r>
                        <a:rPr lang="en-GB" sz="2000" dirty="0">
                          <a:effectLst/>
                        </a:rPr>
                        <a:t>remained (-)</a:t>
                      </a:r>
                      <a:endParaRPr lang="fi-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GB" sz="2000" dirty="0">
                          <a:effectLst/>
                        </a:rPr>
                        <a:t>Need decreased (+)</a:t>
                      </a:r>
                      <a:endParaRPr lang="fi-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56574018"/>
                  </a:ext>
                </a:extLst>
              </a:tr>
              <a:tr h="1258055">
                <a:tc>
                  <a:txBody>
                    <a:bodyPr/>
                    <a:lstStyle/>
                    <a:p>
                      <a:pPr marL="0" marR="0">
                        <a:lnSpc>
                          <a:spcPct val="200000"/>
                        </a:lnSpc>
                        <a:spcBef>
                          <a:spcPts val="0"/>
                        </a:spcBef>
                        <a:spcAft>
                          <a:spcPts val="0"/>
                        </a:spcAft>
                      </a:pPr>
                      <a:r>
                        <a:rPr lang="en-GB" sz="2000" dirty="0">
                          <a:effectLst/>
                        </a:rPr>
                        <a:t>Yes</a:t>
                      </a:r>
                      <a:endParaRPr lang="fi-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GB" sz="2000" dirty="0">
                          <a:effectLst/>
                        </a:rPr>
                        <a:t>Need increased (-)</a:t>
                      </a:r>
                      <a:endParaRPr lang="fi-US" sz="2000" dirty="0">
                        <a:effectLst/>
                      </a:endParaRPr>
                    </a:p>
                    <a:p>
                      <a:pPr marL="0" marR="0" algn="ctr">
                        <a:lnSpc>
                          <a:spcPct val="200000"/>
                        </a:lnSpc>
                        <a:spcBef>
                          <a:spcPts val="0"/>
                        </a:spcBef>
                        <a:spcAft>
                          <a:spcPts val="0"/>
                        </a:spcAft>
                      </a:pPr>
                      <a:r>
                        <a:rPr lang="en-GB" sz="2000" dirty="0">
                          <a:effectLst/>
                        </a:rPr>
                        <a:t> </a:t>
                      </a:r>
                      <a:endParaRPr lang="fi-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200000"/>
                        </a:lnSpc>
                        <a:spcBef>
                          <a:spcPts val="0"/>
                        </a:spcBef>
                        <a:spcAft>
                          <a:spcPts val="0"/>
                        </a:spcAft>
                      </a:pPr>
                      <a:r>
                        <a:rPr lang="en-GB" sz="2000" dirty="0">
                          <a:effectLst/>
                        </a:rPr>
                        <a:t>Small need remained (+)</a:t>
                      </a:r>
                      <a:endParaRPr lang="fi-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19341938"/>
                  </a:ext>
                </a:extLst>
              </a:tr>
            </a:tbl>
          </a:graphicData>
        </a:graphic>
      </p:graphicFrame>
    </p:spTree>
    <p:extLst>
      <p:ext uri="{BB962C8B-B14F-4D97-AF65-F5344CB8AC3E}">
        <p14:creationId xmlns:p14="http://schemas.microsoft.com/office/powerpoint/2010/main" val="206614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4">
            <a:extLst>
              <a:ext uri="{FF2B5EF4-FFF2-40B4-BE49-F238E27FC236}">
                <a16:creationId xmlns:a16="http://schemas.microsoft.com/office/drawing/2014/main" id="{4A230D97-F070-0146-A4D7-624CA81E8B83}"/>
              </a:ext>
            </a:extLst>
          </p:cNvPr>
          <p:cNvGraphicFramePr>
            <a:graphicFrameLocks noGrp="1"/>
          </p:cNvGraphicFramePr>
          <p:nvPr>
            <p:ph idx="1"/>
            <p:extLst>
              <p:ext uri="{D42A27DB-BD31-4B8C-83A1-F6EECF244321}">
                <p14:modId xmlns:p14="http://schemas.microsoft.com/office/powerpoint/2010/main" val="521448661"/>
              </p:ext>
            </p:extLst>
          </p:nvPr>
        </p:nvGraphicFramePr>
        <p:xfrm>
          <a:off x="0" y="472698"/>
          <a:ext cx="11117179" cy="6534621"/>
        </p:xfrm>
        <a:graphic>
          <a:graphicData uri="http://schemas.openxmlformats.org/drawingml/2006/table">
            <a:tbl>
              <a:tblPr firstRow="1" firstCol="1" lastRow="1" lastCol="1" bandRow="1" bandCol="1">
                <a:tableStyleId>{5C22544A-7EE6-4342-B048-85BDC9FD1C3A}</a:tableStyleId>
              </a:tblPr>
              <a:tblGrid>
                <a:gridCol w="1066328">
                  <a:extLst>
                    <a:ext uri="{9D8B030D-6E8A-4147-A177-3AD203B41FA5}">
                      <a16:colId xmlns:a16="http://schemas.microsoft.com/office/drawing/2014/main" val="555538409"/>
                    </a:ext>
                  </a:extLst>
                </a:gridCol>
                <a:gridCol w="988416">
                  <a:extLst>
                    <a:ext uri="{9D8B030D-6E8A-4147-A177-3AD203B41FA5}">
                      <a16:colId xmlns:a16="http://schemas.microsoft.com/office/drawing/2014/main" val="2466209461"/>
                    </a:ext>
                  </a:extLst>
                </a:gridCol>
                <a:gridCol w="1048210">
                  <a:extLst>
                    <a:ext uri="{9D8B030D-6E8A-4147-A177-3AD203B41FA5}">
                      <a16:colId xmlns:a16="http://schemas.microsoft.com/office/drawing/2014/main" val="1183461608"/>
                    </a:ext>
                  </a:extLst>
                </a:gridCol>
                <a:gridCol w="1048210">
                  <a:extLst>
                    <a:ext uri="{9D8B030D-6E8A-4147-A177-3AD203B41FA5}">
                      <a16:colId xmlns:a16="http://schemas.microsoft.com/office/drawing/2014/main" val="1038291514"/>
                    </a:ext>
                  </a:extLst>
                </a:gridCol>
                <a:gridCol w="944927">
                  <a:extLst>
                    <a:ext uri="{9D8B030D-6E8A-4147-A177-3AD203B41FA5}">
                      <a16:colId xmlns:a16="http://schemas.microsoft.com/office/drawing/2014/main" val="1096367407"/>
                    </a:ext>
                  </a:extLst>
                </a:gridCol>
                <a:gridCol w="1304599">
                  <a:extLst>
                    <a:ext uri="{9D8B030D-6E8A-4147-A177-3AD203B41FA5}">
                      <a16:colId xmlns:a16="http://schemas.microsoft.com/office/drawing/2014/main" val="4056204021"/>
                    </a:ext>
                  </a:extLst>
                </a:gridCol>
                <a:gridCol w="1304599">
                  <a:extLst>
                    <a:ext uri="{9D8B030D-6E8A-4147-A177-3AD203B41FA5}">
                      <a16:colId xmlns:a16="http://schemas.microsoft.com/office/drawing/2014/main" val="2416461674"/>
                    </a:ext>
                  </a:extLst>
                </a:gridCol>
                <a:gridCol w="815375">
                  <a:extLst>
                    <a:ext uri="{9D8B030D-6E8A-4147-A177-3AD203B41FA5}">
                      <a16:colId xmlns:a16="http://schemas.microsoft.com/office/drawing/2014/main" val="3086648293"/>
                    </a:ext>
                  </a:extLst>
                </a:gridCol>
                <a:gridCol w="815375">
                  <a:extLst>
                    <a:ext uri="{9D8B030D-6E8A-4147-A177-3AD203B41FA5}">
                      <a16:colId xmlns:a16="http://schemas.microsoft.com/office/drawing/2014/main" val="3061589112"/>
                    </a:ext>
                  </a:extLst>
                </a:gridCol>
                <a:gridCol w="890570">
                  <a:extLst>
                    <a:ext uri="{9D8B030D-6E8A-4147-A177-3AD203B41FA5}">
                      <a16:colId xmlns:a16="http://schemas.microsoft.com/office/drawing/2014/main" val="1610483719"/>
                    </a:ext>
                  </a:extLst>
                </a:gridCol>
                <a:gridCol w="890570">
                  <a:extLst>
                    <a:ext uri="{9D8B030D-6E8A-4147-A177-3AD203B41FA5}">
                      <a16:colId xmlns:a16="http://schemas.microsoft.com/office/drawing/2014/main" val="1578669425"/>
                    </a:ext>
                  </a:extLst>
                </a:gridCol>
              </a:tblGrid>
              <a:tr h="370845">
                <a:tc rowSpan="2">
                  <a:txBody>
                    <a:bodyPr/>
                    <a:lstStyle/>
                    <a:p>
                      <a:pPr marL="0" marR="0">
                        <a:spcBef>
                          <a:spcPts val="0"/>
                        </a:spcBef>
                        <a:spcAft>
                          <a:spcPts val="0"/>
                        </a:spcAft>
                      </a:pPr>
                      <a:r>
                        <a:rPr lang="en-GB" sz="1800">
                          <a:effectLst/>
                        </a:rPr>
                        <a:t> </a:t>
                      </a:r>
                      <a:endParaRPr lang="fi-US" sz="1800">
                        <a:effectLst/>
                        <a:latin typeface="Times New Roman" panose="02020603050405020304" pitchFamily="18" charset="0"/>
                        <a:ea typeface="Times New Roman" panose="02020603050405020304" pitchFamily="18" charset="0"/>
                      </a:endParaRPr>
                    </a:p>
                  </a:txBody>
                  <a:tcPr marL="68580" marR="68580" marT="0" marB="0"/>
                </a:tc>
                <a:tc rowSpan="2" gridSpan="2">
                  <a:txBody>
                    <a:bodyPr/>
                    <a:lstStyle/>
                    <a:p>
                      <a:pPr marL="0" marR="0">
                        <a:spcBef>
                          <a:spcPts val="0"/>
                        </a:spcBef>
                        <a:spcAft>
                          <a:spcPts val="0"/>
                        </a:spcAft>
                      </a:pPr>
                      <a:r>
                        <a:rPr lang="en-GB" sz="1800">
                          <a:effectLst/>
                        </a:rPr>
                        <a:t>November 2001 - March 2002</a:t>
                      </a:r>
                      <a:endParaRPr lang="fi-US" sz="1800">
                        <a:effectLst/>
                        <a:latin typeface="Times New Roman" panose="02020603050405020304" pitchFamily="18" charset="0"/>
                        <a:ea typeface="Times New Roman" panose="02020603050405020304" pitchFamily="18" charset="0"/>
                      </a:endParaRPr>
                    </a:p>
                  </a:txBody>
                  <a:tcPr marL="68580" marR="68580" marT="0" marB="0"/>
                </a:tc>
                <a:tc rowSpan="2" hMerge="1">
                  <a:txBody>
                    <a:bodyPr/>
                    <a:lstStyle/>
                    <a:p>
                      <a:endParaRPr lang="fi-US"/>
                    </a:p>
                  </a:txBody>
                  <a:tcPr/>
                </a:tc>
                <a:tc rowSpan="2" gridSpan="2">
                  <a:txBody>
                    <a:bodyPr/>
                    <a:lstStyle/>
                    <a:p>
                      <a:pPr marL="0" marR="0">
                        <a:spcBef>
                          <a:spcPts val="0"/>
                        </a:spcBef>
                        <a:spcAft>
                          <a:spcPts val="0"/>
                        </a:spcAft>
                      </a:pPr>
                      <a:r>
                        <a:rPr lang="en-GB" sz="1800">
                          <a:effectLst/>
                        </a:rPr>
                        <a:t>April 2002 - November 2002 </a:t>
                      </a:r>
                      <a:endParaRPr lang="fi-US" sz="1800">
                        <a:effectLst/>
                        <a:latin typeface="Times New Roman" panose="02020603050405020304" pitchFamily="18" charset="0"/>
                        <a:ea typeface="Times New Roman" panose="02020603050405020304" pitchFamily="18" charset="0"/>
                      </a:endParaRPr>
                    </a:p>
                  </a:txBody>
                  <a:tcPr marL="68580" marR="68580" marT="0" marB="0"/>
                </a:tc>
                <a:tc rowSpan="2" hMerge="1">
                  <a:txBody>
                    <a:bodyPr/>
                    <a:lstStyle/>
                    <a:p>
                      <a:endParaRPr lang="fi-US"/>
                    </a:p>
                  </a:txBody>
                  <a:tcPr/>
                </a:tc>
                <a:tc rowSpan="2">
                  <a:txBody>
                    <a:bodyPr/>
                    <a:lstStyle/>
                    <a:p>
                      <a:pPr marL="0" marR="0">
                        <a:spcBef>
                          <a:spcPts val="0"/>
                        </a:spcBef>
                        <a:spcAft>
                          <a:spcPts val="0"/>
                        </a:spcAft>
                      </a:pPr>
                      <a:r>
                        <a:rPr lang="en-GB" sz="1800" dirty="0">
                          <a:effectLst/>
                        </a:rPr>
                        <a:t>Change</a:t>
                      </a:r>
                      <a:endParaRPr lang="fi-US" sz="1800" dirty="0">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ctr">
                        <a:spcBef>
                          <a:spcPts val="0"/>
                        </a:spcBef>
                        <a:spcAft>
                          <a:spcPts val="0"/>
                        </a:spcAft>
                      </a:pPr>
                      <a:r>
                        <a:rPr lang="en-GB" sz="1800">
                          <a:effectLst/>
                        </a:rPr>
                        <a:t>The effect compared with the hypothesis</a:t>
                      </a:r>
                      <a:endParaRPr lang="fi-US" sz="1800">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spcBef>
                          <a:spcPts val="0"/>
                        </a:spcBef>
                        <a:spcAft>
                          <a:spcPts val="0"/>
                        </a:spcAft>
                      </a:pPr>
                      <a:r>
                        <a:rPr lang="en-GB" sz="1800">
                          <a:effectLst/>
                        </a:rPr>
                        <a:t>Confidence intervals</a:t>
                      </a:r>
                      <a:endParaRPr lang="fi-US"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i-US"/>
                    </a:p>
                  </a:txBody>
                  <a:tcPr/>
                </a:tc>
                <a:tc hMerge="1">
                  <a:txBody>
                    <a:bodyPr/>
                    <a:lstStyle/>
                    <a:p>
                      <a:endParaRPr lang="fi-US"/>
                    </a:p>
                  </a:txBody>
                  <a:tcPr/>
                </a:tc>
                <a:tc hMerge="1">
                  <a:txBody>
                    <a:bodyPr/>
                    <a:lstStyle/>
                    <a:p>
                      <a:endParaRPr lang="fi-US"/>
                    </a:p>
                  </a:txBody>
                  <a:tcPr/>
                </a:tc>
                <a:extLst>
                  <a:ext uri="{0D108BD9-81ED-4DB2-BD59-A6C34878D82A}">
                    <a16:rowId xmlns:a16="http://schemas.microsoft.com/office/drawing/2014/main" val="1553706930"/>
                  </a:ext>
                </a:extLst>
              </a:tr>
              <a:tr h="976225">
                <a:tc vMerge="1">
                  <a:txBody>
                    <a:bodyPr/>
                    <a:lstStyle/>
                    <a:p>
                      <a:endParaRPr lang="fi-US"/>
                    </a:p>
                  </a:txBody>
                  <a:tcPr/>
                </a:tc>
                <a:tc gridSpan="2" vMerge="1">
                  <a:txBody>
                    <a:bodyPr/>
                    <a:lstStyle/>
                    <a:p>
                      <a:endParaRPr lang="fi-US"/>
                    </a:p>
                  </a:txBody>
                  <a:tcPr/>
                </a:tc>
                <a:tc hMerge="1" vMerge="1">
                  <a:txBody>
                    <a:bodyPr/>
                    <a:lstStyle/>
                    <a:p>
                      <a:endParaRPr lang="fi-US"/>
                    </a:p>
                  </a:txBody>
                  <a:tcPr/>
                </a:tc>
                <a:tc gridSpan="2" vMerge="1">
                  <a:txBody>
                    <a:bodyPr/>
                    <a:lstStyle/>
                    <a:p>
                      <a:endParaRPr lang="fi-US"/>
                    </a:p>
                  </a:txBody>
                  <a:tcPr/>
                </a:tc>
                <a:tc hMerge="1" vMerge="1">
                  <a:txBody>
                    <a:bodyPr/>
                    <a:lstStyle/>
                    <a:p>
                      <a:endParaRPr lang="fi-US"/>
                    </a:p>
                  </a:txBody>
                  <a:tcPr/>
                </a:tc>
                <a:tc vMerge="1">
                  <a:txBody>
                    <a:bodyPr/>
                    <a:lstStyle/>
                    <a:p>
                      <a:endParaRPr lang="fi-US"/>
                    </a:p>
                  </a:txBody>
                  <a:tcPr/>
                </a:tc>
                <a:tc vMerge="1">
                  <a:txBody>
                    <a:bodyPr/>
                    <a:lstStyle/>
                    <a:p>
                      <a:endParaRPr lang="fi-US"/>
                    </a:p>
                  </a:txBody>
                  <a:tcPr/>
                </a:tc>
                <a:tc gridSpan="2">
                  <a:txBody>
                    <a:bodyPr/>
                    <a:lstStyle/>
                    <a:p>
                      <a:pPr marL="0" marR="0" algn="ctr">
                        <a:spcBef>
                          <a:spcPts val="0"/>
                        </a:spcBef>
                        <a:spcAft>
                          <a:spcPts val="0"/>
                        </a:spcAft>
                      </a:pPr>
                      <a:r>
                        <a:rPr lang="en-GB" sz="1800">
                          <a:effectLst/>
                        </a:rPr>
                        <a:t>1. Period</a:t>
                      </a:r>
                      <a:endParaRPr lang="fi-US"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i-US"/>
                    </a:p>
                  </a:txBody>
                  <a:tcPr/>
                </a:tc>
                <a:tc gridSpan="2">
                  <a:txBody>
                    <a:bodyPr/>
                    <a:lstStyle/>
                    <a:p>
                      <a:pPr marL="0" marR="0" algn="ctr">
                        <a:spcBef>
                          <a:spcPts val="0"/>
                        </a:spcBef>
                        <a:spcAft>
                          <a:spcPts val="0"/>
                        </a:spcAft>
                      </a:pPr>
                      <a:r>
                        <a:rPr lang="en-GB" sz="1800">
                          <a:effectLst/>
                        </a:rPr>
                        <a:t>2. Period</a:t>
                      </a:r>
                      <a:endParaRPr lang="fi-US" sz="18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fi-US"/>
                    </a:p>
                  </a:txBody>
                  <a:tcPr/>
                </a:tc>
                <a:extLst>
                  <a:ext uri="{0D108BD9-81ED-4DB2-BD59-A6C34878D82A}">
                    <a16:rowId xmlns:a16="http://schemas.microsoft.com/office/drawing/2014/main" val="4098860173"/>
                  </a:ext>
                </a:extLst>
              </a:tr>
              <a:tr h="194263">
                <a:tc rowSpan="2">
                  <a:txBody>
                    <a:bodyPr/>
                    <a:lstStyle/>
                    <a:p>
                      <a:pPr marL="0" marR="0">
                        <a:spcBef>
                          <a:spcPts val="0"/>
                        </a:spcBef>
                        <a:spcAft>
                          <a:spcPts val="0"/>
                        </a:spcAft>
                      </a:pPr>
                      <a:r>
                        <a:rPr lang="en-GB" sz="1800">
                          <a:effectLst/>
                        </a:rPr>
                        <a:t>Number of social assistance</a:t>
                      </a:r>
                      <a:endParaRPr lang="fi-US" sz="1800">
                        <a:effectLst/>
                      </a:endParaRPr>
                    </a:p>
                    <a:p>
                      <a:pPr marL="0" marR="0">
                        <a:spcBef>
                          <a:spcPts val="0"/>
                        </a:spcBef>
                        <a:spcAft>
                          <a:spcPts val="0"/>
                        </a:spcAft>
                      </a:pPr>
                      <a:r>
                        <a:rPr lang="en-GB" sz="1800">
                          <a:effectLst/>
                        </a:rPr>
                        <a:t>recipients</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n</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n</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a:t>
                      </a:r>
                      <a:endParaRPr lang="fi-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24623307"/>
                  </a:ext>
                </a:extLst>
              </a:tr>
              <a:tr h="1154633">
                <a:tc vMerge="1">
                  <a:txBody>
                    <a:bodyPr/>
                    <a:lstStyle/>
                    <a:p>
                      <a:endParaRPr lang="fi-US"/>
                    </a:p>
                  </a:txBody>
                  <a:tcPr/>
                </a:tc>
                <a:tc>
                  <a:txBody>
                    <a:bodyPr/>
                    <a:lstStyle/>
                    <a:p>
                      <a:pPr marL="0" marR="0" algn="r">
                        <a:spcBef>
                          <a:spcPts val="0"/>
                        </a:spcBef>
                        <a:spcAft>
                          <a:spcPts val="0"/>
                        </a:spcAft>
                      </a:pPr>
                      <a:r>
                        <a:rPr lang="en-GB" sz="1800">
                          <a:effectLst/>
                        </a:rPr>
                        <a:t>8,937</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7,973</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dirty="0">
                          <a:effectLst/>
                        </a:rPr>
                        <a:t> </a:t>
                      </a:r>
                      <a:endParaRPr lang="fi-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rPr>
                        <a:t> </a:t>
                      </a:r>
                      <a:endParaRPr lang="fi-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 </a:t>
                      </a:r>
                      <a:endParaRPr lang="fi-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4959578"/>
                  </a:ext>
                </a:extLst>
              </a:tr>
              <a:tr h="769755">
                <a:tc>
                  <a:txBody>
                    <a:bodyPr/>
                    <a:lstStyle/>
                    <a:p>
                      <a:pPr marL="0" marR="0">
                        <a:spcBef>
                          <a:spcPts val="0"/>
                        </a:spcBef>
                        <a:spcAft>
                          <a:spcPts val="0"/>
                        </a:spcAft>
                      </a:pPr>
                      <a:r>
                        <a:rPr lang="en-GB" sz="1800">
                          <a:effectLst/>
                        </a:rPr>
                        <a:t>No work income</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7,923</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dirty="0">
                          <a:effectLst/>
                        </a:rPr>
                        <a:t>88,7 </a:t>
                      </a:r>
                      <a:endParaRPr lang="fi-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7,040</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88,3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-0,4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88,0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89,3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87,6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89,0 </a:t>
                      </a:r>
                      <a:endParaRPr lang="fi-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53614921"/>
                  </a:ext>
                </a:extLst>
              </a:tr>
              <a:tr h="769755">
                <a:tc>
                  <a:txBody>
                    <a:bodyPr/>
                    <a:lstStyle/>
                    <a:p>
                      <a:pPr marL="0" marR="0">
                        <a:spcBef>
                          <a:spcPts val="0"/>
                        </a:spcBef>
                        <a:spcAft>
                          <a:spcPts val="0"/>
                        </a:spcAft>
                      </a:pPr>
                      <a:r>
                        <a:rPr lang="en-GB" sz="1800">
                          <a:effectLst/>
                        </a:rPr>
                        <a:t>Stable work income</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396</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4,4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278</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3,5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-0,9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4,0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4,9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3,1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3,9 </a:t>
                      </a:r>
                      <a:endParaRPr lang="fi-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10493892"/>
                  </a:ext>
                </a:extLst>
              </a:tr>
              <a:tr h="962193">
                <a:tc>
                  <a:txBody>
                    <a:bodyPr/>
                    <a:lstStyle/>
                    <a:p>
                      <a:pPr marL="0" marR="0">
                        <a:spcBef>
                          <a:spcPts val="0"/>
                        </a:spcBef>
                        <a:spcAft>
                          <a:spcPts val="0"/>
                        </a:spcAft>
                      </a:pPr>
                      <a:r>
                        <a:rPr lang="en-GB" sz="1800">
                          <a:effectLst/>
                        </a:rPr>
                        <a:t>Loss of work income</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373</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4,2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340</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4,3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0,1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3,8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4,6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3,8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4,7 </a:t>
                      </a:r>
                      <a:endParaRPr lang="fi-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77280941"/>
                  </a:ext>
                </a:extLst>
              </a:tr>
              <a:tr h="962193">
                <a:tc>
                  <a:txBody>
                    <a:bodyPr/>
                    <a:lstStyle/>
                    <a:p>
                      <a:pPr marL="0" marR="0">
                        <a:spcBef>
                          <a:spcPts val="0"/>
                        </a:spcBef>
                        <a:spcAft>
                          <a:spcPts val="0"/>
                        </a:spcAft>
                      </a:pPr>
                      <a:r>
                        <a:rPr lang="en-GB" sz="1800">
                          <a:effectLst/>
                        </a:rPr>
                        <a:t>Start of work income</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245</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2,7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315</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4,0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1,2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rPr>
                        <a:t>+</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2,4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3,1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a:effectLst/>
                        </a:rPr>
                        <a:t>3,5 </a:t>
                      </a:r>
                      <a:endParaRPr lang="fi-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r">
                        <a:spcBef>
                          <a:spcPts val="0"/>
                        </a:spcBef>
                        <a:spcAft>
                          <a:spcPts val="0"/>
                        </a:spcAft>
                      </a:pPr>
                      <a:r>
                        <a:rPr lang="en-GB" sz="1800" dirty="0">
                          <a:effectLst/>
                        </a:rPr>
                        <a:t>4,4 </a:t>
                      </a:r>
                      <a:endParaRPr lang="fi-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9026339"/>
                  </a:ext>
                </a:extLst>
              </a:tr>
            </a:tbl>
          </a:graphicData>
        </a:graphic>
      </p:graphicFrame>
      <p:sp>
        <p:nvSpPr>
          <p:cNvPr id="4" name="Dian numeron paikkamerkki 3">
            <a:extLst>
              <a:ext uri="{FF2B5EF4-FFF2-40B4-BE49-F238E27FC236}">
                <a16:creationId xmlns:a16="http://schemas.microsoft.com/office/drawing/2014/main" id="{0BCF317B-77D8-D443-9FE6-D1E258DAC90A}"/>
              </a:ext>
            </a:extLst>
          </p:cNvPr>
          <p:cNvSpPr>
            <a:spLocks noGrp="1"/>
          </p:cNvSpPr>
          <p:nvPr>
            <p:ph type="sldNum" sz="quarter" idx="12"/>
          </p:nvPr>
        </p:nvSpPr>
        <p:spPr/>
        <p:txBody>
          <a:bodyPr/>
          <a:lstStyle/>
          <a:p>
            <a:fld id="{17EB343F-F6D7-4696-8A01-EDB874459CA0}" type="slidenum">
              <a:rPr lang="fr-FR" smtClean="0"/>
              <a:t>4</a:t>
            </a:fld>
            <a:endParaRPr lang="fr-FR"/>
          </a:p>
        </p:txBody>
      </p:sp>
      <p:sp>
        <p:nvSpPr>
          <p:cNvPr id="6" name="Rectangle 1">
            <a:extLst>
              <a:ext uri="{FF2B5EF4-FFF2-40B4-BE49-F238E27FC236}">
                <a16:creationId xmlns:a16="http://schemas.microsoft.com/office/drawing/2014/main" id="{E635B068-60D3-EF49-B9AA-19814AE6E695}"/>
              </a:ext>
            </a:extLst>
          </p:cNvPr>
          <p:cNvSpPr>
            <a:spLocks noChangeArrowheads="1"/>
          </p:cNvSpPr>
          <p:nvPr/>
        </p:nvSpPr>
        <p:spPr bwMode="auto">
          <a:xfrm>
            <a:off x="0" y="57199"/>
            <a:ext cx="871264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fi-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Changes in work income according to municipal client records.</a:t>
            </a:r>
            <a:endParaRPr kumimoji="0" lang="en-GB" altLang="fi-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fi-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6385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35390A-FAEC-7344-B469-B0CE376B60FC}"/>
              </a:ext>
            </a:extLst>
          </p:cNvPr>
          <p:cNvSpPr>
            <a:spLocks noGrp="1"/>
          </p:cNvSpPr>
          <p:nvPr>
            <p:ph type="title"/>
          </p:nvPr>
        </p:nvSpPr>
        <p:spPr/>
        <p:txBody>
          <a:bodyPr/>
          <a:lstStyle/>
          <a:p>
            <a:r>
              <a:rPr lang="en-GB" dirty="0"/>
              <a:t>Conclusions from the evaluation study</a:t>
            </a:r>
            <a:endParaRPr lang="fi-US" dirty="0"/>
          </a:p>
        </p:txBody>
      </p:sp>
      <p:sp>
        <p:nvSpPr>
          <p:cNvPr id="3" name="Sisällön paikkamerkki 2">
            <a:extLst>
              <a:ext uri="{FF2B5EF4-FFF2-40B4-BE49-F238E27FC236}">
                <a16:creationId xmlns:a16="http://schemas.microsoft.com/office/drawing/2014/main" id="{45558E55-DEF0-164E-AA50-C6726472A6F1}"/>
              </a:ext>
            </a:extLst>
          </p:cNvPr>
          <p:cNvSpPr>
            <a:spLocks noGrp="1"/>
          </p:cNvSpPr>
          <p:nvPr>
            <p:ph idx="1"/>
          </p:nvPr>
        </p:nvSpPr>
        <p:spPr>
          <a:xfrm>
            <a:off x="419878" y="1858383"/>
            <a:ext cx="10933922" cy="4756960"/>
          </a:xfrm>
        </p:spPr>
        <p:txBody>
          <a:bodyPr>
            <a:normAutofit fontScale="92500" lnSpcReduction="10000"/>
          </a:bodyPr>
          <a:lstStyle/>
          <a:p>
            <a:pPr marL="0" indent="0">
              <a:buNone/>
            </a:pPr>
            <a:r>
              <a:rPr lang="en-GB" dirty="0"/>
              <a:t>Reform was largely positive from the point of view of social assistance recipients: </a:t>
            </a:r>
          </a:p>
          <a:p>
            <a:r>
              <a:rPr lang="en-GB" dirty="0"/>
              <a:t>it enhanced fairness (one got some economic benefit from working), </a:t>
            </a:r>
          </a:p>
          <a:p>
            <a:r>
              <a:rPr lang="en-GB" dirty="0"/>
              <a:t>It ensured fair treatment in the country (the reform made the local disregard practises more uniform), and </a:t>
            </a:r>
          </a:p>
          <a:p>
            <a:r>
              <a:rPr lang="en-GB" dirty="0"/>
              <a:t>It improved incentives (the more extra income, the greater net income). </a:t>
            </a:r>
          </a:p>
          <a:p>
            <a:r>
              <a:rPr lang="en-GB" dirty="0"/>
              <a:t>Further, the temporary reform provided municipal social workers with a new tool that enabled them to encourage their clients to take up even temporal jobs as work income was no longer deducted in full from the benefit. </a:t>
            </a:r>
          </a:p>
          <a:p>
            <a:pPr marL="0" indent="0">
              <a:buNone/>
            </a:pPr>
            <a:r>
              <a:rPr lang="fi-FI" dirty="0"/>
              <a:t>I</a:t>
            </a:r>
            <a:r>
              <a:rPr lang="en-GB" dirty="0" err="1"/>
              <a:t>ncrease</a:t>
            </a:r>
            <a:r>
              <a:rPr lang="en-GB" dirty="0"/>
              <a:t> in labour force participation was clearly smaller than what was expected in the legislative reform. </a:t>
            </a:r>
            <a:endParaRPr lang="fi-US" dirty="0"/>
          </a:p>
          <a:p>
            <a:pPr marL="0" indent="0">
              <a:buNone/>
            </a:pPr>
            <a:endParaRPr lang="en-GB" dirty="0"/>
          </a:p>
          <a:p>
            <a:endParaRPr lang="fi-US" dirty="0"/>
          </a:p>
        </p:txBody>
      </p:sp>
      <p:sp>
        <p:nvSpPr>
          <p:cNvPr id="4" name="Dian numeron paikkamerkki 3">
            <a:extLst>
              <a:ext uri="{FF2B5EF4-FFF2-40B4-BE49-F238E27FC236}">
                <a16:creationId xmlns:a16="http://schemas.microsoft.com/office/drawing/2014/main" id="{0A3D9864-D66F-B548-A04E-53F35395729F}"/>
              </a:ext>
            </a:extLst>
          </p:cNvPr>
          <p:cNvSpPr>
            <a:spLocks noGrp="1"/>
          </p:cNvSpPr>
          <p:nvPr>
            <p:ph type="sldNum" sz="quarter" idx="12"/>
          </p:nvPr>
        </p:nvSpPr>
        <p:spPr/>
        <p:txBody>
          <a:bodyPr/>
          <a:lstStyle/>
          <a:p>
            <a:fld id="{17EB343F-F6D7-4696-8A01-EDB874459CA0}" type="slidenum">
              <a:rPr lang="fr-FR" smtClean="0"/>
              <a:t>5</a:t>
            </a:fld>
            <a:endParaRPr lang="fr-FR"/>
          </a:p>
        </p:txBody>
      </p:sp>
    </p:spTree>
    <p:extLst>
      <p:ext uri="{BB962C8B-B14F-4D97-AF65-F5344CB8AC3E}">
        <p14:creationId xmlns:p14="http://schemas.microsoft.com/office/powerpoint/2010/main" val="2935985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628650" y="170282"/>
            <a:ext cx="11458575" cy="1200484"/>
          </a:xfrm>
        </p:spPr>
        <p:txBody>
          <a:bodyPr>
            <a:noAutofit/>
          </a:bodyPr>
          <a:lstStyle/>
          <a:p>
            <a:r>
              <a:rPr lang="en-US" sz="3200" b="1" dirty="0"/>
              <a:t>Prime Minister </a:t>
            </a:r>
            <a:r>
              <a:rPr lang="en-US" sz="3200" b="1" dirty="0" err="1"/>
              <a:t>Juha</a:t>
            </a:r>
            <a:r>
              <a:rPr lang="en-US" sz="3200" b="1" dirty="0"/>
              <a:t> </a:t>
            </a:r>
            <a:r>
              <a:rPr lang="en-US" sz="3200" b="1" dirty="0" err="1"/>
              <a:t>Sipilä’s</a:t>
            </a:r>
            <a:r>
              <a:rPr lang="en-US" sz="3200" b="1" dirty="0"/>
              <a:t> government </a:t>
            </a:r>
            <a:r>
              <a:rPr lang="en-US" sz="3200" b="1" dirty="0" err="1"/>
              <a:t>programme</a:t>
            </a:r>
            <a:r>
              <a:rPr lang="en-US" sz="3200" b="1" dirty="0"/>
              <a:t> 2015 (True Finns, Centre Party, Conservative Party): the basic income pilot study will begin </a:t>
            </a:r>
            <a:endParaRPr lang="fi-FI" sz="3200" b="1" dirty="0"/>
          </a:p>
        </p:txBody>
      </p:sp>
      <p:pic>
        <p:nvPicPr>
          <p:cNvPr id="1026" name="Picture 2" descr="Kuvahaun tulos haulle sipilän halli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6000" y="1763878"/>
            <a:ext cx="8162331" cy="466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744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25D5D0F0-3AF3-6A4A-A634-E223117971B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70139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88FA99C-B587-8348-9782-BE2AB19DEFF0}"/>
              </a:ext>
            </a:extLst>
          </p:cNvPr>
          <p:cNvSpPr>
            <a:spLocks noGrp="1"/>
          </p:cNvSpPr>
          <p:nvPr>
            <p:ph type="title"/>
          </p:nvPr>
        </p:nvSpPr>
        <p:spPr/>
        <p:txBody>
          <a:bodyPr/>
          <a:lstStyle/>
          <a:p>
            <a:r>
              <a:rPr lang="en-GB" dirty="0"/>
              <a:t>Finnish experiment</a:t>
            </a:r>
          </a:p>
        </p:txBody>
      </p:sp>
      <p:sp>
        <p:nvSpPr>
          <p:cNvPr id="3" name="Sisällön paikkamerkki 2">
            <a:extLst>
              <a:ext uri="{FF2B5EF4-FFF2-40B4-BE49-F238E27FC236}">
                <a16:creationId xmlns:a16="http://schemas.microsoft.com/office/drawing/2014/main" id="{0F120495-E9C2-2441-A383-94DB9B66897B}"/>
              </a:ext>
            </a:extLst>
          </p:cNvPr>
          <p:cNvSpPr>
            <a:spLocks noGrp="1"/>
          </p:cNvSpPr>
          <p:nvPr>
            <p:ph idx="1"/>
          </p:nvPr>
        </p:nvSpPr>
        <p:spPr/>
        <p:txBody>
          <a:bodyPr>
            <a:normAutofit/>
          </a:bodyPr>
          <a:lstStyle/>
          <a:p>
            <a:r>
              <a:rPr lang="en-GB" dirty="0"/>
              <a:t>Focus on long-term unemployed -&gt; partial basic income (not UBI)</a:t>
            </a:r>
          </a:p>
          <a:p>
            <a:r>
              <a:rPr lang="en-GB" dirty="0"/>
              <a:t>Not possible to evaluate dynamic, system level effects</a:t>
            </a:r>
          </a:p>
          <a:p>
            <a:r>
              <a:rPr lang="en-GB" dirty="0"/>
              <a:t>Exceptional in that participation in the experiment was compulsory and it was designed as a randomised field experiment</a:t>
            </a:r>
          </a:p>
          <a:p>
            <a:r>
              <a:rPr lang="en-GB" dirty="0"/>
              <a:t>Experiment period 2017-2018</a:t>
            </a:r>
          </a:p>
          <a:p>
            <a:r>
              <a:rPr lang="en-GB" dirty="0"/>
              <a:t>Final results released in May 2020</a:t>
            </a:r>
          </a:p>
        </p:txBody>
      </p:sp>
    </p:spTree>
    <p:extLst>
      <p:ext uri="{BB962C8B-B14F-4D97-AF65-F5344CB8AC3E}">
        <p14:creationId xmlns:p14="http://schemas.microsoft.com/office/powerpoint/2010/main" val="26120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838200" y="365125"/>
            <a:ext cx="10515600" cy="1325563"/>
          </a:xfrm>
        </p:spPr>
        <p:txBody>
          <a:bodyPr>
            <a:normAutofit/>
          </a:bodyPr>
          <a:lstStyle/>
          <a:p>
            <a:r>
              <a:rPr lang="fi-FI" sz="3600" dirty="0" err="1"/>
              <a:t>Experimental</a:t>
            </a:r>
            <a:r>
              <a:rPr lang="fi-FI" sz="3600" dirty="0"/>
              <a:t> </a:t>
            </a:r>
            <a:r>
              <a:rPr lang="fi-FI" sz="3600" dirty="0" err="1"/>
              <a:t>setting</a:t>
            </a:r>
            <a:endParaRPr lang="en-GB" sz="3600" dirty="0"/>
          </a:p>
        </p:txBody>
      </p:sp>
      <p:graphicFrame>
        <p:nvGraphicFramePr>
          <p:cNvPr id="5" name="Taulukko 4"/>
          <p:cNvGraphicFramePr>
            <a:graphicFrameLocks noGrp="1"/>
          </p:cNvGraphicFramePr>
          <p:nvPr/>
        </p:nvGraphicFramePr>
        <p:xfrm>
          <a:off x="1004886" y="1697736"/>
          <a:ext cx="9468485" cy="2611883"/>
        </p:xfrm>
        <a:graphic>
          <a:graphicData uri="http://schemas.openxmlformats.org/drawingml/2006/table">
            <a:tbl>
              <a:tblPr firstRow="1" firstCol="1" bandRow="1">
                <a:tableStyleId>{5C22544A-7EE6-4342-B048-85BDC9FD1C3A}</a:tableStyleId>
              </a:tblPr>
              <a:tblGrid>
                <a:gridCol w="1893279">
                  <a:extLst>
                    <a:ext uri="{9D8B030D-6E8A-4147-A177-3AD203B41FA5}">
                      <a16:colId xmlns:a16="http://schemas.microsoft.com/office/drawing/2014/main" val="20000"/>
                    </a:ext>
                  </a:extLst>
                </a:gridCol>
                <a:gridCol w="1893279">
                  <a:extLst>
                    <a:ext uri="{9D8B030D-6E8A-4147-A177-3AD203B41FA5}">
                      <a16:colId xmlns:a16="http://schemas.microsoft.com/office/drawing/2014/main" val="20001"/>
                    </a:ext>
                  </a:extLst>
                </a:gridCol>
                <a:gridCol w="1893279">
                  <a:extLst>
                    <a:ext uri="{9D8B030D-6E8A-4147-A177-3AD203B41FA5}">
                      <a16:colId xmlns:a16="http://schemas.microsoft.com/office/drawing/2014/main" val="20002"/>
                    </a:ext>
                  </a:extLst>
                </a:gridCol>
                <a:gridCol w="1894324">
                  <a:extLst>
                    <a:ext uri="{9D8B030D-6E8A-4147-A177-3AD203B41FA5}">
                      <a16:colId xmlns:a16="http://schemas.microsoft.com/office/drawing/2014/main" val="20003"/>
                    </a:ext>
                  </a:extLst>
                </a:gridCol>
                <a:gridCol w="1894324">
                  <a:extLst>
                    <a:ext uri="{9D8B030D-6E8A-4147-A177-3AD203B41FA5}">
                      <a16:colId xmlns:a16="http://schemas.microsoft.com/office/drawing/2014/main" val="20004"/>
                    </a:ext>
                  </a:extLst>
                </a:gridCol>
              </a:tblGrid>
              <a:tr h="1451586">
                <a:tc>
                  <a:txBody>
                    <a:bodyPr/>
                    <a:lstStyle/>
                    <a:p>
                      <a:pPr marL="0" marR="0">
                        <a:lnSpc>
                          <a:spcPct val="107000"/>
                        </a:lnSpc>
                        <a:spcBef>
                          <a:spcPts val="0"/>
                        </a:spcBef>
                        <a:spcAft>
                          <a:spcPts val="0"/>
                        </a:spcAft>
                      </a:pPr>
                      <a:r>
                        <a:rPr lang="en-US" sz="1800" dirty="0">
                          <a:effectLst/>
                        </a:rPr>
                        <a:t> </a:t>
                      </a:r>
                      <a:endParaRPr lang="fi-FI" sz="1800" dirty="0">
                        <a:effectLst/>
                        <a:latin typeface="Calibri" charset="0"/>
                        <a:ea typeface="Calibri" charset="0"/>
                        <a:cs typeface="Times New Roman" charset="0"/>
                      </a:endParaRPr>
                    </a:p>
                  </a:txBody>
                  <a:tcPr marL="68580" marR="68580" marT="0" marB="0"/>
                </a:tc>
                <a:tc>
                  <a:txBody>
                    <a:bodyPr/>
                    <a:lstStyle/>
                    <a:p>
                      <a:pPr marL="0" marR="0">
                        <a:lnSpc>
                          <a:spcPct val="107000"/>
                        </a:lnSpc>
                        <a:spcBef>
                          <a:spcPts val="0"/>
                        </a:spcBef>
                        <a:spcAft>
                          <a:spcPts val="0"/>
                        </a:spcAft>
                      </a:pPr>
                      <a:r>
                        <a:rPr lang="en-US" sz="1800" dirty="0">
                          <a:effectLst/>
                        </a:rPr>
                        <a:t>Size of the experiment group/control group</a:t>
                      </a:r>
                      <a:endParaRPr lang="fi-FI" sz="1800" dirty="0">
                        <a:effectLst/>
                        <a:latin typeface="Calibri" charset="0"/>
                        <a:ea typeface="Calibri" charset="0"/>
                        <a:cs typeface="Times New Roman" charset="0"/>
                      </a:endParaRPr>
                    </a:p>
                  </a:txBody>
                  <a:tcPr marL="68580" marR="68580" marT="0" marB="0"/>
                </a:tc>
                <a:tc>
                  <a:txBody>
                    <a:bodyPr/>
                    <a:lstStyle/>
                    <a:p>
                      <a:pPr marL="0" marR="0">
                        <a:lnSpc>
                          <a:spcPct val="107000"/>
                        </a:lnSpc>
                        <a:spcBef>
                          <a:spcPts val="0"/>
                        </a:spcBef>
                        <a:spcAft>
                          <a:spcPts val="0"/>
                        </a:spcAft>
                      </a:pPr>
                      <a:r>
                        <a:rPr lang="en-US" sz="1800">
                          <a:effectLst/>
                        </a:rPr>
                        <a:t>Benefit level, USD/month in experiment group/control group</a:t>
                      </a:r>
                      <a:endParaRPr lang="fi-FI" sz="1800">
                        <a:effectLst/>
                        <a:latin typeface="Calibri" charset="0"/>
                        <a:ea typeface="Calibri" charset="0"/>
                        <a:cs typeface="Times New Roman" charset="0"/>
                      </a:endParaRPr>
                    </a:p>
                  </a:txBody>
                  <a:tcPr marL="68580" marR="68580" marT="0" marB="0"/>
                </a:tc>
                <a:tc>
                  <a:txBody>
                    <a:bodyPr/>
                    <a:lstStyle/>
                    <a:p>
                      <a:pPr marL="0" marR="0">
                        <a:lnSpc>
                          <a:spcPct val="107000"/>
                        </a:lnSpc>
                        <a:spcBef>
                          <a:spcPts val="0"/>
                        </a:spcBef>
                        <a:spcAft>
                          <a:spcPts val="0"/>
                        </a:spcAft>
                      </a:pPr>
                      <a:r>
                        <a:rPr lang="en-US" sz="1800">
                          <a:effectLst/>
                        </a:rPr>
                        <a:t>Target population</a:t>
                      </a:r>
                      <a:endParaRPr lang="fi-FI" sz="1800">
                        <a:effectLst/>
                        <a:latin typeface="Calibri" charset="0"/>
                        <a:ea typeface="Calibri" charset="0"/>
                        <a:cs typeface="Times New Roman" charset="0"/>
                      </a:endParaRPr>
                    </a:p>
                  </a:txBody>
                  <a:tcPr marL="68580" marR="68580" marT="0" marB="0"/>
                </a:tc>
                <a:tc>
                  <a:txBody>
                    <a:bodyPr/>
                    <a:lstStyle/>
                    <a:p>
                      <a:pPr marL="0" marR="0">
                        <a:lnSpc>
                          <a:spcPct val="107000"/>
                        </a:lnSpc>
                        <a:spcBef>
                          <a:spcPts val="0"/>
                        </a:spcBef>
                        <a:spcAft>
                          <a:spcPts val="0"/>
                        </a:spcAft>
                      </a:pPr>
                      <a:r>
                        <a:rPr lang="en-US" sz="1800">
                          <a:effectLst/>
                        </a:rPr>
                        <a:t>Duration</a:t>
                      </a:r>
                      <a:endParaRPr lang="fi-FI" sz="18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1158677">
                <a:tc>
                  <a:txBody>
                    <a:bodyPr/>
                    <a:lstStyle/>
                    <a:p>
                      <a:pPr marL="0" marR="0">
                        <a:lnSpc>
                          <a:spcPct val="107000"/>
                        </a:lnSpc>
                        <a:spcBef>
                          <a:spcPts val="0"/>
                        </a:spcBef>
                        <a:spcAft>
                          <a:spcPts val="0"/>
                        </a:spcAft>
                      </a:pPr>
                      <a:r>
                        <a:rPr lang="en-US" sz="1800">
                          <a:effectLst/>
                        </a:rPr>
                        <a:t>Finland</a:t>
                      </a:r>
                      <a:endParaRPr lang="fi-FI" sz="1800">
                        <a:effectLst/>
                        <a:latin typeface="Calibri" charset="0"/>
                        <a:ea typeface="Calibri" charset="0"/>
                        <a:cs typeface="Times New Roman" charset="0"/>
                      </a:endParaRPr>
                    </a:p>
                  </a:txBody>
                  <a:tcPr marL="68580" marR="68580" marT="0" marB="0"/>
                </a:tc>
                <a:tc>
                  <a:txBody>
                    <a:bodyPr/>
                    <a:lstStyle/>
                    <a:p>
                      <a:pPr marL="0" marR="0">
                        <a:lnSpc>
                          <a:spcPct val="107000"/>
                        </a:lnSpc>
                        <a:spcBef>
                          <a:spcPts val="0"/>
                        </a:spcBef>
                        <a:spcAft>
                          <a:spcPts val="0"/>
                        </a:spcAft>
                      </a:pPr>
                      <a:r>
                        <a:rPr lang="en-US" sz="1800" dirty="0">
                          <a:effectLst/>
                        </a:rPr>
                        <a:t>2,000/173,000 </a:t>
                      </a:r>
                    </a:p>
                    <a:p>
                      <a:pPr marL="0" marR="0">
                        <a:lnSpc>
                          <a:spcPct val="107000"/>
                        </a:lnSpc>
                        <a:spcBef>
                          <a:spcPts val="0"/>
                        </a:spcBef>
                        <a:spcAft>
                          <a:spcPts val="0"/>
                        </a:spcAft>
                      </a:pPr>
                      <a:r>
                        <a:rPr lang="en-US" sz="1800" dirty="0">
                          <a:effectLst/>
                          <a:latin typeface="Calibri" charset="0"/>
                          <a:ea typeface="Calibri" charset="0"/>
                          <a:cs typeface="Times New Roman" charset="0"/>
                        </a:rPr>
                        <a:t>Mandatory enrollment</a:t>
                      </a:r>
                      <a:endParaRPr lang="fi-FI" sz="1800" dirty="0">
                        <a:effectLst/>
                        <a:latin typeface="Calibri" charset="0"/>
                        <a:ea typeface="Calibri" charset="0"/>
                        <a:cs typeface="Times New Roman" charset="0"/>
                      </a:endParaRPr>
                    </a:p>
                  </a:txBody>
                  <a:tcPr marL="68580" marR="68580" marT="0" marB="0"/>
                </a:tc>
                <a:tc>
                  <a:txBody>
                    <a:bodyPr/>
                    <a:lstStyle/>
                    <a:p>
                      <a:pPr marL="0" marR="0">
                        <a:lnSpc>
                          <a:spcPct val="107000"/>
                        </a:lnSpc>
                        <a:spcBef>
                          <a:spcPts val="0"/>
                        </a:spcBef>
                        <a:spcAft>
                          <a:spcPts val="0"/>
                        </a:spcAft>
                      </a:pPr>
                      <a:r>
                        <a:rPr lang="en-US" sz="1800" dirty="0">
                          <a:effectLst/>
                        </a:rPr>
                        <a:t>645/645</a:t>
                      </a:r>
                      <a:endParaRPr lang="fi-FI" sz="1800" dirty="0">
                        <a:effectLst/>
                        <a:latin typeface="Calibri" charset="0"/>
                        <a:ea typeface="Calibri" charset="0"/>
                        <a:cs typeface="Times New Roman" charset="0"/>
                      </a:endParaRPr>
                    </a:p>
                  </a:txBody>
                  <a:tcPr marL="68580" marR="68580" marT="0" marB="0"/>
                </a:tc>
                <a:tc>
                  <a:txBody>
                    <a:bodyPr/>
                    <a:lstStyle/>
                    <a:p>
                      <a:pPr marL="0" marR="0">
                        <a:lnSpc>
                          <a:spcPct val="107000"/>
                        </a:lnSpc>
                        <a:spcBef>
                          <a:spcPts val="0"/>
                        </a:spcBef>
                        <a:spcAft>
                          <a:spcPts val="0"/>
                        </a:spcAft>
                      </a:pPr>
                      <a:r>
                        <a:rPr lang="fi-FI" sz="1800" dirty="0" err="1">
                          <a:effectLst/>
                        </a:rPr>
                        <a:t>Unemployed</a:t>
                      </a:r>
                      <a:r>
                        <a:rPr lang="fi-FI" sz="1800" dirty="0">
                          <a:effectLst/>
                        </a:rPr>
                        <a:t> </a:t>
                      </a:r>
                      <a:r>
                        <a:rPr lang="fi-FI" sz="1800" dirty="0" err="1">
                          <a:effectLst/>
                        </a:rPr>
                        <a:t>individuals</a:t>
                      </a:r>
                      <a:r>
                        <a:rPr lang="fi-FI" sz="1800" dirty="0">
                          <a:effectLst/>
                        </a:rPr>
                        <a:t> </a:t>
                      </a:r>
                      <a:r>
                        <a:rPr lang="fi-FI" sz="1800" dirty="0" err="1">
                          <a:effectLst/>
                        </a:rPr>
                        <a:t>between</a:t>
                      </a:r>
                      <a:r>
                        <a:rPr lang="fi-FI" sz="1800" dirty="0">
                          <a:effectLst/>
                        </a:rPr>
                        <a:t> 25y and 58y </a:t>
                      </a:r>
                      <a:endParaRPr lang="fi-FI" sz="1800" dirty="0">
                        <a:effectLst/>
                        <a:latin typeface="Calibri" charset="0"/>
                        <a:ea typeface="Calibri" charset="0"/>
                        <a:cs typeface="Times New Roman" charset="0"/>
                      </a:endParaRPr>
                    </a:p>
                  </a:txBody>
                  <a:tcPr marL="68580" marR="68580" marT="0" marB="0"/>
                </a:tc>
                <a:tc>
                  <a:txBody>
                    <a:bodyPr/>
                    <a:lstStyle/>
                    <a:p>
                      <a:pPr marL="0" marR="0">
                        <a:lnSpc>
                          <a:spcPct val="107000"/>
                        </a:lnSpc>
                        <a:spcBef>
                          <a:spcPts val="0"/>
                        </a:spcBef>
                        <a:spcAft>
                          <a:spcPts val="0"/>
                        </a:spcAft>
                      </a:pPr>
                      <a:r>
                        <a:rPr lang="en-US" sz="1800" dirty="0">
                          <a:effectLst/>
                        </a:rPr>
                        <a:t>2 years, 2017-2018</a:t>
                      </a:r>
                      <a:endParaRPr lang="fi-FI" sz="18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1004886" y="2036762"/>
            <a:ext cx="20061237" cy="74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666936976"/>
      </p:ext>
    </p:extLst>
  </p:cSld>
  <p:clrMapOvr>
    <a:masterClrMapping/>
  </p:clrMapOvr>
</p:sld>
</file>

<file path=ppt/theme/theme1.xml><?xml version="1.0" encoding="utf-8"?>
<a:theme xmlns:a="http://schemas.openxmlformats.org/drawingml/2006/main" name="Thème Expertise France">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Expertise France - Partie 1">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Franklin Gothic Heav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Expertise France - Partie 2">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Expertise France - Partie 3">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Expertise France - Partie 4">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Franklin Gothic Heav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Thème Expertise France - Partie 1">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Franklin Gothic Heav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Thème Expertise France - Partie 2">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Thème Expertise France - Partie 3">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Thème Expertise France - Partie 4">
  <a:themeElements>
    <a:clrScheme name="Expertise France 2">
      <a:dk1>
        <a:sysClr val="windowText" lastClr="000000"/>
      </a:dk1>
      <a:lt1>
        <a:sysClr val="window" lastClr="FFFFFF"/>
      </a:lt1>
      <a:dk2>
        <a:srgbClr val="005D8C"/>
      </a:dk2>
      <a:lt2>
        <a:srgbClr val="EDEBDD"/>
      </a:lt2>
      <a:accent1>
        <a:srgbClr val="0098D8"/>
      </a:accent1>
      <a:accent2>
        <a:srgbClr val="F9B233"/>
      </a:accent2>
      <a:accent3>
        <a:srgbClr val="B54A30"/>
      </a:accent3>
      <a:accent4>
        <a:srgbClr val="9E9E9B"/>
      </a:accent4>
      <a:accent5>
        <a:srgbClr val="B0D0EF"/>
      </a:accent5>
      <a:accent6>
        <a:srgbClr val="D7EAD7"/>
      </a:accent6>
      <a:hlink>
        <a:srgbClr val="0563C1"/>
      </a:hlink>
      <a:folHlink>
        <a:srgbClr val="954F72"/>
      </a:folHlink>
    </a:clrScheme>
    <a:fontScheme name="Expertise France">
      <a:majorFont>
        <a:latin typeface="Franklin Gothic Heav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24321</TotalTime>
  <Words>1299</Words>
  <Application>Microsoft Macintosh PowerPoint</Application>
  <PresentationFormat>Laajakuva</PresentationFormat>
  <Paragraphs>191</Paragraphs>
  <Slides>21</Slides>
  <Notes>3</Notes>
  <HiddenSlides>0</HiddenSlides>
  <MMClips>0</MMClips>
  <ScaleCrop>false</ScaleCrop>
  <HeadingPairs>
    <vt:vector size="6" baseType="variant">
      <vt:variant>
        <vt:lpstr>Käytetyt fontit</vt:lpstr>
      </vt:variant>
      <vt:variant>
        <vt:i4>6</vt:i4>
      </vt:variant>
      <vt:variant>
        <vt:lpstr>Teema</vt:lpstr>
      </vt:variant>
      <vt:variant>
        <vt:i4>9</vt:i4>
      </vt:variant>
      <vt:variant>
        <vt:lpstr>Dian otsikot</vt:lpstr>
      </vt:variant>
      <vt:variant>
        <vt:i4>21</vt:i4>
      </vt:variant>
    </vt:vector>
  </HeadingPairs>
  <TitlesOfParts>
    <vt:vector size="36" baseType="lpstr">
      <vt:lpstr>Arial</vt:lpstr>
      <vt:lpstr>Calibri</vt:lpstr>
      <vt:lpstr>Franklin Gothic Heavy</vt:lpstr>
      <vt:lpstr>Impact</vt:lpstr>
      <vt:lpstr>Segoe UI Semibold</vt:lpstr>
      <vt:lpstr>Times New Roman</vt:lpstr>
      <vt:lpstr>Thème Expertise France</vt:lpstr>
      <vt:lpstr>Thème Expertise France - Partie 1</vt:lpstr>
      <vt:lpstr>Thème Expertise France - Partie 2</vt:lpstr>
      <vt:lpstr>Thème Expertise France - Partie 3</vt:lpstr>
      <vt:lpstr>Thème Expertise France - Partie 4</vt:lpstr>
      <vt:lpstr>1_Thème Expertise France - Partie 1</vt:lpstr>
      <vt:lpstr>1_Thème Expertise France - Partie 2</vt:lpstr>
      <vt:lpstr>1_Thème Expertise France - Partie 3</vt:lpstr>
      <vt:lpstr>1_Thème Expertise France - Partie 4</vt:lpstr>
      <vt:lpstr>PowerPoint-esitys</vt:lpstr>
      <vt:lpstr>Temporary amendment of the Act on Social Assistance 2001-2003</vt:lpstr>
      <vt:lpstr>Study design: changes in the income package of social assistance recipients. Note: Plus and minus signs in brackets illustrate what should happen in the numbers of social assistance recipients as a result of the reform. </vt:lpstr>
      <vt:lpstr>PowerPoint-esitys</vt:lpstr>
      <vt:lpstr>Conclusions from the evaluation study</vt:lpstr>
      <vt:lpstr>Prime Minister Juha Sipilä’s government programme 2015 (True Finns, Centre Party, Conservative Party): the basic income pilot study will begin </vt:lpstr>
      <vt:lpstr>PowerPoint-esitys</vt:lpstr>
      <vt:lpstr>Finnish experiment</vt:lpstr>
      <vt:lpstr>Experimental setting</vt:lpstr>
      <vt:lpstr>Employment</vt:lpstr>
      <vt:lpstr>Hypothesis</vt:lpstr>
      <vt:lpstr>Employment</vt:lpstr>
      <vt:lpstr>PowerPoint-esitys</vt:lpstr>
      <vt:lpstr>Active labor market policy measures</vt:lpstr>
      <vt:lpstr>Well-being ”effects” – results from survey at the end 2018</vt:lpstr>
      <vt:lpstr>Studying well-being</vt:lpstr>
      <vt:lpstr>PowerPoint-esitys</vt:lpstr>
      <vt:lpstr>Subjective wellbeing</vt:lpstr>
      <vt:lpstr>Activation model 2018-2019</vt:lpstr>
      <vt:lpstr>Conclusions</vt:lpstr>
      <vt:lpstr>PowerPoint-esitys</vt:lpstr>
    </vt:vector>
  </TitlesOfParts>
  <Company>Expertise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REVEILLARD</dc:creator>
  <cp:lastModifiedBy>Heikki Hiilamo</cp:lastModifiedBy>
  <cp:revision>321</cp:revision>
  <cp:lastPrinted>2018-02-01T13:28:13Z</cp:lastPrinted>
  <dcterms:created xsi:type="dcterms:W3CDTF">2016-07-26T15:08:17Z</dcterms:created>
  <dcterms:modified xsi:type="dcterms:W3CDTF">2020-11-02T06:03:45Z</dcterms:modified>
</cp:coreProperties>
</file>