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7" r:id="rId5"/>
    <p:sldMasterId id="2147483714" r:id="rId6"/>
    <p:sldMasterId id="2147483725" r:id="rId7"/>
    <p:sldMasterId id="2147483735" r:id="rId8"/>
    <p:sldMasterId id="2147483745" r:id="rId9"/>
  </p:sldMasterIdLst>
  <p:notesMasterIdLst>
    <p:notesMasterId r:id="rId21"/>
  </p:notesMasterIdLst>
  <p:sldIdLst>
    <p:sldId id="256" r:id="rId10"/>
    <p:sldId id="412" r:id="rId11"/>
    <p:sldId id="434" r:id="rId12"/>
    <p:sldId id="426" r:id="rId13"/>
    <p:sldId id="416" r:id="rId14"/>
    <p:sldId id="417" r:id="rId15"/>
    <p:sldId id="419" r:id="rId16"/>
    <p:sldId id="432" r:id="rId17"/>
    <p:sldId id="415" r:id="rId18"/>
    <p:sldId id="420" r:id="rId19"/>
    <p:sldId id="421"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E8B"/>
    <a:srgbClr val="D9D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727" autoAdjust="0"/>
  </p:normalViewPr>
  <p:slideViewPr>
    <p:cSldViewPr snapToGrid="0">
      <p:cViewPr varScale="1">
        <p:scale>
          <a:sx n="82" d="100"/>
          <a:sy n="82" d="100"/>
        </p:scale>
        <p:origin x="576" y="58"/>
      </p:cViewPr>
      <p:guideLst>
        <p:guide orient="horz" pos="2160"/>
        <p:guide pos="3840"/>
      </p:guideLst>
    </p:cSldViewPr>
  </p:slideViewPr>
  <p:outlineViewPr>
    <p:cViewPr>
      <p:scale>
        <a:sx n="33" d="100"/>
        <a:sy n="33" d="100"/>
      </p:scale>
      <p:origin x="0" y="-4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0DD2E-AB41-4E17-A1C4-D6ABBEACEC49}" type="datetimeFigureOut">
              <a:rPr lang="fr-FR" smtClean="0"/>
              <a:t>01/11/2020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25655-1503-4624-86EA-B16CBA3C141F}" type="slidenum">
              <a:rPr lang="fr-FR" smtClean="0"/>
              <a:t>‹#›</a:t>
            </a:fld>
            <a:endParaRPr lang="fr-FR"/>
          </a:p>
        </p:txBody>
      </p:sp>
    </p:spTree>
    <p:extLst>
      <p:ext uri="{BB962C8B-B14F-4D97-AF65-F5344CB8AC3E}">
        <p14:creationId xmlns:p14="http://schemas.microsoft.com/office/powerpoint/2010/main" val="18896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825655-1503-4624-86EA-B16CBA3C141F}" type="slidenum">
              <a:rPr lang="fr-FR" smtClean="0"/>
              <a:t>1</a:t>
            </a:fld>
            <a:endParaRPr lang="fr-FR"/>
          </a:p>
        </p:txBody>
      </p:sp>
    </p:spTree>
    <p:extLst>
      <p:ext uri="{BB962C8B-B14F-4D97-AF65-F5344CB8AC3E}">
        <p14:creationId xmlns:p14="http://schemas.microsoft.com/office/powerpoint/2010/main" val="2851310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dirty="0"/>
          </a:p>
        </p:txBody>
      </p:sp>
    </p:spTree>
    <p:extLst>
      <p:ext uri="{BB962C8B-B14F-4D97-AF65-F5344CB8AC3E}">
        <p14:creationId xmlns:p14="http://schemas.microsoft.com/office/powerpoint/2010/main" val="360927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rtie 1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41620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4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Partie 2">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141706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rtie 2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8610600" y="6274710"/>
            <a:ext cx="2743200" cy="365125"/>
          </a:xfrm>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793447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Partie 2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23528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artie 2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989202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Partie 2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a:noFill/>
          <a:ln>
            <a:noFill/>
          </a:ln>
        </p:spPr>
      </p:pic>
    </p:spTree>
    <p:extLst>
      <p:ext uri="{BB962C8B-B14F-4D97-AF65-F5344CB8AC3E}">
        <p14:creationId xmlns:p14="http://schemas.microsoft.com/office/powerpoint/2010/main" val="201085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artie 2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641588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Partie 2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10347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artie 2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336022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artie 1 - titre">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3586466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Partie 2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52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Partie 3">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926102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artie 3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520143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Partie 3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443325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artie 3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6813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artie 3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985547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artie 3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89214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Partie 3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852976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artie 3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4286822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Partie 3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rtie 1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962355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Partie 4">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458887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artie 4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50477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Partie 4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347508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artie 4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135384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Partie 4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615225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artie 4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112861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Partie 4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427950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artie 4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1878500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Partie 4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646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Partie 1 - titre">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48380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ie 1 - 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112020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Partie 1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813306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rtie 1 - 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492699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Partie 1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501614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artie 1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39609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Partie 1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0945684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artie 1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966515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Partie 1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9205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artie 1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43846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882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Partie 2">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19810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Partie 1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203476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Partie 2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8610600" y="6274710"/>
            <a:ext cx="2743200" cy="365125"/>
          </a:xfrm>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2574503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Partie 2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71931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artie 2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74038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Partie 2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a:noFill/>
          <a:ln>
            <a:noFill/>
          </a:ln>
        </p:spPr>
      </p:pic>
    </p:spTree>
    <p:extLst>
      <p:ext uri="{BB962C8B-B14F-4D97-AF65-F5344CB8AC3E}">
        <p14:creationId xmlns:p14="http://schemas.microsoft.com/office/powerpoint/2010/main" val="1688510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artie 2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5806280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Partie 2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114137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artie 2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83310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Partie 2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43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Partie 3">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2394431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Partie 3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1707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artie 1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292001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Partie 3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4507373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artie 3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963892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Partie 3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149272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artie 3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009667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Partie 3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279041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artie 3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40570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Partie 3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973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Partie 4">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364418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Partie 4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113112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Partie 4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74718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artie 1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68890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Partie 4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33388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Partie 4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929255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Partie 4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551490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Partie 4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9894494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artie 4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540492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1_Partie 4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artie 1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6779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Partie 1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05754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6.jpeg"/><Relationship Id="rId5" Type="http://schemas.openxmlformats.org/officeDocument/2006/relationships/slideLayout" Target="../slideLayouts/slideLayout25.xml"/><Relationship Id="rId10" Type="http://schemas.openxmlformats.org/officeDocument/2006/relationships/theme" Target="../theme/theme4.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7.jpeg"/><Relationship Id="rId5" Type="http://schemas.openxmlformats.org/officeDocument/2006/relationships/slideLayout" Target="../slideLayouts/slideLayout34.xml"/><Relationship Id="rId10" Type="http://schemas.openxmlformats.org/officeDocument/2006/relationships/theme" Target="../theme/theme5.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jpe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5.jpeg"/><Relationship Id="rId5" Type="http://schemas.openxmlformats.org/officeDocument/2006/relationships/slideLayout" Target="../slideLayouts/slideLayout53.xml"/><Relationship Id="rId10" Type="http://schemas.openxmlformats.org/officeDocument/2006/relationships/theme" Target="../theme/theme7.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6.jpeg"/><Relationship Id="rId5" Type="http://schemas.openxmlformats.org/officeDocument/2006/relationships/slideLayout" Target="../slideLayouts/slideLayout62.xml"/><Relationship Id="rId10" Type="http://schemas.openxmlformats.org/officeDocument/2006/relationships/theme" Target="../theme/theme8.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jpeg"/><Relationship Id="rId5" Type="http://schemas.openxmlformats.org/officeDocument/2006/relationships/slideLayout" Target="../slideLayouts/slideLayout71.xml"/><Relationship Id="rId10" Type="http://schemas.openxmlformats.org/officeDocument/2006/relationships/theme" Target="../theme/theme9.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B5E76-6E97-48F5-9568-4083109D052D}" type="datetimeFigureOut">
              <a:rPr lang="fr-FR" smtClean="0"/>
              <a:t>01/11/2020</a:t>
            </a:fld>
            <a:endParaRPr lang="fr-FR"/>
          </a:p>
        </p:txBody>
      </p:sp>
    </p:spTree>
    <p:extLst>
      <p:ext uri="{BB962C8B-B14F-4D97-AF65-F5344CB8AC3E}">
        <p14:creationId xmlns:p14="http://schemas.microsoft.com/office/powerpoint/2010/main" val="373323824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12" cstate="print">
            <a:extLst>
              <a:ext uri="{28A0092B-C50C-407E-A947-70E740481C1C}">
                <a14:useLocalDpi xmlns:a14="http://schemas.microsoft.com/office/drawing/2010/main" val="0"/>
              </a:ext>
            </a:extLst>
          </a:blip>
          <a:srcRect r="87160"/>
          <a:stretch/>
        </p:blipFill>
        <p:spPr>
          <a:xfrm>
            <a:off x="11647464"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26296186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07" r:id="rId3"/>
    <p:sldLayoutId id="2147483668" r:id="rId4"/>
    <p:sldLayoutId id="2147483669" r:id="rId5"/>
    <p:sldLayoutId id="2147483670" r:id="rId6"/>
    <p:sldLayoutId id="2147483671" r:id="rId7"/>
    <p:sldLayoutId id="2147483672" r:id="rId8"/>
    <p:sldLayoutId id="2147483673" r:id="rId9"/>
    <p:sldLayoutId id="214748371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18259" r="70825"/>
          <a:stretch/>
        </p:blipFill>
        <p:spPr>
          <a:xfrm>
            <a:off x="11655953"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7471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989490048"/>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80" r:id="rId3"/>
    <p:sldLayoutId id="2147483681" r:id="rId4"/>
    <p:sldLayoutId id="2147483682" r:id="rId5"/>
    <p:sldLayoutId id="2147483683" r:id="rId6"/>
    <p:sldLayoutId id="2147483684" r:id="rId7"/>
    <p:sldLayoutId id="2147483685" r:id="rId8"/>
    <p:sldLayoutId id="21474837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001"/>
          <a:stretch/>
        </p:blipFill>
        <p:spPr>
          <a:xfrm>
            <a:off x="11645650" y="0"/>
            <a:ext cx="540000" cy="6857999"/>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8382"/>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74382287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6" r:id="rId8"/>
    <p:sldLayoutId id="214748371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506"/>
          <a:stretch/>
        </p:blipFill>
        <p:spPr>
          <a:xfrm>
            <a:off x="11647464" y="0"/>
            <a:ext cx="540000" cy="6857999"/>
          </a:xfrm>
          <a:prstGeom prst="rect">
            <a:avLst/>
          </a:prstGeom>
        </p:spPr>
      </p:pic>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2557478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12" cstate="print">
            <a:extLst>
              <a:ext uri="{28A0092B-C50C-407E-A947-70E740481C1C}">
                <a14:useLocalDpi xmlns:a14="http://schemas.microsoft.com/office/drawing/2010/main" val="0"/>
              </a:ext>
            </a:extLst>
          </a:blip>
          <a:srcRect r="87160"/>
          <a:stretch/>
        </p:blipFill>
        <p:spPr>
          <a:xfrm>
            <a:off x="11647464"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098320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18259" r="70825"/>
          <a:stretch/>
        </p:blipFill>
        <p:spPr>
          <a:xfrm>
            <a:off x="11655953"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7471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225816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001"/>
          <a:stretch/>
        </p:blipFill>
        <p:spPr>
          <a:xfrm>
            <a:off x="11645650" y="0"/>
            <a:ext cx="540000" cy="6857999"/>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8382"/>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760307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506"/>
          <a:stretch/>
        </p:blipFill>
        <p:spPr>
          <a:xfrm>
            <a:off x="11647464" y="0"/>
            <a:ext cx="540000" cy="6857999"/>
          </a:xfrm>
          <a:prstGeom prst="rect">
            <a:avLst/>
          </a:prstGeom>
        </p:spPr>
      </p:pic>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029127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CC"/>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21" y="5442853"/>
            <a:ext cx="1438580" cy="13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0686" y="867686"/>
            <a:ext cx="11580707" cy="646331"/>
          </a:xfrm>
          <a:prstGeom prst="rect">
            <a:avLst/>
          </a:prstGeom>
        </p:spPr>
        <p:txBody>
          <a:bodyPr wrap="square">
            <a:spAutoFit/>
          </a:bodyPr>
          <a:lstStyle/>
          <a:p>
            <a:pPr algn="ctr">
              <a:spcAft>
                <a:spcPts val="0"/>
              </a:spcAft>
            </a:pPr>
            <a:r>
              <a:rPr lang="en-GB" sz="3600" b="1" dirty="0"/>
              <a:t>Technical Assistance to Social Welfare in Georgia</a:t>
            </a:r>
            <a:endParaRPr lang="fr-FR" sz="3600" b="1" dirty="0">
              <a:latin typeface="Times New Roman" panose="02020603050405020304" pitchFamily="18" charset="0"/>
              <a:ea typeface="Times New Roman" panose="02020603050405020304" pitchFamily="18" charset="0"/>
            </a:endParaRPr>
          </a:p>
        </p:txBody>
      </p:sp>
      <p:pic>
        <p:nvPicPr>
          <p:cNvPr id="1026" name="Picture 3" descr="Description: á¡áá¥áá áááááá¡ á¨á áááá¡, á¯áááá ááááááá¡á áá á¡ááªáááá£á á áááªááá¡ á¡áááááá¡á¢á á - áááááá á áááá 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263" y="5832221"/>
            <a:ext cx="4223926" cy="8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67932" y="2674222"/>
            <a:ext cx="7628589" cy="2308324"/>
          </a:xfrm>
          <a:prstGeom prst="rect">
            <a:avLst/>
          </a:prstGeom>
        </p:spPr>
        <p:txBody>
          <a:bodyPr wrap="square">
            <a:spAutoFit/>
          </a:bodyPr>
          <a:lstStyle/>
          <a:p>
            <a:pPr algn="ctr"/>
            <a:r>
              <a:rPr lang="en-GB" sz="2400" b="1" dirty="0"/>
              <a:t>EMPLOYMENT ACTIVATION MEASURES IN LITHUANIA</a:t>
            </a:r>
          </a:p>
          <a:p>
            <a:pPr algn="ctr"/>
            <a:endParaRPr lang="en-GB" sz="2400" b="1" dirty="0"/>
          </a:p>
          <a:p>
            <a:pPr algn="ctr"/>
            <a:endParaRPr lang="en-GB" sz="2400" b="1" dirty="0"/>
          </a:p>
          <a:p>
            <a:pPr algn="ctr"/>
            <a:r>
              <a:rPr lang="en-GB" sz="2400" b="1" dirty="0"/>
              <a:t>Pillar 4: Covid-19 impact and sustainability for employment, labour and social assistance   </a:t>
            </a:r>
            <a:endParaRPr lang="en-GB" sz="2400" dirty="0"/>
          </a:p>
        </p:txBody>
      </p:sp>
      <p:pic>
        <p:nvPicPr>
          <p:cNvPr id="8" name="Picture 2" descr="cid:image001.png@01D33950.0A0BF8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7146" y="5832221"/>
            <a:ext cx="2064247" cy="8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21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rmAutofit/>
          </a:bodyPr>
          <a:lstStyle/>
          <a:p>
            <a:pPr marL="0" indent="0" algn="just">
              <a:buNone/>
            </a:pPr>
            <a:r>
              <a:rPr lang="en-GB" sz="2400" spc="1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a:t>
            </a: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Law on Employment has also been supplemented </a:t>
            </a:r>
            <a:r>
              <a:rPr lang="en-GB" sz="2400" b="1"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 the provision that vocational training </a:t>
            </a: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the employed person may be organized when the employed person is informed about the dismissal, when his/her job function performed becomes excessive to the employer due to the state of emergency and quarantine declared by the Government:</a:t>
            </a:r>
          </a:p>
          <a:p>
            <a:pPr algn="just"/>
            <a:r>
              <a:rPr lang="en-GB" sz="2000" dirty="0">
                <a:latin typeface="Calibri" panose="020F0502020204030204" pitchFamily="34" charset="0"/>
                <a:cs typeface="Calibri" panose="020F0502020204030204" pitchFamily="34" charset="0"/>
              </a:rPr>
              <a:t>i</a:t>
            </a:r>
            <a:r>
              <a:rPr lang="en-GB" sz="2000" b="0" i="0" dirty="0">
                <a:effectLst/>
                <a:latin typeface="Calibri" panose="020F0502020204030204" pitchFamily="34" charset="0"/>
                <a:cs typeface="Calibri" panose="020F0502020204030204" pitchFamily="34" charset="0"/>
              </a:rPr>
              <a:t>ncreased funding for vocational training</a:t>
            </a:r>
            <a:endParaRPr lang="en-GB" sz="2000" b="0" i="0" spc="10" dirty="0">
              <a:latin typeface="Calibri" panose="020F0502020204030204" pitchFamily="34" charset="0"/>
              <a:cs typeface="Calibri" panose="020F0502020204030204" pitchFamily="34" charset="0"/>
            </a:endParaRPr>
          </a:p>
          <a:p>
            <a:pPr algn="just"/>
            <a:r>
              <a:rPr lang="en-GB" sz="2000" dirty="0">
                <a:latin typeface="Calibri" panose="020F0502020204030204" pitchFamily="34" charset="0"/>
                <a:cs typeface="Calibri" panose="020F0502020204030204" pitchFamily="34" charset="0"/>
              </a:rPr>
              <a:t>p</a:t>
            </a:r>
            <a:r>
              <a:rPr lang="en-GB" sz="2000" b="0" i="0" dirty="0">
                <a:effectLst/>
                <a:latin typeface="Calibri" panose="020F0502020204030204" pitchFamily="34" charset="0"/>
                <a:cs typeface="Calibri" panose="020F0502020204030204" pitchFamily="34" charset="0"/>
              </a:rPr>
              <a:t>ayment of  grants (under an apprenticeship contract and internship (advanced training) are suspended, the unemployed is paid a training grant equal to 0.39 of the minimum monthly pay approved by the Governmen</a:t>
            </a:r>
            <a:r>
              <a:rPr lang="en-GB" sz="2000" dirty="0">
                <a:latin typeface="Calibri" panose="020F0502020204030204" pitchFamily="34" charset="0"/>
                <a:cs typeface="Calibri" panose="020F0502020204030204" pitchFamily="34" charset="0"/>
              </a:rPr>
              <a:t>t)</a:t>
            </a:r>
          </a:p>
          <a:p>
            <a:pPr algn="just"/>
            <a:r>
              <a:rPr lang="en-GB" sz="2000" dirty="0">
                <a:latin typeface="Calibri" panose="020F0502020204030204" pitchFamily="34" charset="0"/>
                <a:cs typeface="Calibri" panose="020F0502020204030204" pitchFamily="34" charset="0"/>
              </a:rPr>
              <a:t>e</a:t>
            </a:r>
            <a:r>
              <a:rPr lang="en-GB" sz="2000" b="0" i="0" dirty="0">
                <a:effectLst/>
                <a:latin typeface="Calibri" panose="020F0502020204030204" pitchFamily="34" charset="0"/>
                <a:cs typeface="Calibri" panose="020F0502020204030204" pitchFamily="34" charset="0"/>
              </a:rPr>
              <a:t>mployment under the apprenticeship contract (70 percent (instead of 40 percent prior amendments) of the pay specified in the contract concluded with the person employed under the apprenticeship employment contract that does not exceed 1,5 minimum monthly pay plus the mandatory state social insurance contribution payable by the insured on that part of the pay)</a:t>
            </a:r>
            <a:endParaRPr lang="en-GB" sz="2000" spc="10" dirty="0">
              <a:effectLst/>
              <a:latin typeface="Calibri" panose="020F0502020204030204" pitchFamily="34" charset="0"/>
              <a:cs typeface="Calibri" panose="020F0502020204030204" pitchFamily="34" charset="0"/>
            </a:endParaRPr>
          </a:p>
          <a:p>
            <a:pPr algn="just"/>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i-US" sz="2400"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10</a:t>
            </a:fld>
            <a:endParaRPr lang="fr-FR"/>
          </a:p>
        </p:txBody>
      </p:sp>
    </p:spTree>
    <p:extLst>
      <p:ext uri="{BB962C8B-B14F-4D97-AF65-F5344CB8AC3E}">
        <p14:creationId xmlns:p14="http://schemas.microsoft.com/office/powerpoint/2010/main" val="85151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Autofit/>
          </a:bodyPr>
          <a:lstStyle/>
          <a:p>
            <a:pPr marL="0" indent="0" algn="just">
              <a:lnSpc>
                <a:spcPct val="107000"/>
              </a:lnSpc>
              <a:spcAft>
                <a:spcPts val="800"/>
              </a:spcAft>
              <a:buNone/>
            </a:pPr>
            <a:r>
              <a:rPr lang="en-GB" sz="2400"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6</a:t>
            </a:r>
            <a:r>
              <a:rPr lang="en-GB" sz="24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rPr>
              <a:t>In addition, we can note the prioritisation of </a:t>
            </a:r>
            <a:r>
              <a:rPr lang="en-GB" sz="2400" b="1" dirty="0">
                <a:effectLst/>
                <a:latin typeface="Calibri" panose="020F0502020204030204" pitchFamily="34" charset="0"/>
                <a:ea typeface="Calibri" panose="020F0502020204030204" pitchFamily="34" charset="0"/>
                <a:cs typeface="Calibri" panose="020F0502020204030204" pitchFamily="34" charset="0"/>
              </a:rPr>
              <a:t>employer’s actions in case of downturn: </a:t>
            </a:r>
          </a:p>
          <a:p>
            <a:pPr marL="342900" lvl="0" indent="-342900" algn="just">
              <a:lnSpc>
                <a:spcPct val="107000"/>
              </a:lnSpc>
              <a:spcAft>
                <a:spcPts val="200"/>
              </a:spcAft>
              <a:buFont typeface="Wingdings" panose="05000000000000000000"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the employer shall announce downtime for the employee or a group of employees;</a:t>
            </a:r>
          </a:p>
          <a:p>
            <a:pPr marL="342900" lvl="0" indent="-342900" algn="just">
              <a:lnSpc>
                <a:spcPct val="107000"/>
              </a:lnSpc>
              <a:spcAft>
                <a:spcPts val="200"/>
              </a:spcAft>
              <a:buFont typeface="Wingdings" panose="05000000000000000000"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within 1 working day shall inform the State Labour Inspectorate thereof;</a:t>
            </a:r>
          </a:p>
          <a:p>
            <a:pPr marL="342900" lvl="0" indent="-342900" algn="just">
              <a:lnSpc>
                <a:spcPct val="107000"/>
              </a:lnSpc>
              <a:spcAft>
                <a:spcPts val="200"/>
              </a:spcAft>
              <a:buFont typeface="Wingdings" panose="05000000000000000000" pitchFamily="2" charset="2"/>
              <a:buChar char=""/>
            </a:pPr>
            <a:r>
              <a:rPr lang="en-GB" sz="2400" dirty="0">
                <a:effectLst/>
                <a:latin typeface="Calibri" panose="020F0502020204030204" pitchFamily="34" charset="0"/>
                <a:ea typeface="Calibri" panose="020F0502020204030204" pitchFamily="34" charset="0"/>
                <a:cs typeface="Calibri" panose="020F0502020204030204" pitchFamily="34" charset="0"/>
              </a:rPr>
              <a:t>the employee shall appeal to the Employment Services for a subsidy – initially, until the end of the current month, in other  occasions – until the 15th day of the month inclusive.</a:t>
            </a:r>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11</a:t>
            </a:fld>
            <a:endParaRPr lang="fr-FR"/>
          </a:p>
        </p:txBody>
      </p:sp>
    </p:spTree>
    <p:extLst>
      <p:ext uri="{BB962C8B-B14F-4D97-AF65-F5344CB8AC3E}">
        <p14:creationId xmlns:p14="http://schemas.microsoft.com/office/powerpoint/2010/main" val="324755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a:solidFill>
            <a:schemeClr val="bg2"/>
          </a:solidFill>
        </p:spPr>
        <p:txBody>
          <a:bodyPr>
            <a:normAutofit/>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1. EMPLOYMENT MEASURES</a:t>
            </a:r>
            <a:endParaRPr lang="fi-US"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2</a:t>
            </a:fld>
            <a:endParaRPr lang="fr-FR"/>
          </a:p>
        </p:txBody>
      </p:sp>
    </p:spTree>
    <p:extLst>
      <p:ext uri="{BB962C8B-B14F-4D97-AF65-F5344CB8AC3E}">
        <p14:creationId xmlns:p14="http://schemas.microsoft.com/office/powerpoint/2010/main" val="111758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548950" y="118122"/>
            <a:ext cx="10515600" cy="4351338"/>
          </a:xfrm>
        </p:spPr>
        <p:txBody>
          <a:bodyPr>
            <a:noAutofit/>
          </a:bodyPr>
          <a:lstStyle/>
          <a:p>
            <a:pPr marL="0" indent="0" algn="ctr">
              <a:buNone/>
            </a:pPr>
            <a:r>
              <a:rPr lang="en-GB" sz="2000" b="1" i="0" u="none" strike="noStrike" dirty="0">
                <a:effectLst/>
                <a:latin typeface="Calibri" panose="020F0502020204030204" pitchFamily="34" charset="0"/>
                <a:cs typeface="Calibri" panose="020F0502020204030204" pitchFamily="34" charset="0"/>
              </a:rPr>
              <a:t>Active labour market policy measures</a:t>
            </a:r>
          </a:p>
          <a:p>
            <a:pPr marL="0" indent="0" algn="ctr">
              <a:buNone/>
            </a:pPr>
            <a:endParaRPr lang="en-GB" sz="2000" b="1" i="0" u="none" strike="noStrike" dirty="0">
              <a:effectLst/>
              <a:latin typeface="Calibri" panose="020F0502020204030204" pitchFamily="34" charset="0"/>
              <a:cs typeface="Calibri" panose="020F0502020204030204" pitchFamily="34" charset="0"/>
            </a:endParaRPr>
          </a:p>
          <a:p>
            <a:pPr marL="0" indent="0" algn="l">
              <a:buNone/>
            </a:pPr>
            <a:r>
              <a:rPr lang="en-GB" sz="2000" b="1" i="0" dirty="0">
                <a:solidFill>
                  <a:srgbClr val="444444"/>
                </a:solidFill>
                <a:effectLst/>
                <a:latin typeface="Calibri" panose="020F0502020204030204" pitchFamily="34" charset="0"/>
                <a:cs typeface="Calibri" panose="020F0502020204030204" pitchFamily="34" charset="0"/>
              </a:rPr>
              <a:t>Support for learning:</a:t>
            </a:r>
            <a:endParaRPr lang="en-GB" sz="2000" b="0" i="0" dirty="0">
              <a:solidFill>
                <a:srgbClr val="444444"/>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vocational training</a:t>
            </a: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employment under an apprenticeship employment contract</a:t>
            </a: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internship (traineeship)</a:t>
            </a: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recognition of competences acquired by non-formal and informal learning</a:t>
            </a:r>
          </a:p>
          <a:p>
            <a:pPr marL="0" indent="0" algn="l">
              <a:buNone/>
            </a:pPr>
            <a:endParaRPr lang="en-GB" sz="2000" b="1" i="0" dirty="0">
              <a:solidFill>
                <a:srgbClr val="444444"/>
              </a:solidFill>
              <a:effectLst/>
              <a:latin typeface="Calibri" panose="020F0502020204030204" pitchFamily="34" charset="0"/>
              <a:cs typeface="Calibri" panose="020F0502020204030204" pitchFamily="34" charset="0"/>
            </a:endParaRPr>
          </a:p>
          <a:p>
            <a:pPr marL="0" indent="0" algn="l">
              <a:buNone/>
            </a:pPr>
            <a:r>
              <a:rPr lang="en-GB" sz="2000" b="1" i="0" dirty="0">
                <a:solidFill>
                  <a:srgbClr val="444444"/>
                </a:solidFill>
                <a:effectLst/>
                <a:latin typeface="Calibri" panose="020F0502020204030204" pitchFamily="34" charset="0"/>
                <a:cs typeface="Calibri" panose="020F0502020204030204" pitchFamily="34" charset="0"/>
              </a:rPr>
              <a:t>Supported employment:</a:t>
            </a:r>
            <a:endParaRPr lang="en-GB" sz="2000" b="0" i="0" dirty="0">
              <a:solidFill>
                <a:srgbClr val="444444"/>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dirty="0">
                <a:solidFill>
                  <a:srgbClr val="444444"/>
                </a:solidFill>
                <a:latin typeface="Calibri" panose="020F0502020204030204" pitchFamily="34" charset="0"/>
                <a:cs typeface="Calibri" panose="020F0502020204030204" pitchFamily="34" charset="0"/>
              </a:rPr>
              <a:t>s</a:t>
            </a:r>
            <a:r>
              <a:rPr lang="en-GB" sz="2000" b="0" i="0" dirty="0">
                <a:solidFill>
                  <a:srgbClr val="444444"/>
                </a:solidFill>
                <a:effectLst/>
                <a:latin typeface="Calibri" panose="020F0502020204030204" pitchFamily="34" charset="0"/>
                <a:cs typeface="Calibri" panose="020F0502020204030204" pitchFamily="34" charset="0"/>
              </a:rPr>
              <a:t>ubsidized employment</a:t>
            </a:r>
          </a:p>
          <a:p>
            <a:pPr algn="l">
              <a:buFont typeface="Arial" panose="020B0604020202020204" pitchFamily="34" charset="0"/>
              <a:buChar char="•"/>
            </a:pPr>
            <a:r>
              <a:rPr lang="en-GB" sz="2000" dirty="0">
                <a:solidFill>
                  <a:srgbClr val="444444"/>
                </a:solidFill>
                <a:latin typeface="Calibri" panose="020F0502020204030204" pitchFamily="34" charset="0"/>
                <a:cs typeface="Calibri" panose="020F0502020204030204" pitchFamily="34" charset="0"/>
              </a:rPr>
              <a:t>s</a:t>
            </a:r>
            <a:r>
              <a:rPr lang="en-GB" sz="2000" b="0" i="0" dirty="0">
                <a:solidFill>
                  <a:srgbClr val="444444"/>
                </a:solidFill>
                <a:effectLst/>
                <a:latin typeface="Calibri" panose="020F0502020204030204" pitchFamily="34" charset="0"/>
                <a:cs typeface="Calibri" panose="020F0502020204030204" pitchFamily="34" charset="0"/>
              </a:rPr>
              <a:t>upport for the acquisition of work skills</a:t>
            </a:r>
          </a:p>
          <a:p>
            <a:pPr marL="0" indent="0" algn="l">
              <a:buNone/>
            </a:pPr>
            <a:endParaRPr lang="en-GB" sz="2000" b="1" i="0" dirty="0">
              <a:solidFill>
                <a:srgbClr val="444444"/>
              </a:solidFill>
              <a:effectLst/>
              <a:latin typeface="Calibri" panose="020F0502020204030204" pitchFamily="34" charset="0"/>
              <a:cs typeface="Calibri" panose="020F0502020204030204" pitchFamily="34" charset="0"/>
            </a:endParaRPr>
          </a:p>
          <a:p>
            <a:pPr marL="0" indent="0" algn="l">
              <a:buNone/>
            </a:pPr>
            <a:r>
              <a:rPr lang="en-GB" sz="2000" b="1" i="0" dirty="0">
                <a:solidFill>
                  <a:srgbClr val="444444"/>
                </a:solidFill>
                <a:effectLst/>
                <a:latin typeface="Calibri" panose="020F0502020204030204" pitchFamily="34" charset="0"/>
                <a:cs typeface="Calibri" panose="020F0502020204030204" pitchFamily="34" charset="0"/>
              </a:rPr>
              <a:t>Support for job creation:</a:t>
            </a:r>
            <a:endParaRPr lang="en-GB" sz="2000" b="0" i="0" dirty="0">
              <a:solidFill>
                <a:srgbClr val="444444"/>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subsidising of job creation/adaptation</a:t>
            </a: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implementation of local employment initiative projects</a:t>
            </a:r>
          </a:p>
          <a:p>
            <a:pPr algn="l">
              <a:buFont typeface="Arial" panose="020B0604020202020204" pitchFamily="34" charset="0"/>
              <a:buChar char="•"/>
            </a:pPr>
            <a:r>
              <a:rPr lang="en-GB" sz="2000" b="0" i="0" dirty="0">
                <a:solidFill>
                  <a:srgbClr val="444444"/>
                </a:solidFill>
                <a:effectLst/>
                <a:latin typeface="Calibri" panose="020F0502020204030204" pitchFamily="34" charset="0"/>
                <a:cs typeface="Calibri" panose="020F0502020204030204" pitchFamily="34" charset="0"/>
              </a:rPr>
              <a:t>support for self-employment</a:t>
            </a:r>
          </a:p>
          <a:p>
            <a:pPr marL="0" indent="0" algn="just">
              <a:buNone/>
            </a:pPr>
            <a:endParaRPr lang="fi-US" sz="2000"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3</a:t>
            </a:fld>
            <a:endParaRPr lang="fr-FR"/>
          </a:p>
        </p:txBody>
      </p:sp>
    </p:spTree>
    <p:extLst>
      <p:ext uri="{BB962C8B-B14F-4D97-AF65-F5344CB8AC3E}">
        <p14:creationId xmlns:p14="http://schemas.microsoft.com/office/powerpoint/2010/main" val="392485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rmAutofit/>
          </a:bodyPr>
          <a:lstStyle/>
          <a:p>
            <a:pPr marL="0" indent="0" algn="ctr">
              <a:buNone/>
            </a:pPr>
            <a:r>
              <a:rPr lang="en-GB" sz="2400" b="1" i="0" u="none" strike="noStrike" dirty="0">
                <a:effectLst/>
                <a:latin typeface="Calibri" panose="020F0502020204030204" pitchFamily="34" charset="0"/>
                <a:cs typeface="Calibri" panose="020F0502020204030204" pitchFamily="34" charset="0"/>
              </a:rPr>
              <a:t>Programmes on Increasing Employment</a:t>
            </a:r>
            <a:endParaRPr lang="en-GB" sz="2400" b="1" i="0" dirty="0">
              <a:effectLst/>
              <a:latin typeface="Calibri" panose="020F0502020204030204" pitchFamily="34" charset="0"/>
              <a:cs typeface="Calibri" panose="020F0502020204030204" pitchFamily="34" charset="0"/>
            </a:endParaRPr>
          </a:p>
          <a:p>
            <a:pPr marL="0" indent="0" algn="l">
              <a:buNone/>
            </a:pPr>
            <a:endParaRPr lang="en-GB" sz="2400" i="0" dirty="0">
              <a:effectLst/>
              <a:latin typeface="Calibri" panose="020F0502020204030204" pitchFamily="34" charset="0"/>
              <a:cs typeface="Calibri" panose="020F0502020204030204" pitchFamily="34" charset="0"/>
            </a:endParaRPr>
          </a:p>
          <a:p>
            <a:r>
              <a:rPr lang="en-GB" sz="2400" i="0" dirty="0">
                <a:effectLst/>
                <a:latin typeface="Calibri" panose="020F0502020204030204" pitchFamily="34" charset="0"/>
                <a:cs typeface="Calibri" panose="020F0502020204030204" pitchFamily="34" charset="0"/>
              </a:rPr>
              <a:t>unemployment prevention</a:t>
            </a:r>
          </a:p>
          <a:p>
            <a:r>
              <a:rPr lang="en-GB" sz="2400" i="0" dirty="0">
                <a:effectLst/>
                <a:latin typeface="Calibri" panose="020F0502020204030204" pitchFamily="34" charset="0"/>
                <a:cs typeface="Calibri" panose="020F0502020204030204" pitchFamily="34" charset="0"/>
              </a:rPr>
              <a:t>labour market integration of immigrants and ethnic minorities</a:t>
            </a:r>
          </a:p>
          <a:p>
            <a:pPr algn="l"/>
            <a:r>
              <a:rPr lang="en-GB" sz="2400" dirty="0">
                <a:latin typeface="Calibri" panose="020F0502020204030204" pitchFamily="34" charset="0"/>
                <a:cs typeface="Calibri" panose="020F0502020204030204" pitchFamily="34" charset="0"/>
              </a:rPr>
              <a:t>i</a:t>
            </a:r>
            <a:r>
              <a:rPr lang="en-GB" sz="2400" i="0" u="none" strike="noStrike" dirty="0">
                <a:effectLst/>
                <a:latin typeface="Calibri" panose="020F0502020204030204" pitchFamily="34" charset="0"/>
                <a:cs typeface="Calibri" panose="020F0502020204030204" pitchFamily="34" charset="0"/>
              </a:rPr>
              <a:t>ntermediation in employment (</a:t>
            </a:r>
            <a:r>
              <a:rPr lang="en-GB" sz="2400" i="0" dirty="0">
                <a:effectLst/>
                <a:latin typeface="Calibri" panose="020F0502020204030204" pitchFamily="34" charset="0"/>
                <a:cs typeface="Calibri" panose="020F0502020204030204" pitchFamily="34" charset="0"/>
              </a:rPr>
              <a:t>EURES – the European Employment services network)</a:t>
            </a:r>
          </a:p>
          <a:p>
            <a:pPr algn="l"/>
            <a:r>
              <a:rPr lang="en-GB" sz="2400" dirty="0">
                <a:latin typeface="Calibri" panose="020F0502020204030204" pitchFamily="34" charset="0"/>
                <a:cs typeface="Calibri" panose="020F0502020204030204" pitchFamily="34" charset="0"/>
              </a:rPr>
              <a:t>v</a:t>
            </a:r>
            <a:r>
              <a:rPr lang="en-GB" sz="2400" i="0" u="none" strike="noStrike" dirty="0">
                <a:effectLst/>
                <a:latin typeface="Calibri" panose="020F0502020204030204" pitchFamily="34" charset="0"/>
                <a:cs typeface="Calibri" panose="020F0502020204030204" pitchFamily="34" charset="0"/>
              </a:rPr>
              <a:t>oluntary practice (v</a:t>
            </a:r>
            <a:r>
              <a:rPr lang="en-GB" sz="2400" i="0" dirty="0">
                <a:effectLst/>
                <a:latin typeface="Calibri" panose="020F0502020204030204" pitchFamily="34" charset="0"/>
                <a:cs typeface="Calibri" panose="020F0502020204030204" pitchFamily="34" charset="0"/>
              </a:rPr>
              <a:t>oluntary practice – a measure targeted at youth who wish to acquire practical skills that are relevant in the labour market)</a:t>
            </a:r>
          </a:p>
          <a:p>
            <a:endParaRPr lang="en-GB" sz="2400" i="0" dirty="0">
              <a:effectLst/>
              <a:latin typeface="Calibri" panose="020F0502020204030204" pitchFamily="34" charset="0"/>
              <a:cs typeface="Calibri" panose="020F0502020204030204" pitchFamily="34" charset="0"/>
            </a:endParaRPr>
          </a:p>
          <a:p>
            <a:pPr marL="0" indent="0" algn="just">
              <a:buNone/>
            </a:pPr>
            <a:endParaRPr lang="fi-US" sz="2400"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4</a:t>
            </a:fld>
            <a:endParaRPr lang="fr-FR"/>
          </a:p>
        </p:txBody>
      </p:sp>
    </p:spTree>
    <p:extLst>
      <p:ext uri="{BB962C8B-B14F-4D97-AF65-F5344CB8AC3E}">
        <p14:creationId xmlns:p14="http://schemas.microsoft.com/office/powerpoint/2010/main" val="159308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a:solidFill>
            <a:schemeClr val="bg2"/>
          </a:solidFill>
        </p:spPr>
        <p:txBody>
          <a:bodyPr>
            <a:normAutofit/>
          </a:bodyPr>
          <a:lstStyle/>
          <a:p>
            <a:pPr marL="0" indent="0" algn="just">
              <a:buNone/>
            </a:pPr>
            <a:endParaRPr lang="en-GB" dirty="0"/>
          </a:p>
          <a:p>
            <a:pPr marL="0" indent="0" algn="just">
              <a:buNone/>
            </a:pPr>
            <a:endParaRPr lang="en-GB" dirty="0"/>
          </a:p>
          <a:p>
            <a:pPr marL="0" indent="0" algn="just">
              <a:buNone/>
            </a:pPr>
            <a:endParaRPr lang="en-GB" dirty="0"/>
          </a:p>
          <a:p>
            <a:pPr marL="0" indent="0" algn="just">
              <a:buNone/>
            </a:pPr>
            <a:endParaRPr lang="en-GB" dirty="0"/>
          </a:p>
          <a:p>
            <a:pPr marL="0" indent="0" algn="just">
              <a:buNone/>
            </a:pPr>
            <a:r>
              <a:rPr lang="en-GB" dirty="0"/>
              <a:t>2. COVID-19 MEASURES, RELATED TO THE EMPLOYMENT </a:t>
            </a:r>
            <a:endParaRPr lang="fi-US"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5</a:t>
            </a:fld>
            <a:endParaRPr lang="fr-FR"/>
          </a:p>
        </p:txBody>
      </p:sp>
    </p:spTree>
    <p:extLst>
      <p:ext uri="{BB962C8B-B14F-4D97-AF65-F5344CB8AC3E}">
        <p14:creationId xmlns:p14="http://schemas.microsoft.com/office/powerpoint/2010/main" val="303378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Autofit/>
          </a:bodyPr>
          <a:lstStyle/>
          <a:p>
            <a:pPr marL="0" indent="0" algn="just">
              <a:buNone/>
            </a:pPr>
            <a:r>
              <a:rPr lang="en-GB" sz="2000" spc="10" dirty="0">
                <a:effectLst/>
                <a:latin typeface="Calibri" panose="020F0502020204030204" pitchFamily="34" charset="0"/>
                <a:ea typeface="Times New Roman" panose="02020603050405020304" pitchFamily="18" charset="0"/>
                <a:cs typeface="Times New Roman" panose="02020603050405020304" pitchFamily="18" charset="0"/>
              </a:rPr>
              <a:t>1. </a:t>
            </a:r>
            <a:r>
              <a:rPr lang="en-GB" sz="2000" spc="10" dirty="0">
                <a:effectLst/>
                <a:latin typeface="Calibri" panose="020F0502020204030204" pitchFamily="34" charset="0"/>
                <a:ea typeface="Times New Roman" panose="02020603050405020304" pitchFamily="18" charset="0"/>
                <a:cs typeface="Calibri" panose="020F0502020204030204" pitchFamily="34" charset="0"/>
              </a:rPr>
              <a:t>Employers keeping the jobs for the employed persons </a:t>
            </a:r>
            <a:r>
              <a:rPr lang="en-GB" sz="2000" b="1" spc="10" dirty="0">
                <a:effectLst/>
                <a:latin typeface="Calibri" panose="020F0502020204030204" pitchFamily="34" charset="0"/>
                <a:ea typeface="Times New Roman" panose="02020603050405020304" pitchFamily="18" charset="0"/>
                <a:cs typeface="Calibri" panose="020F0502020204030204" pitchFamily="34" charset="0"/>
              </a:rPr>
              <a:t>during the idle time</a:t>
            </a:r>
            <a:r>
              <a:rPr lang="en-GB" sz="2000" spc="10" dirty="0">
                <a:effectLst/>
                <a:latin typeface="Calibri" panose="020F0502020204030204" pitchFamily="34" charset="0"/>
                <a:ea typeface="Times New Roman" panose="02020603050405020304" pitchFamily="18" charset="0"/>
                <a:cs typeface="Calibri" panose="020F0502020204030204" pitchFamily="34" charset="0"/>
              </a:rPr>
              <a:t> declared due to the state of emergency and quarantine declared by the Government are paid a </a:t>
            </a:r>
            <a:r>
              <a:rPr lang="en-GB" sz="2000" b="1" spc="10" dirty="0">
                <a:effectLst/>
                <a:latin typeface="Calibri" panose="020F0502020204030204" pitchFamily="34" charset="0"/>
                <a:ea typeface="Times New Roman" panose="02020603050405020304" pitchFamily="18" charset="0"/>
                <a:cs typeface="Calibri" panose="020F0502020204030204" pitchFamily="34" charset="0"/>
              </a:rPr>
              <a:t>subsidy for wages </a:t>
            </a:r>
            <a:r>
              <a:rPr lang="en-GB" sz="2000" spc="10" dirty="0">
                <a:effectLst/>
                <a:latin typeface="Calibri" panose="020F0502020204030204" pitchFamily="34" charset="0"/>
                <a:ea typeface="Times New Roman" panose="02020603050405020304" pitchFamily="18" charset="0"/>
                <a:cs typeface="Calibri" panose="020F0502020204030204" pitchFamily="34" charset="0"/>
              </a:rPr>
              <a:t>of the pay estimated for each employed person facing idle time:</a:t>
            </a:r>
          </a:p>
          <a:p>
            <a:pPr marL="342900" lvl="0" indent="-342900" algn="just">
              <a:lnSpc>
                <a:spcPct val="107000"/>
              </a:lnSpc>
              <a:buFont typeface="Symbol" panose="05050102010706020507" pitchFamily="18" charset="2"/>
              <a:buChar char=""/>
            </a:pPr>
            <a:r>
              <a:rPr lang="en-GB" sz="2000" spc="10" dirty="0">
                <a:effectLst/>
                <a:latin typeface="Calibri" panose="020F0502020204030204" pitchFamily="34" charset="0"/>
                <a:ea typeface="Times New Roman" panose="02020603050405020304" pitchFamily="18" charset="0"/>
                <a:cs typeface="Calibri" panose="020F0502020204030204" pitchFamily="34" charset="0"/>
              </a:rPr>
              <a:t>70 per cent of the estimated funds, but no more than 1.5 of the minimum monthly pay approved by the Government  </a:t>
            </a:r>
            <a:r>
              <a:rPr lang="en-US" sz="2000" spc="10" dirty="0">
                <a:effectLst/>
                <a:latin typeface="Calibri" panose="020F0502020204030204" pitchFamily="34" charset="0"/>
                <a:ea typeface="Times New Roman" panose="02020603050405020304" pitchFamily="18" charset="0"/>
                <a:cs typeface="Calibri" panose="020F0502020204030204" pitchFamily="34" charset="0"/>
              </a:rPr>
              <a:t>(EUR 910.5 gross) </a:t>
            </a:r>
            <a:r>
              <a:rPr lang="en-GB" sz="2000" spc="10" dirty="0">
                <a:effectLst/>
                <a:latin typeface="Calibri" panose="020F0502020204030204" pitchFamily="34" charset="0"/>
                <a:ea typeface="Times New Roman" panose="02020603050405020304" pitchFamily="18" charset="0"/>
                <a:cs typeface="Calibri" panose="020F0502020204030204" pitchFamily="34" charset="0"/>
              </a:rPr>
              <a:t>or</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Symbol" panose="05050102010706020507" pitchFamily="18" charset="2"/>
              <a:buChar char=""/>
            </a:pPr>
            <a:r>
              <a:rPr lang="en-GB" sz="2000" spc="10" dirty="0">
                <a:effectLst/>
                <a:latin typeface="Calibri" panose="020F0502020204030204" pitchFamily="34" charset="0"/>
                <a:ea typeface="Times New Roman" panose="02020603050405020304" pitchFamily="18" charset="0"/>
                <a:cs typeface="Calibri" panose="020F0502020204030204" pitchFamily="34" charset="0"/>
              </a:rPr>
              <a:t>90 per cent of the estimated funds, but no more than the minimum monthly pay approved by the Government   </a:t>
            </a:r>
            <a:r>
              <a:rPr lang="en-US" sz="2000" spc="10" dirty="0">
                <a:effectLst/>
                <a:latin typeface="Calibri" panose="020F0502020204030204" pitchFamily="34" charset="0"/>
                <a:ea typeface="Times New Roman" panose="02020603050405020304" pitchFamily="18" charset="0"/>
                <a:cs typeface="Calibri" panose="020F0502020204030204" pitchFamily="34" charset="0"/>
              </a:rPr>
              <a:t>(EUR 607 gross ) or</a:t>
            </a:r>
          </a:p>
          <a:p>
            <a:pPr marL="342900" lvl="0" indent="-342900" algn="just">
              <a:lnSpc>
                <a:spcPct val="107000"/>
              </a:lnSpc>
              <a:spcAft>
                <a:spcPts val="800"/>
              </a:spcAft>
              <a:buFont typeface="Symbol" panose="05050102010706020507" pitchFamily="18" charset="2"/>
              <a:buChar char=""/>
            </a:pPr>
            <a:r>
              <a:rPr lang="en-GB" sz="2000" b="0" i="0" dirty="0">
                <a:effectLst/>
                <a:latin typeface="Calibri" panose="020F0502020204030204" pitchFamily="34" charset="0"/>
                <a:cs typeface="Calibri" panose="020F0502020204030204" pitchFamily="34" charset="0"/>
              </a:rPr>
              <a:t>100 percent of the calculated salary for employees aged 60 and older (</a:t>
            </a:r>
            <a:r>
              <a:rPr lang="en-GB" sz="2000" spc="10" dirty="0">
                <a:effectLst/>
                <a:latin typeface="Calibri" panose="020F0502020204030204" pitchFamily="34" charset="0"/>
                <a:ea typeface="Times New Roman" panose="02020603050405020304" pitchFamily="18" charset="0"/>
                <a:cs typeface="Calibri" panose="020F0502020204030204" pitchFamily="34" charset="0"/>
              </a:rPr>
              <a:t>but no more than the minimum monthly pay approved by the Government   </a:t>
            </a:r>
            <a:r>
              <a:rPr lang="en-US" sz="2000" spc="10" dirty="0">
                <a:effectLst/>
                <a:latin typeface="Calibri" panose="020F0502020204030204" pitchFamily="34" charset="0"/>
                <a:ea typeface="Times New Roman" panose="02020603050405020304" pitchFamily="18" charset="0"/>
                <a:cs typeface="Calibri" panose="020F0502020204030204" pitchFamily="34" charset="0"/>
              </a:rPr>
              <a:t>(EUR 607 gross ). </a:t>
            </a:r>
          </a:p>
          <a:p>
            <a:pPr marL="342900" indent="-342900" algn="just">
              <a:lnSpc>
                <a:spcPct val="107000"/>
              </a:lnSpc>
              <a:spcAft>
                <a:spcPts val="800"/>
              </a:spcAft>
              <a:buFont typeface="Symbol" panose="05050102010706020507" pitchFamily="18" charset="2"/>
              <a:buChar char=""/>
            </a:pPr>
            <a:endParaRPr lang="en-GB" sz="2000" b="0" i="0" dirty="0">
              <a:effectLst/>
              <a:latin typeface="Calibri" panose="020F0502020204030204" pitchFamily="34" charset="0"/>
              <a:cs typeface="Calibri" panose="020F0502020204030204" pitchFamily="34" charset="0"/>
            </a:endParaRPr>
          </a:p>
          <a:p>
            <a:pPr marL="0" indent="0" algn="just">
              <a:lnSpc>
                <a:spcPct val="107000"/>
              </a:lnSpc>
              <a:spcAft>
                <a:spcPts val="800"/>
              </a:spcAft>
              <a:buNone/>
            </a:pPr>
            <a:r>
              <a:rPr lang="en-US" sz="2000" spc="10" dirty="0">
                <a:effectLst/>
                <a:latin typeface="Calibri" panose="020F0502020204030204" pitchFamily="34" charset="0"/>
                <a:ea typeface="Times New Roman" panose="02020603050405020304" pitchFamily="18" charset="0"/>
                <a:cs typeface="Times New Roman" panose="02020603050405020304" pitchFamily="18" charset="0"/>
              </a:rPr>
              <a:t>Employers that have been paid a subsidy for wages for the employed persons </a:t>
            </a:r>
            <a:r>
              <a:rPr lang="en-US" sz="2000" b="1" spc="10" dirty="0">
                <a:effectLst/>
                <a:latin typeface="Calibri" panose="020F0502020204030204" pitchFamily="34" charset="0"/>
                <a:ea typeface="Times New Roman" panose="02020603050405020304" pitchFamily="18" charset="0"/>
                <a:cs typeface="Times New Roman" panose="02020603050405020304" pitchFamily="18" charset="0"/>
              </a:rPr>
              <a:t>have to keep at least</a:t>
            </a:r>
            <a:r>
              <a:rPr lang="en-US" sz="2000" spc="1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spc="10" dirty="0">
                <a:effectLst/>
                <a:latin typeface="Calibri" panose="020F0502020204030204" pitchFamily="34" charset="0"/>
                <a:ea typeface="Times New Roman" panose="02020603050405020304" pitchFamily="18" charset="0"/>
                <a:cs typeface="Times New Roman" panose="02020603050405020304" pitchFamily="18" charset="0"/>
              </a:rPr>
              <a:t>50 per cent of jobs for at least 3 months</a:t>
            </a:r>
            <a:r>
              <a:rPr lang="en-US" sz="2000" spc="10" dirty="0">
                <a:effectLst/>
                <a:latin typeface="Calibri" panose="020F0502020204030204" pitchFamily="34" charset="0"/>
                <a:ea typeface="Times New Roman" panose="02020603050405020304" pitchFamily="18" charset="0"/>
                <a:cs typeface="Times New Roman" panose="02020603050405020304" pitchFamily="18" charset="0"/>
              </a:rPr>
              <a:t> from the end of payment of subsidy </a:t>
            </a:r>
            <a:r>
              <a:rPr lang="en-GB" sz="2000" spc="10" dirty="0">
                <a:effectLst/>
                <a:latin typeface="Calibri" panose="020F0502020204030204" pitchFamily="34" charset="0"/>
                <a:ea typeface="Times New Roman" panose="02020603050405020304" pitchFamily="18" charset="0"/>
                <a:cs typeface="Times New Roman" panose="02020603050405020304" pitchFamily="18" charset="0"/>
              </a:rPr>
              <a:t> with exceptions.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a:buFont typeface="+mj-lt"/>
              <a:buAutoNum type="arabicPeriod"/>
            </a:pPr>
            <a:endParaRPr lang="fi-US" sz="2000"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6</a:t>
            </a:fld>
            <a:endParaRPr lang="fr-FR"/>
          </a:p>
        </p:txBody>
      </p:sp>
    </p:spTree>
    <p:extLst>
      <p:ext uri="{BB962C8B-B14F-4D97-AF65-F5344CB8AC3E}">
        <p14:creationId xmlns:p14="http://schemas.microsoft.com/office/powerpoint/2010/main" val="387358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Autofit/>
          </a:bodyPr>
          <a:lstStyle/>
          <a:p>
            <a:pPr marL="0" indent="0" algn="just">
              <a:lnSpc>
                <a:spcPct val="107000"/>
              </a:lnSpc>
              <a:spcAft>
                <a:spcPts val="800"/>
              </a:spcAft>
              <a:buNone/>
            </a:pP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During state of emergency and quarantine declared by the Government</a:t>
            </a:r>
            <a:r>
              <a:rPr lang="en-GB" sz="2400" b="1"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self-employed person</a:t>
            </a: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may apply for a benefit for the self-employed persons at the Employment Service.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Self-employed persons have a right to receive a benefit for self-employed person if the following conditions are met: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individual activities have been registered for a period of at least 3 months during a period of 12 months and have not been deregistered before the day of declaration of the state of emergency and quarantine by the Government;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he/she does not work under an employment contract or is not a subject of legal relations deemed to be equal to labour relations and does not receive any income related to labour relations at the time of declaration of the state of emergency and quarantine by the Government;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24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case of a legal person, it does not have a status of company under liquidation or bankruptcy.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i-US" sz="2400"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7</a:t>
            </a:fld>
            <a:endParaRPr lang="fr-FR"/>
          </a:p>
        </p:txBody>
      </p:sp>
    </p:spTree>
    <p:extLst>
      <p:ext uri="{BB962C8B-B14F-4D97-AF65-F5344CB8AC3E}">
        <p14:creationId xmlns:p14="http://schemas.microsoft.com/office/powerpoint/2010/main" val="106154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Autofit/>
          </a:bodyPr>
          <a:lstStyle/>
          <a:p>
            <a:pPr marL="0" indent="0" algn="just">
              <a:lnSpc>
                <a:spcPct val="107000"/>
              </a:lnSpc>
              <a:spcAft>
                <a:spcPts val="800"/>
              </a:spcAft>
              <a:buNone/>
            </a:pPr>
            <a:r>
              <a:rPr lang="en-GB" sz="2400" b="1" spc="10" dirty="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en-GB" sz="2400" b="1"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2400" spc="1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b="1" i="0" dirty="0">
                <a:solidFill>
                  <a:srgbClr val="444444"/>
                </a:solidFill>
                <a:effectLst/>
                <a:latin typeface="Calibri" panose="020F0502020204030204" pitchFamily="34" charset="0"/>
                <a:cs typeface="Calibri" panose="020F0502020204030204" pitchFamily="34" charset="0"/>
              </a:rPr>
              <a:t>Benefits to self-employed:</a:t>
            </a:r>
          </a:p>
          <a:p>
            <a:pPr algn="just">
              <a:lnSpc>
                <a:spcPct val="107000"/>
              </a:lnSpc>
              <a:spcAft>
                <a:spcPts val="800"/>
              </a:spcAft>
            </a:pPr>
            <a:r>
              <a:rPr lang="en-GB" sz="2400" i="0" dirty="0">
                <a:effectLst/>
                <a:latin typeface="Calibri" panose="020F0502020204030204" pitchFamily="34" charset="0"/>
                <a:cs typeface="Calibri" panose="020F0502020204030204" pitchFamily="34" charset="0"/>
              </a:rPr>
              <a:t>persons engaged in individual agricultural activities: 200 Eur lump-sum</a:t>
            </a:r>
          </a:p>
          <a:p>
            <a:pPr algn="just">
              <a:lnSpc>
                <a:spcPct val="107000"/>
              </a:lnSpc>
              <a:spcAft>
                <a:spcPts val="800"/>
              </a:spcAft>
            </a:pPr>
            <a:r>
              <a:rPr lang="en-GB" sz="2400" dirty="0">
                <a:latin typeface="Calibri" panose="020F0502020204030204" pitchFamily="34" charset="0"/>
                <a:cs typeface="Calibri" panose="020F0502020204030204" pitchFamily="34" charset="0"/>
              </a:rPr>
              <a:t>s</a:t>
            </a:r>
            <a:r>
              <a:rPr lang="en-GB" sz="2400" i="0" dirty="0">
                <a:effectLst/>
                <a:latin typeface="Calibri" panose="020F0502020204030204" pitchFamily="34" charset="0"/>
                <a:cs typeface="Calibri" panose="020F0502020204030204" pitchFamily="34" charset="0"/>
              </a:rPr>
              <a:t>upport for self-employment (subsidy for job creation) for the self-employed, willing to change their economic activity</a:t>
            </a:r>
            <a:r>
              <a:rPr lang="en-GB" sz="2400" dirty="0">
                <a:latin typeface="Calibri" panose="020F0502020204030204" pitchFamily="34" charset="0"/>
                <a:cs typeface="Calibri" panose="020F0502020204030204" pitchFamily="34" charset="0"/>
              </a:rPr>
              <a:t> – 257 Eur</a:t>
            </a:r>
          </a:p>
          <a:p>
            <a:pPr algn="just">
              <a:lnSpc>
                <a:spcPct val="107000"/>
              </a:lnSpc>
              <a:spcAft>
                <a:spcPts val="800"/>
              </a:spcAft>
            </a:pPr>
            <a:r>
              <a:rPr lang="en-GB" sz="2400" i="0" dirty="0">
                <a:effectLst/>
                <a:latin typeface="Calibri" panose="020F0502020204030204" pitchFamily="34" charset="0"/>
                <a:cs typeface="Calibri" panose="020F0502020204030204" pitchFamily="34" charset="0"/>
              </a:rPr>
              <a:t>support for job creation:  when the job is created for the first time by unemployed persons who are disabled of working age, have a working capacity level of 45-55 per cent or mild disability; are unemployed over 45 years of age.</a:t>
            </a:r>
          </a:p>
          <a:p>
            <a:pPr marL="0" indent="0" algn="just">
              <a:lnSpc>
                <a:spcPct val="107000"/>
              </a:lnSpc>
              <a:spcAft>
                <a:spcPts val="800"/>
              </a:spcAft>
              <a:buNone/>
            </a:pPr>
            <a:r>
              <a:rPr lang="en-GB" sz="2400" spc="10" dirty="0">
                <a:latin typeface="Calibri" panose="020F0502020204030204" pitchFamily="34" charset="0"/>
                <a:ea typeface="Times New Roman" panose="02020603050405020304" pitchFamily="18"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fi-US" sz="2400"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8</a:t>
            </a:fld>
            <a:endParaRPr lang="fr-FR"/>
          </a:p>
        </p:txBody>
      </p:sp>
    </p:spTree>
    <p:extLst>
      <p:ext uri="{BB962C8B-B14F-4D97-AF65-F5344CB8AC3E}">
        <p14:creationId xmlns:p14="http://schemas.microsoft.com/office/powerpoint/2010/main" val="257834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679579" y="510008"/>
            <a:ext cx="10515600" cy="4351338"/>
          </a:xfrm>
        </p:spPr>
        <p:txBody>
          <a:bodyPr>
            <a:normAutofit/>
          </a:bodyPr>
          <a:lstStyle/>
          <a:p>
            <a:pPr marL="0" indent="0" algn="just">
              <a:buNone/>
            </a:pPr>
            <a:r>
              <a:rPr lang="en-GB" sz="2400" b="1" dirty="0">
                <a:latin typeface="Calibri" panose="020F0502020204030204" pitchFamily="34" charset="0"/>
                <a:cs typeface="Calibri" panose="020F0502020204030204" pitchFamily="34" charset="0"/>
              </a:rPr>
              <a:t>4. Job-seekers benefits increased:</a:t>
            </a:r>
          </a:p>
          <a:p>
            <a:pPr marL="0" indent="0" algn="just">
              <a:buNone/>
            </a:pPr>
            <a:endParaRPr lang="en-GB" sz="2400" dirty="0">
              <a:latin typeface="Calibri" panose="020F0502020204030204" pitchFamily="34" charset="0"/>
              <a:cs typeface="Calibri" panose="020F0502020204030204" pitchFamily="34" charset="0"/>
            </a:endParaRPr>
          </a:p>
          <a:p>
            <a:pPr algn="just"/>
            <a:r>
              <a:rPr lang="en-GB" sz="2400" dirty="0">
                <a:latin typeface="Calibri" panose="020F0502020204030204" pitchFamily="34" charset="0"/>
                <a:cs typeface="Calibri" panose="020F0502020204030204" pitchFamily="34" charset="0"/>
              </a:rPr>
              <a:t>t</a:t>
            </a:r>
            <a:r>
              <a:rPr lang="en-GB" sz="2400" b="0" i="0" dirty="0">
                <a:effectLst/>
                <a:latin typeface="Calibri" panose="020F0502020204030204" pitchFamily="34" charset="0"/>
                <a:cs typeface="Calibri" panose="020F0502020204030204" pitchFamily="34" charset="0"/>
              </a:rPr>
              <a:t>he unemployed, who do not receive unemployment benefit – 33 percent from minimum wage (200 Eur)</a:t>
            </a:r>
          </a:p>
          <a:p>
            <a:pPr algn="just"/>
            <a:r>
              <a:rPr lang="en-GB" sz="2400" dirty="0">
                <a:latin typeface="Calibri" panose="020F0502020204030204" pitchFamily="34" charset="0"/>
                <a:cs typeface="Calibri" panose="020F0502020204030204" pitchFamily="34" charset="0"/>
              </a:rPr>
              <a:t>t</a:t>
            </a:r>
            <a:r>
              <a:rPr lang="en-GB" sz="2400" b="0" i="0" dirty="0">
                <a:effectLst/>
                <a:latin typeface="Calibri" panose="020F0502020204030204" pitchFamily="34" charset="0"/>
                <a:cs typeface="Calibri" panose="020F0502020204030204" pitchFamily="34" charset="0"/>
              </a:rPr>
              <a:t>he unemployed, who receive unemployment benefit</a:t>
            </a:r>
            <a:r>
              <a:rPr lang="en-GB" sz="2400" dirty="0">
                <a:latin typeface="Calibri" panose="020F0502020204030204" pitchFamily="34" charset="0"/>
                <a:cs typeface="Calibri" panose="020F0502020204030204" pitchFamily="34" charset="0"/>
              </a:rPr>
              <a:t> – 7 </a:t>
            </a:r>
            <a:r>
              <a:rPr lang="en-GB" sz="2400" b="0" i="0" dirty="0">
                <a:effectLst/>
                <a:latin typeface="Calibri" panose="020F0502020204030204" pitchFamily="34" charset="0"/>
                <a:cs typeface="Calibri" panose="020F0502020204030204" pitchFamily="34" charset="0"/>
              </a:rPr>
              <a:t>percent from minimum wage (42 Eur)</a:t>
            </a:r>
          </a:p>
          <a:p>
            <a:pPr algn="just"/>
            <a:endParaRPr lang="en-GB" sz="2400" b="0" i="0" dirty="0">
              <a:effectLst/>
              <a:latin typeface="Calibri" panose="020F0502020204030204" pitchFamily="34" charset="0"/>
              <a:cs typeface="Calibri" panose="020F0502020204030204" pitchFamily="34" charset="0"/>
            </a:endParaRPr>
          </a:p>
          <a:p>
            <a:pPr algn="just"/>
            <a:endParaRPr lang="en-GB" sz="2400" b="0" i="0" dirty="0">
              <a:effectLst/>
              <a:latin typeface="Calibri" panose="020F0502020204030204" pitchFamily="34" charset="0"/>
              <a:cs typeface="Calibri" panose="020F0502020204030204" pitchFamily="34" charset="0"/>
            </a:endParaRPr>
          </a:p>
          <a:p>
            <a:pPr algn="just"/>
            <a:endParaRPr lang="fi-US" sz="2400" dirty="0">
              <a:latin typeface="Calibri" panose="020F0502020204030204" pitchFamily="34" charset="0"/>
              <a:cs typeface="Calibri" panose="020F0502020204030204" pitchFamily="34" charset="0"/>
            </a:endParaRPr>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9</a:t>
            </a:fld>
            <a:endParaRPr lang="fr-FR"/>
          </a:p>
        </p:txBody>
      </p:sp>
    </p:spTree>
    <p:extLst>
      <p:ext uri="{BB962C8B-B14F-4D97-AF65-F5344CB8AC3E}">
        <p14:creationId xmlns:p14="http://schemas.microsoft.com/office/powerpoint/2010/main" val="2215815426"/>
      </p:ext>
    </p:extLst>
  </p:cSld>
  <p:clrMapOvr>
    <a:masterClrMapping/>
  </p:clrMapOvr>
</p:sld>
</file>

<file path=ppt/theme/theme1.xml><?xml version="1.0" encoding="utf-8"?>
<a:theme xmlns:a="http://schemas.openxmlformats.org/drawingml/2006/main" name="Thème Expertise France">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Expertise France - Partie 1">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Expertise France - Partie 2">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Expertise France - Partie 3">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Expertise France - Partie 4">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ème Expertise France - Partie 1">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ème Expertise France - Partie 2">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hème Expertise France - Partie 3">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hème Expertise France - Partie 4">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21551</TotalTime>
  <Words>854</Words>
  <Application>Microsoft Office PowerPoint</Application>
  <PresentationFormat>Widescreen</PresentationFormat>
  <Paragraphs>76</Paragraphs>
  <Slides>11</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11</vt:i4>
      </vt:variant>
    </vt:vector>
  </HeadingPairs>
  <TitlesOfParts>
    <vt:vector size="27" baseType="lpstr">
      <vt:lpstr>Arial</vt:lpstr>
      <vt:lpstr>Calibri</vt:lpstr>
      <vt:lpstr>Franklin Gothic Heavy</vt:lpstr>
      <vt:lpstr>Impact</vt:lpstr>
      <vt:lpstr>Symbol</vt:lpstr>
      <vt:lpstr>Times New Roman</vt:lpstr>
      <vt:lpstr>Wingdings</vt:lpstr>
      <vt:lpstr>Thème Expertise France</vt:lpstr>
      <vt:lpstr>Thème Expertise France - Partie 1</vt:lpstr>
      <vt:lpstr>Thème Expertise France - Partie 2</vt:lpstr>
      <vt:lpstr>Thème Expertise France - Partie 3</vt:lpstr>
      <vt:lpstr>Thème Expertise France - Partie 4</vt:lpstr>
      <vt:lpstr>1_Thème Expertise France - Partie 1</vt:lpstr>
      <vt:lpstr>1_Thème Expertise France - Partie 2</vt:lpstr>
      <vt:lpstr>1_Thème Expertise France - Partie 3</vt:lpstr>
      <vt:lpstr>1_Thème Expertise France - Partie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Expertise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REVEILLARD</dc:creator>
  <cp:lastModifiedBy>DRK</cp:lastModifiedBy>
  <cp:revision>314</cp:revision>
  <cp:lastPrinted>2018-02-01T13:28:13Z</cp:lastPrinted>
  <dcterms:created xsi:type="dcterms:W3CDTF">2016-07-26T15:08:17Z</dcterms:created>
  <dcterms:modified xsi:type="dcterms:W3CDTF">2020-11-01T17:43:35Z</dcterms:modified>
</cp:coreProperties>
</file>