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6"/>
  </p:sldMasterIdLst>
  <p:notesMasterIdLst>
    <p:notesMasterId r:id="rId36"/>
  </p:notesMasterIdLst>
  <p:handoutMasterIdLst>
    <p:handoutMasterId r:id="rId37"/>
  </p:handoutMasterIdLst>
  <p:sldIdLst>
    <p:sldId id="379" r:id="rId7"/>
    <p:sldId id="646" r:id="rId8"/>
    <p:sldId id="647" r:id="rId9"/>
    <p:sldId id="649" r:id="rId10"/>
    <p:sldId id="648" r:id="rId11"/>
    <p:sldId id="644" r:id="rId12"/>
    <p:sldId id="622" r:id="rId13"/>
    <p:sldId id="643" r:id="rId14"/>
    <p:sldId id="641" r:id="rId15"/>
    <p:sldId id="642" r:id="rId16"/>
    <p:sldId id="650" r:id="rId17"/>
    <p:sldId id="651" r:id="rId18"/>
    <p:sldId id="652" r:id="rId19"/>
    <p:sldId id="653" r:id="rId20"/>
    <p:sldId id="654" r:id="rId21"/>
    <p:sldId id="645" r:id="rId22"/>
    <p:sldId id="676" r:id="rId23"/>
    <p:sldId id="677" r:id="rId24"/>
    <p:sldId id="678" r:id="rId25"/>
    <p:sldId id="629" r:id="rId26"/>
    <p:sldId id="674" r:id="rId27"/>
    <p:sldId id="675" r:id="rId28"/>
    <p:sldId id="656" r:id="rId29"/>
    <p:sldId id="680" r:id="rId30"/>
    <p:sldId id="658" r:id="rId31"/>
    <p:sldId id="660" r:id="rId32"/>
    <p:sldId id="669" r:id="rId33"/>
    <p:sldId id="671" r:id="rId34"/>
    <p:sldId id="639" r:id="rId35"/>
  </p:sldIdLst>
  <p:sldSz cx="9906000" cy="6858000" type="A4"/>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4">
          <p15:clr>
            <a:srgbClr val="A4A3A4"/>
          </p15:clr>
        </p15:guide>
        <p15:guide id="3" pos="2173">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D Alena" initials="ADF" lastIdx="1" clrIdx="0"/>
  <p:cmAuthor id="7" name="FRID Alena, SGE/GRS/EURASIA" initials="FAS" lastIdx="5" clrIdx="9">
    <p:extLst>
      <p:ext uri="{19B8F6BF-5375-455C-9EA6-DF929625EA0E}">
        <p15:presenceInfo xmlns:p15="http://schemas.microsoft.com/office/powerpoint/2012/main" userId="S-1-5-21-2146598497-832928401-1254845835-95609" providerId="AD"/>
      </p:ext>
    </p:extLst>
  </p:cmAuthor>
  <p:cmAuthor id="1" name="MASSONI Hubert, SGE/GRS/EURASIA" initials="MHS" lastIdx="4" clrIdx="7">
    <p:extLst>
      <p:ext uri="{19B8F6BF-5375-455C-9EA6-DF929625EA0E}">
        <p15:presenceInfo xmlns:p15="http://schemas.microsoft.com/office/powerpoint/2012/main" userId="S-1-5-21-2146598497-832928401-1254845835-198883" providerId="AD"/>
      </p:ext>
    </p:extLst>
  </p:cmAuthor>
  <p:cmAuthor id="8" name="TAUTIYEVA Lyudmyla, SGE/GRS/EURASIA" initials="TLS" lastIdx="4" clrIdx="10">
    <p:extLst>
      <p:ext uri="{19B8F6BF-5375-455C-9EA6-DF929625EA0E}">
        <p15:presenceInfo xmlns:p15="http://schemas.microsoft.com/office/powerpoint/2012/main" userId="S-1-5-21-2146598497-832928401-1254845835-169649" providerId="AD"/>
      </p:ext>
    </p:extLst>
  </p:cmAuthor>
  <p:cmAuthor id="2" name="TORUN Meryem" initials="TM" lastIdx="3" clrIdx="2"/>
  <p:cmAuthor id="3" name="FRID Alena" initials="FA" lastIdx="1" clrIdx="3"/>
  <p:cmAuthor id="4" name="WEBER Johannes, STI/STP" initials="WJS" lastIdx="6" clrIdx="5">
    <p:extLst>
      <p:ext uri="{19B8F6BF-5375-455C-9EA6-DF929625EA0E}">
        <p15:presenceInfo xmlns:p15="http://schemas.microsoft.com/office/powerpoint/2012/main" userId="S-1-5-21-2146598497-832928401-1254845835-51747" providerId="AD"/>
      </p:ext>
    </p:extLst>
  </p:cmAuthor>
  <p:cmAuthor id="5" name="ALFONSO Francesco, SGE/GRS/EURASIA" initials="AFS" lastIdx="5" clrIdx="6">
    <p:extLst>
      <p:ext uri="{19B8F6BF-5375-455C-9EA6-DF929625EA0E}">
        <p15:presenceInfo xmlns:p15="http://schemas.microsoft.com/office/powerpoint/2012/main" userId="S-1-5-21-2146598497-832928401-1254845835-60216" providerId="AD"/>
      </p:ext>
    </p:extLst>
  </p:cmAuthor>
  <p:cmAuthor id="6" name="QUADBECK Daniel, SGE/GRS/EURASIA" initials="QDS" lastIdx="13" clrIdx="8">
    <p:extLst>
      <p:ext uri="{19B8F6BF-5375-455C-9EA6-DF929625EA0E}">
        <p15:presenceInfo xmlns:p15="http://schemas.microsoft.com/office/powerpoint/2012/main" userId="S-1-5-21-2146598497-832928401-1254845835-38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10253F"/>
    <a:srgbClr val="8EB4E3"/>
    <a:srgbClr val="E6E6E6"/>
    <a:srgbClr val="F2F2F2"/>
    <a:srgbClr val="63BE7B"/>
    <a:srgbClr val="BCB6D9"/>
    <a:srgbClr val="F4DAA6"/>
    <a:srgbClr val="FFFFCC"/>
    <a:srgbClr val="E5E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2" autoAdjust="0"/>
    <p:restoredTop sz="84817" autoAdjust="0"/>
  </p:normalViewPr>
  <p:slideViewPr>
    <p:cSldViewPr snapToGrid="0" snapToObjects="1">
      <p:cViewPr varScale="1">
        <p:scale>
          <a:sx n="66" d="100"/>
          <a:sy n="66" d="100"/>
        </p:scale>
        <p:origin x="1272" y="78"/>
      </p:cViewPr>
      <p:guideLst>
        <p:guide orient="horz" pos="2160"/>
        <p:guide pos="414"/>
        <p:guide pos="2173"/>
      </p:guideLst>
    </p:cSldViewPr>
  </p:slideViewPr>
  <p:notesTextViewPr>
    <p:cViewPr>
      <p:scale>
        <a:sx n="100" d="100"/>
        <a:sy n="100" d="100"/>
      </p:scale>
      <p:origin x="0" y="0"/>
    </p:cViewPr>
  </p:notesTextViewPr>
  <p:sorterViewPr>
    <p:cViewPr varScale="1">
      <p:scale>
        <a:sx n="100" d="100"/>
        <a:sy n="100" d="100"/>
      </p:scale>
      <p:origin x="0" y="-2052"/>
    </p:cViewPr>
  </p:sorterViewPr>
  <p:notesViewPr>
    <p:cSldViewPr snapToGrid="0" snapToObjects="1">
      <p:cViewPr varScale="1">
        <p:scale>
          <a:sx n="76" d="100"/>
          <a:sy n="76" d="100"/>
        </p:scale>
        <p:origin x="-4050"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homsen_S\AppData\Local\Microsoft\Windows\INetCache\Content.Outlook\D2UBCAN7\FDI%20Index%202019%20-%20Figure%20for%20Georgia%20PPT.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main.oecd.org\sdataDAF\Applic\INV\Investment%20reviews\Georgia%20Eurasia\Overview%20and%20trends\Eurasia_indicators.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main.oecd.org\sdataDAF\Applic\INV\Investment%20reviews\Georgia%20Eurasia\Overview%20and%20trends\Eurasia_indicators.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unthakey_J\Dropbox\Georgia\IPR\Figures%20Georgia%20IPR%20-%20agri%20-%20v3.xlsx"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unthakey_J\Dropbox\Georgia\IPR\Figures%20Georgia%20IPR%20-%20agri%20-%20v3.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2" Type="http://schemas.openxmlformats.org/officeDocument/2006/relationships/oleObject" Target="file:///\\main.oecd.org\sdataDAF\Applic\INV\Investment%20reviews\Georgia%20Eurasia\Overview%20and%20trends\Georgia%20FDI%20trends%20data.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main.oecd.org\sdataDAF\Applic\INV\Investment%20reviews\Georgia%20Eurasia\Overview%20and%20trends\Georgia%20FDI%20trends%20data.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main.oecd.org\sdataDAF\Applic\INV\Investment%20reviews\Georgia%20Eurasia\Overview%20and%20trends\Georgia%20FDI%20trends%20data.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main.oecd.org\sdataDAF\Applic\INV\Investment%20reviews\Georgia%20Eurasia\Overview%20and%20trends\Georgia%20FDI%20trends%20data.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oleObject" Target="file:///\\main.oecd.org\sdataDAF\Applic\INV\Investment%20reviews\Georgia%20Eurasia\Overview%20and%20trends\Eurasia_indicators.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main.oecd.org\sdataDAF\Applic\INV\Investment%20reviews\Georgia%20Eurasia\Overview%20and%20trends\Eurasia_indicators.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main.oecd.org\sdataDAF\Applic\INV\Investment%20reviews\Georgia%20Eurasia\Overview%20and%20trends\Eurasia_indicators.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main.oecd.org\sdataDAF\Applic\INV\Investment%20reviews\Georgia%20Eurasia\Overview%20and%20trends\Eurasia_indicato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b="1" i="0">
                <a:solidFill>
                  <a:srgbClr val="000000"/>
                </a:solidFill>
                <a:latin typeface="Arial Narrow" panose="020B0606020202030204" pitchFamily="34" charset="0"/>
              </a:defRPr>
            </a:pPr>
            <a:r>
              <a:rPr lang="en-US" sz="1200" b="1" i="0">
                <a:solidFill>
                  <a:srgbClr val="000000"/>
                </a:solidFill>
                <a:latin typeface="Arial Narrow" panose="020B0606020202030204" pitchFamily="34" charset="0"/>
              </a:rPr>
              <a:t>2019 OECD FDI Regulatory Restrictiveness Index (open=0; closed=1)</a:t>
            </a:r>
          </a:p>
        </c:rich>
      </c:tx>
      <c:layout>
        <c:manualLayout>
          <c:xMode val="edge"/>
          <c:yMode val="edge"/>
          <c:x val="0.26472613510138165"/>
          <c:y val="1.9822085080447228E-2"/>
        </c:manualLayout>
      </c:layout>
      <c:overlay val="1"/>
    </c:title>
    <c:autoTitleDeleted val="0"/>
    <c:plotArea>
      <c:layout>
        <c:manualLayout>
          <c:xMode val="edge"/>
          <c:yMode val="edge"/>
          <c:x val="8.725504391694075E-3"/>
          <c:y val="8.0180334150409038E-2"/>
          <c:w val="0.98691174341245891"/>
          <c:h val="0.9049531020392555"/>
        </c:manualLayout>
      </c:layout>
      <c:barChart>
        <c:barDir val="col"/>
        <c:grouping val="clustered"/>
        <c:varyColors val="0"/>
        <c:ser>
          <c:idx val="0"/>
          <c:order val="0"/>
          <c:tx>
            <c:strRef>
              <c:f>'Data for Chart1'!$D$5</c:f>
              <c:strCache>
                <c:ptCount val="1"/>
                <c:pt idx="0">
                  <c:v>2019 FDI RR INDEX</c:v>
                </c:pt>
              </c:strCache>
            </c:strRef>
          </c:tx>
          <c:spPr>
            <a:solidFill>
              <a:schemeClr val="accent1">
                <a:lumMod val="20000"/>
                <a:lumOff val="80000"/>
              </a:schemeClr>
            </a:solidFill>
            <a:ln w="6350" cmpd="sng">
              <a:solidFill>
                <a:srgbClr val="000000"/>
              </a:solidFill>
            </a:ln>
            <a:effectLst/>
          </c:spPr>
          <c:invertIfNegative val="0"/>
          <c:dPt>
            <c:idx val="12"/>
            <c:invertIfNegative val="0"/>
            <c:bubble3D val="0"/>
            <c:extLst>
              <c:ext xmlns:c16="http://schemas.microsoft.com/office/drawing/2014/chart" uri="{C3380CC4-5D6E-409C-BE32-E72D297353CC}">
                <c16:uniqueId val="{00000000-400A-411C-BEB4-CC12522C5352}"/>
              </c:ext>
            </c:extLst>
          </c:dPt>
          <c:dPt>
            <c:idx val="13"/>
            <c:invertIfNegative val="0"/>
            <c:bubble3D val="0"/>
            <c:extLst>
              <c:ext xmlns:c16="http://schemas.microsoft.com/office/drawing/2014/chart" uri="{C3380CC4-5D6E-409C-BE32-E72D297353CC}">
                <c16:uniqueId val="{00000001-400A-411C-BEB4-CC12522C5352}"/>
              </c:ext>
            </c:extLst>
          </c:dPt>
          <c:dPt>
            <c:idx val="34"/>
            <c:invertIfNegative val="0"/>
            <c:bubble3D val="0"/>
            <c:extLst>
              <c:ext xmlns:c16="http://schemas.microsoft.com/office/drawing/2014/chart" uri="{C3380CC4-5D6E-409C-BE32-E72D297353CC}">
                <c16:uniqueId val="{00000002-400A-411C-BEB4-CC12522C5352}"/>
              </c:ext>
            </c:extLst>
          </c:dPt>
          <c:dPt>
            <c:idx val="76"/>
            <c:invertIfNegative val="0"/>
            <c:bubble3D val="0"/>
            <c:spPr>
              <a:solidFill>
                <a:schemeClr val="accent1">
                  <a:lumMod val="50000"/>
                </a:schemeClr>
              </a:solidFill>
              <a:ln w="6350" cmpd="sng">
                <a:solidFill>
                  <a:srgbClr val="000000"/>
                </a:solidFill>
              </a:ln>
              <a:effectLst/>
            </c:spPr>
            <c:extLst>
              <c:ext xmlns:c16="http://schemas.microsoft.com/office/drawing/2014/chart" uri="{C3380CC4-5D6E-409C-BE32-E72D297353CC}">
                <c16:uniqueId val="{00000004-400A-411C-BEB4-CC12522C5352}"/>
              </c:ext>
            </c:extLst>
          </c:dPt>
          <c:cat>
            <c:strRef>
              <c:f>'Data for Chart1'!$D$9:$D$92</c:f>
              <c:strCache>
                <c:ptCount val="84"/>
                <c:pt idx="0">
                  <c:v>Libya</c:v>
                </c:pt>
                <c:pt idx="1">
                  <c:v>Algeria</c:v>
                </c:pt>
                <c:pt idx="2">
                  <c:v>Palestinian Authority</c:v>
                </c:pt>
                <c:pt idx="3">
                  <c:v>Philippines</c:v>
                </c:pt>
                <c:pt idx="4">
                  <c:v>Indonesia</c:v>
                </c:pt>
                <c:pt idx="5">
                  <c:v>Thailand</c:v>
                </c:pt>
                <c:pt idx="6">
                  <c:v>Russia</c:v>
                </c:pt>
                <c:pt idx="7">
                  <c:v>Malaysia</c:v>
                </c:pt>
                <c:pt idx="8">
                  <c:v>China</c:v>
                </c:pt>
                <c:pt idx="9">
                  <c:v>New Zealand</c:v>
                </c:pt>
                <c:pt idx="10">
                  <c:v>Jordan</c:v>
                </c:pt>
                <c:pt idx="11">
                  <c:v>Saudi Arabia</c:v>
                </c:pt>
                <c:pt idx="12">
                  <c:v>India</c:v>
                </c:pt>
                <c:pt idx="13">
                  <c:v>Lao Pdr</c:v>
                </c:pt>
                <c:pt idx="14">
                  <c:v>Mexico</c:v>
                </c:pt>
                <c:pt idx="15">
                  <c:v>Tunisia</c:v>
                </c:pt>
                <c:pt idx="16">
                  <c:v>Iceland</c:v>
                </c:pt>
                <c:pt idx="17">
                  <c:v>Canada</c:v>
                </c:pt>
                <c:pt idx="18">
                  <c:v>Australia</c:v>
                </c:pt>
                <c:pt idx="19">
                  <c:v>Lebanon</c:v>
                </c:pt>
                <c:pt idx="20">
                  <c:v>Brunei Darussalam</c:v>
                </c:pt>
                <c:pt idx="21">
                  <c:v>Kyrgyz Republic</c:v>
                </c:pt>
                <c:pt idx="22">
                  <c:v>Korea</c:v>
                </c:pt>
                <c:pt idx="23">
                  <c:v>Viet Nam</c:v>
                </c:pt>
                <c:pt idx="24">
                  <c:v>Ukraine</c:v>
                </c:pt>
                <c:pt idx="25">
                  <c:v>Tajikistan</c:v>
                </c:pt>
                <c:pt idx="26">
                  <c:v>Israel</c:v>
                </c:pt>
                <c:pt idx="27">
                  <c:v>Kazakhstan</c:v>
                </c:pt>
                <c:pt idx="28">
                  <c:v>Myanmar</c:v>
                </c:pt>
                <c:pt idx="29">
                  <c:v>Austria</c:v>
                </c:pt>
                <c:pt idx="30">
                  <c:v>Egypt</c:v>
                </c:pt>
                <c:pt idx="31">
                  <c:v>United States</c:v>
                </c:pt>
                <c:pt idx="32">
                  <c:v>Belarus</c:v>
                </c:pt>
                <c:pt idx="33">
                  <c:v>Norway</c:v>
                </c:pt>
                <c:pt idx="34">
                  <c:v>Switzerland</c:v>
                </c:pt>
                <c:pt idx="35">
                  <c:v>Brazil</c:v>
                </c:pt>
                <c:pt idx="36">
                  <c:v>Azerbaijan</c:v>
                </c:pt>
                <c:pt idx="37">
                  <c:v>Peru</c:v>
                </c:pt>
                <c:pt idx="38">
                  <c:v>Mongolia</c:v>
                </c:pt>
                <c:pt idx="39">
                  <c:v>Poland</c:v>
                </c:pt>
                <c:pt idx="40">
                  <c:v>Uzbekistan</c:v>
                </c:pt>
                <c:pt idx="41">
                  <c:v>Morocco</c:v>
                </c:pt>
                <c:pt idx="42">
                  <c:v>Moldova</c:v>
                </c:pt>
                <c:pt idx="43">
                  <c:v>Turkey</c:v>
                </c:pt>
                <c:pt idx="44">
                  <c:v>Singapore</c:v>
                </c:pt>
                <c:pt idx="45">
                  <c:v>Sweden</c:v>
                </c:pt>
                <c:pt idx="46">
                  <c:v>Chile</c:v>
                </c:pt>
                <c:pt idx="47">
                  <c:v>Albania</c:v>
                </c:pt>
                <c:pt idx="48">
                  <c:v>South Africa</c:v>
                </c:pt>
                <c:pt idx="49">
                  <c:v>Cambodia</c:v>
                </c:pt>
                <c:pt idx="50">
                  <c:v>Japan</c:v>
                </c:pt>
                <c:pt idx="51">
                  <c:v>Italy</c:v>
                </c:pt>
                <c:pt idx="52">
                  <c:v>Serbia</c:v>
                </c:pt>
                <c:pt idx="53">
                  <c:v>Uruguay</c:v>
                </c:pt>
                <c:pt idx="54">
                  <c:v>Slovak Republic</c:v>
                </c:pt>
                <c:pt idx="55">
                  <c:v>France</c:v>
                </c:pt>
                <c:pt idx="56">
                  <c:v>Ireland</c:v>
                </c:pt>
                <c:pt idx="57">
                  <c:v>Belgium</c:v>
                </c:pt>
                <c:pt idx="58">
                  <c:v>United Kingdom</c:v>
                </c:pt>
                <c:pt idx="59">
                  <c:v>Bosnia and Herzegovina</c:v>
                </c:pt>
                <c:pt idx="60">
                  <c:v>Croatia</c:v>
                </c:pt>
                <c:pt idx="61">
                  <c:v>Denmark</c:v>
                </c:pt>
                <c:pt idx="62">
                  <c:v>Greece</c:v>
                </c:pt>
                <c:pt idx="63">
                  <c:v>Argentina</c:v>
                </c:pt>
                <c:pt idx="64">
                  <c:v>Costa Rica</c:v>
                </c:pt>
                <c:pt idx="65">
                  <c:v>Hungary</c:v>
                </c:pt>
                <c:pt idx="66">
                  <c:v>Macedonia, FYR</c:v>
                </c:pt>
                <c:pt idx="67">
                  <c:v>Colombia</c:v>
                </c:pt>
                <c:pt idx="68">
                  <c:v>Montenegro</c:v>
                </c:pt>
                <c:pt idx="69">
                  <c:v>Germany</c:v>
                </c:pt>
                <c:pt idx="70">
                  <c:v>Spain</c:v>
                </c:pt>
                <c:pt idx="71">
                  <c:v>Latvia</c:v>
                </c:pt>
                <c:pt idx="72">
                  <c:v>Lithuania</c:v>
                </c:pt>
                <c:pt idx="73">
                  <c:v>Armenia</c:v>
                </c:pt>
                <c:pt idx="74">
                  <c:v>Finland</c:v>
                </c:pt>
                <c:pt idx="75">
                  <c:v>Estonia</c:v>
                </c:pt>
                <c:pt idx="76">
                  <c:v>Georgia</c:v>
                </c:pt>
                <c:pt idx="77">
                  <c:v>Netherlands</c:v>
                </c:pt>
                <c:pt idx="78">
                  <c:v>Czech Republic</c:v>
                </c:pt>
                <c:pt idx="79">
                  <c:v>Romania</c:v>
                </c:pt>
                <c:pt idx="80">
                  <c:v>Slovenia</c:v>
                </c:pt>
                <c:pt idx="81">
                  <c:v>Portugal</c:v>
                </c:pt>
                <c:pt idx="82">
                  <c:v>Luxembourg</c:v>
                </c:pt>
                <c:pt idx="83">
                  <c:v>Kosovo*</c:v>
                </c:pt>
              </c:strCache>
            </c:strRef>
          </c:cat>
          <c:val>
            <c:numRef>
              <c:f>'Data for Chart1'!$F$9:$F$92</c:f>
              <c:numCache>
                <c:formatCode>0.000</c:formatCode>
                <c:ptCount val="84"/>
                <c:pt idx="0">
                  <c:v>0.71339015151515162</c:v>
                </c:pt>
                <c:pt idx="1">
                  <c:v>0.58693181818181828</c:v>
                </c:pt>
                <c:pt idx="2">
                  <c:v>0.38804924242424232</c:v>
                </c:pt>
                <c:pt idx="3">
                  <c:v>0.37365530303030303</c:v>
                </c:pt>
                <c:pt idx="4">
                  <c:v>0.32110321969696975</c:v>
                </c:pt>
                <c:pt idx="5">
                  <c:v>0.267625</c:v>
                </c:pt>
                <c:pt idx="6">
                  <c:v>0.26066098484848488</c:v>
                </c:pt>
                <c:pt idx="7">
                  <c:v>0.2524659090909091</c:v>
                </c:pt>
                <c:pt idx="8">
                  <c:v>0.24380681818181821</c:v>
                </c:pt>
                <c:pt idx="9">
                  <c:v>0.23530303030303032</c:v>
                </c:pt>
                <c:pt idx="10">
                  <c:v>0.21978219696969695</c:v>
                </c:pt>
                <c:pt idx="11">
                  <c:v>0.20857954545454541</c:v>
                </c:pt>
                <c:pt idx="12">
                  <c:v>0.20732954545454543</c:v>
                </c:pt>
                <c:pt idx="13">
                  <c:v>0.18996212121212119</c:v>
                </c:pt>
                <c:pt idx="14">
                  <c:v>0.18796212121212125</c:v>
                </c:pt>
                <c:pt idx="15">
                  <c:v>0.17295454545454544</c:v>
                </c:pt>
                <c:pt idx="16">
                  <c:v>0.16657575757575763</c:v>
                </c:pt>
                <c:pt idx="17">
                  <c:v>0.16113636363636363</c:v>
                </c:pt>
                <c:pt idx="18">
                  <c:v>0.1491060606060606</c:v>
                </c:pt>
                <c:pt idx="19">
                  <c:v>0.14838636363636362</c:v>
                </c:pt>
                <c:pt idx="20">
                  <c:v>0.14581439393939397</c:v>
                </c:pt>
                <c:pt idx="21">
                  <c:v>0.13655303030303029</c:v>
                </c:pt>
                <c:pt idx="22">
                  <c:v>0.13465151515151516</c:v>
                </c:pt>
                <c:pt idx="23">
                  <c:v>0.13048611111111111</c:v>
                </c:pt>
                <c:pt idx="24">
                  <c:v>0.1213257575757576</c:v>
                </c:pt>
                <c:pt idx="25">
                  <c:v>0.12037878787878788</c:v>
                </c:pt>
                <c:pt idx="26">
                  <c:v>0.11827651515151515</c:v>
                </c:pt>
                <c:pt idx="27">
                  <c:v>0.1126136363636364</c:v>
                </c:pt>
                <c:pt idx="28">
                  <c:v>0.11015151515151513</c:v>
                </c:pt>
                <c:pt idx="29">
                  <c:v>0.10559280303030304</c:v>
                </c:pt>
                <c:pt idx="30">
                  <c:v>9.4053030303030291E-2</c:v>
                </c:pt>
                <c:pt idx="31">
                  <c:v>8.8931818181818181E-2</c:v>
                </c:pt>
                <c:pt idx="32">
                  <c:v>8.6275252525252533E-2</c:v>
                </c:pt>
                <c:pt idx="33">
                  <c:v>8.465909090909092E-2</c:v>
                </c:pt>
                <c:pt idx="34">
                  <c:v>8.257575757575758E-2</c:v>
                </c:pt>
                <c:pt idx="35">
                  <c:v>8.2386363636363633E-2</c:v>
                </c:pt>
                <c:pt idx="36">
                  <c:v>7.7291666666666661E-2</c:v>
                </c:pt>
                <c:pt idx="37">
                  <c:v>7.6515151515151536E-2</c:v>
                </c:pt>
                <c:pt idx="38">
                  <c:v>7.2095959595959616E-2</c:v>
                </c:pt>
                <c:pt idx="39">
                  <c:v>7.1530303030303027E-2</c:v>
                </c:pt>
                <c:pt idx="40">
                  <c:v>6.8409090909090919E-2</c:v>
                </c:pt>
                <c:pt idx="41">
                  <c:v>6.6666666666666666E-2</c:v>
                </c:pt>
                <c:pt idx="42">
                  <c:v>5.9640151515151535E-2</c:v>
                </c:pt>
                <c:pt idx="43">
                  <c:v>5.9469696969696971E-2</c:v>
                </c:pt>
                <c:pt idx="44">
                  <c:v>5.9469696969696971E-2</c:v>
                </c:pt>
                <c:pt idx="45">
                  <c:v>5.8945075757575752E-2</c:v>
                </c:pt>
                <c:pt idx="46">
                  <c:v>5.7386363636363631E-2</c:v>
                </c:pt>
                <c:pt idx="47">
                  <c:v>5.7348484848484871E-2</c:v>
                </c:pt>
                <c:pt idx="48">
                  <c:v>5.5265151515151517E-2</c:v>
                </c:pt>
                <c:pt idx="49">
                  <c:v>5.4071969696969702E-2</c:v>
                </c:pt>
                <c:pt idx="50">
                  <c:v>5.2310606060606071E-2</c:v>
                </c:pt>
                <c:pt idx="51">
                  <c:v>5.1988636363636369E-2</c:v>
                </c:pt>
                <c:pt idx="52">
                  <c:v>5.0454545454545467E-2</c:v>
                </c:pt>
                <c:pt idx="53">
                  <c:v>4.910037878787879E-2</c:v>
                </c:pt>
                <c:pt idx="54">
                  <c:v>4.9068181818181816E-2</c:v>
                </c:pt>
                <c:pt idx="55">
                  <c:v>4.4545454545454548E-2</c:v>
                </c:pt>
                <c:pt idx="56">
                  <c:v>4.2840909090909089E-2</c:v>
                </c:pt>
                <c:pt idx="57">
                  <c:v>3.9678030303030298E-2</c:v>
                </c:pt>
                <c:pt idx="58">
                  <c:v>3.9598484848484848E-2</c:v>
                </c:pt>
                <c:pt idx="59">
                  <c:v>3.7272727272727284E-2</c:v>
                </c:pt>
                <c:pt idx="60">
                  <c:v>3.4301136363636367E-2</c:v>
                </c:pt>
                <c:pt idx="61">
                  <c:v>3.293181818181818E-2</c:v>
                </c:pt>
                <c:pt idx="62">
                  <c:v>3.1772727272727272E-2</c:v>
                </c:pt>
                <c:pt idx="63">
                  <c:v>3.1439393939393941E-2</c:v>
                </c:pt>
                <c:pt idx="64">
                  <c:v>3.0852272727272732E-2</c:v>
                </c:pt>
                <c:pt idx="65">
                  <c:v>2.874621212121212E-2</c:v>
                </c:pt>
                <c:pt idx="66">
                  <c:v>2.6318181818181817E-2</c:v>
                </c:pt>
                <c:pt idx="67">
                  <c:v>2.6287878787878791E-2</c:v>
                </c:pt>
                <c:pt idx="68">
                  <c:v>2.3768939393939394E-2</c:v>
                </c:pt>
                <c:pt idx="69">
                  <c:v>2.3443181818181821E-2</c:v>
                </c:pt>
                <c:pt idx="70">
                  <c:v>2.0999999999999998E-2</c:v>
                </c:pt>
                <c:pt idx="71">
                  <c:v>2.0795454545454551E-2</c:v>
                </c:pt>
                <c:pt idx="72">
                  <c:v>1.9242424242424245E-2</c:v>
                </c:pt>
                <c:pt idx="73">
                  <c:v>1.9223484848484847E-2</c:v>
                </c:pt>
                <c:pt idx="74">
                  <c:v>1.8636363636363642E-2</c:v>
                </c:pt>
                <c:pt idx="75">
                  <c:v>1.7931818181818181E-2</c:v>
                </c:pt>
                <c:pt idx="76">
                  <c:v>1.767676767676768E-2</c:v>
                </c:pt>
                <c:pt idx="77">
                  <c:v>1.5204545454545455E-2</c:v>
                </c:pt>
                <c:pt idx="78">
                  <c:v>1.0318181818181817E-2</c:v>
                </c:pt>
                <c:pt idx="79">
                  <c:v>8.2916666666666677E-3</c:v>
                </c:pt>
                <c:pt idx="80">
                  <c:v>7.4772727272727274E-3</c:v>
                </c:pt>
                <c:pt idx="81">
                  <c:v>7.1250000000000003E-3</c:v>
                </c:pt>
                <c:pt idx="82">
                  <c:v>3.6136363636363636E-3</c:v>
                </c:pt>
                <c:pt idx="83">
                  <c:v>7.9545454545454548E-4</c:v>
                </c:pt>
              </c:numCache>
            </c:numRef>
          </c:val>
          <c:extLst>
            <c:ext xmlns:c16="http://schemas.microsoft.com/office/drawing/2014/chart" uri="{C3380CC4-5D6E-409C-BE32-E72D297353CC}">
              <c16:uniqueId val="{00000005-400A-411C-BEB4-CC12522C5352}"/>
            </c:ext>
          </c:extLst>
        </c:ser>
        <c:dLbls>
          <c:showLegendKey val="0"/>
          <c:showVal val="0"/>
          <c:showCatName val="0"/>
          <c:showSerName val="0"/>
          <c:showPercent val="0"/>
          <c:showBubbleSize val="0"/>
        </c:dLbls>
        <c:gapWidth val="150"/>
        <c:axId val="349192576"/>
        <c:axId val="349194112"/>
      </c:barChart>
      <c:scatterChart>
        <c:scatterStyle val="lineMarker"/>
        <c:varyColors val="0"/>
        <c:ser>
          <c:idx val="1"/>
          <c:order val="1"/>
          <c:tx>
            <c:strRef>
              <c:f>'Data for Chart1'!$D$7</c:f>
              <c:strCache>
                <c:ptCount val="1"/>
                <c:pt idx="0">
                  <c:v>OECD average</c:v>
                </c:pt>
              </c:strCache>
            </c:strRef>
          </c:tx>
          <c:spPr>
            <a:ln w="28575">
              <a:noFill/>
            </a:ln>
          </c:spPr>
          <c:marker>
            <c:symbol val="none"/>
          </c:marker>
          <c:dLbls>
            <c:dLbl>
              <c:idx val="0"/>
              <c:layout>
                <c:manualLayout>
                  <c:x val="0.81696847735882316"/>
                  <c:y val="-2.9472242850044794E-2"/>
                </c:manualLayout>
              </c:layout>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OECD average</a:t>
                    </a:r>
                  </a:p>
                </c:rich>
              </c:tx>
              <c:spPr>
                <a:noFill/>
                <a:ln>
                  <a:noFill/>
                </a:ln>
                <a:effectLst/>
              </c:sp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00A-411C-BEB4-CC12522C5352}"/>
                </c:ext>
              </c:extLst>
            </c:dLbl>
            <c:spPr>
              <a:noFill/>
              <a:ln>
                <a:noFill/>
              </a:ln>
              <a:effectLst/>
            </c:spPr>
            <c:txPr>
              <a:bodyPr wrap="square" lIns="38100" tIns="19050" rIns="38100" bIns="19050" anchor="ctr">
                <a:spAutoFit/>
              </a:bodyPr>
              <a:lstStyle/>
              <a:p>
                <a:pPr>
                  <a:defRPr b="1"/>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1"/>
            <c:val val="1"/>
            <c:spPr>
              <a:ln w="3175">
                <a:solidFill>
                  <a:srgbClr val="FF0000"/>
                </a:solidFill>
                <a:prstDash val="lgDash"/>
              </a:ln>
            </c:spPr>
          </c:errBars>
          <c:xVal>
            <c:numLit>
              <c:formatCode>General</c:formatCode>
              <c:ptCount val="1"/>
              <c:pt idx="0">
                <c:v>0</c:v>
              </c:pt>
            </c:numLit>
          </c:xVal>
          <c:yVal>
            <c:numRef>
              <c:f>'Data for Chart1'!$F$7</c:f>
              <c:numCache>
                <c:formatCode>0.000</c:formatCode>
                <c:ptCount val="1"/>
                <c:pt idx="0">
                  <c:v>6.3963759213759214E-2</c:v>
                </c:pt>
              </c:numCache>
            </c:numRef>
          </c:yVal>
          <c:smooth val="0"/>
          <c:extLst>
            <c:ext xmlns:c16="http://schemas.microsoft.com/office/drawing/2014/chart" uri="{C3380CC4-5D6E-409C-BE32-E72D297353CC}">
              <c16:uniqueId val="{00000007-400A-411C-BEB4-CC12522C5352}"/>
            </c:ext>
          </c:extLst>
        </c:ser>
        <c:ser>
          <c:idx val="2"/>
          <c:order val="2"/>
          <c:tx>
            <c:strRef>
              <c:f>'Data for Chart1'!$D$8</c:f>
              <c:strCache>
                <c:ptCount val="1"/>
                <c:pt idx="0">
                  <c:v>NON-OECD average</c:v>
                </c:pt>
              </c:strCache>
            </c:strRef>
          </c:tx>
          <c:spPr>
            <a:ln w="28575">
              <a:noFill/>
            </a:ln>
          </c:spPr>
          <c:marker>
            <c:symbol val="none"/>
          </c:marker>
          <c:dLbls>
            <c:dLbl>
              <c:idx val="0"/>
              <c:layout>
                <c:manualLayout>
                  <c:x val="0.78265244256395028"/>
                  <c:y val="-2.9472242850044704E-2"/>
                </c:manualLayout>
              </c:layout>
              <c:tx>
                <c:rich>
                  <a:bodyPr wrap="square" lIns="38100" tIns="19050" rIns="38100" bIns="19050" anchor="ctr">
                    <a:spAutoFit/>
                  </a:bodyPr>
                  <a:lstStyle/>
                  <a:p>
                    <a:pPr>
                      <a:defRPr sz="750" b="0" i="0">
                        <a:solidFill>
                          <a:srgbClr val="000000"/>
                        </a:solidFill>
                        <a:latin typeface="Arial Narrow" panose="020B0606020202030204" pitchFamily="34" charset="0"/>
                      </a:defRPr>
                    </a:pPr>
                    <a:r>
                      <a:rPr lang="en-US" sz="750" b="0" i="0">
                        <a:solidFill>
                          <a:srgbClr val="000000"/>
                        </a:solidFill>
                        <a:latin typeface="Arial Narrow" panose="020B0606020202030204" pitchFamily="34" charset="0"/>
                      </a:rPr>
                      <a:t>NON-OECD average</a:t>
                    </a:r>
                  </a:p>
                </c:rich>
              </c:tx>
              <c:spPr>
                <a:noFill/>
                <a:ln>
                  <a:noFill/>
                </a:ln>
                <a:effectLst/>
              </c:sp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00A-411C-BEB4-CC12522C5352}"/>
                </c:ext>
              </c:extLst>
            </c:dLbl>
            <c:spPr>
              <a:noFill/>
              <a:ln>
                <a:noFill/>
              </a:ln>
              <a:effectLst/>
            </c:spPr>
            <c:txPr>
              <a:bodyPr wrap="square" lIns="38100" tIns="19050" rIns="38100" bIns="19050" anchor="ctr">
                <a:spAutoFit/>
              </a:bodyPr>
              <a:lstStyle/>
              <a:p>
                <a:pPr>
                  <a:defRPr b="1"/>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x"/>
            <c:errBarType val="both"/>
            <c:errValType val="fixedVal"/>
            <c:noEndCap val="1"/>
            <c:val val="1"/>
            <c:spPr>
              <a:ln w="3175">
                <a:solidFill>
                  <a:srgbClr val="FF0000"/>
                </a:solidFill>
                <a:prstDash val="lgDash"/>
              </a:ln>
            </c:spPr>
          </c:errBars>
          <c:xVal>
            <c:numLit>
              <c:formatCode>General</c:formatCode>
              <c:ptCount val="1"/>
              <c:pt idx="0">
                <c:v>0</c:v>
              </c:pt>
            </c:numLit>
          </c:xVal>
          <c:yVal>
            <c:numRef>
              <c:f>'Data for Chart1'!$F$8</c:f>
              <c:numCache>
                <c:formatCode>0.000</c:formatCode>
                <c:ptCount val="1"/>
                <c:pt idx="0">
                  <c:v>0.14240458250988142</c:v>
                </c:pt>
              </c:numCache>
            </c:numRef>
          </c:yVal>
          <c:smooth val="0"/>
          <c:extLst>
            <c:ext xmlns:c16="http://schemas.microsoft.com/office/drawing/2014/chart" uri="{C3380CC4-5D6E-409C-BE32-E72D297353CC}">
              <c16:uniqueId val="{00000009-400A-411C-BEB4-CC12522C5352}"/>
            </c:ext>
          </c:extLst>
        </c:ser>
        <c:dLbls>
          <c:showLegendKey val="0"/>
          <c:showVal val="0"/>
          <c:showCatName val="0"/>
          <c:showSerName val="0"/>
          <c:showPercent val="0"/>
          <c:showBubbleSize val="0"/>
        </c:dLbls>
        <c:axId val="1307472728"/>
        <c:axId val="1307459608"/>
      </c:scatterChart>
      <c:catAx>
        <c:axId val="349192576"/>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750" b="0" i="0">
                <a:solidFill>
                  <a:srgbClr val="000000"/>
                </a:solidFill>
                <a:latin typeface="Arial Narrow"/>
                <a:ea typeface="Arial Narrow"/>
                <a:cs typeface="Arial Narrow"/>
              </a:defRPr>
            </a:pPr>
            <a:endParaRPr lang="en-US"/>
          </a:p>
        </c:txPr>
        <c:crossAx val="349194112"/>
        <c:crosses val="autoZero"/>
        <c:auto val="1"/>
        <c:lblAlgn val="ctr"/>
        <c:lblOffset val="0"/>
        <c:tickLblSkip val="1"/>
        <c:noMultiLvlLbl val="0"/>
      </c:catAx>
      <c:valAx>
        <c:axId val="349194112"/>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49192576"/>
        <c:crosses val="autoZero"/>
        <c:crossBetween val="between"/>
      </c:valAx>
      <c:valAx>
        <c:axId val="1307459608"/>
        <c:scaling>
          <c:orientation val="minMax"/>
          <c:max val="0.8"/>
        </c:scaling>
        <c:delete val="1"/>
        <c:axPos val="r"/>
        <c:numFmt formatCode="0.000" sourceLinked="1"/>
        <c:majorTickMark val="out"/>
        <c:minorTickMark val="none"/>
        <c:tickLblPos val="nextTo"/>
        <c:crossAx val="1307472728"/>
        <c:crosses val="max"/>
        <c:crossBetween val="midCat"/>
      </c:valAx>
      <c:valAx>
        <c:axId val="1307472728"/>
        <c:scaling>
          <c:orientation val="minMax"/>
          <c:max val="1"/>
          <c:min val="0"/>
        </c:scaling>
        <c:delete val="0"/>
        <c:axPos val="t"/>
        <c:numFmt formatCode="General" sourceLinked="1"/>
        <c:majorTickMark val="out"/>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1307459608"/>
        <c:crosses val="max"/>
        <c:crossBetween val="midCat"/>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100" dirty="0">
                <a:latin typeface="Arial" panose="020B0604020202020204" pitchFamily="34" charset="0"/>
                <a:cs typeface="Arial" panose="020B0604020202020204" pitchFamily="34" charset="0"/>
              </a:rPr>
              <a:t>F. Female employees</a:t>
            </a:r>
          </a:p>
        </c:rich>
      </c:tx>
      <c:layout>
        <c:manualLayout>
          <c:xMode val="edge"/>
          <c:yMode val="edge"/>
          <c:x val="0.16282901222713014"/>
          <c:y val="1.851856304221514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3267716535433"/>
          <c:y val="0.14398148148148149"/>
          <c:w val="0.8508398950131234"/>
          <c:h val="0.73888852435112273"/>
        </c:manualLayout>
      </c:layout>
      <c:stockChart>
        <c:ser>
          <c:idx val="2"/>
          <c:order val="0"/>
          <c:tx>
            <c:strRef>
              <c:f>figure1.5!$N$1</c:f>
              <c:strCache>
                <c:ptCount val="1"/>
                <c:pt idx="0">
                  <c:v>ub_sh_female</c:v>
                </c:pt>
              </c:strCache>
            </c:strRef>
          </c:tx>
          <c:spPr>
            <a:ln w="19050" cap="rnd">
              <a:noFill/>
              <a:round/>
            </a:ln>
            <a:effectLst/>
          </c:spPr>
          <c:marker>
            <c:symbol val="dash"/>
            <c:size val="5"/>
            <c:spPr>
              <a:solidFill>
                <a:srgbClr val="CCCCCC"/>
              </a:solidFill>
              <a:ln w="3175">
                <a:solidFill>
                  <a:schemeClr val="tx1"/>
                </a:solidFill>
              </a:ln>
              <a:effectLst/>
            </c:spPr>
          </c:marker>
          <c:dPt>
            <c:idx val="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0-4871-4AF4-BFEB-D9634E51E7A8}"/>
              </c:ext>
            </c:extLst>
          </c:dPt>
          <c:dPt>
            <c:idx val="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1-4871-4AF4-BFEB-D9634E51E7A8}"/>
              </c:ext>
            </c:extLst>
          </c:dPt>
          <c:dPt>
            <c:idx val="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2-4871-4AF4-BFEB-D9634E51E7A8}"/>
              </c:ext>
            </c:extLst>
          </c:dPt>
          <c:dPt>
            <c:idx val="5"/>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3-4871-4AF4-BFEB-D9634E51E7A8}"/>
              </c:ext>
            </c:extLst>
          </c:dPt>
          <c:dPt>
            <c:idx val="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4-4871-4AF4-BFEB-D9634E51E7A8}"/>
              </c:ext>
            </c:extLst>
          </c:dPt>
          <c:dPt>
            <c:idx val="9"/>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5-4871-4AF4-BFEB-D9634E51E7A8}"/>
              </c:ext>
            </c:extLst>
          </c:dPt>
          <c:dPt>
            <c:idx val="1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6-4871-4AF4-BFEB-D9634E51E7A8}"/>
              </c:ext>
            </c:extLst>
          </c:dPt>
          <c:dPt>
            <c:idx val="1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7-4871-4AF4-BFEB-D9634E51E7A8}"/>
              </c:ext>
            </c:extLst>
          </c:dPt>
          <c:dPt>
            <c:idx val="1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8-4871-4AF4-BFEB-D9634E51E7A8}"/>
              </c:ext>
            </c:extLst>
          </c:dPt>
          <c:dPt>
            <c:idx val="2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9-4871-4AF4-BFEB-D9634E51E7A8}"/>
              </c:ext>
            </c:extLst>
          </c:dPt>
          <c:dPt>
            <c:idx val="2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A-4871-4AF4-BFEB-D9634E51E7A8}"/>
              </c:ext>
            </c:extLst>
          </c:dPt>
          <c:dPt>
            <c:idx val="2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B-4871-4AF4-BFEB-D9634E51E7A8}"/>
              </c:ext>
            </c:extLst>
          </c:dPt>
          <c:dPt>
            <c:idx val="2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C-4871-4AF4-BFEB-D9634E51E7A8}"/>
              </c:ext>
            </c:extLst>
          </c:dPt>
          <c:dPt>
            <c:idx val="3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D-4871-4AF4-BFEB-D9634E51E7A8}"/>
              </c:ext>
            </c:extLst>
          </c:dPt>
          <c:dPt>
            <c:idx val="3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E-4871-4AF4-BFEB-D9634E51E7A8}"/>
              </c:ext>
            </c:extLst>
          </c:dPt>
          <c:dPt>
            <c:idx val="33"/>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F-4871-4AF4-BFEB-D9634E51E7A8}"/>
              </c:ext>
            </c:extLst>
          </c:dPt>
          <c:cat>
            <c:strRef>
              <c:f>figure1.5!$A$2:$A$6</c:f>
              <c:strCache>
                <c:ptCount val="5"/>
                <c:pt idx="0">
                  <c:v>Georgia</c:v>
                </c:pt>
                <c:pt idx="1">
                  <c:v>CA</c:v>
                </c:pt>
                <c:pt idx="2">
                  <c:v>EaP</c:v>
                </c:pt>
                <c:pt idx="3">
                  <c:v>MED</c:v>
                </c:pt>
                <c:pt idx="4">
                  <c:v>SEE</c:v>
                </c:pt>
              </c:strCache>
            </c:strRef>
          </c:cat>
          <c:val>
            <c:numRef>
              <c:f>figure1.5!$N$2:$N$6</c:f>
              <c:numCache>
                <c:formatCode>General</c:formatCode>
                <c:ptCount val="5"/>
                <c:pt idx="0">
                  <c:v>-0.16050712764263153</c:v>
                </c:pt>
                <c:pt idx="1">
                  <c:v>0.28322020173072815</c:v>
                </c:pt>
                <c:pt idx="2">
                  <c:v>0.11187435686588287</c:v>
                </c:pt>
                <c:pt idx="3">
                  <c:v>1.4241498708724976</c:v>
                </c:pt>
                <c:pt idx="4">
                  <c:v>9.1946832835674286E-2</c:v>
                </c:pt>
              </c:numCache>
            </c:numRef>
          </c:val>
          <c:smooth val="0"/>
          <c:extLst>
            <c:ext xmlns:c16="http://schemas.microsoft.com/office/drawing/2014/chart" uri="{C3380CC4-5D6E-409C-BE32-E72D297353CC}">
              <c16:uniqueId val="{00000010-4871-4AF4-BFEB-D9634E51E7A8}"/>
            </c:ext>
          </c:extLst>
        </c:ser>
        <c:ser>
          <c:idx val="0"/>
          <c:order val="1"/>
          <c:tx>
            <c:strRef>
              <c:f>figure1.5!$O$1</c:f>
              <c:strCache>
                <c:ptCount val="1"/>
                <c:pt idx="0">
                  <c:v>lb_sh_female</c:v>
                </c:pt>
              </c:strCache>
            </c:strRef>
          </c:tx>
          <c:spPr>
            <a:ln w="25400" cap="rnd">
              <a:noFill/>
              <a:round/>
            </a:ln>
            <a:effectLst/>
          </c:spPr>
          <c:marker>
            <c:symbol val="dash"/>
            <c:size val="5"/>
            <c:spPr>
              <a:solidFill>
                <a:schemeClr val="tx1"/>
              </a:solidFill>
              <a:ln w="9525">
                <a:noFill/>
              </a:ln>
              <a:effectLst/>
            </c:spPr>
          </c:marker>
          <c:cat>
            <c:strRef>
              <c:f>figure1.5!$A$2:$A$6</c:f>
              <c:strCache>
                <c:ptCount val="5"/>
                <c:pt idx="0">
                  <c:v>Georgia</c:v>
                </c:pt>
                <c:pt idx="1">
                  <c:v>CA</c:v>
                </c:pt>
                <c:pt idx="2">
                  <c:v>EaP</c:v>
                </c:pt>
                <c:pt idx="3">
                  <c:v>MED</c:v>
                </c:pt>
                <c:pt idx="4">
                  <c:v>SEE</c:v>
                </c:pt>
              </c:strCache>
            </c:strRef>
          </c:cat>
          <c:val>
            <c:numRef>
              <c:f>figure1.5!$O$2:$O$6</c:f>
              <c:numCache>
                <c:formatCode>General</c:formatCode>
                <c:ptCount val="5"/>
                <c:pt idx="0">
                  <c:v>-0.78990042209625244</c:v>
                </c:pt>
                <c:pt idx="1">
                  <c:v>4.2118173092603683E-2</c:v>
                </c:pt>
                <c:pt idx="2">
                  <c:v>-0.11204398423433304</c:v>
                </c:pt>
                <c:pt idx="3">
                  <c:v>1.0007244348526001</c:v>
                </c:pt>
                <c:pt idx="4">
                  <c:v>-0.22876326739788055</c:v>
                </c:pt>
              </c:numCache>
            </c:numRef>
          </c:val>
          <c:smooth val="0"/>
          <c:extLst>
            <c:ext xmlns:c16="http://schemas.microsoft.com/office/drawing/2014/chart" uri="{C3380CC4-5D6E-409C-BE32-E72D297353CC}">
              <c16:uniqueId val="{00000011-4871-4AF4-BFEB-D9634E51E7A8}"/>
            </c:ext>
          </c:extLst>
        </c:ser>
        <c:ser>
          <c:idx val="1"/>
          <c:order val="2"/>
          <c:tx>
            <c:strRef>
              <c:f>figure1.5!$P$1</c:f>
              <c:strCache>
                <c:ptCount val="1"/>
                <c:pt idx="0">
                  <c:v>type1_sh_female</c:v>
                </c:pt>
              </c:strCache>
            </c:strRef>
          </c:tx>
          <c:spPr>
            <a:ln w="25400" cap="rnd">
              <a:noFill/>
              <a:round/>
            </a:ln>
            <a:effectLst/>
          </c:spPr>
          <c:marker>
            <c:symbol val="circle"/>
            <c:size val="8"/>
            <c:spPr>
              <a:solidFill>
                <a:srgbClr val="CCCCCC"/>
              </a:solidFill>
              <a:ln w="9525">
                <a:solidFill>
                  <a:schemeClr val="tx1"/>
                </a:solidFill>
              </a:ln>
              <a:effectLst/>
            </c:spPr>
          </c:marker>
          <c:dPt>
            <c:idx val="0"/>
            <c:marker>
              <c:symbol val="circle"/>
              <c:size val="8"/>
              <c:spPr>
                <a:solidFill>
                  <a:srgbClr val="4F81BD"/>
                </a:solidFill>
                <a:ln w="9525">
                  <a:solidFill>
                    <a:schemeClr val="tx1"/>
                  </a:solidFill>
                </a:ln>
                <a:effectLst/>
              </c:spPr>
            </c:marker>
            <c:bubble3D val="0"/>
            <c:extLst>
              <c:ext xmlns:c16="http://schemas.microsoft.com/office/drawing/2014/chart" uri="{C3380CC4-5D6E-409C-BE32-E72D297353CC}">
                <c16:uniqueId val="{00000012-4871-4AF4-BFEB-D9634E51E7A8}"/>
              </c:ext>
            </c:extLst>
          </c:dPt>
          <c:cat>
            <c:strRef>
              <c:f>figure1.5!$A$2:$A$6</c:f>
              <c:strCache>
                <c:ptCount val="5"/>
                <c:pt idx="0">
                  <c:v>Georgia</c:v>
                </c:pt>
                <c:pt idx="1">
                  <c:v>CA</c:v>
                </c:pt>
                <c:pt idx="2">
                  <c:v>EaP</c:v>
                </c:pt>
                <c:pt idx="3">
                  <c:v>MED</c:v>
                </c:pt>
                <c:pt idx="4">
                  <c:v>SEE</c:v>
                </c:pt>
              </c:strCache>
            </c:strRef>
          </c:cat>
          <c:val>
            <c:numRef>
              <c:f>figure1.5!$P$2:$P$6</c:f>
              <c:numCache>
                <c:formatCode>General</c:formatCode>
                <c:ptCount val="5"/>
                <c:pt idx="0">
                  <c:v>-0.47520378232002258</c:v>
                </c:pt>
                <c:pt idx="1">
                  <c:v>0.16266918182373047</c:v>
                </c:pt>
                <c:pt idx="2">
                  <c:v>-8.4814579167868942E-5</c:v>
                </c:pt>
                <c:pt idx="3">
                  <c:v>1.2124371528625488</c:v>
                </c:pt>
                <c:pt idx="4">
                  <c:v>-6.8408221006393433E-2</c:v>
                </c:pt>
              </c:numCache>
            </c:numRef>
          </c:val>
          <c:smooth val="0"/>
          <c:extLst>
            <c:ext xmlns:c16="http://schemas.microsoft.com/office/drawing/2014/chart" uri="{C3380CC4-5D6E-409C-BE32-E72D297353CC}">
              <c16:uniqueId val="{00000013-4871-4AF4-BFEB-D9634E51E7A8}"/>
            </c:ext>
          </c:extLst>
        </c:ser>
        <c:dLbls>
          <c:showLegendKey val="0"/>
          <c:showVal val="0"/>
          <c:showCatName val="0"/>
          <c:showSerName val="0"/>
          <c:showPercent val="0"/>
          <c:showBubbleSize val="0"/>
        </c:dLbls>
        <c:hiLowLines>
          <c:spPr>
            <a:ln w="6350" cap="flat" cmpd="sng" algn="ctr">
              <a:solidFill>
                <a:schemeClr val="tx1">
                  <a:lumMod val="75000"/>
                  <a:lumOff val="25000"/>
                </a:schemeClr>
              </a:solidFill>
              <a:prstDash val="sysDash"/>
              <a:round/>
            </a:ln>
            <a:effectLst/>
          </c:spPr>
        </c:hiLowLines>
        <c:axId val="114262400"/>
        <c:axId val="114263936"/>
      </c:stockChart>
      <c:catAx>
        <c:axId val="114262400"/>
        <c:scaling>
          <c:orientation val="minMax"/>
        </c:scaling>
        <c:delete val="0"/>
        <c:axPos val="b"/>
        <c:numFmt formatCode="General" sourceLinked="1"/>
        <c:majorTickMark val="cross"/>
        <c:minorTickMark val="none"/>
        <c:tickLblPos val="low"/>
        <c:spPr>
          <a:noFill/>
          <a:ln w="6350"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14263936"/>
        <c:crosses val="autoZero"/>
        <c:auto val="1"/>
        <c:lblAlgn val="ctr"/>
        <c:lblOffset val="100"/>
        <c:noMultiLvlLbl val="0"/>
      </c:catAx>
      <c:valAx>
        <c:axId val="114263936"/>
        <c:scaling>
          <c:orientation val="minMax"/>
        </c:scaling>
        <c:delete val="0"/>
        <c:axPos val="l"/>
        <c:majorGridlines>
          <c:spPr>
            <a:ln w="9525" cap="flat" cmpd="sng" algn="ctr">
              <a:no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4262400"/>
        <c:crosses val="autoZero"/>
        <c:crossBetween val="between"/>
      </c:valAx>
      <c:spPr>
        <a:solidFill>
          <a:srgbClr val="F4FFFF"/>
        </a:solidFill>
        <a:ln w="6350">
          <a:solidFill>
            <a:srgbClr val="000000"/>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100" dirty="0">
                <a:latin typeface="Arial" panose="020B0604020202020204" pitchFamily="34" charset="0"/>
                <a:cs typeface="Arial" panose="020B0604020202020204" pitchFamily="34" charset="0"/>
              </a:rPr>
              <a:t>E. Labour</a:t>
            </a:r>
            <a:r>
              <a:rPr lang="en-GB" sz="1100" baseline="0" dirty="0">
                <a:latin typeface="Arial" panose="020B0604020202020204" pitchFamily="34" charset="0"/>
                <a:cs typeface="Arial" panose="020B0604020202020204" pitchFamily="34" charset="0"/>
              </a:rPr>
              <a:t> productivity</a:t>
            </a:r>
            <a:endParaRPr lang="en-GB" sz="1100" dirty="0">
              <a:latin typeface="Arial" panose="020B0604020202020204" pitchFamily="34" charset="0"/>
              <a:cs typeface="Arial" panose="020B0604020202020204" pitchFamily="34" charset="0"/>
            </a:endParaRPr>
          </a:p>
        </c:rich>
      </c:tx>
      <c:layout>
        <c:manualLayout>
          <c:xMode val="edge"/>
          <c:yMode val="edge"/>
          <c:x val="0.14458219378474299"/>
          <c:y val="1.851856304221514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3267716535433"/>
          <c:y val="0.14398148148148149"/>
          <c:w val="0.8508398950131234"/>
          <c:h val="0.73888852435112273"/>
        </c:manualLayout>
      </c:layout>
      <c:stockChart>
        <c:ser>
          <c:idx val="2"/>
          <c:order val="0"/>
          <c:spPr>
            <a:ln w="19050" cap="rnd">
              <a:noFill/>
              <a:round/>
            </a:ln>
            <a:effectLst/>
          </c:spPr>
          <c:marker>
            <c:symbol val="dash"/>
            <c:size val="5"/>
            <c:spPr>
              <a:solidFill>
                <a:srgbClr val="CCCCCC"/>
              </a:solidFill>
              <a:ln w="3175">
                <a:solidFill>
                  <a:schemeClr val="tx1"/>
                </a:solidFill>
              </a:ln>
              <a:effectLst/>
            </c:spPr>
          </c:marker>
          <c:dPt>
            <c:idx val="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0-70CE-4FA1-B99A-08221FBDDC3B}"/>
              </c:ext>
            </c:extLst>
          </c:dPt>
          <c:dPt>
            <c:idx val="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1-70CE-4FA1-B99A-08221FBDDC3B}"/>
              </c:ext>
            </c:extLst>
          </c:dPt>
          <c:dPt>
            <c:idx val="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2-70CE-4FA1-B99A-08221FBDDC3B}"/>
              </c:ext>
            </c:extLst>
          </c:dPt>
          <c:dPt>
            <c:idx val="5"/>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3-70CE-4FA1-B99A-08221FBDDC3B}"/>
              </c:ext>
            </c:extLst>
          </c:dPt>
          <c:dPt>
            <c:idx val="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4-70CE-4FA1-B99A-08221FBDDC3B}"/>
              </c:ext>
            </c:extLst>
          </c:dPt>
          <c:dPt>
            <c:idx val="9"/>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5-70CE-4FA1-B99A-08221FBDDC3B}"/>
              </c:ext>
            </c:extLst>
          </c:dPt>
          <c:dPt>
            <c:idx val="1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6-70CE-4FA1-B99A-08221FBDDC3B}"/>
              </c:ext>
            </c:extLst>
          </c:dPt>
          <c:dPt>
            <c:idx val="1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7-70CE-4FA1-B99A-08221FBDDC3B}"/>
              </c:ext>
            </c:extLst>
          </c:dPt>
          <c:dPt>
            <c:idx val="1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8-70CE-4FA1-B99A-08221FBDDC3B}"/>
              </c:ext>
            </c:extLst>
          </c:dPt>
          <c:dPt>
            <c:idx val="2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9-70CE-4FA1-B99A-08221FBDDC3B}"/>
              </c:ext>
            </c:extLst>
          </c:dPt>
          <c:dPt>
            <c:idx val="2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A-70CE-4FA1-B99A-08221FBDDC3B}"/>
              </c:ext>
            </c:extLst>
          </c:dPt>
          <c:dPt>
            <c:idx val="2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B-70CE-4FA1-B99A-08221FBDDC3B}"/>
              </c:ext>
            </c:extLst>
          </c:dPt>
          <c:dPt>
            <c:idx val="2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C-70CE-4FA1-B99A-08221FBDDC3B}"/>
              </c:ext>
            </c:extLst>
          </c:dPt>
          <c:dPt>
            <c:idx val="3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D-70CE-4FA1-B99A-08221FBDDC3B}"/>
              </c:ext>
            </c:extLst>
          </c:dPt>
          <c:dPt>
            <c:idx val="3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E-70CE-4FA1-B99A-08221FBDDC3B}"/>
              </c:ext>
            </c:extLst>
          </c:dPt>
          <c:dPt>
            <c:idx val="33"/>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F-70CE-4FA1-B99A-08221FBDDC3B}"/>
              </c:ext>
            </c:extLst>
          </c:dPt>
          <c:cat>
            <c:strRef>
              <c:f>figure1.5!$A$2:$A$6</c:f>
              <c:strCache>
                <c:ptCount val="5"/>
                <c:pt idx="0">
                  <c:v>Georgia</c:v>
                </c:pt>
                <c:pt idx="1">
                  <c:v>CA</c:v>
                </c:pt>
                <c:pt idx="2">
                  <c:v>EaP</c:v>
                </c:pt>
                <c:pt idx="3">
                  <c:v>MED</c:v>
                </c:pt>
                <c:pt idx="4">
                  <c:v>SEE</c:v>
                </c:pt>
              </c:strCache>
            </c:strRef>
          </c:cat>
          <c:val>
            <c:numRef>
              <c:f>figure1.5!$B$2:$B$6</c:f>
              <c:numCache>
                <c:formatCode>General</c:formatCode>
                <c:ptCount val="5"/>
                <c:pt idx="0">
                  <c:v>0.68785738945007324</c:v>
                </c:pt>
                <c:pt idx="1">
                  <c:v>1.2904418706893921</c:v>
                </c:pt>
                <c:pt idx="2">
                  <c:v>0.42438235878944397</c:v>
                </c:pt>
                <c:pt idx="3">
                  <c:v>2.0229125022888184</c:v>
                </c:pt>
                <c:pt idx="4">
                  <c:v>6.0488637536764145E-2</c:v>
                </c:pt>
              </c:numCache>
            </c:numRef>
          </c:val>
          <c:smooth val="0"/>
          <c:extLst>
            <c:ext xmlns:c16="http://schemas.microsoft.com/office/drawing/2014/chart" uri="{C3380CC4-5D6E-409C-BE32-E72D297353CC}">
              <c16:uniqueId val="{00000010-70CE-4FA1-B99A-08221FBDDC3B}"/>
            </c:ext>
          </c:extLst>
        </c:ser>
        <c:ser>
          <c:idx val="0"/>
          <c:order val="1"/>
          <c:spPr>
            <a:ln w="25400" cap="rnd">
              <a:noFill/>
              <a:round/>
            </a:ln>
            <a:effectLst/>
          </c:spPr>
          <c:marker>
            <c:symbol val="dash"/>
            <c:size val="5"/>
            <c:spPr>
              <a:solidFill>
                <a:schemeClr val="tx1"/>
              </a:solidFill>
              <a:ln w="9525">
                <a:noFill/>
              </a:ln>
              <a:effectLst/>
            </c:spPr>
          </c:marker>
          <c:cat>
            <c:strRef>
              <c:f>figure1.5!$A$2:$A$6</c:f>
              <c:strCache>
                <c:ptCount val="5"/>
                <c:pt idx="0">
                  <c:v>Georgia</c:v>
                </c:pt>
                <c:pt idx="1">
                  <c:v>CA</c:v>
                </c:pt>
                <c:pt idx="2">
                  <c:v>EaP</c:v>
                </c:pt>
                <c:pt idx="3">
                  <c:v>MED</c:v>
                </c:pt>
                <c:pt idx="4">
                  <c:v>SEE</c:v>
                </c:pt>
              </c:strCache>
            </c:strRef>
          </c:cat>
          <c:val>
            <c:numRef>
              <c:f>figure1.5!$C$2:$C$6</c:f>
              <c:numCache>
                <c:formatCode>General</c:formatCode>
                <c:ptCount val="5"/>
                <c:pt idx="0">
                  <c:v>-0.4848015308380127</c:v>
                </c:pt>
                <c:pt idx="1">
                  <c:v>0.17464651167392731</c:v>
                </c:pt>
                <c:pt idx="2">
                  <c:v>-1.4480493068695068</c:v>
                </c:pt>
                <c:pt idx="3">
                  <c:v>-1.2864745855331421</c:v>
                </c:pt>
                <c:pt idx="4">
                  <c:v>-0.86749172210693359</c:v>
                </c:pt>
              </c:numCache>
            </c:numRef>
          </c:val>
          <c:smooth val="0"/>
          <c:extLst>
            <c:ext xmlns:c16="http://schemas.microsoft.com/office/drawing/2014/chart" uri="{C3380CC4-5D6E-409C-BE32-E72D297353CC}">
              <c16:uniqueId val="{00000011-70CE-4FA1-B99A-08221FBDDC3B}"/>
            </c:ext>
          </c:extLst>
        </c:ser>
        <c:ser>
          <c:idx val="1"/>
          <c:order val="2"/>
          <c:spPr>
            <a:ln w="25400" cap="rnd">
              <a:noFill/>
              <a:round/>
            </a:ln>
            <a:effectLst/>
          </c:spPr>
          <c:marker>
            <c:symbol val="circle"/>
            <c:size val="8"/>
            <c:spPr>
              <a:solidFill>
                <a:srgbClr val="CCCCCC"/>
              </a:solidFill>
              <a:ln w="9525">
                <a:solidFill>
                  <a:schemeClr val="tx1"/>
                </a:solidFill>
              </a:ln>
              <a:effectLst/>
            </c:spPr>
          </c:marker>
          <c:dPt>
            <c:idx val="0"/>
            <c:marker>
              <c:symbol val="circle"/>
              <c:size val="8"/>
              <c:spPr>
                <a:solidFill>
                  <a:srgbClr val="4F81BD"/>
                </a:solidFill>
                <a:ln w="9525">
                  <a:solidFill>
                    <a:schemeClr val="tx1"/>
                  </a:solidFill>
                </a:ln>
                <a:effectLst/>
              </c:spPr>
            </c:marker>
            <c:bubble3D val="0"/>
            <c:extLst>
              <c:ext xmlns:c16="http://schemas.microsoft.com/office/drawing/2014/chart" uri="{C3380CC4-5D6E-409C-BE32-E72D297353CC}">
                <c16:uniqueId val="{00000012-70CE-4FA1-B99A-08221FBDDC3B}"/>
              </c:ext>
            </c:extLst>
          </c:dPt>
          <c:cat>
            <c:strRef>
              <c:f>figure1.5!$A$2:$A$6</c:f>
              <c:strCache>
                <c:ptCount val="5"/>
                <c:pt idx="0">
                  <c:v>Georgia</c:v>
                </c:pt>
                <c:pt idx="1">
                  <c:v>CA</c:v>
                </c:pt>
                <c:pt idx="2">
                  <c:v>EaP</c:v>
                </c:pt>
                <c:pt idx="3">
                  <c:v>MED</c:v>
                </c:pt>
                <c:pt idx="4">
                  <c:v>SEE</c:v>
                </c:pt>
              </c:strCache>
            </c:strRef>
          </c:cat>
          <c:val>
            <c:numRef>
              <c:f>figure1.5!$D$2:$D$6</c:f>
              <c:numCache>
                <c:formatCode>General</c:formatCode>
                <c:ptCount val="5"/>
                <c:pt idx="0">
                  <c:v>0.10152794420719147</c:v>
                </c:pt>
                <c:pt idx="1">
                  <c:v>0.7325441837310791</c:v>
                </c:pt>
                <c:pt idx="2">
                  <c:v>-0.51183348894119263</c:v>
                </c:pt>
                <c:pt idx="3">
                  <c:v>0.36821892857551575</c:v>
                </c:pt>
                <c:pt idx="4">
                  <c:v>-0.40350154042243958</c:v>
                </c:pt>
              </c:numCache>
            </c:numRef>
          </c:val>
          <c:smooth val="0"/>
          <c:extLst>
            <c:ext xmlns:c16="http://schemas.microsoft.com/office/drawing/2014/chart" uri="{C3380CC4-5D6E-409C-BE32-E72D297353CC}">
              <c16:uniqueId val="{00000013-70CE-4FA1-B99A-08221FBDDC3B}"/>
            </c:ext>
          </c:extLst>
        </c:ser>
        <c:dLbls>
          <c:showLegendKey val="0"/>
          <c:showVal val="0"/>
          <c:showCatName val="0"/>
          <c:showSerName val="0"/>
          <c:showPercent val="0"/>
          <c:showBubbleSize val="0"/>
        </c:dLbls>
        <c:hiLowLines>
          <c:spPr>
            <a:ln w="6350" cap="flat" cmpd="sng" algn="ctr">
              <a:solidFill>
                <a:schemeClr val="tx1">
                  <a:lumMod val="75000"/>
                  <a:lumOff val="25000"/>
                </a:schemeClr>
              </a:solidFill>
              <a:prstDash val="sysDash"/>
              <a:round/>
            </a:ln>
            <a:effectLst/>
          </c:spPr>
        </c:hiLowLines>
        <c:axId val="114262400"/>
        <c:axId val="114263936"/>
      </c:stockChart>
      <c:catAx>
        <c:axId val="114262400"/>
        <c:scaling>
          <c:orientation val="minMax"/>
        </c:scaling>
        <c:delete val="0"/>
        <c:axPos val="b"/>
        <c:numFmt formatCode="General" sourceLinked="1"/>
        <c:majorTickMark val="cross"/>
        <c:minorTickMark val="none"/>
        <c:tickLblPos val="low"/>
        <c:spPr>
          <a:noFill/>
          <a:ln w="6350"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14263936"/>
        <c:crosses val="autoZero"/>
        <c:auto val="1"/>
        <c:lblAlgn val="ctr"/>
        <c:lblOffset val="100"/>
        <c:noMultiLvlLbl val="0"/>
      </c:catAx>
      <c:valAx>
        <c:axId val="114263936"/>
        <c:scaling>
          <c:orientation val="minMax"/>
        </c:scaling>
        <c:delete val="0"/>
        <c:axPos val="l"/>
        <c:majorGridlines>
          <c:spPr>
            <a:ln w="9525" cap="flat" cmpd="sng" algn="ctr">
              <a:no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4262400"/>
        <c:crosses val="autoZero"/>
        <c:crossBetween val="between"/>
      </c:valAx>
      <c:spPr>
        <a:solidFill>
          <a:srgbClr val="F4FFFF"/>
        </a:solidFill>
        <a:ln w="6350">
          <a:solidFill>
            <a:srgbClr val="000000"/>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0138888888889"/>
          <c:y val="9.45979227972365E-2"/>
          <c:w val="0.84869166666666662"/>
          <c:h val="0.8403145054526725"/>
        </c:manualLayout>
      </c:layout>
      <c:barChart>
        <c:barDir val="col"/>
        <c:grouping val="clustered"/>
        <c:varyColors val="0"/>
        <c:ser>
          <c:idx val="0"/>
          <c:order val="0"/>
          <c:tx>
            <c:strRef>
              <c:f>'Fig 3.2'!$A$4</c:f>
              <c:strCache>
                <c:ptCount val="1"/>
                <c:pt idx="0">
                  <c:v>Agriculture</c:v>
                </c:pt>
              </c:strCache>
            </c:strRef>
          </c:tx>
          <c:spPr>
            <a:solidFill>
              <a:srgbClr val="4F81BD"/>
            </a:solidFill>
            <a:ln w="6350" cmpd="sng">
              <a:solidFill>
                <a:srgbClr val="000000"/>
              </a:solidFill>
            </a:ln>
            <a:effectLst/>
          </c:spPr>
          <c:invertIfNegative val="0"/>
          <c:cat>
            <c:numRef>
              <c:f>'Fig 3.2'!$B$2:$N$2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'Fig 3.2'!$B$4:$N$4</c:f>
              <c:numCache>
                <c:formatCode>#\ ###\ ##0</c:formatCode>
                <c:ptCount val="13"/>
                <c:pt idx="0">
                  <c:v>15.330857049172902</c:v>
                </c:pt>
                <c:pt idx="1">
                  <c:v>10.612728992700001</c:v>
                </c:pt>
                <c:pt idx="2">
                  <c:v>22.326872699999999</c:v>
                </c:pt>
                <c:pt idx="3">
                  <c:v>8.6318763000000001</c:v>
                </c:pt>
                <c:pt idx="4">
                  <c:v>16.837836364249998</c:v>
                </c:pt>
                <c:pt idx="5">
                  <c:v>16.119347599999998</c:v>
                </c:pt>
                <c:pt idx="6">
                  <c:v>12.512697900000001</c:v>
                </c:pt>
                <c:pt idx="7">
                  <c:v>12.290312600000002</c:v>
                </c:pt>
                <c:pt idx="8">
                  <c:v>18.591348500000006</c:v>
                </c:pt>
                <c:pt idx="9">
                  <c:v>8.2646050999999972</c:v>
                </c:pt>
                <c:pt idx="10">
                  <c:v>12.437911200000004</c:v>
                </c:pt>
                <c:pt idx="11">
                  <c:v>-3.3074020000000015</c:v>
                </c:pt>
                <c:pt idx="12">
                  <c:v>13.659162</c:v>
                </c:pt>
              </c:numCache>
            </c:numRef>
          </c:val>
          <c:extLst>
            <c:ext xmlns:c16="http://schemas.microsoft.com/office/drawing/2014/chart" uri="{C3380CC4-5D6E-409C-BE32-E72D297353CC}">
              <c16:uniqueId val="{00000000-6786-4A14-B264-F029C0109E9C}"/>
            </c:ext>
          </c:extLst>
        </c:ser>
        <c:dLbls>
          <c:showLegendKey val="0"/>
          <c:showVal val="0"/>
          <c:showCatName val="0"/>
          <c:showSerName val="0"/>
          <c:showPercent val="0"/>
          <c:showBubbleSize val="0"/>
        </c:dLbls>
        <c:gapWidth val="150"/>
        <c:axId val="458189888"/>
        <c:axId val="458188904"/>
      </c:barChart>
      <c:lineChart>
        <c:grouping val="standard"/>
        <c:varyColors val="0"/>
        <c:ser>
          <c:idx val="2"/>
          <c:order val="1"/>
          <c:tx>
            <c:strRef>
              <c:f>'Fig 3.2'!$A$6</c:f>
              <c:strCache>
                <c:ptCount val="1"/>
                <c:pt idx="0">
                  <c:v>Agriculture (% of total)</c:v>
                </c:pt>
              </c:strCache>
            </c:strRef>
          </c:tx>
          <c:spPr>
            <a:ln w="31750" cap="rnd">
              <a:solidFill>
                <a:schemeClr val="accent2"/>
              </a:solidFill>
              <a:prstDash val="solid"/>
              <a:round/>
            </a:ln>
            <a:effectLst/>
          </c:spPr>
          <c:marker>
            <c:symbol val="none"/>
          </c:marker>
          <c:cat>
            <c:numRef>
              <c:f>'Fig 3.2'!$B$2:$N$2</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'Fig 3.2'!$B$6:$N$6</c:f>
              <c:numCache>
                <c:formatCode>0.0%</c:formatCode>
                <c:ptCount val="13"/>
                <c:pt idx="0">
                  <c:v>8.6874121137350997E-3</c:v>
                </c:pt>
                <c:pt idx="1">
                  <c:v>6.7372000887256592E-3</c:v>
                </c:pt>
                <c:pt idx="2">
                  <c:v>3.3484887685544376E-2</c:v>
                </c:pt>
                <c:pt idx="3">
                  <c:v>9.9716966801005214E-3</c:v>
                </c:pt>
                <c:pt idx="4">
                  <c:v>1.4848558030734729E-2</c:v>
                </c:pt>
                <c:pt idx="5">
                  <c:v>1.5377725341303855E-2</c:v>
                </c:pt>
                <c:pt idx="6">
                  <c:v>1.2041001857179942E-2</c:v>
                </c:pt>
                <c:pt idx="7">
                  <c:v>6.6904989478406875E-3</c:v>
                </c:pt>
                <c:pt idx="8">
                  <c:v>1.0752113103734789E-2</c:v>
                </c:pt>
                <c:pt idx="9">
                  <c:v>5.0078573934483443E-3</c:v>
                </c:pt>
                <c:pt idx="10">
                  <c:v>6.3374226516495101E-3</c:v>
                </c:pt>
                <c:pt idx="11">
                  <c:v>-2.6140591686476772E-3</c:v>
                </c:pt>
                <c:pt idx="12">
                  <c:v>1.0774551509838276E-2</c:v>
                </c:pt>
              </c:numCache>
            </c:numRef>
          </c:val>
          <c:smooth val="0"/>
          <c:extLst>
            <c:ext xmlns:c16="http://schemas.microsoft.com/office/drawing/2014/chart" uri="{C3380CC4-5D6E-409C-BE32-E72D297353CC}">
              <c16:uniqueId val="{00000001-6786-4A14-B264-F029C0109E9C}"/>
            </c:ext>
          </c:extLst>
        </c:ser>
        <c:dLbls>
          <c:showLegendKey val="0"/>
          <c:showVal val="0"/>
          <c:showCatName val="0"/>
          <c:showSerName val="0"/>
          <c:showPercent val="0"/>
          <c:showBubbleSize val="0"/>
        </c:dLbls>
        <c:marker val="1"/>
        <c:smooth val="0"/>
        <c:axId val="487518192"/>
        <c:axId val="487520816"/>
      </c:lineChart>
      <c:catAx>
        <c:axId val="458189888"/>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en-US"/>
          </a:p>
        </c:txPr>
        <c:crossAx val="458188904"/>
        <c:crosses val="autoZero"/>
        <c:auto val="1"/>
        <c:lblAlgn val="ctr"/>
        <c:lblOffset val="0"/>
        <c:tickLblSkip val="1"/>
        <c:noMultiLvlLbl val="0"/>
      </c:catAx>
      <c:valAx>
        <c:axId val="458188904"/>
        <c:scaling>
          <c:orientation val="minMax"/>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t" anchorCtr="0"/>
              <a:lstStyle/>
              <a:p>
                <a:pPr>
                  <a:defRPr sz="1200" b="0" i="0" u="none" strike="noStrike" kern="1200" baseline="0">
                    <a:solidFill>
                      <a:srgbClr val="000000"/>
                    </a:solidFill>
                    <a:latin typeface="Arial Narrow" panose="020B0606020202030204" pitchFamily="34" charset="0"/>
                    <a:ea typeface="+mn-ea"/>
                    <a:cs typeface="+mn-cs"/>
                  </a:defRPr>
                </a:pPr>
                <a:r>
                  <a:rPr lang="en-GB" sz="1200" b="0" i="0">
                    <a:solidFill>
                      <a:srgbClr val="000000"/>
                    </a:solidFill>
                    <a:latin typeface="Arial Narrow" panose="020B0606020202030204" pitchFamily="34" charset="0"/>
                  </a:rPr>
                  <a:t>USD million</a:t>
                </a:r>
              </a:p>
            </c:rich>
          </c:tx>
          <c:layout>
            <c:manualLayout>
              <c:xMode val="edge"/>
              <c:yMode val="edge"/>
              <c:x val="4.7469797167542724E-4"/>
              <c:y val="0"/>
            </c:manualLayout>
          </c:layout>
          <c:overlay val="0"/>
          <c:spPr>
            <a:noFill/>
            <a:ln>
              <a:noFill/>
            </a:ln>
            <a:effectLst/>
          </c:spPr>
          <c:txPr>
            <a:bodyPr rot="0" spcFirstLastPara="1" vertOverflow="ellipsis" wrap="square" anchor="t" anchorCtr="0"/>
            <a:lstStyle/>
            <a:p>
              <a:pPr>
                <a:defRPr sz="1200" b="0" i="0" u="none" strike="noStrike" kern="1200" baseline="0">
                  <a:solidFill>
                    <a:srgbClr val="000000"/>
                  </a:solidFill>
                  <a:latin typeface="Arial Narrow" panose="020B0606020202030204" pitchFamily="34" charset="0"/>
                  <a:ea typeface="+mn-ea"/>
                  <a:cs typeface="+mn-cs"/>
                </a:defRPr>
              </a:pPr>
              <a:endParaRPr lang="en-US"/>
            </a:p>
          </c:txPr>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en-US"/>
          </a:p>
        </c:txPr>
        <c:crossAx val="458189888"/>
        <c:crosses val="autoZero"/>
        <c:crossBetween val="between"/>
      </c:valAx>
      <c:valAx>
        <c:axId val="487520816"/>
        <c:scaling>
          <c:orientation val="minMax"/>
          <c:max val="0.30000000000000004"/>
        </c:scaling>
        <c:delete val="0"/>
        <c:axPos val="r"/>
        <c:numFmt formatCode="0%"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en-US"/>
          </a:p>
        </c:txPr>
        <c:crossAx val="487518192"/>
        <c:crosses val="max"/>
        <c:crossBetween val="between"/>
      </c:valAx>
      <c:catAx>
        <c:axId val="487518192"/>
        <c:scaling>
          <c:orientation val="minMax"/>
        </c:scaling>
        <c:delete val="1"/>
        <c:axPos val="b"/>
        <c:numFmt formatCode="General" sourceLinked="1"/>
        <c:majorTickMark val="out"/>
        <c:minorTickMark val="none"/>
        <c:tickLblPos val="nextTo"/>
        <c:crossAx val="487520816"/>
        <c:crossesAt val="0"/>
        <c:auto val="1"/>
        <c:lblAlgn val="ctr"/>
        <c:lblOffset val="100"/>
        <c:noMultiLvlLbl val="0"/>
      </c:catAx>
      <c:spPr>
        <a:solidFill>
          <a:srgbClr val="F4FFFF"/>
        </a:solidFill>
        <a:ln w="9525">
          <a:solidFill>
            <a:srgbClr val="000000"/>
          </a:solidFill>
        </a:ln>
        <a:effectLst/>
      </c:spPr>
    </c:plotArea>
    <c:legend>
      <c:legendPos val="b"/>
      <c:layout>
        <c:manualLayout>
          <c:xMode val="edge"/>
          <c:yMode val="edge"/>
          <c:x val="0.12947682993631948"/>
          <c:y val="1.5377629786589981E-2"/>
          <c:w val="0.7851905735419431"/>
          <c:h val="5.7666111699712426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41239648182027E-2"/>
          <c:y val="0.14316824136868531"/>
          <c:w val="0.52082228947627507"/>
          <c:h val="0.61405208244769538"/>
        </c:manualLayout>
      </c:layout>
      <c:pieChart>
        <c:varyColors val="1"/>
        <c:ser>
          <c:idx val="0"/>
          <c:order val="0"/>
          <c:spPr>
            <a:ln w="0">
              <a:solidFill>
                <a:srgbClr val="000000"/>
              </a:solidFill>
              <a:prstDash val="solid"/>
            </a:ln>
          </c:spPr>
          <c:dPt>
            <c:idx val="0"/>
            <c:bubble3D val="0"/>
            <c:spPr>
              <a:solidFill>
                <a:srgbClr val="4F81BD"/>
              </a:solidFill>
              <a:ln w="0">
                <a:solidFill>
                  <a:srgbClr val="000000"/>
                </a:solidFill>
                <a:prstDash val="solid"/>
              </a:ln>
              <a:effectLst/>
            </c:spPr>
            <c:extLst>
              <c:ext xmlns:c16="http://schemas.microsoft.com/office/drawing/2014/chart" uri="{C3380CC4-5D6E-409C-BE32-E72D297353CC}">
                <c16:uniqueId val="{00000001-0392-4F64-834D-DA15EF4A252A}"/>
              </c:ext>
            </c:extLst>
          </c:dPt>
          <c:dPt>
            <c:idx val="1"/>
            <c:bubble3D val="0"/>
            <c:spPr>
              <a:solidFill>
                <a:srgbClr val="CCCCCC"/>
              </a:solidFill>
              <a:ln w="0">
                <a:solidFill>
                  <a:srgbClr val="000000"/>
                </a:solidFill>
                <a:prstDash val="solid"/>
              </a:ln>
              <a:effectLst/>
            </c:spPr>
            <c:extLst>
              <c:ext xmlns:c16="http://schemas.microsoft.com/office/drawing/2014/chart" uri="{C3380CC4-5D6E-409C-BE32-E72D297353CC}">
                <c16:uniqueId val="{00000003-0392-4F64-834D-DA15EF4A252A}"/>
              </c:ext>
            </c:extLst>
          </c:dPt>
          <c:dPt>
            <c:idx val="2"/>
            <c:bubble3D val="0"/>
            <c:spPr>
              <a:solidFill>
                <a:srgbClr val="A7B9E3"/>
              </a:solidFill>
              <a:ln w="0">
                <a:solidFill>
                  <a:srgbClr val="000000"/>
                </a:solidFill>
                <a:prstDash val="solid"/>
              </a:ln>
              <a:effectLst/>
            </c:spPr>
            <c:extLst>
              <c:ext xmlns:c16="http://schemas.microsoft.com/office/drawing/2014/chart" uri="{C3380CC4-5D6E-409C-BE32-E72D297353CC}">
                <c16:uniqueId val="{00000005-0392-4F64-834D-DA15EF4A252A}"/>
              </c:ext>
            </c:extLst>
          </c:dPt>
          <c:dPt>
            <c:idx val="3"/>
            <c:bubble3D val="0"/>
            <c:spPr>
              <a:solidFill>
                <a:srgbClr val="929292"/>
              </a:solidFill>
              <a:ln w="0">
                <a:solidFill>
                  <a:srgbClr val="000000"/>
                </a:solidFill>
                <a:prstDash val="solid"/>
              </a:ln>
              <a:effectLst/>
            </c:spPr>
            <c:extLst>
              <c:ext xmlns:c16="http://schemas.microsoft.com/office/drawing/2014/chart" uri="{C3380CC4-5D6E-409C-BE32-E72D297353CC}">
                <c16:uniqueId val="{00000007-0392-4F64-834D-DA15EF4A252A}"/>
              </c:ext>
            </c:extLst>
          </c:dPt>
          <c:dPt>
            <c:idx val="4"/>
            <c:bubble3D val="0"/>
            <c:spPr>
              <a:solidFill>
                <a:srgbClr val="EDF0F7"/>
              </a:solidFill>
              <a:ln w="0">
                <a:solidFill>
                  <a:srgbClr val="000000"/>
                </a:solidFill>
                <a:prstDash val="solid"/>
              </a:ln>
              <a:effectLst/>
            </c:spPr>
            <c:extLst>
              <c:ext xmlns:c16="http://schemas.microsoft.com/office/drawing/2014/chart" uri="{C3380CC4-5D6E-409C-BE32-E72D297353CC}">
                <c16:uniqueId val="{00000009-0392-4F64-834D-DA15EF4A252A}"/>
              </c:ext>
            </c:extLst>
          </c:dPt>
          <c:dPt>
            <c:idx val="5"/>
            <c:bubble3D val="0"/>
            <c:spPr>
              <a:pattFill prst="openDmnd">
                <a:fgClr>
                  <a:srgbClr val="000000"/>
                </a:fgClr>
                <a:bgClr>
                  <a:srgbClr val="FFFFFF"/>
                </a:bgClr>
              </a:pattFill>
              <a:ln w="0">
                <a:solidFill>
                  <a:srgbClr val="000000"/>
                </a:solidFill>
                <a:prstDash val="solid"/>
              </a:ln>
              <a:effectLst/>
            </c:spPr>
            <c:extLst>
              <c:ext xmlns:c16="http://schemas.microsoft.com/office/drawing/2014/chart" uri="{C3380CC4-5D6E-409C-BE32-E72D297353CC}">
                <c16:uniqueId val="{0000000B-0392-4F64-834D-DA15EF4A252A}"/>
              </c:ext>
            </c:extLst>
          </c:dPt>
          <c:dPt>
            <c:idx val="6"/>
            <c:bubble3D val="0"/>
            <c:spPr>
              <a:solidFill>
                <a:srgbClr val="FFFFFF"/>
              </a:solidFill>
              <a:ln w="0">
                <a:solidFill>
                  <a:srgbClr val="000000"/>
                </a:solidFill>
                <a:prstDash val="solid"/>
              </a:ln>
              <a:effectLst/>
            </c:spPr>
            <c:extLst>
              <c:ext xmlns:c16="http://schemas.microsoft.com/office/drawing/2014/chart" uri="{C3380CC4-5D6E-409C-BE32-E72D297353CC}">
                <c16:uniqueId val="{0000000D-0392-4F64-834D-DA15EF4A252A}"/>
              </c:ext>
            </c:extLst>
          </c:dPt>
          <c:dPt>
            <c:idx val="7"/>
            <c:bubble3D val="0"/>
            <c:spPr>
              <a:pattFill prst="ltUpDiag">
                <a:fgClr>
                  <a:srgbClr val="000000"/>
                </a:fgClr>
                <a:bgClr>
                  <a:srgbClr val="FFFFFF"/>
                </a:bgClr>
              </a:pattFill>
              <a:ln w="0">
                <a:solidFill>
                  <a:srgbClr val="000000"/>
                </a:solidFill>
                <a:prstDash val="solid"/>
              </a:ln>
              <a:effectLst/>
            </c:spPr>
            <c:extLst>
              <c:ext xmlns:c16="http://schemas.microsoft.com/office/drawing/2014/chart" uri="{C3380CC4-5D6E-409C-BE32-E72D297353CC}">
                <c16:uniqueId val="{0000000F-0392-4F64-834D-DA15EF4A252A}"/>
              </c:ext>
            </c:extLst>
          </c:dPt>
          <c:dPt>
            <c:idx val="8"/>
            <c:bubble3D val="0"/>
            <c:spPr>
              <a:pattFill prst="openDmnd">
                <a:fgClr>
                  <a:srgbClr val="4F81BD"/>
                </a:fgClr>
                <a:bgClr>
                  <a:srgbClr val="FFFFFF"/>
                </a:bgClr>
              </a:pattFill>
              <a:ln w="0">
                <a:solidFill>
                  <a:srgbClr val="000000"/>
                </a:solidFill>
                <a:prstDash val="solid"/>
              </a:ln>
              <a:effectLst/>
            </c:spPr>
            <c:extLst>
              <c:ext xmlns:c16="http://schemas.microsoft.com/office/drawing/2014/chart" uri="{C3380CC4-5D6E-409C-BE32-E72D297353CC}">
                <c16:uniqueId val="{00000011-0392-4F64-834D-DA15EF4A252A}"/>
              </c:ext>
            </c:extLst>
          </c:dPt>
          <c:dPt>
            <c:idx val="9"/>
            <c:bubble3D val="0"/>
            <c:spPr>
              <a:pattFill prst="wdDnDiag">
                <a:fgClr>
                  <a:srgbClr val="000000"/>
                </a:fgClr>
                <a:bgClr>
                  <a:srgbClr val="FFFFFF"/>
                </a:bgClr>
              </a:pattFill>
              <a:ln w="0">
                <a:solidFill>
                  <a:srgbClr val="000000"/>
                </a:solidFill>
                <a:prstDash val="solid"/>
              </a:ln>
              <a:effectLst/>
            </c:spPr>
            <c:extLst>
              <c:ext xmlns:c16="http://schemas.microsoft.com/office/drawing/2014/chart" uri="{C3380CC4-5D6E-409C-BE32-E72D297353CC}">
                <c16:uniqueId val="{00000013-0392-4F64-834D-DA15EF4A252A}"/>
              </c:ext>
            </c:extLst>
          </c:dPt>
          <c:dPt>
            <c:idx val="10"/>
            <c:bubble3D val="0"/>
            <c:spPr>
              <a:pattFill prst="wdUpDiag">
                <a:fgClr>
                  <a:srgbClr val="FFFFFF"/>
                </a:fgClr>
                <a:bgClr>
                  <a:srgbClr val="000000"/>
                </a:bgClr>
              </a:pattFill>
              <a:ln w="0">
                <a:solidFill>
                  <a:srgbClr val="000000"/>
                </a:solidFill>
                <a:prstDash val="solid"/>
              </a:ln>
              <a:effectLst/>
            </c:spPr>
            <c:extLst>
              <c:ext xmlns:c16="http://schemas.microsoft.com/office/drawing/2014/chart" uri="{C3380CC4-5D6E-409C-BE32-E72D297353CC}">
                <c16:uniqueId val="{00000015-0392-4F64-834D-DA15EF4A252A}"/>
              </c:ext>
            </c:extLst>
          </c:dPt>
          <c:dPt>
            <c:idx val="11"/>
            <c:bubble3D val="0"/>
            <c:spPr>
              <a:solidFill>
                <a:srgbClr val="4F81BD"/>
              </a:solidFill>
              <a:ln w="0">
                <a:solidFill>
                  <a:srgbClr val="000000"/>
                </a:solidFill>
                <a:prstDash val="solid"/>
              </a:ln>
              <a:effectLst/>
            </c:spPr>
            <c:extLst>
              <c:ext xmlns:c16="http://schemas.microsoft.com/office/drawing/2014/chart" uri="{C3380CC4-5D6E-409C-BE32-E72D297353CC}">
                <c16:uniqueId val="{00000017-0392-4F64-834D-DA15EF4A252A}"/>
              </c:ext>
            </c:extLst>
          </c:dPt>
          <c:dLbls>
            <c:dLbl>
              <c:idx val="0"/>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21%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92-4F64-834D-DA15EF4A252A}"/>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20%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92-4F64-834D-DA15EF4A252A}"/>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16%</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92-4F64-834D-DA15EF4A252A}"/>
                </c:ext>
              </c:extLst>
            </c:dLbl>
            <c:dLbl>
              <c:idx val="3"/>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14%</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92-4F64-834D-DA15EF4A252A}"/>
                </c:ext>
              </c:extLst>
            </c:dLbl>
            <c:dLbl>
              <c:idx val="4"/>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10%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92-4F64-834D-DA15EF4A252A}"/>
                </c:ext>
              </c:extLst>
            </c:dLbl>
            <c:dLbl>
              <c:idx val="5"/>
              <c:layout>
                <c:manualLayout>
                  <c:x val="-1.2590104166666666E-2"/>
                  <c:y val="-1.1336166168900434E-3"/>
                </c:manualLayout>
              </c:layout>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8%</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392-4F64-834D-DA15EF4A252A}"/>
                </c:ext>
              </c:extLst>
            </c:dLbl>
            <c:dLbl>
              <c:idx val="6"/>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7%</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92-4F64-834D-DA15EF4A252A}"/>
                </c:ext>
              </c:extLst>
            </c:dLbl>
            <c:dLbl>
              <c:idx val="7"/>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2%</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392-4F64-834D-DA15EF4A252A}"/>
                </c:ext>
              </c:extLst>
            </c:dLbl>
            <c:dLbl>
              <c:idx val="8"/>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2%</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92-4F64-834D-DA15EF4A252A}"/>
                </c:ext>
              </c:extLst>
            </c:dLbl>
            <c:dLbl>
              <c:idx val="9"/>
              <c:tx>
                <c:rich>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r>
                      <a:rPr lang="en-US" sz="1050" b="0" i="0">
                        <a:solidFill>
                          <a:srgbClr val="000000"/>
                        </a:solidFill>
                        <a:latin typeface="Arial Narrow" panose="020B0606020202030204" pitchFamily="34" charset="0"/>
                      </a:rPr>
                      <a:t>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392-4F64-834D-DA15EF4A252A}"/>
                </c:ext>
              </c:extLst>
            </c:dLbl>
            <c:dLbl>
              <c:idx val="1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0392-4F64-834D-DA15EF4A252A}"/>
                </c:ext>
              </c:extLst>
            </c:dLbl>
            <c:dLbl>
              <c:idx val="1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0392-4F64-834D-DA15EF4A252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 3.6'!$B$17:$B$26</c:f>
              <c:strCache>
                <c:ptCount val="10"/>
                <c:pt idx="0">
                  <c:v>Wine</c:v>
                </c:pt>
                <c:pt idx="1">
                  <c:v>Vegetables, fruits and nuts</c:v>
                </c:pt>
                <c:pt idx="2">
                  <c:v>Water, soft drinks</c:v>
                </c:pt>
                <c:pt idx="3">
                  <c:v>Spirits, other beverages</c:v>
                </c:pt>
                <c:pt idx="4">
                  <c:v>Live animals, meat and dairy</c:v>
                </c:pt>
                <c:pt idx="5">
                  <c:v>Tobacco</c:v>
                </c:pt>
                <c:pt idx="6">
                  <c:v>Processed food products</c:v>
                </c:pt>
                <c:pt idx="7">
                  <c:v>Cereals, starches, oil seeds</c:v>
                </c:pt>
                <c:pt idx="8">
                  <c:v>Coffee, tea, spices</c:v>
                </c:pt>
                <c:pt idx="9">
                  <c:v>Animal or vegetable fats and oils</c:v>
                </c:pt>
              </c:strCache>
            </c:strRef>
          </c:cat>
          <c:val>
            <c:numRef>
              <c:f>'Fig 3.6'!$D$17:$D$26</c:f>
              <c:numCache>
                <c:formatCode>0%</c:formatCode>
                <c:ptCount val="10"/>
                <c:pt idx="0">
                  <c:v>0.20514084382395004</c:v>
                </c:pt>
                <c:pt idx="1">
                  <c:v>0.20237143974686569</c:v>
                </c:pt>
                <c:pt idx="2">
                  <c:v>0.15566852842455134</c:v>
                </c:pt>
                <c:pt idx="3">
                  <c:v>0.14174137321452873</c:v>
                </c:pt>
                <c:pt idx="4">
                  <c:v>9.5094770185494004E-2</c:v>
                </c:pt>
                <c:pt idx="5">
                  <c:v>7.5438264317527259E-2</c:v>
                </c:pt>
                <c:pt idx="6">
                  <c:v>7.3599138196689215E-2</c:v>
                </c:pt>
                <c:pt idx="7">
                  <c:v>2.1204380299943017E-2</c:v>
                </c:pt>
                <c:pt idx="8">
                  <c:v>1.5156393901454051E-2</c:v>
                </c:pt>
                <c:pt idx="9">
                  <c:v>1.4584867888996477E-2</c:v>
                </c:pt>
              </c:numCache>
            </c:numRef>
          </c:val>
          <c:extLst>
            <c:ext xmlns:c16="http://schemas.microsoft.com/office/drawing/2014/chart" uri="{C3380CC4-5D6E-409C-BE32-E72D297353CC}">
              <c16:uniqueId val="{00000018-0392-4F64-834D-DA15EF4A252A}"/>
            </c:ext>
          </c:extLst>
        </c:ser>
        <c:dLbls>
          <c:showLegendKey val="0"/>
          <c:showVal val="0"/>
          <c:showCatName val="0"/>
          <c:showSerName val="0"/>
          <c:showPercent val="0"/>
          <c:showBubbleSize val="0"/>
          <c:showLeaderLines val="1"/>
        </c:dLbls>
        <c:firstSliceAng val="0"/>
      </c:pieChart>
      <c:spPr>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solidFill>
                <a:prstClr val="black"/>
              </a:solidFill>
            </a14:hiddenLine>
          </a:ext>
        </a:extLst>
      </c:spPr>
    </c:plotArea>
    <c:legend>
      <c:legendPos val="r"/>
      <c:layout>
        <c:manualLayout>
          <c:xMode val="edge"/>
          <c:yMode val="edge"/>
          <c:x val="0.54555798868336725"/>
          <c:y val="0.1506919004171117"/>
          <c:w val="0.45444201131663275"/>
          <c:h val="0.59419615187781294"/>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rtl="0">
            <a:defRPr sz="1100" b="0" i="0" u="none" strike="noStrike" kern="1200" baseline="0">
              <a:solidFill>
                <a:srgbClr val="000000"/>
              </a:solidFill>
              <a:latin typeface="Arial Narrow"/>
              <a:ea typeface="Arial Narrow"/>
              <a:cs typeface="Arial Narrow"/>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latin typeface="Arial Narrow" panose="020B0606020202030204" pitchFamily="34" charset="0"/>
              </a:rPr>
              <a:t>FDI inflows</a:t>
            </a:r>
          </a:p>
        </c:rich>
      </c:tx>
      <c:layout>
        <c:manualLayout>
          <c:xMode val="edge"/>
          <c:yMode val="edge"/>
          <c:x val="0.36161656102898271"/>
          <c:y val="0"/>
        </c:manualLayout>
      </c:layout>
      <c:overlay val="0"/>
    </c:title>
    <c:autoTitleDeleted val="0"/>
    <c:plotArea>
      <c:layout>
        <c:manualLayout>
          <c:layoutTarget val="inner"/>
          <c:xMode val="edge"/>
          <c:yMode val="edge"/>
          <c:x val="6.911242344706911E-2"/>
          <c:y val="0.20601071593643938"/>
          <c:w val="0.85631364101719132"/>
          <c:h val="0.66446420160484188"/>
        </c:manualLayout>
      </c:layout>
      <c:lineChart>
        <c:grouping val="standard"/>
        <c:varyColors val="0"/>
        <c:ser>
          <c:idx val="0"/>
          <c:order val="0"/>
          <c:tx>
            <c:strRef>
              <c:f>'Fig 1 FDI inflows 97-19'!$G$4</c:f>
              <c:strCache>
                <c:ptCount val="1"/>
                <c:pt idx="0">
                  <c:v>FDI inflows, mil. USD (left axis)</c:v>
                </c:pt>
              </c:strCache>
            </c:strRef>
          </c:tx>
          <c:spPr>
            <a:ln w="19050" cap="rnd" cmpd="sng" algn="ctr">
              <a:solidFill>
                <a:srgbClr val="4F81BD"/>
              </a:solidFill>
              <a:prstDash val="solid"/>
              <a:round/>
            </a:ln>
            <a:effectLst/>
          </c:spPr>
          <c:marker>
            <c:symbol val="none"/>
          </c:marker>
          <c:cat>
            <c:strRef>
              <c:f>'Fig 1 FDI inflows 97-19'!$A$5:$A$27</c:f>
              <c:strCach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strCache>
            </c:strRef>
          </c:cat>
          <c:val>
            <c:numRef>
              <c:f>'Fig 1 FDI inflows 97-19'!$G$5:$G$27</c:f>
              <c:numCache>
                <c:formatCode>General</c:formatCode>
                <c:ptCount val="23"/>
                <c:pt idx="0">
                  <c:v>242.6</c:v>
                </c:pt>
                <c:pt idx="1">
                  <c:v>265.3</c:v>
                </c:pt>
                <c:pt idx="2">
                  <c:v>82.2</c:v>
                </c:pt>
                <c:pt idx="3">
                  <c:v>131.19999999999999</c:v>
                </c:pt>
                <c:pt idx="4">
                  <c:v>109.8</c:v>
                </c:pt>
                <c:pt idx="5">
                  <c:v>160.19999999999999</c:v>
                </c:pt>
                <c:pt idx="6">
                  <c:v>334.6</c:v>
                </c:pt>
                <c:pt idx="7">
                  <c:v>492.3</c:v>
                </c:pt>
                <c:pt idx="8">
                  <c:v>452.8</c:v>
                </c:pt>
                <c:pt idx="9" formatCode="#,##0.00">
                  <c:v>1171.2</c:v>
                </c:pt>
                <c:pt idx="10" formatCode="#,##0.00">
                  <c:v>1764.7</c:v>
                </c:pt>
                <c:pt idx="11" formatCode="#,##0.00">
                  <c:v>1575.2</c:v>
                </c:pt>
                <c:pt idx="12">
                  <c:v>666.8</c:v>
                </c:pt>
                <c:pt idx="13">
                  <c:v>865.6</c:v>
                </c:pt>
                <c:pt idx="14" formatCode="#,##0.00">
                  <c:v>1134</c:v>
                </c:pt>
                <c:pt idx="15" formatCode="#,##0.00">
                  <c:v>1048.2</c:v>
                </c:pt>
                <c:pt idx="16" formatCode="#,##0.00">
                  <c:v>1039.2</c:v>
                </c:pt>
                <c:pt idx="17" formatCode="#,##0.00">
                  <c:v>1837</c:v>
                </c:pt>
                <c:pt idx="18" formatCode="#,##0.00">
                  <c:v>1729.1</c:v>
                </c:pt>
                <c:pt idx="19" formatCode="#,##0.00">
                  <c:v>1650.3</c:v>
                </c:pt>
                <c:pt idx="20" formatCode="#,##0.00">
                  <c:v>1962.6</c:v>
                </c:pt>
                <c:pt idx="21" formatCode="#,##0.00">
                  <c:v>1265.2</c:v>
                </c:pt>
                <c:pt idx="22" formatCode="#,##0.00">
                  <c:v>1267.7</c:v>
                </c:pt>
              </c:numCache>
            </c:numRef>
          </c:val>
          <c:smooth val="0"/>
          <c:extLst>
            <c:ext xmlns:c16="http://schemas.microsoft.com/office/drawing/2014/chart" uri="{C3380CC4-5D6E-409C-BE32-E72D297353CC}">
              <c16:uniqueId val="{00000000-EDC8-402E-9055-005D56B53927}"/>
            </c:ext>
          </c:extLst>
        </c:ser>
        <c:dLbls>
          <c:showLegendKey val="0"/>
          <c:showVal val="0"/>
          <c:showCatName val="0"/>
          <c:showSerName val="0"/>
          <c:showPercent val="0"/>
          <c:showBubbleSize val="0"/>
        </c:dLbls>
        <c:marker val="1"/>
        <c:smooth val="0"/>
        <c:axId val="250262656"/>
        <c:axId val="250264192"/>
      </c:lineChart>
      <c:lineChart>
        <c:grouping val="standard"/>
        <c:varyColors val="0"/>
        <c:ser>
          <c:idx val="1"/>
          <c:order val="1"/>
          <c:tx>
            <c:strRef>
              <c:f>'Fig 1 FDI inflows 97-19'!$H$4</c:f>
              <c:strCache>
                <c:ptCount val="1"/>
                <c:pt idx="0">
                  <c:v>Inflows % of GDP (right axis)</c:v>
                </c:pt>
              </c:strCache>
            </c:strRef>
          </c:tx>
          <c:spPr>
            <a:ln w="19050" cap="rnd" cmpd="sng" algn="ctr">
              <a:solidFill>
                <a:srgbClr val="4F81BD"/>
              </a:solidFill>
              <a:prstDash val="dash"/>
              <a:round/>
            </a:ln>
            <a:effectLst/>
          </c:spPr>
          <c:marker>
            <c:symbol val="none"/>
          </c:marker>
          <c:cat>
            <c:strRef>
              <c:f>'Fig 1 FDI inflows 97-19'!$A$5:$A$27</c:f>
              <c:strCach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strCache>
            </c:strRef>
          </c:cat>
          <c:val>
            <c:numRef>
              <c:f>'Fig 1 FDI inflows 97-19'!$H$5:$H$27</c:f>
              <c:numCache>
                <c:formatCode>0.0</c:formatCode>
                <c:ptCount val="23"/>
                <c:pt idx="0">
                  <c:v>6.9078080748205233</c:v>
                </c:pt>
                <c:pt idx="1">
                  <c:v>7.3419159823778903</c:v>
                </c:pt>
                <c:pt idx="2">
                  <c:v>2.9392580651824933</c:v>
                </c:pt>
                <c:pt idx="3">
                  <c:v>4.2998443461635647</c:v>
                </c:pt>
                <c:pt idx="4">
                  <c:v>3.4127045305779138</c:v>
                </c:pt>
                <c:pt idx="5">
                  <c:v>4.7235426337449304</c:v>
                </c:pt>
                <c:pt idx="6">
                  <c:v>8.3905571864414714</c:v>
                </c:pt>
                <c:pt idx="7">
                  <c:v>9.6136162312955449</c:v>
                </c:pt>
                <c:pt idx="8">
                  <c:v>7.067848344160323</c:v>
                </c:pt>
                <c:pt idx="9">
                  <c:v>15.123755846046016</c:v>
                </c:pt>
                <c:pt idx="10">
                  <c:v>18.599389260392321</c:v>
                </c:pt>
                <c:pt idx="11">
                  <c:v>12.522257759464406</c:v>
                </c:pt>
                <c:pt idx="12">
                  <c:v>6.1373728391167299</c:v>
                </c:pt>
                <c:pt idx="13">
                  <c:v>7.5216677650982486</c:v>
                </c:pt>
                <c:pt idx="14">
                  <c:v>7.7451072944528185</c:v>
                </c:pt>
                <c:pt idx="15">
                  <c:v>5.8719828302711576</c:v>
                </c:pt>
                <c:pt idx="16">
                  <c:v>6.0883837142395345</c:v>
                </c:pt>
                <c:pt idx="17">
                  <c:v>10.420790724631173</c:v>
                </c:pt>
                <c:pt idx="18">
                  <c:v>11.604193722819126</c:v>
                </c:pt>
                <c:pt idx="19">
                  <c:v>10.937660685750259</c:v>
                </c:pt>
                <c:pt idx="20">
                  <c:v>11.712574652552766</c:v>
                </c:pt>
                <c:pt idx="21">
                  <c:v>6.9242973034409392</c:v>
                </c:pt>
                <c:pt idx="22" formatCode="General">
                  <c:v>7.2</c:v>
                </c:pt>
              </c:numCache>
            </c:numRef>
          </c:val>
          <c:smooth val="0"/>
          <c:extLst>
            <c:ext xmlns:c16="http://schemas.microsoft.com/office/drawing/2014/chart" uri="{C3380CC4-5D6E-409C-BE32-E72D297353CC}">
              <c16:uniqueId val="{00000001-EDC8-402E-9055-005D56B53927}"/>
            </c:ext>
          </c:extLst>
        </c:ser>
        <c:dLbls>
          <c:showLegendKey val="0"/>
          <c:showVal val="0"/>
          <c:showCatName val="0"/>
          <c:showSerName val="0"/>
          <c:showPercent val="0"/>
          <c:showBubbleSize val="0"/>
        </c:dLbls>
        <c:marker val="1"/>
        <c:smooth val="0"/>
        <c:axId val="210429728"/>
        <c:axId val="210431696"/>
      </c:lineChart>
      <c:catAx>
        <c:axId val="250262656"/>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100" b="0" i="0">
                <a:solidFill>
                  <a:srgbClr val="000000"/>
                </a:solidFill>
                <a:latin typeface="Arial Narrow"/>
                <a:ea typeface="Arial Narrow"/>
                <a:cs typeface="Arial Narrow"/>
              </a:defRPr>
            </a:pPr>
            <a:endParaRPr lang="en-US"/>
          </a:p>
        </c:txPr>
        <c:crossAx val="250264192"/>
        <c:crosses val="autoZero"/>
        <c:auto val="1"/>
        <c:lblAlgn val="ctr"/>
        <c:lblOffset val="0"/>
        <c:tickLblSkip val="2"/>
        <c:noMultiLvlLbl val="0"/>
      </c:catAx>
      <c:valAx>
        <c:axId val="250264192"/>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250262656"/>
        <c:crosses val="autoZero"/>
        <c:crossBetween val="between"/>
      </c:valAx>
      <c:valAx>
        <c:axId val="210431696"/>
        <c:scaling>
          <c:orientation val="minMax"/>
        </c:scaling>
        <c:delete val="0"/>
        <c:axPos val="r"/>
        <c:numFmt formatCode="0" sourceLinked="0"/>
        <c:majorTickMark val="out"/>
        <c:minorTickMark val="none"/>
        <c:tickLblPos val="nextTo"/>
        <c:txPr>
          <a:bodyPr/>
          <a:lstStyle/>
          <a:p>
            <a:pPr>
              <a:defRPr sz="1100">
                <a:latin typeface="Arial Narrow" panose="020B0606020202030204" pitchFamily="34" charset="0"/>
              </a:defRPr>
            </a:pPr>
            <a:endParaRPr lang="en-US"/>
          </a:p>
        </c:txPr>
        <c:crossAx val="210429728"/>
        <c:crosses val="max"/>
        <c:crossBetween val="between"/>
      </c:valAx>
      <c:catAx>
        <c:axId val="210429728"/>
        <c:scaling>
          <c:orientation val="minMax"/>
        </c:scaling>
        <c:delete val="1"/>
        <c:axPos val="b"/>
        <c:numFmt formatCode="General" sourceLinked="1"/>
        <c:majorTickMark val="out"/>
        <c:minorTickMark val="none"/>
        <c:tickLblPos val="nextTo"/>
        <c:crossAx val="210431696"/>
        <c:crosses val="autoZero"/>
        <c:auto val="1"/>
        <c:lblAlgn val="ctr"/>
        <c:lblOffset val="100"/>
        <c:noMultiLvlLbl val="0"/>
      </c:catAx>
      <c:spPr>
        <a:solidFill>
          <a:srgbClr val="F4FFFF"/>
        </a:solidFill>
        <a:ln w="9525">
          <a:solidFill>
            <a:srgbClr val="000000"/>
          </a:solidFill>
        </a:ln>
      </c:spPr>
    </c:plotArea>
    <c:legend>
      <c:legendPos val="r"/>
      <c:layout>
        <c:manualLayout>
          <c:xMode val="edge"/>
          <c:yMode val="edge"/>
          <c:x val="7.0055589856007475E-2"/>
          <c:y val="9.2004202303337959E-2"/>
          <c:w val="0.86260824310353656"/>
          <c:h val="8.692988340806556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1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dirty="0">
                <a:latin typeface="Arial Narrow" panose="020B0606020202030204" pitchFamily="34" charset="0"/>
              </a:rPr>
              <a:t>FDI inflows by component</a:t>
            </a:r>
          </a:p>
        </c:rich>
      </c:tx>
      <c:layout>
        <c:manualLayout>
          <c:xMode val="edge"/>
          <c:yMode val="edge"/>
          <c:x val="0.28278958692395212"/>
          <c:y val="2.5169740192880253E-2"/>
        </c:manualLayout>
      </c:layout>
      <c:overlay val="0"/>
    </c:title>
    <c:autoTitleDeleted val="0"/>
    <c:plotArea>
      <c:layout>
        <c:manualLayout>
          <c:layoutTarget val="inner"/>
          <c:xMode val="edge"/>
          <c:yMode val="edge"/>
          <c:x val="0.10275678040244969"/>
          <c:y val="0.22391436425166988"/>
          <c:w val="0.86668766404199471"/>
          <c:h val="0.69178794598586912"/>
        </c:manualLayout>
      </c:layout>
      <c:barChart>
        <c:barDir val="col"/>
        <c:grouping val="stacked"/>
        <c:varyColors val="0"/>
        <c:ser>
          <c:idx val="0"/>
          <c:order val="0"/>
          <c:tx>
            <c:strRef>
              <c:f>'Fig 3 FDI by instrument'!$A$7</c:f>
              <c:strCache>
                <c:ptCount val="1"/>
                <c:pt idx="0">
                  <c:v>Equity</c:v>
                </c:pt>
              </c:strCache>
            </c:strRef>
          </c:tx>
          <c:spPr>
            <a:solidFill>
              <a:srgbClr val="4F81BD"/>
            </a:solidFill>
            <a:ln w="6350" cmpd="sng">
              <a:solidFill>
                <a:srgbClr val="000000"/>
              </a:solidFill>
            </a:ln>
            <a:effectLst/>
          </c:spPr>
          <c:invertIfNegative val="0"/>
          <c:cat>
            <c:strRef>
              <c:f>'Fig 3 FDI by instrument'!$B$4:$H$4</c:f>
              <c:strCache>
                <c:ptCount val="7"/>
                <c:pt idx="0">
                  <c:v>2013</c:v>
                </c:pt>
                <c:pt idx="1">
                  <c:v>2014</c:v>
                </c:pt>
                <c:pt idx="2">
                  <c:v>2015</c:v>
                </c:pt>
                <c:pt idx="3">
                  <c:v>2016</c:v>
                </c:pt>
                <c:pt idx="4">
                  <c:v>2017</c:v>
                </c:pt>
                <c:pt idx="5">
                  <c:v>2018</c:v>
                </c:pt>
                <c:pt idx="6">
                  <c:v>2019*</c:v>
                </c:pt>
              </c:strCache>
            </c:strRef>
          </c:cat>
          <c:val>
            <c:numRef>
              <c:f>'Fig 3 FDI by instrument'!$B$7:$H$7</c:f>
              <c:numCache>
                <c:formatCode>General</c:formatCode>
                <c:ptCount val="7"/>
                <c:pt idx="0">
                  <c:v>535.77084420894232</c:v>
                </c:pt>
                <c:pt idx="1">
                  <c:v>1150.6671849172499</c:v>
                </c:pt>
                <c:pt idx="2">
                  <c:v>1283.8702112167352</c:v>
                </c:pt>
                <c:pt idx="3">
                  <c:v>1805.7417385000001</c:v>
                </c:pt>
                <c:pt idx="4">
                  <c:v>1091.3026902000001</c:v>
                </c:pt>
                <c:pt idx="5">
                  <c:v>803.44316860000038</c:v>
                </c:pt>
                <c:pt idx="6">
                  <c:v>493.14168979999994</c:v>
                </c:pt>
              </c:numCache>
            </c:numRef>
          </c:val>
          <c:extLst>
            <c:ext xmlns:c16="http://schemas.microsoft.com/office/drawing/2014/chart" uri="{C3380CC4-5D6E-409C-BE32-E72D297353CC}">
              <c16:uniqueId val="{00000000-BBC3-4E4C-8FC6-5020BB1A18E1}"/>
            </c:ext>
          </c:extLst>
        </c:ser>
        <c:ser>
          <c:idx val="1"/>
          <c:order val="1"/>
          <c:tx>
            <c:strRef>
              <c:f>'Fig 3 FDI by instrument'!$A$8</c:f>
              <c:strCache>
                <c:ptCount val="1"/>
                <c:pt idx="0">
                  <c:v>Reinvestment of earnings</c:v>
                </c:pt>
              </c:strCache>
            </c:strRef>
          </c:tx>
          <c:spPr>
            <a:solidFill>
              <a:srgbClr val="CCCCCC"/>
            </a:solidFill>
            <a:ln w="6350" cmpd="sng">
              <a:solidFill>
                <a:srgbClr val="000000"/>
              </a:solidFill>
            </a:ln>
            <a:effectLst/>
          </c:spPr>
          <c:invertIfNegative val="0"/>
          <c:cat>
            <c:strRef>
              <c:f>'Fig 3 FDI by instrument'!$B$4:$H$4</c:f>
              <c:strCache>
                <c:ptCount val="7"/>
                <c:pt idx="0">
                  <c:v>2013</c:v>
                </c:pt>
                <c:pt idx="1">
                  <c:v>2014</c:v>
                </c:pt>
                <c:pt idx="2">
                  <c:v>2015</c:v>
                </c:pt>
                <c:pt idx="3">
                  <c:v>2016</c:v>
                </c:pt>
                <c:pt idx="4">
                  <c:v>2017</c:v>
                </c:pt>
                <c:pt idx="5">
                  <c:v>2018</c:v>
                </c:pt>
                <c:pt idx="6">
                  <c:v>2019*</c:v>
                </c:pt>
              </c:strCache>
            </c:strRef>
          </c:cat>
          <c:val>
            <c:numRef>
              <c:f>'Fig 3 FDI by instrument'!$B$8:$H$8</c:f>
              <c:numCache>
                <c:formatCode>General</c:formatCode>
                <c:ptCount val="7"/>
                <c:pt idx="0">
                  <c:v>276.76320743558773</c:v>
                </c:pt>
                <c:pt idx="1">
                  <c:v>322.89298411450744</c:v>
                </c:pt>
                <c:pt idx="2">
                  <c:v>158.01531680729178</c:v>
                </c:pt>
                <c:pt idx="3">
                  <c:v>310.98708590000007</c:v>
                </c:pt>
                <c:pt idx="4">
                  <c:v>616.59034369999983</c:v>
                </c:pt>
                <c:pt idx="5">
                  <c:v>437.20357040000005</c:v>
                </c:pt>
                <c:pt idx="6">
                  <c:v>612.54370700000038</c:v>
                </c:pt>
              </c:numCache>
            </c:numRef>
          </c:val>
          <c:extLst>
            <c:ext xmlns:c16="http://schemas.microsoft.com/office/drawing/2014/chart" uri="{C3380CC4-5D6E-409C-BE32-E72D297353CC}">
              <c16:uniqueId val="{00000001-BBC3-4E4C-8FC6-5020BB1A18E1}"/>
            </c:ext>
          </c:extLst>
        </c:ser>
        <c:ser>
          <c:idx val="2"/>
          <c:order val="2"/>
          <c:tx>
            <c:strRef>
              <c:f>'Fig 3 FDI by instrument'!$A$9</c:f>
              <c:strCache>
                <c:ptCount val="1"/>
                <c:pt idx="0">
                  <c:v>Debt instruments</c:v>
                </c:pt>
              </c:strCache>
            </c:strRef>
          </c:tx>
          <c:spPr>
            <a:solidFill>
              <a:srgbClr val="A7B9E3"/>
            </a:solidFill>
            <a:ln w="6350" cmpd="sng">
              <a:solidFill>
                <a:srgbClr val="000000"/>
              </a:solidFill>
            </a:ln>
            <a:effectLst/>
          </c:spPr>
          <c:invertIfNegative val="0"/>
          <c:cat>
            <c:strRef>
              <c:f>'Fig 3 FDI by instrument'!$B$4:$H$4</c:f>
              <c:strCache>
                <c:ptCount val="7"/>
                <c:pt idx="0">
                  <c:v>2013</c:v>
                </c:pt>
                <c:pt idx="1">
                  <c:v>2014</c:v>
                </c:pt>
                <c:pt idx="2">
                  <c:v>2015</c:v>
                </c:pt>
                <c:pt idx="3">
                  <c:v>2016</c:v>
                </c:pt>
                <c:pt idx="4">
                  <c:v>2017</c:v>
                </c:pt>
                <c:pt idx="5">
                  <c:v>2018</c:v>
                </c:pt>
                <c:pt idx="6">
                  <c:v>2019*</c:v>
                </c:pt>
              </c:strCache>
            </c:strRef>
          </c:cat>
          <c:val>
            <c:numRef>
              <c:f>'Fig 3 FDI by instrument'!$B$9:$H$9</c:f>
              <c:numCache>
                <c:formatCode>General</c:formatCode>
                <c:ptCount val="7"/>
                <c:pt idx="0">
                  <c:v>226.64010344003165</c:v>
                </c:pt>
                <c:pt idx="1">
                  <c:v>363.41980807158103</c:v>
                </c:pt>
                <c:pt idx="2">
                  <c:v>287.20235673491152</c:v>
                </c:pt>
                <c:pt idx="3">
                  <c:v>-466.40125900000015</c:v>
                </c:pt>
                <c:pt idx="4">
                  <c:v>254.72045799999981</c:v>
                </c:pt>
                <c:pt idx="5">
                  <c:v>24.589350400000004</c:v>
                </c:pt>
                <c:pt idx="6">
                  <c:v>162.03901729999995</c:v>
                </c:pt>
              </c:numCache>
            </c:numRef>
          </c:val>
          <c:extLst>
            <c:ext xmlns:c16="http://schemas.microsoft.com/office/drawing/2014/chart" uri="{C3380CC4-5D6E-409C-BE32-E72D297353CC}">
              <c16:uniqueId val="{00000002-BBC3-4E4C-8FC6-5020BB1A18E1}"/>
            </c:ext>
          </c:extLst>
        </c:ser>
        <c:dLbls>
          <c:showLegendKey val="0"/>
          <c:showVal val="0"/>
          <c:showCatName val="0"/>
          <c:showSerName val="0"/>
          <c:showPercent val="0"/>
          <c:showBubbleSize val="0"/>
        </c:dLbls>
        <c:gapWidth val="150"/>
        <c:overlap val="100"/>
        <c:axId val="423157760"/>
        <c:axId val="423159296"/>
      </c:barChart>
      <c:catAx>
        <c:axId val="423157760"/>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423159296"/>
        <c:crosses val="autoZero"/>
        <c:auto val="1"/>
        <c:lblAlgn val="ctr"/>
        <c:lblOffset val="0"/>
        <c:tickLblSkip val="1"/>
        <c:noMultiLvlLbl val="0"/>
      </c:catAx>
      <c:valAx>
        <c:axId val="423159296"/>
        <c:scaling>
          <c:orientation val="minMax"/>
          <c:min val="-500"/>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423157760"/>
        <c:crosses val="autoZero"/>
        <c:crossBetween val="between"/>
      </c:valAx>
      <c:spPr>
        <a:solidFill>
          <a:srgbClr val="F4FFFF"/>
        </a:solidFill>
        <a:ln w="9525">
          <a:solidFill>
            <a:srgbClr val="000000"/>
          </a:solidFill>
        </a:ln>
      </c:spPr>
    </c:plotArea>
    <c:legend>
      <c:legendPos val="t"/>
      <c:layout>
        <c:manualLayout>
          <c:xMode val="edge"/>
          <c:yMode val="edge"/>
          <c:x val="0.10024241604992511"/>
          <c:y val="0.13170319330234828"/>
          <c:w val="0.86417622064342936"/>
          <c:h val="6.6489361702127658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a:lstStyle/>
        <a:p>
          <a:pPr>
            <a:defRPr sz="11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dirty="0">
                <a:latin typeface="Arial Narrow" panose="020B0606020202030204" pitchFamily="34" charset="0"/>
              </a:rPr>
              <a:t>Greenfield FDI, % total 2007-2019</a:t>
            </a:r>
          </a:p>
        </c:rich>
      </c:tx>
      <c:layout>
        <c:manualLayout>
          <c:xMode val="edge"/>
          <c:yMode val="edge"/>
          <c:x val="0.20721726721021483"/>
          <c:y val="2.289453959141772E-3"/>
        </c:manualLayout>
      </c:layout>
      <c:overlay val="0"/>
    </c:title>
    <c:autoTitleDeleted val="0"/>
    <c:plotArea>
      <c:layout/>
      <c:pieChart>
        <c:varyColors val="1"/>
        <c:ser>
          <c:idx val="0"/>
          <c:order val="0"/>
          <c:spPr>
            <a:ln w="0">
              <a:solidFill>
                <a:srgbClr val="000000"/>
              </a:solidFill>
              <a:prstDash val="solid"/>
            </a:ln>
          </c:spPr>
          <c:dPt>
            <c:idx val="0"/>
            <c:bubble3D val="0"/>
            <c:spPr>
              <a:solidFill>
                <a:srgbClr val="4F81BD"/>
              </a:solidFill>
              <a:ln w="0">
                <a:solidFill>
                  <a:srgbClr val="000000"/>
                </a:solidFill>
                <a:prstDash val="solid"/>
              </a:ln>
            </c:spPr>
            <c:extLst>
              <c:ext xmlns:c16="http://schemas.microsoft.com/office/drawing/2014/chart" uri="{C3380CC4-5D6E-409C-BE32-E72D297353CC}">
                <c16:uniqueId val="{00000001-B7CD-4340-9F1C-3EA81DFD315C}"/>
              </c:ext>
            </c:extLst>
          </c:dPt>
          <c:dPt>
            <c:idx val="1"/>
            <c:bubble3D val="0"/>
            <c:spPr>
              <a:solidFill>
                <a:srgbClr val="A7B9E3"/>
              </a:solidFill>
              <a:ln w="0">
                <a:solidFill>
                  <a:srgbClr val="000000"/>
                </a:solidFill>
                <a:prstDash val="solid"/>
              </a:ln>
            </c:spPr>
            <c:extLst>
              <c:ext xmlns:c16="http://schemas.microsoft.com/office/drawing/2014/chart" uri="{C3380CC4-5D6E-409C-BE32-E72D297353CC}">
                <c16:uniqueId val="{00000003-B7CD-4340-9F1C-3EA81DFD315C}"/>
              </c:ext>
            </c:extLst>
          </c:dPt>
          <c:dPt>
            <c:idx val="2"/>
            <c:bubble3D val="0"/>
            <c:spPr>
              <a:solidFill>
                <a:srgbClr val="CCCCCC"/>
              </a:solidFill>
              <a:ln w="0">
                <a:solidFill>
                  <a:srgbClr val="000000"/>
                </a:solidFill>
                <a:prstDash val="solid"/>
              </a:ln>
            </c:spPr>
            <c:extLst>
              <c:ext xmlns:c16="http://schemas.microsoft.com/office/drawing/2014/chart" uri="{C3380CC4-5D6E-409C-BE32-E72D297353CC}">
                <c16:uniqueId val="{00000005-B7CD-4340-9F1C-3EA81DFD315C}"/>
              </c:ext>
            </c:extLst>
          </c:dPt>
          <c:dPt>
            <c:idx val="3"/>
            <c:bubble3D val="0"/>
            <c:spPr>
              <a:solidFill>
                <a:srgbClr val="929292"/>
              </a:solidFill>
              <a:ln w="0">
                <a:solidFill>
                  <a:srgbClr val="000000"/>
                </a:solidFill>
                <a:prstDash val="solid"/>
              </a:ln>
            </c:spPr>
            <c:extLst>
              <c:ext xmlns:c16="http://schemas.microsoft.com/office/drawing/2014/chart" uri="{C3380CC4-5D6E-409C-BE32-E72D297353CC}">
                <c16:uniqueId val="{00000007-B7CD-4340-9F1C-3EA81DFD315C}"/>
              </c:ext>
            </c:extLst>
          </c:dPt>
          <c:dPt>
            <c:idx val="4"/>
            <c:bubble3D val="0"/>
            <c:spPr>
              <a:solidFill>
                <a:srgbClr val="EDF0F7"/>
              </a:solidFill>
              <a:ln w="0">
                <a:solidFill>
                  <a:srgbClr val="000000"/>
                </a:solidFill>
                <a:prstDash val="solid"/>
              </a:ln>
            </c:spPr>
            <c:extLst>
              <c:ext xmlns:c16="http://schemas.microsoft.com/office/drawing/2014/chart" uri="{C3380CC4-5D6E-409C-BE32-E72D297353CC}">
                <c16:uniqueId val="{00000009-B7CD-4340-9F1C-3EA81DFD315C}"/>
              </c:ext>
            </c:extLst>
          </c:dPt>
          <c:dPt>
            <c:idx val="5"/>
            <c:bubble3D val="0"/>
            <c:spPr>
              <a:solidFill>
                <a:sysClr val="window" lastClr="FFFFFF"/>
              </a:solidFill>
              <a:ln w="0">
                <a:solidFill>
                  <a:srgbClr val="000000"/>
                </a:solidFill>
                <a:prstDash val="solid"/>
              </a:ln>
            </c:spPr>
            <c:extLst>
              <c:ext xmlns:c16="http://schemas.microsoft.com/office/drawing/2014/chart" uri="{C3380CC4-5D6E-409C-BE32-E72D297353CC}">
                <c16:uniqueId val="{0000000B-B7CD-4340-9F1C-3EA81DFD315C}"/>
              </c:ext>
            </c:extLst>
          </c:dPt>
          <c:dLbls>
            <c:dLbl>
              <c:idx val="0"/>
              <c:layout>
                <c:manualLayout>
                  <c:x val="1.8807852143482066E-2"/>
                  <c:y val="4.5281058617672794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CD-4340-9F1C-3EA81DFD315C}"/>
                </c:ext>
              </c:extLst>
            </c:dLbl>
            <c:dLbl>
              <c:idx val="1"/>
              <c:layout>
                <c:manualLayout>
                  <c:x val="7.3043416447944001E-2"/>
                  <c:y val="-5.6537620297462815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CD-4340-9F1C-3EA81DFD315C}"/>
                </c:ext>
              </c:extLst>
            </c:dLbl>
            <c:dLbl>
              <c:idx val="2"/>
              <c:layout>
                <c:manualLayout>
                  <c:x val="-2.7029965004374427E-2"/>
                  <c:y val="-3.519757946923293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CD-4340-9F1C-3EA81DFD315C}"/>
                </c:ext>
              </c:extLst>
            </c:dLbl>
            <c:dLbl>
              <c:idx val="3"/>
              <c:layout>
                <c:manualLayout>
                  <c:x val="-3.4869860017497811E-2"/>
                  <c:y val="0.10847258675998829"/>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CD-4340-9F1C-3EA81DFD315C}"/>
                </c:ext>
              </c:extLst>
            </c:dLbl>
            <c:dLbl>
              <c:idx val="4"/>
              <c:layout>
                <c:manualLayout>
                  <c:x val="-1.8797681539807574E-2"/>
                  <c:y val="2.5215441819772529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7CD-4340-9F1C-3EA81DFD315C}"/>
                </c:ext>
              </c:extLst>
            </c:dLbl>
            <c:dLbl>
              <c:idx val="5"/>
              <c:layout>
                <c:manualLayout>
                  <c:x val="0.16726716972878392"/>
                  <c:y val="1.4536672499270924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CD-4340-9F1C-3EA81DFD315C}"/>
                </c:ext>
              </c:extLst>
            </c:dLbl>
            <c:spPr>
              <a:noFill/>
              <a:ln>
                <a:noFill/>
              </a:ln>
              <a:effectLst/>
            </c:spPr>
            <c:txPr>
              <a:bodyPr wrap="square" lIns="38100" tIns="19050" rIns="38100" bIns="19050" anchor="ctr">
                <a:spAutoFit/>
              </a:bodyPr>
              <a:lstStyle/>
              <a:p>
                <a:pPr>
                  <a:defRPr sz="1100">
                    <a:latin typeface="Arial Narrow" panose="020B060602020203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'Fig 5 by sector'!$A$5:$A$10</c:f>
              <c:strCache>
                <c:ptCount val="6"/>
                <c:pt idx="0">
                  <c:v>Services</c:v>
                </c:pt>
                <c:pt idx="1">
                  <c:v>Energy</c:v>
                </c:pt>
                <c:pt idx="2">
                  <c:v>Manufacturing</c:v>
                </c:pt>
                <c:pt idx="3">
                  <c:v>Transport &amp; Warehousing</c:v>
                </c:pt>
                <c:pt idx="4">
                  <c:v>Construction</c:v>
                </c:pt>
                <c:pt idx="5">
                  <c:v>Agribusiness</c:v>
                </c:pt>
              </c:strCache>
            </c:strRef>
          </c:cat>
          <c:val>
            <c:numRef>
              <c:f>'Fig 5 by sector'!$C$5:$C$10</c:f>
              <c:numCache>
                <c:formatCode>0%</c:formatCode>
                <c:ptCount val="6"/>
                <c:pt idx="0">
                  <c:v>0.27699304782512396</c:v>
                </c:pt>
                <c:pt idx="1">
                  <c:v>0.23294984945618349</c:v>
                </c:pt>
                <c:pt idx="2">
                  <c:v>0.22799886928913882</c:v>
                </c:pt>
                <c:pt idx="3">
                  <c:v>0.13526559234662644</c:v>
                </c:pt>
                <c:pt idx="4">
                  <c:v>9.1858453962752926E-2</c:v>
                </c:pt>
                <c:pt idx="5">
                  <c:v>3.4934187120174397E-2</c:v>
                </c:pt>
              </c:numCache>
            </c:numRef>
          </c:val>
          <c:extLst>
            <c:ext xmlns:c16="http://schemas.microsoft.com/office/drawing/2014/chart" uri="{C3380CC4-5D6E-409C-BE32-E72D297353CC}">
              <c16:uniqueId val="{0000000C-B7CD-4340-9F1C-3EA81DFD315C}"/>
            </c:ext>
          </c:extLst>
        </c:ser>
        <c:dLbls>
          <c:showLegendKey val="0"/>
          <c:showVal val="0"/>
          <c:showCatName val="0"/>
          <c:showSerName val="0"/>
          <c:showPercent val="0"/>
          <c:showBubbleSize val="0"/>
          <c:showLeaderLines val="1"/>
        </c:dLbls>
        <c:firstSliceAng val="0"/>
      </c:pieChart>
      <c:spPr>
        <a:noFill/>
        <a:ln>
          <a:noFill/>
        </a:ln>
        <a:effectLst/>
        <a:extLst>
          <a:ext uri="{909E8E84-426E-40DD-AFC4-6F175D3DCCD1}">
            <a14:hiddenFill xmlns:a14="http://schemas.microsoft.com/office/drawing/2010/main">
              <a:solidFill>
                <a:srgbClr val="4F81BD"/>
              </a:solidFill>
            </a14:hiddenFill>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GB" sz="1800" dirty="0">
                <a:latin typeface="Arial Narrow" panose="020B0606020202030204" pitchFamily="34" charset="0"/>
              </a:rPr>
              <a:t>FDI inflows, % total 2007-2019</a:t>
            </a:r>
          </a:p>
        </c:rich>
      </c:tx>
      <c:layout>
        <c:manualLayout>
          <c:xMode val="edge"/>
          <c:yMode val="edge"/>
          <c:x val="0.17881819226089685"/>
          <c:y val="7.7132904034090386E-4"/>
        </c:manualLayout>
      </c:layout>
      <c:overlay val="0"/>
    </c:title>
    <c:autoTitleDeleted val="0"/>
    <c:plotArea>
      <c:layout>
        <c:manualLayout>
          <c:layoutTarget val="inner"/>
          <c:xMode val="edge"/>
          <c:yMode val="edge"/>
          <c:x val="0.29850524934383205"/>
          <c:y val="0.18447615923009625"/>
          <c:w val="0.4085452755905512"/>
          <c:h val="0.68090879265091864"/>
        </c:manualLayout>
      </c:layout>
      <c:pieChart>
        <c:varyColors val="1"/>
        <c:ser>
          <c:idx val="0"/>
          <c:order val="0"/>
          <c:spPr>
            <a:ln w="0">
              <a:solidFill>
                <a:srgbClr val="000000"/>
              </a:solidFill>
              <a:prstDash val="solid"/>
            </a:ln>
          </c:spPr>
          <c:dPt>
            <c:idx val="0"/>
            <c:bubble3D val="0"/>
            <c:spPr>
              <a:solidFill>
                <a:srgbClr val="4F81BD"/>
              </a:solidFill>
              <a:ln w="0">
                <a:solidFill>
                  <a:srgbClr val="000000"/>
                </a:solidFill>
                <a:prstDash val="solid"/>
              </a:ln>
            </c:spPr>
            <c:extLst>
              <c:ext xmlns:c16="http://schemas.microsoft.com/office/drawing/2014/chart" uri="{C3380CC4-5D6E-409C-BE32-E72D297353CC}">
                <c16:uniqueId val="{00000001-6B8F-49C5-A241-0447D07B84D6}"/>
              </c:ext>
            </c:extLst>
          </c:dPt>
          <c:dPt>
            <c:idx val="1"/>
            <c:bubble3D val="0"/>
            <c:spPr>
              <a:solidFill>
                <a:srgbClr val="929292"/>
              </a:solidFill>
              <a:ln w="0">
                <a:solidFill>
                  <a:srgbClr val="000000"/>
                </a:solidFill>
                <a:prstDash val="solid"/>
              </a:ln>
            </c:spPr>
            <c:extLst>
              <c:ext xmlns:c16="http://schemas.microsoft.com/office/drawing/2014/chart" uri="{C3380CC4-5D6E-409C-BE32-E72D297353CC}">
                <c16:uniqueId val="{00000003-6B8F-49C5-A241-0447D07B84D6}"/>
              </c:ext>
            </c:extLst>
          </c:dPt>
          <c:dPt>
            <c:idx val="2"/>
            <c:bubble3D val="0"/>
            <c:spPr>
              <a:solidFill>
                <a:srgbClr val="A7B9E3"/>
              </a:solidFill>
              <a:ln w="0">
                <a:solidFill>
                  <a:srgbClr val="000000"/>
                </a:solidFill>
                <a:prstDash val="solid"/>
              </a:ln>
            </c:spPr>
            <c:extLst>
              <c:ext xmlns:c16="http://schemas.microsoft.com/office/drawing/2014/chart" uri="{C3380CC4-5D6E-409C-BE32-E72D297353CC}">
                <c16:uniqueId val="{00000005-6B8F-49C5-A241-0447D07B84D6}"/>
              </c:ext>
            </c:extLst>
          </c:dPt>
          <c:dPt>
            <c:idx val="3"/>
            <c:bubble3D val="0"/>
            <c:spPr>
              <a:solidFill>
                <a:srgbClr val="CCCCCC"/>
              </a:solidFill>
              <a:ln w="0">
                <a:solidFill>
                  <a:srgbClr val="000000"/>
                </a:solidFill>
                <a:prstDash val="solid"/>
              </a:ln>
            </c:spPr>
            <c:extLst>
              <c:ext xmlns:c16="http://schemas.microsoft.com/office/drawing/2014/chart" uri="{C3380CC4-5D6E-409C-BE32-E72D297353CC}">
                <c16:uniqueId val="{00000007-6B8F-49C5-A241-0447D07B84D6}"/>
              </c:ext>
            </c:extLst>
          </c:dPt>
          <c:dPt>
            <c:idx val="4"/>
            <c:bubble3D val="0"/>
            <c:spPr>
              <a:solidFill>
                <a:srgbClr val="EDF0F7"/>
              </a:solidFill>
              <a:ln w="0">
                <a:solidFill>
                  <a:sysClr val="windowText" lastClr="000000"/>
                </a:solidFill>
                <a:prstDash val="solid"/>
              </a:ln>
            </c:spPr>
            <c:extLst>
              <c:ext xmlns:c16="http://schemas.microsoft.com/office/drawing/2014/chart" uri="{C3380CC4-5D6E-409C-BE32-E72D297353CC}">
                <c16:uniqueId val="{00000009-6B8F-49C5-A241-0447D07B84D6}"/>
              </c:ext>
            </c:extLst>
          </c:dPt>
          <c:dPt>
            <c:idx val="5"/>
            <c:bubble3D val="0"/>
            <c:spPr>
              <a:solidFill>
                <a:sysClr val="window" lastClr="FFFFFF"/>
              </a:solidFill>
              <a:ln w="0">
                <a:solidFill>
                  <a:srgbClr val="000000"/>
                </a:solidFill>
                <a:prstDash val="solid"/>
              </a:ln>
            </c:spPr>
            <c:extLst>
              <c:ext xmlns:c16="http://schemas.microsoft.com/office/drawing/2014/chart" uri="{C3380CC4-5D6E-409C-BE32-E72D297353CC}">
                <c16:uniqueId val="{0000000B-6B8F-49C5-A241-0447D07B84D6}"/>
              </c:ext>
            </c:extLst>
          </c:dPt>
          <c:dPt>
            <c:idx val="6"/>
            <c:bubble3D val="0"/>
            <c:spPr>
              <a:solidFill>
                <a:srgbClr val="FFFFFF"/>
              </a:solidFill>
              <a:ln w="0">
                <a:solidFill>
                  <a:srgbClr val="000000"/>
                </a:solidFill>
                <a:prstDash val="solid"/>
              </a:ln>
            </c:spPr>
            <c:extLst>
              <c:ext xmlns:c16="http://schemas.microsoft.com/office/drawing/2014/chart" uri="{C3380CC4-5D6E-409C-BE32-E72D297353CC}">
                <c16:uniqueId val="{0000000D-6B8F-49C5-A241-0447D07B84D6}"/>
              </c:ext>
            </c:extLst>
          </c:dPt>
          <c:dLbls>
            <c:dLbl>
              <c:idx val="0"/>
              <c:layout>
                <c:manualLayout>
                  <c:x val="5.0859033245844266E-2"/>
                  <c:y val="6.5787037037037033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8F-49C5-A241-0447D07B84D6}"/>
                </c:ext>
              </c:extLst>
            </c:dLbl>
            <c:dLbl>
              <c:idx val="1"/>
              <c:layout>
                <c:manualLayout>
                  <c:x val="0.15990419947506562"/>
                  <c:y val="-3.2455526392534434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8F-49C5-A241-0447D07B84D6}"/>
                </c:ext>
              </c:extLst>
            </c:dLbl>
            <c:dLbl>
              <c:idx val="2"/>
              <c:layout>
                <c:manualLayout>
                  <c:x val="-1.9274715660542431E-2"/>
                  <c:y val="-6.874817731116944E-3"/>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8F-49C5-A241-0447D07B84D6}"/>
                </c:ext>
              </c:extLst>
            </c:dLbl>
            <c:dLbl>
              <c:idx val="3"/>
              <c:layout>
                <c:manualLayout>
                  <c:x val="-8.6489501312335959E-3"/>
                  <c:y val="-3.044145523476232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8F-49C5-A241-0447D07B84D6}"/>
                </c:ext>
              </c:extLst>
            </c:dLbl>
            <c:dLbl>
              <c:idx val="4"/>
              <c:layout>
                <c:manualLayout>
                  <c:x val="-8.6935695538057738E-3"/>
                  <c:y val="1.4128390201224847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8F-49C5-A241-0447D07B84D6}"/>
                </c:ext>
              </c:extLst>
            </c:dLbl>
            <c:dLbl>
              <c:idx val="5"/>
              <c:layout>
                <c:manualLayout>
                  <c:x val="0.11634076990376203"/>
                  <c:y val="9.9879702537182743E-3"/>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8F-49C5-A241-0447D07B84D6}"/>
                </c:ext>
              </c:extLst>
            </c:dLbl>
            <c:dLbl>
              <c:idx val="6"/>
              <c:layout>
                <c:manualLayout>
                  <c:x val="0.11250765529308836"/>
                  <c:y val="1.2839384660250803E-2"/>
                </c:manualLayout>
              </c:layout>
              <c:spPr>
                <a:noFill/>
                <a:ln>
                  <a:noFill/>
                </a:ln>
                <a:effectLst/>
              </c:spPr>
              <c:txPr>
                <a:bodyPr wrap="square" lIns="38100" tIns="19050" rIns="38100" bIns="19050" anchor="ctr">
                  <a:spAutoFit/>
                </a:bodyPr>
                <a:lstStyle/>
                <a:p>
                  <a:pPr>
                    <a:defRPr sz="1100" b="0" i="0">
                      <a:solidFill>
                        <a:srgbClr val="000000"/>
                      </a:solidFill>
                      <a:latin typeface="Arial Narrow" panose="020B0606020202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8F-49C5-A241-0447D07B84D6}"/>
                </c:ext>
              </c:extLst>
            </c:dLbl>
            <c:spPr>
              <a:noFill/>
              <a:ln>
                <a:noFill/>
              </a:ln>
              <a:effectLst/>
            </c:spPr>
            <c:txPr>
              <a:bodyPr wrap="square" lIns="38100" tIns="19050" rIns="38100" bIns="19050" anchor="ctr">
                <a:spAutoFit/>
              </a:bodyPr>
              <a:lstStyle/>
              <a:p>
                <a:pPr>
                  <a:defRPr sz="1100">
                    <a:latin typeface="Arial Narrow" panose="020B060602020203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'Fig 5 by sector'!$A$19:$A$24</c:f>
              <c:strCache>
                <c:ptCount val="6"/>
                <c:pt idx="0">
                  <c:v>Services</c:v>
                </c:pt>
                <c:pt idx="1">
                  <c:v>Transport*</c:v>
                </c:pt>
                <c:pt idx="2">
                  <c:v>Energy &amp; extractives</c:v>
                </c:pt>
                <c:pt idx="3">
                  <c:v>Manufacturing</c:v>
                </c:pt>
                <c:pt idx="4">
                  <c:v>Construction</c:v>
                </c:pt>
                <c:pt idx="5">
                  <c:v>Agriculture</c:v>
                </c:pt>
              </c:strCache>
            </c:strRef>
          </c:cat>
          <c:val>
            <c:numRef>
              <c:f>'Fig 5 by sector'!$B$19:$B$24</c:f>
              <c:numCache>
                <c:formatCode>0%</c:formatCode>
                <c:ptCount val="6"/>
                <c:pt idx="0">
                  <c:v>0.4</c:v>
                </c:pt>
                <c:pt idx="1">
                  <c:v>0.21</c:v>
                </c:pt>
                <c:pt idx="2">
                  <c:v>0.16871294048865557</c:v>
                </c:pt>
                <c:pt idx="3">
                  <c:v>0.11345079474044723</c:v>
                </c:pt>
                <c:pt idx="4">
                  <c:v>0.1</c:v>
                </c:pt>
                <c:pt idx="5">
                  <c:v>9.2278308138532168E-3</c:v>
                </c:pt>
              </c:numCache>
            </c:numRef>
          </c:val>
          <c:extLst>
            <c:ext xmlns:c16="http://schemas.microsoft.com/office/drawing/2014/chart" uri="{C3380CC4-5D6E-409C-BE32-E72D297353CC}">
              <c16:uniqueId val="{0000000E-6B8F-49C5-A241-0447D07B84D6}"/>
            </c:ext>
          </c:extLst>
        </c:ser>
        <c:dLbls>
          <c:showLegendKey val="0"/>
          <c:showVal val="0"/>
          <c:showCatName val="0"/>
          <c:showSerName val="0"/>
          <c:showPercent val="0"/>
          <c:showBubbleSize val="0"/>
          <c:showLeaderLines val="1"/>
        </c:dLbls>
        <c:firstSliceAng val="0"/>
      </c:pieChart>
      <c:spPr>
        <a:noFill/>
        <a:ln>
          <a:noFill/>
        </a:ln>
        <a:effectLst/>
        <a:extLst>
          <a:ext uri="{909E8E84-426E-40DD-AFC4-6F175D3DCCD1}">
            <a14:hiddenFill xmlns:a14="http://schemas.microsoft.com/office/drawing/2010/main">
              <a:solidFill>
                <a:srgbClr val="4F81BD"/>
              </a:solidFill>
            </a14:hiddenFill>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100" dirty="0">
                <a:latin typeface="Arial" panose="020B0604020202020204" pitchFamily="34" charset="0"/>
                <a:cs typeface="Arial" panose="020B0604020202020204" pitchFamily="34" charset="0"/>
              </a:rPr>
              <a:t>A. Employment growth</a:t>
            </a:r>
          </a:p>
        </c:rich>
      </c:tx>
      <c:layout>
        <c:manualLayout>
          <c:xMode val="edge"/>
          <c:yMode val="edge"/>
          <c:x val="0.1968411753408873"/>
          <c:y val="1.851856304221514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3267716535433"/>
          <c:y val="0.14398148148148149"/>
          <c:w val="0.8508398950131234"/>
          <c:h val="0.73888852435112273"/>
        </c:manualLayout>
      </c:layout>
      <c:stockChart>
        <c:ser>
          <c:idx val="2"/>
          <c:order val="0"/>
          <c:tx>
            <c:strRef>
              <c:f>figure1.5!$BJ$1</c:f>
              <c:strCache>
                <c:ptCount val="1"/>
                <c:pt idx="0">
                  <c:v>ub_emp_growth</c:v>
                </c:pt>
              </c:strCache>
            </c:strRef>
          </c:tx>
          <c:spPr>
            <a:ln w="19050" cap="rnd">
              <a:noFill/>
              <a:round/>
            </a:ln>
            <a:effectLst/>
          </c:spPr>
          <c:marker>
            <c:symbol val="dash"/>
            <c:size val="5"/>
            <c:spPr>
              <a:solidFill>
                <a:srgbClr val="CCCCCC"/>
              </a:solidFill>
              <a:ln w="3175">
                <a:solidFill>
                  <a:schemeClr val="tx1"/>
                </a:solidFill>
              </a:ln>
              <a:effectLst/>
            </c:spPr>
          </c:marker>
          <c:dPt>
            <c:idx val="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0-1CDD-4509-BB48-715846D2B7DD}"/>
              </c:ext>
            </c:extLst>
          </c:dPt>
          <c:dPt>
            <c:idx val="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1-1CDD-4509-BB48-715846D2B7DD}"/>
              </c:ext>
            </c:extLst>
          </c:dPt>
          <c:dPt>
            <c:idx val="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2-1CDD-4509-BB48-715846D2B7DD}"/>
              </c:ext>
            </c:extLst>
          </c:dPt>
          <c:dPt>
            <c:idx val="5"/>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3-1CDD-4509-BB48-715846D2B7DD}"/>
              </c:ext>
            </c:extLst>
          </c:dPt>
          <c:dPt>
            <c:idx val="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4-1CDD-4509-BB48-715846D2B7DD}"/>
              </c:ext>
            </c:extLst>
          </c:dPt>
          <c:dPt>
            <c:idx val="9"/>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5-1CDD-4509-BB48-715846D2B7DD}"/>
              </c:ext>
            </c:extLst>
          </c:dPt>
          <c:dPt>
            <c:idx val="1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6-1CDD-4509-BB48-715846D2B7DD}"/>
              </c:ext>
            </c:extLst>
          </c:dPt>
          <c:dPt>
            <c:idx val="1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7-1CDD-4509-BB48-715846D2B7DD}"/>
              </c:ext>
            </c:extLst>
          </c:dPt>
          <c:dPt>
            <c:idx val="1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8-1CDD-4509-BB48-715846D2B7DD}"/>
              </c:ext>
            </c:extLst>
          </c:dPt>
          <c:dPt>
            <c:idx val="2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9-1CDD-4509-BB48-715846D2B7DD}"/>
              </c:ext>
            </c:extLst>
          </c:dPt>
          <c:dPt>
            <c:idx val="2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A-1CDD-4509-BB48-715846D2B7DD}"/>
              </c:ext>
            </c:extLst>
          </c:dPt>
          <c:dPt>
            <c:idx val="2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B-1CDD-4509-BB48-715846D2B7DD}"/>
              </c:ext>
            </c:extLst>
          </c:dPt>
          <c:dPt>
            <c:idx val="2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C-1CDD-4509-BB48-715846D2B7DD}"/>
              </c:ext>
            </c:extLst>
          </c:dPt>
          <c:dPt>
            <c:idx val="3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D-1CDD-4509-BB48-715846D2B7DD}"/>
              </c:ext>
            </c:extLst>
          </c:dPt>
          <c:dPt>
            <c:idx val="3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E-1CDD-4509-BB48-715846D2B7DD}"/>
              </c:ext>
            </c:extLst>
          </c:dPt>
          <c:dPt>
            <c:idx val="33"/>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F-1CDD-4509-BB48-715846D2B7DD}"/>
              </c:ext>
            </c:extLst>
          </c:dPt>
          <c:cat>
            <c:strRef>
              <c:f>figure1.5!$A$2:$A$6</c:f>
              <c:strCache>
                <c:ptCount val="5"/>
                <c:pt idx="0">
                  <c:v>Georgia</c:v>
                </c:pt>
                <c:pt idx="1">
                  <c:v>CA</c:v>
                </c:pt>
                <c:pt idx="2">
                  <c:v>EaP</c:v>
                </c:pt>
                <c:pt idx="3">
                  <c:v>MED</c:v>
                </c:pt>
                <c:pt idx="4">
                  <c:v>SEE</c:v>
                </c:pt>
              </c:strCache>
            </c:strRef>
          </c:cat>
          <c:val>
            <c:numRef>
              <c:f>figure1.5!$BJ$2:$BJ$6</c:f>
              <c:numCache>
                <c:formatCode>General</c:formatCode>
                <c:ptCount val="5"/>
                <c:pt idx="0">
                  <c:v>0.54297435283660889</c:v>
                </c:pt>
                <c:pt idx="1">
                  <c:v>1.3974171131849289E-2</c:v>
                </c:pt>
                <c:pt idx="2">
                  <c:v>3.0250770971179008E-2</c:v>
                </c:pt>
                <c:pt idx="3">
                  <c:v>5.2858263254165649E-2</c:v>
                </c:pt>
                <c:pt idx="4">
                  <c:v>-2.8305020183324814E-2</c:v>
                </c:pt>
              </c:numCache>
            </c:numRef>
          </c:val>
          <c:smooth val="0"/>
          <c:extLst>
            <c:ext xmlns:c16="http://schemas.microsoft.com/office/drawing/2014/chart" uri="{C3380CC4-5D6E-409C-BE32-E72D297353CC}">
              <c16:uniqueId val="{00000010-1CDD-4509-BB48-715846D2B7DD}"/>
            </c:ext>
          </c:extLst>
        </c:ser>
        <c:ser>
          <c:idx val="0"/>
          <c:order val="1"/>
          <c:tx>
            <c:strRef>
              <c:f>figure1.5!$BK$1</c:f>
              <c:strCache>
                <c:ptCount val="1"/>
                <c:pt idx="0">
                  <c:v>lb_emp_growth</c:v>
                </c:pt>
              </c:strCache>
            </c:strRef>
          </c:tx>
          <c:spPr>
            <a:ln w="25400" cap="rnd">
              <a:noFill/>
              <a:round/>
            </a:ln>
            <a:effectLst/>
          </c:spPr>
          <c:marker>
            <c:symbol val="dash"/>
            <c:size val="5"/>
            <c:spPr>
              <a:solidFill>
                <a:schemeClr val="tx1"/>
              </a:solidFill>
              <a:ln w="9525">
                <a:noFill/>
              </a:ln>
              <a:effectLst/>
            </c:spPr>
          </c:marker>
          <c:cat>
            <c:strRef>
              <c:f>figure1.5!$A$2:$A$6</c:f>
              <c:strCache>
                <c:ptCount val="5"/>
                <c:pt idx="0">
                  <c:v>Georgia</c:v>
                </c:pt>
                <c:pt idx="1">
                  <c:v>CA</c:v>
                </c:pt>
                <c:pt idx="2">
                  <c:v>EaP</c:v>
                </c:pt>
                <c:pt idx="3">
                  <c:v>MED</c:v>
                </c:pt>
                <c:pt idx="4">
                  <c:v>SEE</c:v>
                </c:pt>
              </c:strCache>
            </c:strRef>
          </c:cat>
          <c:val>
            <c:numRef>
              <c:f>figure1.5!$BK$2:$BK$6</c:f>
              <c:numCache>
                <c:formatCode>General</c:formatCode>
                <c:ptCount val="5"/>
                <c:pt idx="0">
                  <c:v>2.9363598674535751E-2</c:v>
                </c:pt>
                <c:pt idx="1">
                  <c:v>-5.9192422777414322E-2</c:v>
                </c:pt>
                <c:pt idx="2">
                  <c:v>-2.4231776595115662E-2</c:v>
                </c:pt>
                <c:pt idx="3">
                  <c:v>-9.5861926674842834E-3</c:v>
                </c:pt>
                <c:pt idx="4">
                  <c:v>-0.11141013354063034</c:v>
                </c:pt>
              </c:numCache>
            </c:numRef>
          </c:val>
          <c:smooth val="0"/>
          <c:extLst>
            <c:ext xmlns:c16="http://schemas.microsoft.com/office/drawing/2014/chart" uri="{C3380CC4-5D6E-409C-BE32-E72D297353CC}">
              <c16:uniqueId val="{00000011-1CDD-4509-BB48-715846D2B7DD}"/>
            </c:ext>
          </c:extLst>
        </c:ser>
        <c:ser>
          <c:idx val="1"/>
          <c:order val="2"/>
          <c:tx>
            <c:strRef>
              <c:f>figure1.5!$BL$1</c:f>
              <c:strCache>
                <c:ptCount val="1"/>
                <c:pt idx="0">
                  <c:v>type1_emp_growth</c:v>
                </c:pt>
              </c:strCache>
            </c:strRef>
          </c:tx>
          <c:spPr>
            <a:ln w="25400" cap="rnd">
              <a:noFill/>
              <a:round/>
            </a:ln>
            <a:effectLst/>
          </c:spPr>
          <c:marker>
            <c:symbol val="circle"/>
            <c:size val="8"/>
            <c:spPr>
              <a:solidFill>
                <a:srgbClr val="CCCCCC"/>
              </a:solidFill>
              <a:ln w="9525">
                <a:solidFill>
                  <a:schemeClr val="tx1"/>
                </a:solidFill>
              </a:ln>
              <a:effectLst/>
            </c:spPr>
          </c:marker>
          <c:dPt>
            <c:idx val="0"/>
            <c:marker>
              <c:symbol val="circle"/>
              <c:size val="8"/>
              <c:spPr>
                <a:solidFill>
                  <a:srgbClr val="4F81BD"/>
                </a:solidFill>
                <a:ln w="9525">
                  <a:solidFill>
                    <a:schemeClr val="tx1"/>
                  </a:solidFill>
                </a:ln>
                <a:effectLst/>
              </c:spPr>
            </c:marker>
            <c:bubble3D val="0"/>
            <c:extLst>
              <c:ext xmlns:c16="http://schemas.microsoft.com/office/drawing/2014/chart" uri="{C3380CC4-5D6E-409C-BE32-E72D297353CC}">
                <c16:uniqueId val="{00000012-1CDD-4509-BB48-715846D2B7DD}"/>
              </c:ext>
            </c:extLst>
          </c:dPt>
          <c:cat>
            <c:strRef>
              <c:f>figure1.5!$A$2:$A$6</c:f>
              <c:strCache>
                <c:ptCount val="5"/>
                <c:pt idx="0">
                  <c:v>Georgia</c:v>
                </c:pt>
                <c:pt idx="1">
                  <c:v>CA</c:v>
                </c:pt>
                <c:pt idx="2">
                  <c:v>EaP</c:v>
                </c:pt>
                <c:pt idx="3">
                  <c:v>MED</c:v>
                </c:pt>
                <c:pt idx="4">
                  <c:v>SEE</c:v>
                </c:pt>
              </c:strCache>
            </c:strRef>
          </c:cat>
          <c:val>
            <c:numRef>
              <c:f>figure1.5!$BL$2:$BL$6</c:f>
              <c:numCache>
                <c:formatCode>General</c:formatCode>
                <c:ptCount val="5"/>
                <c:pt idx="0">
                  <c:v>0.28616896271705627</c:v>
                </c:pt>
                <c:pt idx="1">
                  <c:v>-2.2609125822782516E-2</c:v>
                </c:pt>
                <c:pt idx="2">
                  <c:v>3.0094971880316734E-3</c:v>
                </c:pt>
                <c:pt idx="3">
                  <c:v>2.1636035293340683E-2</c:v>
                </c:pt>
                <c:pt idx="4">
                  <c:v>-6.9857574999332428E-2</c:v>
                </c:pt>
              </c:numCache>
            </c:numRef>
          </c:val>
          <c:smooth val="0"/>
          <c:extLst>
            <c:ext xmlns:c16="http://schemas.microsoft.com/office/drawing/2014/chart" uri="{C3380CC4-5D6E-409C-BE32-E72D297353CC}">
              <c16:uniqueId val="{00000013-1CDD-4509-BB48-715846D2B7DD}"/>
            </c:ext>
          </c:extLst>
        </c:ser>
        <c:dLbls>
          <c:showLegendKey val="0"/>
          <c:showVal val="0"/>
          <c:showCatName val="0"/>
          <c:showSerName val="0"/>
          <c:showPercent val="0"/>
          <c:showBubbleSize val="0"/>
        </c:dLbls>
        <c:hiLowLines>
          <c:spPr>
            <a:ln w="6350" cap="flat" cmpd="sng" algn="ctr">
              <a:solidFill>
                <a:schemeClr val="tx1">
                  <a:lumMod val="75000"/>
                  <a:lumOff val="25000"/>
                </a:schemeClr>
              </a:solidFill>
              <a:prstDash val="sysDash"/>
              <a:round/>
            </a:ln>
            <a:effectLst/>
          </c:spPr>
        </c:hiLowLines>
        <c:axId val="114262400"/>
        <c:axId val="114263936"/>
      </c:stockChart>
      <c:catAx>
        <c:axId val="114262400"/>
        <c:scaling>
          <c:orientation val="minMax"/>
        </c:scaling>
        <c:delete val="0"/>
        <c:axPos val="b"/>
        <c:numFmt formatCode="General" sourceLinked="1"/>
        <c:majorTickMark val="cross"/>
        <c:minorTickMark val="none"/>
        <c:tickLblPos val="low"/>
        <c:spPr>
          <a:noFill/>
          <a:ln w="6350"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14263936"/>
        <c:crosses val="autoZero"/>
        <c:auto val="1"/>
        <c:lblAlgn val="ctr"/>
        <c:lblOffset val="100"/>
        <c:noMultiLvlLbl val="0"/>
      </c:catAx>
      <c:valAx>
        <c:axId val="114263936"/>
        <c:scaling>
          <c:orientation val="minMax"/>
        </c:scaling>
        <c:delete val="0"/>
        <c:axPos val="l"/>
        <c:majorGridlines>
          <c:spPr>
            <a:ln w="9525" cap="flat" cmpd="sng" algn="ctr">
              <a:no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4262400"/>
        <c:crosses val="autoZero"/>
        <c:crossBetween val="between"/>
      </c:valAx>
      <c:spPr>
        <a:solidFill>
          <a:srgbClr val="F4FFFF"/>
        </a:solidFill>
        <a:ln w="6350">
          <a:solidFill>
            <a:srgbClr val="000000"/>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100" dirty="0">
                <a:latin typeface="Arial" panose="020B0604020202020204" pitchFamily="34" charset="0"/>
                <a:cs typeface="Arial" panose="020B0604020202020204" pitchFamily="34" charset="0"/>
              </a:rPr>
              <a:t>B. Training</a:t>
            </a:r>
          </a:p>
        </c:rich>
      </c:tx>
      <c:layout>
        <c:manualLayout>
          <c:xMode val="edge"/>
          <c:yMode val="edge"/>
          <c:x val="0.33881724396728274"/>
          <c:y val="1.851856304221514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3267716535433"/>
          <c:y val="0.14398148148148149"/>
          <c:w val="0.8508398950131234"/>
          <c:h val="0.73888852435112273"/>
        </c:manualLayout>
      </c:layout>
      <c:stockChart>
        <c:ser>
          <c:idx val="2"/>
          <c:order val="0"/>
          <c:tx>
            <c:strRef>
              <c:f>figure1.5!$V$1</c:f>
              <c:strCache>
                <c:ptCount val="1"/>
                <c:pt idx="0">
                  <c:v>ub_sh_trained</c:v>
                </c:pt>
              </c:strCache>
            </c:strRef>
          </c:tx>
          <c:spPr>
            <a:ln w="19050" cap="rnd">
              <a:noFill/>
              <a:round/>
            </a:ln>
            <a:effectLst/>
          </c:spPr>
          <c:marker>
            <c:symbol val="dash"/>
            <c:size val="5"/>
            <c:spPr>
              <a:solidFill>
                <a:srgbClr val="CCCCCC"/>
              </a:solidFill>
              <a:ln w="3175">
                <a:solidFill>
                  <a:schemeClr val="tx1"/>
                </a:solidFill>
              </a:ln>
              <a:effectLst/>
            </c:spPr>
          </c:marker>
          <c:dPt>
            <c:idx val="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0-B63A-4002-979B-F4CBC4FB07D3}"/>
              </c:ext>
            </c:extLst>
          </c:dPt>
          <c:dPt>
            <c:idx val="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1-B63A-4002-979B-F4CBC4FB07D3}"/>
              </c:ext>
            </c:extLst>
          </c:dPt>
          <c:dPt>
            <c:idx val="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2-B63A-4002-979B-F4CBC4FB07D3}"/>
              </c:ext>
            </c:extLst>
          </c:dPt>
          <c:dPt>
            <c:idx val="5"/>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3-B63A-4002-979B-F4CBC4FB07D3}"/>
              </c:ext>
            </c:extLst>
          </c:dPt>
          <c:dPt>
            <c:idx val="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4-B63A-4002-979B-F4CBC4FB07D3}"/>
              </c:ext>
            </c:extLst>
          </c:dPt>
          <c:dPt>
            <c:idx val="9"/>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5-B63A-4002-979B-F4CBC4FB07D3}"/>
              </c:ext>
            </c:extLst>
          </c:dPt>
          <c:dPt>
            <c:idx val="1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6-B63A-4002-979B-F4CBC4FB07D3}"/>
              </c:ext>
            </c:extLst>
          </c:dPt>
          <c:dPt>
            <c:idx val="1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7-B63A-4002-979B-F4CBC4FB07D3}"/>
              </c:ext>
            </c:extLst>
          </c:dPt>
          <c:dPt>
            <c:idx val="1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8-B63A-4002-979B-F4CBC4FB07D3}"/>
              </c:ext>
            </c:extLst>
          </c:dPt>
          <c:dPt>
            <c:idx val="2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9-B63A-4002-979B-F4CBC4FB07D3}"/>
              </c:ext>
            </c:extLst>
          </c:dPt>
          <c:dPt>
            <c:idx val="2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A-B63A-4002-979B-F4CBC4FB07D3}"/>
              </c:ext>
            </c:extLst>
          </c:dPt>
          <c:dPt>
            <c:idx val="2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B-B63A-4002-979B-F4CBC4FB07D3}"/>
              </c:ext>
            </c:extLst>
          </c:dPt>
          <c:dPt>
            <c:idx val="2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C-B63A-4002-979B-F4CBC4FB07D3}"/>
              </c:ext>
            </c:extLst>
          </c:dPt>
          <c:dPt>
            <c:idx val="3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D-B63A-4002-979B-F4CBC4FB07D3}"/>
              </c:ext>
            </c:extLst>
          </c:dPt>
          <c:dPt>
            <c:idx val="3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E-B63A-4002-979B-F4CBC4FB07D3}"/>
              </c:ext>
            </c:extLst>
          </c:dPt>
          <c:dPt>
            <c:idx val="33"/>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F-B63A-4002-979B-F4CBC4FB07D3}"/>
              </c:ext>
            </c:extLst>
          </c:dPt>
          <c:cat>
            <c:strRef>
              <c:f>figure1.5!$A$2:$A$6</c:f>
              <c:strCache>
                <c:ptCount val="5"/>
                <c:pt idx="0">
                  <c:v>Georgia</c:v>
                </c:pt>
                <c:pt idx="1">
                  <c:v>CA</c:v>
                </c:pt>
                <c:pt idx="2">
                  <c:v>EaP</c:v>
                </c:pt>
                <c:pt idx="3">
                  <c:v>MED</c:v>
                </c:pt>
                <c:pt idx="4">
                  <c:v>SEE</c:v>
                </c:pt>
              </c:strCache>
            </c:strRef>
          </c:cat>
          <c:val>
            <c:numRef>
              <c:f>figure1.5!$V$2:$V$6</c:f>
              <c:numCache>
                <c:formatCode>General</c:formatCode>
                <c:ptCount val="5"/>
                <c:pt idx="0">
                  <c:v>2.5808930397033691</c:v>
                </c:pt>
                <c:pt idx="1">
                  <c:v>-1.1177337728440762E-2</c:v>
                </c:pt>
                <c:pt idx="2">
                  <c:v>-0.21381089091300964</c:v>
                </c:pt>
                <c:pt idx="3">
                  <c:v>0.38947832584381104</c:v>
                </c:pt>
                <c:pt idx="4">
                  <c:v>0.4175533652305603</c:v>
                </c:pt>
              </c:numCache>
            </c:numRef>
          </c:val>
          <c:smooth val="0"/>
          <c:extLst>
            <c:ext xmlns:c16="http://schemas.microsoft.com/office/drawing/2014/chart" uri="{C3380CC4-5D6E-409C-BE32-E72D297353CC}">
              <c16:uniqueId val="{00000010-B63A-4002-979B-F4CBC4FB07D3}"/>
            </c:ext>
          </c:extLst>
        </c:ser>
        <c:ser>
          <c:idx val="0"/>
          <c:order val="1"/>
          <c:tx>
            <c:strRef>
              <c:f>figure1.5!$W$1</c:f>
              <c:strCache>
                <c:ptCount val="1"/>
                <c:pt idx="0">
                  <c:v>lb_sh_trained</c:v>
                </c:pt>
              </c:strCache>
            </c:strRef>
          </c:tx>
          <c:spPr>
            <a:ln w="25400" cap="rnd">
              <a:noFill/>
              <a:round/>
            </a:ln>
            <a:effectLst/>
          </c:spPr>
          <c:marker>
            <c:symbol val="dash"/>
            <c:size val="5"/>
            <c:spPr>
              <a:solidFill>
                <a:schemeClr val="tx1"/>
              </a:solidFill>
              <a:ln w="9525">
                <a:noFill/>
              </a:ln>
              <a:effectLst/>
            </c:spPr>
          </c:marker>
          <c:cat>
            <c:strRef>
              <c:f>figure1.5!$A$2:$A$6</c:f>
              <c:strCache>
                <c:ptCount val="5"/>
                <c:pt idx="0">
                  <c:v>Georgia</c:v>
                </c:pt>
                <c:pt idx="1">
                  <c:v>CA</c:v>
                </c:pt>
                <c:pt idx="2">
                  <c:v>EaP</c:v>
                </c:pt>
                <c:pt idx="3">
                  <c:v>MED</c:v>
                </c:pt>
                <c:pt idx="4">
                  <c:v>SEE</c:v>
                </c:pt>
              </c:strCache>
            </c:strRef>
          </c:cat>
          <c:val>
            <c:numRef>
              <c:f>figure1.5!$W$2:$W$6</c:f>
              <c:numCache>
                <c:formatCode>General</c:formatCode>
                <c:ptCount val="5"/>
                <c:pt idx="0">
                  <c:v>0.87059366703033447</c:v>
                </c:pt>
                <c:pt idx="1">
                  <c:v>-0.42917937040328979</c:v>
                </c:pt>
                <c:pt idx="2">
                  <c:v>-0.64233845472335815</c:v>
                </c:pt>
                <c:pt idx="3">
                  <c:v>-1.8830902874469757E-2</c:v>
                </c:pt>
                <c:pt idx="4">
                  <c:v>-5.7633902877569199E-2</c:v>
                </c:pt>
              </c:numCache>
            </c:numRef>
          </c:val>
          <c:smooth val="0"/>
          <c:extLst>
            <c:ext xmlns:c16="http://schemas.microsoft.com/office/drawing/2014/chart" uri="{C3380CC4-5D6E-409C-BE32-E72D297353CC}">
              <c16:uniqueId val="{00000011-B63A-4002-979B-F4CBC4FB07D3}"/>
            </c:ext>
          </c:extLst>
        </c:ser>
        <c:ser>
          <c:idx val="1"/>
          <c:order val="2"/>
          <c:tx>
            <c:strRef>
              <c:f>figure1.5!$X$1</c:f>
              <c:strCache>
                <c:ptCount val="1"/>
                <c:pt idx="0">
                  <c:v>type1_sh_trained</c:v>
                </c:pt>
              </c:strCache>
            </c:strRef>
          </c:tx>
          <c:spPr>
            <a:ln w="25400" cap="rnd">
              <a:noFill/>
              <a:round/>
            </a:ln>
            <a:effectLst/>
          </c:spPr>
          <c:marker>
            <c:symbol val="circle"/>
            <c:size val="8"/>
            <c:spPr>
              <a:solidFill>
                <a:srgbClr val="CCCCCC"/>
              </a:solidFill>
              <a:ln w="9525">
                <a:solidFill>
                  <a:schemeClr val="tx1"/>
                </a:solidFill>
              </a:ln>
              <a:effectLst/>
            </c:spPr>
          </c:marker>
          <c:dPt>
            <c:idx val="0"/>
            <c:marker>
              <c:symbol val="circle"/>
              <c:size val="8"/>
              <c:spPr>
                <a:solidFill>
                  <a:srgbClr val="4F81BD"/>
                </a:solidFill>
                <a:ln w="9525">
                  <a:solidFill>
                    <a:schemeClr val="tx1"/>
                  </a:solidFill>
                </a:ln>
                <a:effectLst/>
              </c:spPr>
            </c:marker>
            <c:bubble3D val="0"/>
            <c:extLst>
              <c:ext xmlns:c16="http://schemas.microsoft.com/office/drawing/2014/chart" uri="{C3380CC4-5D6E-409C-BE32-E72D297353CC}">
                <c16:uniqueId val="{00000012-B63A-4002-979B-F4CBC4FB07D3}"/>
              </c:ext>
            </c:extLst>
          </c:dPt>
          <c:cat>
            <c:strRef>
              <c:f>figure1.5!$A$2:$A$6</c:f>
              <c:strCache>
                <c:ptCount val="5"/>
                <c:pt idx="0">
                  <c:v>Georgia</c:v>
                </c:pt>
                <c:pt idx="1">
                  <c:v>CA</c:v>
                </c:pt>
                <c:pt idx="2">
                  <c:v>EaP</c:v>
                </c:pt>
                <c:pt idx="3">
                  <c:v>MED</c:v>
                </c:pt>
                <c:pt idx="4">
                  <c:v>SEE</c:v>
                </c:pt>
              </c:strCache>
            </c:strRef>
          </c:cat>
          <c:val>
            <c:numRef>
              <c:f>figure1.5!$X$2:$X$6</c:f>
              <c:numCache>
                <c:formatCode>General</c:formatCode>
                <c:ptCount val="5"/>
                <c:pt idx="0">
                  <c:v>1.7257434129714966</c:v>
                </c:pt>
                <c:pt idx="1">
                  <c:v>-0.22017835080623627</c:v>
                </c:pt>
                <c:pt idx="2">
                  <c:v>-0.42807468771934509</c:v>
                </c:pt>
                <c:pt idx="3">
                  <c:v>0.18532371520996094</c:v>
                </c:pt>
                <c:pt idx="4">
                  <c:v>0.1799597293138504</c:v>
                </c:pt>
              </c:numCache>
            </c:numRef>
          </c:val>
          <c:smooth val="0"/>
          <c:extLst>
            <c:ext xmlns:c16="http://schemas.microsoft.com/office/drawing/2014/chart" uri="{C3380CC4-5D6E-409C-BE32-E72D297353CC}">
              <c16:uniqueId val="{00000013-B63A-4002-979B-F4CBC4FB07D3}"/>
            </c:ext>
          </c:extLst>
        </c:ser>
        <c:dLbls>
          <c:showLegendKey val="0"/>
          <c:showVal val="0"/>
          <c:showCatName val="0"/>
          <c:showSerName val="0"/>
          <c:showPercent val="0"/>
          <c:showBubbleSize val="0"/>
        </c:dLbls>
        <c:hiLowLines>
          <c:spPr>
            <a:ln w="6350" cap="flat" cmpd="sng" algn="ctr">
              <a:solidFill>
                <a:schemeClr val="tx1">
                  <a:lumMod val="75000"/>
                  <a:lumOff val="25000"/>
                </a:schemeClr>
              </a:solidFill>
              <a:prstDash val="sysDash"/>
              <a:round/>
            </a:ln>
            <a:effectLst/>
          </c:spPr>
        </c:hiLowLines>
        <c:axId val="114262400"/>
        <c:axId val="114263936"/>
      </c:stockChart>
      <c:catAx>
        <c:axId val="114262400"/>
        <c:scaling>
          <c:orientation val="minMax"/>
        </c:scaling>
        <c:delete val="0"/>
        <c:axPos val="b"/>
        <c:numFmt formatCode="General" sourceLinked="1"/>
        <c:majorTickMark val="cross"/>
        <c:minorTickMark val="none"/>
        <c:tickLblPos val="low"/>
        <c:spPr>
          <a:noFill/>
          <a:ln w="6350"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14263936"/>
        <c:crosses val="autoZero"/>
        <c:auto val="1"/>
        <c:lblAlgn val="ctr"/>
        <c:lblOffset val="100"/>
        <c:noMultiLvlLbl val="0"/>
      </c:catAx>
      <c:valAx>
        <c:axId val="114263936"/>
        <c:scaling>
          <c:orientation val="minMax"/>
        </c:scaling>
        <c:delete val="0"/>
        <c:axPos val="l"/>
        <c:majorGridlines>
          <c:spPr>
            <a:ln w="9525" cap="flat" cmpd="sng" algn="ctr">
              <a:no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4262400"/>
        <c:crosses val="autoZero"/>
        <c:crossBetween val="between"/>
      </c:valAx>
      <c:spPr>
        <a:solidFill>
          <a:srgbClr val="F4FFFF"/>
        </a:solidFill>
        <a:ln w="6350">
          <a:solidFill>
            <a:srgbClr val="000000"/>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100" dirty="0">
                <a:latin typeface="Arial" panose="020B0604020202020204" pitchFamily="34" charset="0"/>
                <a:cs typeface="Arial" panose="020B0604020202020204" pitchFamily="34" charset="0"/>
              </a:rPr>
              <a:t>D. Energy efficiency</a:t>
            </a:r>
          </a:p>
        </c:rich>
      </c:tx>
      <c:layout>
        <c:manualLayout>
          <c:xMode val="edge"/>
          <c:yMode val="edge"/>
          <c:x val="0.14786765547682953"/>
          <c:y val="2.360762156638816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3267716535433"/>
          <c:y val="0.14398148148148149"/>
          <c:w val="0.8508398950131234"/>
          <c:h val="0.73888852435112273"/>
        </c:manualLayout>
      </c:layout>
      <c:stockChart>
        <c:ser>
          <c:idx val="2"/>
          <c:order val="0"/>
          <c:tx>
            <c:strRef>
              <c:f>figure1.5!$J$1</c:f>
              <c:strCache>
                <c:ptCount val="1"/>
                <c:pt idx="0">
                  <c:v>ub_energy_eff</c:v>
                </c:pt>
              </c:strCache>
            </c:strRef>
          </c:tx>
          <c:spPr>
            <a:ln w="19050" cap="rnd">
              <a:noFill/>
              <a:round/>
            </a:ln>
            <a:effectLst/>
          </c:spPr>
          <c:marker>
            <c:symbol val="dash"/>
            <c:size val="5"/>
            <c:spPr>
              <a:solidFill>
                <a:srgbClr val="CCCCCC"/>
              </a:solidFill>
              <a:ln w="3175">
                <a:solidFill>
                  <a:schemeClr val="tx1"/>
                </a:solidFill>
              </a:ln>
              <a:effectLst/>
            </c:spPr>
          </c:marker>
          <c:dPt>
            <c:idx val="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0-380B-4989-A8E2-C6977A15F848}"/>
              </c:ext>
            </c:extLst>
          </c:dPt>
          <c:dPt>
            <c:idx val="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1-380B-4989-A8E2-C6977A15F848}"/>
              </c:ext>
            </c:extLst>
          </c:dPt>
          <c:dPt>
            <c:idx val="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2-380B-4989-A8E2-C6977A15F848}"/>
              </c:ext>
            </c:extLst>
          </c:dPt>
          <c:dPt>
            <c:idx val="5"/>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3-380B-4989-A8E2-C6977A15F848}"/>
              </c:ext>
            </c:extLst>
          </c:dPt>
          <c:dPt>
            <c:idx val="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4-380B-4989-A8E2-C6977A15F848}"/>
              </c:ext>
            </c:extLst>
          </c:dPt>
          <c:dPt>
            <c:idx val="9"/>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5-380B-4989-A8E2-C6977A15F848}"/>
              </c:ext>
            </c:extLst>
          </c:dPt>
          <c:dPt>
            <c:idx val="1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6-380B-4989-A8E2-C6977A15F848}"/>
              </c:ext>
            </c:extLst>
          </c:dPt>
          <c:dPt>
            <c:idx val="1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7-380B-4989-A8E2-C6977A15F848}"/>
              </c:ext>
            </c:extLst>
          </c:dPt>
          <c:dPt>
            <c:idx val="1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8-380B-4989-A8E2-C6977A15F848}"/>
              </c:ext>
            </c:extLst>
          </c:dPt>
          <c:dPt>
            <c:idx val="2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9-380B-4989-A8E2-C6977A15F848}"/>
              </c:ext>
            </c:extLst>
          </c:dPt>
          <c:dPt>
            <c:idx val="2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A-380B-4989-A8E2-C6977A15F848}"/>
              </c:ext>
            </c:extLst>
          </c:dPt>
          <c:dPt>
            <c:idx val="2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B-380B-4989-A8E2-C6977A15F848}"/>
              </c:ext>
            </c:extLst>
          </c:dPt>
          <c:dPt>
            <c:idx val="2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C-380B-4989-A8E2-C6977A15F848}"/>
              </c:ext>
            </c:extLst>
          </c:dPt>
          <c:dPt>
            <c:idx val="3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D-380B-4989-A8E2-C6977A15F848}"/>
              </c:ext>
            </c:extLst>
          </c:dPt>
          <c:dPt>
            <c:idx val="3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E-380B-4989-A8E2-C6977A15F848}"/>
              </c:ext>
            </c:extLst>
          </c:dPt>
          <c:dPt>
            <c:idx val="33"/>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F-380B-4989-A8E2-C6977A15F848}"/>
              </c:ext>
            </c:extLst>
          </c:dPt>
          <c:cat>
            <c:strRef>
              <c:f>figure1.5!$A$2:$A$6</c:f>
              <c:strCache>
                <c:ptCount val="5"/>
                <c:pt idx="0">
                  <c:v>Georgia</c:v>
                </c:pt>
                <c:pt idx="1">
                  <c:v>CA</c:v>
                </c:pt>
                <c:pt idx="2">
                  <c:v>EaP</c:v>
                </c:pt>
                <c:pt idx="3">
                  <c:v>MED</c:v>
                </c:pt>
                <c:pt idx="4">
                  <c:v>SEE</c:v>
                </c:pt>
              </c:strCache>
            </c:strRef>
          </c:cat>
          <c:val>
            <c:numRef>
              <c:f>figure1.5!$J$2:$J$6</c:f>
              <c:numCache>
                <c:formatCode>General</c:formatCode>
                <c:ptCount val="5"/>
                <c:pt idx="0">
                  <c:v>1.7531224489212036</c:v>
                </c:pt>
                <c:pt idx="1">
                  <c:v>0.93714433908462524</c:v>
                </c:pt>
                <c:pt idx="2">
                  <c:v>0.50368261337280273</c:v>
                </c:pt>
                <c:pt idx="3">
                  <c:v>0.8641011118888855</c:v>
                </c:pt>
                <c:pt idx="4">
                  <c:v>0.46252173185348511</c:v>
                </c:pt>
              </c:numCache>
            </c:numRef>
          </c:val>
          <c:smooth val="0"/>
          <c:extLst>
            <c:ext xmlns:c16="http://schemas.microsoft.com/office/drawing/2014/chart" uri="{C3380CC4-5D6E-409C-BE32-E72D297353CC}">
              <c16:uniqueId val="{00000010-380B-4989-A8E2-C6977A15F848}"/>
            </c:ext>
          </c:extLst>
        </c:ser>
        <c:ser>
          <c:idx val="0"/>
          <c:order val="1"/>
          <c:tx>
            <c:strRef>
              <c:f>figure1.5!$K$1</c:f>
              <c:strCache>
                <c:ptCount val="1"/>
                <c:pt idx="0">
                  <c:v>lb_energy_eff</c:v>
                </c:pt>
              </c:strCache>
            </c:strRef>
          </c:tx>
          <c:spPr>
            <a:ln w="25400" cap="rnd">
              <a:noFill/>
              <a:round/>
            </a:ln>
            <a:effectLst/>
          </c:spPr>
          <c:marker>
            <c:symbol val="dash"/>
            <c:size val="5"/>
            <c:spPr>
              <a:solidFill>
                <a:schemeClr val="tx1"/>
              </a:solidFill>
              <a:ln w="9525">
                <a:noFill/>
              </a:ln>
              <a:effectLst/>
            </c:spPr>
          </c:marker>
          <c:cat>
            <c:strRef>
              <c:f>figure1.5!$A$2:$A$6</c:f>
              <c:strCache>
                <c:ptCount val="5"/>
                <c:pt idx="0">
                  <c:v>Georgia</c:v>
                </c:pt>
                <c:pt idx="1">
                  <c:v>CA</c:v>
                </c:pt>
                <c:pt idx="2">
                  <c:v>EaP</c:v>
                </c:pt>
                <c:pt idx="3">
                  <c:v>MED</c:v>
                </c:pt>
                <c:pt idx="4">
                  <c:v>SEE</c:v>
                </c:pt>
              </c:strCache>
            </c:strRef>
          </c:cat>
          <c:val>
            <c:numRef>
              <c:f>figure1.5!$K$2:$K$6</c:f>
              <c:numCache>
                <c:formatCode>General</c:formatCode>
                <c:ptCount val="5"/>
                <c:pt idx="0">
                  <c:v>0.58909976482391357</c:v>
                </c:pt>
                <c:pt idx="1">
                  <c:v>-1.0351136922836304</c:v>
                </c:pt>
                <c:pt idx="2">
                  <c:v>-0.22785218060016632</c:v>
                </c:pt>
                <c:pt idx="3">
                  <c:v>0.26045495271682739</c:v>
                </c:pt>
                <c:pt idx="4">
                  <c:v>-0.68138593435287476</c:v>
                </c:pt>
              </c:numCache>
            </c:numRef>
          </c:val>
          <c:smooth val="0"/>
          <c:extLst>
            <c:ext xmlns:c16="http://schemas.microsoft.com/office/drawing/2014/chart" uri="{C3380CC4-5D6E-409C-BE32-E72D297353CC}">
              <c16:uniqueId val="{00000011-380B-4989-A8E2-C6977A15F848}"/>
            </c:ext>
          </c:extLst>
        </c:ser>
        <c:ser>
          <c:idx val="1"/>
          <c:order val="2"/>
          <c:tx>
            <c:strRef>
              <c:f>figure1.5!$L$1</c:f>
              <c:strCache>
                <c:ptCount val="1"/>
                <c:pt idx="0">
                  <c:v>type1_energy_eff</c:v>
                </c:pt>
              </c:strCache>
            </c:strRef>
          </c:tx>
          <c:spPr>
            <a:ln w="25400" cap="rnd">
              <a:noFill/>
              <a:round/>
            </a:ln>
            <a:effectLst/>
          </c:spPr>
          <c:marker>
            <c:symbol val="circle"/>
            <c:size val="8"/>
            <c:spPr>
              <a:solidFill>
                <a:srgbClr val="CCCCCC"/>
              </a:solidFill>
              <a:ln w="9525">
                <a:solidFill>
                  <a:schemeClr val="tx1"/>
                </a:solidFill>
              </a:ln>
              <a:effectLst/>
            </c:spPr>
          </c:marker>
          <c:dPt>
            <c:idx val="0"/>
            <c:marker>
              <c:symbol val="circle"/>
              <c:size val="8"/>
              <c:spPr>
                <a:solidFill>
                  <a:srgbClr val="4F81BD"/>
                </a:solidFill>
                <a:ln w="9525">
                  <a:solidFill>
                    <a:schemeClr val="tx1"/>
                  </a:solidFill>
                </a:ln>
                <a:effectLst/>
              </c:spPr>
            </c:marker>
            <c:bubble3D val="0"/>
            <c:extLst>
              <c:ext xmlns:c16="http://schemas.microsoft.com/office/drawing/2014/chart" uri="{C3380CC4-5D6E-409C-BE32-E72D297353CC}">
                <c16:uniqueId val="{00000012-380B-4989-A8E2-C6977A15F848}"/>
              </c:ext>
            </c:extLst>
          </c:dPt>
          <c:cat>
            <c:strRef>
              <c:f>figure1.5!$A$2:$A$6</c:f>
              <c:strCache>
                <c:ptCount val="5"/>
                <c:pt idx="0">
                  <c:v>Georgia</c:v>
                </c:pt>
                <c:pt idx="1">
                  <c:v>CA</c:v>
                </c:pt>
                <c:pt idx="2">
                  <c:v>EaP</c:v>
                </c:pt>
                <c:pt idx="3">
                  <c:v>MED</c:v>
                </c:pt>
                <c:pt idx="4">
                  <c:v>SEE</c:v>
                </c:pt>
              </c:strCache>
            </c:strRef>
          </c:cat>
          <c:val>
            <c:numRef>
              <c:f>figure1.5!$L$2:$L$6</c:f>
              <c:numCache>
                <c:formatCode>General</c:formatCode>
                <c:ptCount val="5"/>
                <c:pt idx="0">
                  <c:v>1.1711111068725586</c:v>
                </c:pt>
                <c:pt idx="1">
                  <c:v>-4.898466169834137E-2</c:v>
                </c:pt>
                <c:pt idx="2">
                  <c:v>0.1379152238368988</c:v>
                </c:pt>
                <c:pt idx="3">
                  <c:v>0.56227803230285645</c:v>
                </c:pt>
                <c:pt idx="4">
                  <c:v>-0.10943210124969482</c:v>
                </c:pt>
              </c:numCache>
            </c:numRef>
          </c:val>
          <c:smooth val="0"/>
          <c:extLst>
            <c:ext xmlns:c16="http://schemas.microsoft.com/office/drawing/2014/chart" uri="{C3380CC4-5D6E-409C-BE32-E72D297353CC}">
              <c16:uniqueId val="{00000013-380B-4989-A8E2-C6977A15F848}"/>
            </c:ext>
          </c:extLst>
        </c:ser>
        <c:dLbls>
          <c:showLegendKey val="0"/>
          <c:showVal val="0"/>
          <c:showCatName val="0"/>
          <c:showSerName val="0"/>
          <c:showPercent val="0"/>
          <c:showBubbleSize val="0"/>
        </c:dLbls>
        <c:hiLowLines>
          <c:spPr>
            <a:ln w="6350" cap="flat" cmpd="sng" algn="ctr">
              <a:solidFill>
                <a:schemeClr val="tx1">
                  <a:lumMod val="75000"/>
                  <a:lumOff val="25000"/>
                </a:schemeClr>
              </a:solidFill>
              <a:prstDash val="sysDash"/>
              <a:round/>
            </a:ln>
            <a:effectLst/>
          </c:spPr>
        </c:hiLowLines>
        <c:axId val="114262400"/>
        <c:axId val="114263936"/>
      </c:stockChart>
      <c:catAx>
        <c:axId val="114262400"/>
        <c:scaling>
          <c:orientation val="minMax"/>
        </c:scaling>
        <c:delete val="0"/>
        <c:axPos val="b"/>
        <c:numFmt formatCode="General" sourceLinked="1"/>
        <c:majorTickMark val="cross"/>
        <c:minorTickMark val="none"/>
        <c:tickLblPos val="low"/>
        <c:spPr>
          <a:noFill/>
          <a:ln w="6350"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14263936"/>
        <c:crosses val="autoZero"/>
        <c:auto val="1"/>
        <c:lblAlgn val="ctr"/>
        <c:lblOffset val="100"/>
        <c:noMultiLvlLbl val="0"/>
      </c:catAx>
      <c:valAx>
        <c:axId val="114263936"/>
        <c:scaling>
          <c:orientation val="minMax"/>
        </c:scaling>
        <c:delete val="0"/>
        <c:axPos val="l"/>
        <c:majorGridlines>
          <c:spPr>
            <a:ln w="9525" cap="flat" cmpd="sng" algn="ctr">
              <a:no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4262400"/>
        <c:crosses val="autoZero"/>
        <c:crossBetween val="between"/>
      </c:valAx>
      <c:spPr>
        <a:solidFill>
          <a:srgbClr val="F4FFFF"/>
        </a:solidFill>
        <a:ln w="6350">
          <a:solidFill>
            <a:srgbClr val="000000"/>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200" dirty="0">
                <a:latin typeface="Arial" panose="020B0604020202020204" pitchFamily="34" charset="0"/>
                <a:cs typeface="Arial" panose="020B0604020202020204" pitchFamily="34" charset="0"/>
              </a:rPr>
              <a:t>C. </a:t>
            </a:r>
            <a:r>
              <a:rPr lang="en-GB" sz="1100" dirty="0">
                <a:latin typeface="Arial" panose="020B0604020202020204" pitchFamily="34" charset="0"/>
                <a:cs typeface="Arial" panose="020B0604020202020204" pitchFamily="34" charset="0"/>
              </a:rPr>
              <a:t>Average</a:t>
            </a:r>
            <a:r>
              <a:rPr lang="en-GB" sz="1200" dirty="0">
                <a:latin typeface="Arial" panose="020B0604020202020204" pitchFamily="34" charset="0"/>
                <a:cs typeface="Arial" panose="020B0604020202020204" pitchFamily="34" charset="0"/>
              </a:rPr>
              <a:t> wage</a:t>
            </a:r>
          </a:p>
        </c:rich>
      </c:tx>
      <c:layout>
        <c:manualLayout>
          <c:xMode val="edge"/>
          <c:yMode val="edge"/>
          <c:x val="0.22327757495579614"/>
          <c:y val="1.85185630422151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33267716535433"/>
          <c:y val="0.14398148148148149"/>
          <c:w val="0.8508398950131234"/>
          <c:h val="0.73888852435112273"/>
        </c:manualLayout>
      </c:layout>
      <c:stockChart>
        <c:ser>
          <c:idx val="2"/>
          <c:order val="0"/>
          <c:tx>
            <c:strRef>
              <c:f>figure1.5!$F$1</c:f>
              <c:strCache>
                <c:ptCount val="1"/>
                <c:pt idx="0">
                  <c:v>ub_wage</c:v>
                </c:pt>
              </c:strCache>
            </c:strRef>
          </c:tx>
          <c:spPr>
            <a:ln w="19050" cap="rnd">
              <a:noFill/>
              <a:round/>
            </a:ln>
            <a:effectLst/>
          </c:spPr>
          <c:marker>
            <c:symbol val="dash"/>
            <c:size val="5"/>
            <c:spPr>
              <a:solidFill>
                <a:srgbClr val="CCCCCC"/>
              </a:solidFill>
              <a:ln w="3175">
                <a:solidFill>
                  <a:schemeClr val="tx1"/>
                </a:solidFill>
              </a:ln>
              <a:effectLst/>
            </c:spPr>
          </c:marker>
          <c:dPt>
            <c:idx val="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0-E1E2-49B4-A846-C5F20CC43D16}"/>
              </c:ext>
            </c:extLst>
          </c:dPt>
          <c:dPt>
            <c:idx val="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1-E1E2-49B4-A846-C5F20CC43D16}"/>
              </c:ext>
            </c:extLst>
          </c:dPt>
          <c:dPt>
            <c:idx val="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2-E1E2-49B4-A846-C5F20CC43D16}"/>
              </c:ext>
            </c:extLst>
          </c:dPt>
          <c:dPt>
            <c:idx val="5"/>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3-E1E2-49B4-A846-C5F20CC43D16}"/>
              </c:ext>
            </c:extLst>
          </c:dPt>
          <c:dPt>
            <c:idx val="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4-E1E2-49B4-A846-C5F20CC43D16}"/>
              </c:ext>
            </c:extLst>
          </c:dPt>
          <c:dPt>
            <c:idx val="9"/>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5-E1E2-49B4-A846-C5F20CC43D16}"/>
              </c:ext>
            </c:extLst>
          </c:dPt>
          <c:dPt>
            <c:idx val="1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6-E1E2-49B4-A846-C5F20CC43D16}"/>
              </c:ext>
            </c:extLst>
          </c:dPt>
          <c:dPt>
            <c:idx val="1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7-E1E2-49B4-A846-C5F20CC43D16}"/>
              </c:ext>
            </c:extLst>
          </c:dPt>
          <c:dPt>
            <c:idx val="1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8-E1E2-49B4-A846-C5F20CC43D16}"/>
              </c:ext>
            </c:extLst>
          </c:dPt>
          <c:dPt>
            <c:idx val="2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9-E1E2-49B4-A846-C5F20CC43D16}"/>
              </c:ext>
            </c:extLst>
          </c:dPt>
          <c:dPt>
            <c:idx val="22"/>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A-E1E2-49B4-A846-C5F20CC43D16}"/>
              </c:ext>
            </c:extLst>
          </c:dPt>
          <c:dPt>
            <c:idx val="24"/>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B-E1E2-49B4-A846-C5F20CC43D16}"/>
              </c:ext>
            </c:extLst>
          </c:dPt>
          <c:dPt>
            <c:idx val="27"/>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C-E1E2-49B4-A846-C5F20CC43D16}"/>
              </c:ext>
            </c:extLst>
          </c:dPt>
          <c:dPt>
            <c:idx val="30"/>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D-E1E2-49B4-A846-C5F20CC43D16}"/>
              </c:ext>
            </c:extLst>
          </c:dPt>
          <c:dPt>
            <c:idx val="31"/>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E-E1E2-49B4-A846-C5F20CC43D16}"/>
              </c:ext>
            </c:extLst>
          </c:dPt>
          <c:dPt>
            <c:idx val="33"/>
            <c:marker>
              <c:symbol val="dash"/>
              <c:size val="5"/>
              <c:spPr>
                <a:solidFill>
                  <a:srgbClr val="CCCCCC"/>
                </a:solidFill>
                <a:ln w="3175">
                  <a:solidFill>
                    <a:schemeClr val="tx1"/>
                  </a:solidFill>
                </a:ln>
                <a:effectLst/>
              </c:spPr>
            </c:marker>
            <c:bubble3D val="0"/>
            <c:extLst>
              <c:ext xmlns:c16="http://schemas.microsoft.com/office/drawing/2014/chart" uri="{C3380CC4-5D6E-409C-BE32-E72D297353CC}">
                <c16:uniqueId val="{0000000F-E1E2-49B4-A846-C5F20CC43D16}"/>
              </c:ext>
            </c:extLst>
          </c:dPt>
          <c:cat>
            <c:strRef>
              <c:f>figure1.5!$A$2:$A$6</c:f>
              <c:strCache>
                <c:ptCount val="5"/>
                <c:pt idx="0">
                  <c:v>Georgia</c:v>
                </c:pt>
                <c:pt idx="1">
                  <c:v>CA</c:v>
                </c:pt>
                <c:pt idx="2">
                  <c:v>EaP</c:v>
                </c:pt>
                <c:pt idx="3">
                  <c:v>MED</c:v>
                </c:pt>
                <c:pt idx="4">
                  <c:v>SEE</c:v>
                </c:pt>
              </c:strCache>
            </c:strRef>
          </c:cat>
          <c:val>
            <c:numRef>
              <c:f>figure1.5!$F$2:$F$6</c:f>
              <c:numCache>
                <c:formatCode>General</c:formatCode>
                <c:ptCount val="5"/>
                <c:pt idx="0">
                  <c:v>0.73588502407073975</c:v>
                </c:pt>
                <c:pt idx="1">
                  <c:v>0.90012258291244507</c:v>
                </c:pt>
                <c:pt idx="2">
                  <c:v>0.22137625515460968</c:v>
                </c:pt>
                <c:pt idx="3">
                  <c:v>0.59429079294204712</c:v>
                </c:pt>
                <c:pt idx="4">
                  <c:v>9.0152320861816406</c:v>
                </c:pt>
              </c:numCache>
            </c:numRef>
          </c:val>
          <c:smooth val="0"/>
          <c:extLst>
            <c:ext xmlns:c16="http://schemas.microsoft.com/office/drawing/2014/chart" uri="{C3380CC4-5D6E-409C-BE32-E72D297353CC}">
              <c16:uniqueId val="{00000010-E1E2-49B4-A846-C5F20CC43D16}"/>
            </c:ext>
          </c:extLst>
        </c:ser>
        <c:ser>
          <c:idx val="0"/>
          <c:order val="1"/>
          <c:tx>
            <c:strRef>
              <c:f>figure1.5!$G$1</c:f>
              <c:strCache>
                <c:ptCount val="1"/>
                <c:pt idx="0">
                  <c:v>lb_wage</c:v>
                </c:pt>
              </c:strCache>
            </c:strRef>
          </c:tx>
          <c:spPr>
            <a:ln w="25400" cap="rnd">
              <a:noFill/>
              <a:round/>
            </a:ln>
            <a:effectLst/>
          </c:spPr>
          <c:marker>
            <c:symbol val="dash"/>
            <c:size val="5"/>
            <c:spPr>
              <a:solidFill>
                <a:schemeClr val="tx1"/>
              </a:solidFill>
              <a:ln w="9525">
                <a:noFill/>
              </a:ln>
              <a:effectLst/>
            </c:spPr>
          </c:marker>
          <c:cat>
            <c:strRef>
              <c:f>figure1.5!$A$2:$A$6</c:f>
              <c:strCache>
                <c:ptCount val="5"/>
                <c:pt idx="0">
                  <c:v>Georgia</c:v>
                </c:pt>
                <c:pt idx="1">
                  <c:v>CA</c:v>
                </c:pt>
                <c:pt idx="2">
                  <c:v>EaP</c:v>
                </c:pt>
                <c:pt idx="3">
                  <c:v>MED</c:v>
                </c:pt>
                <c:pt idx="4">
                  <c:v>SEE</c:v>
                </c:pt>
              </c:strCache>
            </c:strRef>
          </c:cat>
          <c:val>
            <c:numRef>
              <c:f>figure1.5!$G$2:$G$6</c:f>
              <c:numCache>
                <c:formatCode>General</c:formatCode>
                <c:ptCount val="5"/>
                <c:pt idx="0">
                  <c:v>0.10433174669742584</c:v>
                </c:pt>
                <c:pt idx="1">
                  <c:v>0.44223922491073608</c:v>
                </c:pt>
                <c:pt idx="2">
                  <c:v>-1.0699119567871094</c:v>
                </c:pt>
                <c:pt idx="3">
                  <c:v>-1.4851745367050171</c:v>
                </c:pt>
                <c:pt idx="4">
                  <c:v>5.0009417533874512</c:v>
                </c:pt>
              </c:numCache>
            </c:numRef>
          </c:val>
          <c:smooth val="0"/>
          <c:extLst>
            <c:ext xmlns:c16="http://schemas.microsoft.com/office/drawing/2014/chart" uri="{C3380CC4-5D6E-409C-BE32-E72D297353CC}">
              <c16:uniqueId val="{00000011-E1E2-49B4-A846-C5F20CC43D16}"/>
            </c:ext>
          </c:extLst>
        </c:ser>
        <c:ser>
          <c:idx val="1"/>
          <c:order val="2"/>
          <c:tx>
            <c:strRef>
              <c:f>figure1.5!$H$1</c:f>
              <c:strCache>
                <c:ptCount val="1"/>
                <c:pt idx="0">
                  <c:v>type1_wage</c:v>
                </c:pt>
              </c:strCache>
            </c:strRef>
          </c:tx>
          <c:spPr>
            <a:ln w="25400" cap="rnd">
              <a:noFill/>
              <a:round/>
            </a:ln>
            <a:effectLst/>
          </c:spPr>
          <c:marker>
            <c:symbol val="circle"/>
            <c:size val="8"/>
            <c:spPr>
              <a:solidFill>
                <a:srgbClr val="CCCCCC"/>
              </a:solidFill>
              <a:ln w="9525">
                <a:solidFill>
                  <a:schemeClr val="tx1"/>
                </a:solidFill>
              </a:ln>
              <a:effectLst/>
            </c:spPr>
          </c:marker>
          <c:dPt>
            <c:idx val="0"/>
            <c:marker>
              <c:symbol val="circle"/>
              <c:size val="8"/>
              <c:spPr>
                <a:solidFill>
                  <a:srgbClr val="4F81BD"/>
                </a:solidFill>
                <a:ln w="9525">
                  <a:solidFill>
                    <a:schemeClr val="tx1"/>
                  </a:solidFill>
                </a:ln>
                <a:effectLst/>
              </c:spPr>
            </c:marker>
            <c:bubble3D val="0"/>
            <c:extLst>
              <c:ext xmlns:c16="http://schemas.microsoft.com/office/drawing/2014/chart" uri="{C3380CC4-5D6E-409C-BE32-E72D297353CC}">
                <c16:uniqueId val="{00000012-E1E2-49B4-A846-C5F20CC43D16}"/>
              </c:ext>
            </c:extLst>
          </c:dPt>
          <c:cat>
            <c:strRef>
              <c:f>figure1.5!$A$2:$A$6</c:f>
              <c:strCache>
                <c:ptCount val="5"/>
                <c:pt idx="0">
                  <c:v>Georgia</c:v>
                </c:pt>
                <c:pt idx="1">
                  <c:v>CA</c:v>
                </c:pt>
                <c:pt idx="2">
                  <c:v>EaP</c:v>
                </c:pt>
                <c:pt idx="3">
                  <c:v>MED</c:v>
                </c:pt>
                <c:pt idx="4">
                  <c:v>SEE</c:v>
                </c:pt>
              </c:strCache>
            </c:strRef>
          </c:cat>
          <c:val>
            <c:numRef>
              <c:f>figure1.5!$H$2:$H$6</c:f>
              <c:numCache>
                <c:formatCode>General</c:formatCode>
                <c:ptCount val="5"/>
                <c:pt idx="0">
                  <c:v>0.4201083779335022</c:v>
                </c:pt>
                <c:pt idx="1">
                  <c:v>0.67118090391159058</c:v>
                </c:pt>
                <c:pt idx="2">
                  <c:v>-0.42426785826683044</c:v>
                </c:pt>
                <c:pt idx="3">
                  <c:v>-0.44544187188148499</c:v>
                </c:pt>
                <c:pt idx="4">
                  <c:v>7.008087158203125</c:v>
                </c:pt>
              </c:numCache>
            </c:numRef>
          </c:val>
          <c:smooth val="0"/>
          <c:extLst>
            <c:ext xmlns:c16="http://schemas.microsoft.com/office/drawing/2014/chart" uri="{C3380CC4-5D6E-409C-BE32-E72D297353CC}">
              <c16:uniqueId val="{00000013-E1E2-49B4-A846-C5F20CC43D16}"/>
            </c:ext>
          </c:extLst>
        </c:ser>
        <c:dLbls>
          <c:showLegendKey val="0"/>
          <c:showVal val="0"/>
          <c:showCatName val="0"/>
          <c:showSerName val="0"/>
          <c:showPercent val="0"/>
          <c:showBubbleSize val="0"/>
        </c:dLbls>
        <c:hiLowLines>
          <c:spPr>
            <a:ln w="6350" cap="flat" cmpd="sng" algn="ctr">
              <a:solidFill>
                <a:schemeClr val="tx1">
                  <a:lumMod val="75000"/>
                  <a:lumOff val="25000"/>
                </a:schemeClr>
              </a:solidFill>
              <a:prstDash val="sysDash"/>
              <a:round/>
            </a:ln>
            <a:effectLst/>
          </c:spPr>
        </c:hiLowLines>
        <c:axId val="114262400"/>
        <c:axId val="114263936"/>
      </c:stockChart>
      <c:catAx>
        <c:axId val="114262400"/>
        <c:scaling>
          <c:orientation val="minMax"/>
        </c:scaling>
        <c:delete val="0"/>
        <c:axPos val="b"/>
        <c:numFmt formatCode="General" sourceLinked="1"/>
        <c:majorTickMark val="cross"/>
        <c:minorTickMark val="none"/>
        <c:tickLblPos val="low"/>
        <c:spPr>
          <a:noFill/>
          <a:ln w="6350"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crossAx val="114263936"/>
        <c:crosses val="autoZero"/>
        <c:auto val="1"/>
        <c:lblAlgn val="ctr"/>
        <c:lblOffset val="100"/>
        <c:noMultiLvlLbl val="0"/>
      </c:catAx>
      <c:valAx>
        <c:axId val="114263936"/>
        <c:scaling>
          <c:orientation val="minMax"/>
          <c:max val="10"/>
          <c:min val="-2"/>
        </c:scaling>
        <c:delete val="0"/>
        <c:axPos val="l"/>
        <c:majorGridlines>
          <c:spPr>
            <a:ln w="9525" cap="flat" cmpd="sng" algn="ctr">
              <a:noFill/>
              <a:round/>
            </a:ln>
            <a:effectLst/>
          </c:spPr>
        </c:majorGridlines>
        <c:numFmt formatCode="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crossAx val="114262400"/>
        <c:crosses val="autoZero"/>
        <c:crossBetween val="between"/>
      </c:valAx>
      <c:spPr>
        <a:solidFill>
          <a:srgbClr val="F4FFFF"/>
        </a:solidFill>
        <a:ln w="6350">
          <a:solidFill>
            <a:srgbClr val="000000"/>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A1DD-A27E-4B0A-B841-335B1F2D60BE}" type="doc">
      <dgm:prSet loTypeId="urn:microsoft.com/office/officeart/2005/8/layout/matrix2" loCatId="matrix" qsTypeId="urn:microsoft.com/office/officeart/2005/8/quickstyle/simple2" qsCatId="simple" csTypeId="urn:microsoft.com/office/officeart/2005/8/colors/accent1_5" csCatId="accent1" phldr="1"/>
      <dgm:spPr/>
    </dgm:pt>
    <dgm:pt modelId="{B23D64BF-7F14-4A21-AD17-E1041D7BE983}">
      <dgm:prSet phldrT="[Text]" custT="1"/>
      <dgm:spPr/>
      <dgm:t>
        <a:bodyPr/>
        <a:lstStyle/>
        <a:p>
          <a:r>
            <a:rPr lang="en-US" sz="2400" dirty="0">
              <a:latin typeface="Calibri" panose="020F0502020204030204" pitchFamily="34" charset="0"/>
              <a:cs typeface="Calibri" panose="020F0502020204030204" pitchFamily="34" charset="0"/>
            </a:rPr>
            <a:t>Unqualified FET provisions</a:t>
          </a:r>
        </a:p>
      </dgm:t>
    </dgm:pt>
    <dgm:pt modelId="{0F5D7FE6-BB5E-4E0B-8F87-1100C3A96E2E}" type="parTrans" cxnId="{BD3A53A4-C0E7-49CC-9DC4-739190BF84A5}">
      <dgm:prSet/>
      <dgm:spPr/>
      <dgm:t>
        <a:bodyPr/>
        <a:lstStyle/>
        <a:p>
          <a:endParaRPr lang="en-US"/>
        </a:p>
      </dgm:t>
    </dgm:pt>
    <dgm:pt modelId="{BA2740C5-8C79-4833-9CCF-FF137777E32B}" type="sibTrans" cxnId="{BD3A53A4-C0E7-49CC-9DC4-739190BF84A5}">
      <dgm:prSet/>
      <dgm:spPr/>
      <dgm:t>
        <a:bodyPr/>
        <a:lstStyle/>
        <a:p>
          <a:endParaRPr lang="en-US"/>
        </a:p>
      </dgm:t>
    </dgm:pt>
    <dgm:pt modelId="{25A6FF8C-2361-43EE-8684-0F38BE441CFE}">
      <dgm:prSet phldrT="[Text]" custT="1"/>
      <dgm:spPr/>
      <dgm:t>
        <a:bodyPr/>
        <a:lstStyle/>
        <a:p>
          <a:r>
            <a:rPr lang="en-US" sz="2400" dirty="0">
              <a:latin typeface="Calibri" panose="020F0502020204030204" pitchFamily="34" charset="0"/>
              <a:cs typeface="Calibri" panose="020F0502020204030204" pitchFamily="34" charset="0"/>
            </a:rPr>
            <a:t>Lightly regulated ISDS provisions</a:t>
          </a:r>
        </a:p>
      </dgm:t>
    </dgm:pt>
    <dgm:pt modelId="{1099D784-A1E5-411C-AB3C-E4CECAA22282}" type="parTrans" cxnId="{B130D6A5-F48D-4586-A505-2D0CC2643F10}">
      <dgm:prSet/>
      <dgm:spPr/>
      <dgm:t>
        <a:bodyPr/>
        <a:lstStyle/>
        <a:p>
          <a:endParaRPr lang="en-US"/>
        </a:p>
      </dgm:t>
    </dgm:pt>
    <dgm:pt modelId="{298FE6AE-058F-4741-BAD8-34985087DBD1}" type="sibTrans" cxnId="{B130D6A5-F48D-4586-A505-2D0CC2643F10}">
      <dgm:prSet/>
      <dgm:spPr/>
      <dgm:t>
        <a:bodyPr/>
        <a:lstStyle/>
        <a:p>
          <a:endParaRPr lang="en-US"/>
        </a:p>
      </dgm:t>
    </dgm:pt>
    <dgm:pt modelId="{82C2D4AC-09CB-411D-8F8B-D0592CC3F485}">
      <dgm:prSet phldrT="[Text]" custT="1"/>
      <dgm:spPr/>
      <dgm:t>
        <a:bodyPr/>
        <a:lstStyle/>
        <a:p>
          <a:r>
            <a:rPr lang="en-US" sz="2000" dirty="0">
              <a:latin typeface="Calibri" panose="020F0502020204030204" pitchFamily="34" charset="0"/>
              <a:cs typeface="Calibri" panose="020F0502020204030204" pitchFamily="34" charset="0"/>
            </a:rPr>
            <a:t>Circumscribe MFN provisions;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limit treaty shopping</a:t>
          </a:r>
        </a:p>
      </dgm:t>
    </dgm:pt>
    <dgm:pt modelId="{B81FE6CC-C6F3-4988-9470-CF637A278EED}" type="parTrans" cxnId="{60C4015B-B32A-4479-BA51-60FC208A1D0B}">
      <dgm:prSet/>
      <dgm:spPr/>
      <dgm:t>
        <a:bodyPr/>
        <a:lstStyle/>
        <a:p>
          <a:endParaRPr lang="en-US"/>
        </a:p>
      </dgm:t>
    </dgm:pt>
    <dgm:pt modelId="{858350A5-5A53-4FD6-80C8-A5E9E56CDB0E}" type="sibTrans" cxnId="{60C4015B-B32A-4479-BA51-60FC208A1D0B}">
      <dgm:prSet/>
      <dgm:spPr/>
      <dgm:t>
        <a:bodyPr/>
        <a:lstStyle/>
        <a:p>
          <a:endParaRPr lang="en-US"/>
        </a:p>
      </dgm:t>
    </dgm:pt>
    <dgm:pt modelId="{BB1ECCE6-8B41-433A-BB94-DA8DFD5AE09E}">
      <dgm:prSet phldrT="[Text]" custT="1"/>
      <dgm:spPr/>
      <dgm:t>
        <a:bodyPr/>
        <a:lstStyle/>
        <a:p>
          <a:r>
            <a:rPr lang="en-US" sz="3200" dirty="0">
              <a:latin typeface="Calibri" panose="020F0502020204030204" pitchFamily="34" charset="0"/>
              <a:cs typeface="Calibri" panose="020F0502020204030204" pitchFamily="34" charset="0"/>
            </a:rPr>
            <a:t>Ensure policy space</a:t>
          </a:r>
        </a:p>
      </dgm:t>
    </dgm:pt>
    <dgm:pt modelId="{F90C5935-744E-40BB-8F64-77983A7338A8}" type="parTrans" cxnId="{0B5F23BD-8940-4B50-B7D9-718F986BAC34}">
      <dgm:prSet/>
      <dgm:spPr/>
      <dgm:t>
        <a:bodyPr/>
        <a:lstStyle/>
        <a:p>
          <a:endParaRPr lang="en-US"/>
        </a:p>
      </dgm:t>
    </dgm:pt>
    <dgm:pt modelId="{7FE2083A-6538-4070-8346-E42F6248DE16}" type="sibTrans" cxnId="{0B5F23BD-8940-4B50-B7D9-718F986BAC34}">
      <dgm:prSet/>
      <dgm:spPr/>
      <dgm:t>
        <a:bodyPr/>
        <a:lstStyle/>
        <a:p>
          <a:endParaRPr lang="en-US"/>
        </a:p>
      </dgm:t>
    </dgm:pt>
    <dgm:pt modelId="{FA1F8C5D-324C-4236-A41F-21A47A66AEFD}" type="pres">
      <dgm:prSet presAssocID="{F991A1DD-A27E-4B0A-B841-335B1F2D60BE}" presName="matrix" presStyleCnt="0">
        <dgm:presLayoutVars>
          <dgm:chMax val="1"/>
          <dgm:dir/>
          <dgm:resizeHandles val="exact"/>
        </dgm:presLayoutVars>
      </dgm:prSet>
      <dgm:spPr/>
    </dgm:pt>
    <dgm:pt modelId="{6E62A5D4-41F4-4BF2-BF48-310D109FB138}" type="pres">
      <dgm:prSet presAssocID="{F991A1DD-A27E-4B0A-B841-335B1F2D60BE}" presName="axisShape" presStyleLbl="bgShp" presStyleIdx="0" presStyleCnt="1" custLinFactNeighborY="3029"/>
      <dgm:spPr/>
    </dgm:pt>
    <dgm:pt modelId="{42CC0222-2CCB-470D-9597-D65083D9CF18}" type="pres">
      <dgm:prSet presAssocID="{F991A1DD-A27E-4B0A-B841-335B1F2D60BE}" presName="rect1" presStyleLbl="node1" presStyleIdx="0" presStyleCnt="4">
        <dgm:presLayoutVars>
          <dgm:chMax val="0"/>
          <dgm:chPref val="0"/>
          <dgm:bulletEnabled val="1"/>
        </dgm:presLayoutVars>
      </dgm:prSet>
      <dgm:spPr/>
      <dgm:t>
        <a:bodyPr/>
        <a:lstStyle/>
        <a:p>
          <a:endParaRPr lang="en-US"/>
        </a:p>
      </dgm:t>
    </dgm:pt>
    <dgm:pt modelId="{A70EBED8-1FFC-4497-B68F-1CA05B80AA1C}" type="pres">
      <dgm:prSet presAssocID="{F991A1DD-A27E-4B0A-B841-335B1F2D60BE}" presName="rect2" presStyleLbl="node1" presStyleIdx="1" presStyleCnt="4">
        <dgm:presLayoutVars>
          <dgm:chMax val="0"/>
          <dgm:chPref val="0"/>
          <dgm:bulletEnabled val="1"/>
        </dgm:presLayoutVars>
      </dgm:prSet>
      <dgm:spPr/>
      <dgm:t>
        <a:bodyPr/>
        <a:lstStyle/>
        <a:p>
          <a:endParaRPr lang="en-US"/>
        </a:p>
      </dgm:t>
    </dgm:pt>
    <dgm:pt modelId="{AB4D7C35-DA65-409A-BDE5-CD55FF773BCA}" type="pres">
      <dgm:prSet presAssocID="{F991A1DD-A27E-4B0A-B841-335B1F2D60BE}" presName="rect3" presStyleLbl="node1" presStyleIdx="2" presStyleCnt="4">
        <dgm:presLayoutVars>
          <dgm:chMax val="0"/>
          <dgm:chPref val="0"/>
          <dgm:bulletEnabled val="1"/>
        </dgm:presLayoutVars>
      </dgm:prSet>
      <dgm:spPr/>
      <dgm:t>
        <a:bodyPr/>
        <a:lstStyle/>
        <a:p>
          <a:endParaRPr lang="en-US"/>
        </a:p>
      </dgm:t>
    </dgm:pt>
    <dgm:pt modelId="{B9A461E6-FD8E-448B-AFB1-133A6B01E37A}" type="pres">
      <dgm:prSet presAssocID="{F991A1DD-A27E-4B0A-B841-335B1F2D60BE}" presName="rect4" presStyleLbl="node1" presStyleIdx="3" presStyleCnt="4">
        <dgm:presLayoutVars>
          <dgm:chMax val="0"/>
          <dgm:chPref val="0"/>
          <dgm:bulletEnabled val="1"/>
        </dgm:presLayoutVars>
      </dgm:prSet>
      <dgm:spPr/>
      <dgm:t>
        <a:bodyPr/>
        <a:lstStyle/>
        <a:p>
          <a:endParaRPr lang="en-US"/>
        </a:p>
      </dgm:t>
    </dgm:pt>
  </dgm:ptLst>
  <dgm:cxnLst>
    <dgm:cxn modelId="{900C6967-8C45-4A87-A563-6E2B91EA2C86}" type="presOf" srcId="{F991A1DD-A27E-4B0A-B841-335B1F2D60BE}" destId="{FA1F8C5D-324C-4236-A41F-21A47A66AEFD}" srcOrd="0" destOrd="0" presId="urn:microsoft.com/office/officeart/2005/8/layout/matrix2"/>
    <dgm:cxn modelId="{60C4015B-B32A-4479-BA51-60FC208A1D0B}" srcId="{F991A1DD-A27E-4B0A-B841-335B1F2D60BE}" destId="{82C2D4AC-09CB-411D-8F8B-D0592CC3F485}" srcOrd="2" destOrd="0" parTransId="{B81FE6CC-C6F3-4988-9470-CF637A278EED}" sibTransId="{858350A5-5A53-4FD6-80C8-A5E9E56CDB0E}"/>
    <dgm:cxn modelId="{B130D6A5-F48D-4586-A505-2D0CC2643F10}" srcId="{F991A1DD-A27E-4B0A-B841-335B1F2D60BE}" destId="{25A6FF8C-2361-43EE-8684-0F38BE441CFE}" srcOrd="1" destOrd="0" parTransId="{1099D784-A1E5-411C-AB3C-E4CECAA22282}" sibTransId="{298FE6AE-058F-4741-BAD8-34985087DBD1}"/>
    <dgm:cxn modelId="{07CE8D5E-D3DC-41D4-9F88-55346B02B949}" type="presOf" srcId="{B23D64BF-7F14-4A21-AD17-E1041D7BE983}" destId="{42CC0222-2CCB-470D-9597-D65083D9CF18}" srcOrd="0" destOrd="0" presId="urn:microsoft.com/office/officeart/2005/8/layout/matrix2"/>
    <dgm:cxn modelId="{BD3A53A4-C0E7-49CC-9DC4-739190BF84A5}" srcId="{F991A1DD-A27E-4B0A-B841-335B1F2D60BE}" destId="{B23D64BF-7F14-4A21-AD17-E1041D7BE983}" srcOrd="0" destOrd="0" parTransId="{0F5D7FE6-BB5E-4E0B-8F87-1100C3A96E2E}" sibTransId="{BA2740C5-8C79-4833-9CCF-FF137777E32B}"/>
    <dgm:cxn modelId="{EB3D29B4-6451-42EA-8F5D-FB280A318339}" type="presOf" srcId="{82C2D4AC-09CB-411D-8F8B-D0592CC3F485}" destId="{AB4D7C35-DA65-409A-BDE5-CD55FF773BCA}" srcOrd="0" destOrd="0" presId="urn:microsoft.com/office/officeart/2005/8/layout/matrix2"/>
    <dgm:cxn modelId="{2FF085F6-DCDC-463A-9CBD-8A3D54E01A1C}" type="presOf" srcId="{BB1ECCE6-8B41-433A-BB94-DA8DFD5AE09E}" destId="{B9A461E6-FD8E-448B-AFB1-133A6B01E37A}" srcOrd="0" destOrd="0" presId="urn:microsoft.com/office/officeart/2005/8/layout/matrix2"/>
    <dgm:cxn modelId="{59AF0998-7D50-4577-BC27-7E5F1DF2E569}" type="presOf" srcId="{25A6FF8C-2361-43EE-8684-0F38BE441CFE}" destId="{A70EBED8-1FFC-4497-B68F-1CA05B80AA1C}" srcOrd="0" destOrd="0" presId="urn:microsoft.com/office/officeart/2005/8/layout/matrix2"/>
    <dgm:cxn modelId="{0B5F23BD-8940-4B50-B7D9-718F986BAC34}" srcId="{F991A1DD-A27E-4B0A-B841-335B1F2D60BE}" destId="{BB1ECCE6-8B41-433A-BB94-DA8DFD5AE09E}" srcOrd="3" destOrd="0" parTransId="{F90C5935-744E-40BB-8F64-77983A7338A8}" sibTransId="{7FE2083A-6538-4070-8346-E42F6248DE16}"/>
    <dgm:cxn modelId="{1343DA80-E9CA-4409-9D03-AFD0B25E116C}" type="presParOf" srcId="{FA1F8C5D-324C-4236-A41F-21A47A66AEFD}" destId="{6E62A5D4-41F4-4BF2-BF48-310D109FB138}" srcOrd="0" destOrd="0" presId="urn:microsoft.com/office/officeart/2005/8/layout/matrix2"/>
    <dgm:cxn modelId="{4A655E7F-57BE-4C71-BE2C-328F80DB7F9A}" type="presParOf" srcId="{FA1F8C5D-324C-4236-A41F-21A47A66AEFD}" destId="{42CC0222-2CCB-470D-9597-D65083D9CF18}" srcOrd="1" destOrd="0" presId="urn:microsoft.com/office/officeart/2005/8/layout/matrix2"/>
    <dgm:cxn modelId="{244ED28E-7AAA-4B95-8354-BD530F100F68}" type="presParOf" srcId="{FA1F8C5D-324C-4236-A41F-21A47A66AEFD}" destId="{A70EBED8-1FFC-4497-B68F-1CA05B80AA1C}" srcOrd="2" destOrd="0" presId="urn:microsoft.com/office/officeart/2005/8/layout/matrix2"/>
    <dgm:cxn modelId="{52F44E6F-F178-49C7-A22F-BCA6CF0CA7E0}" type="presParOf" srcId="{FA1F8C5D-324C-4236-A41F-21A47A66AEFD}" destId="{AB4D7C35-DA65-409A-BDE5-CD55FF773BCA}" srcOrd="3" destOrd="0" presId="urn:microsoft.com/office/officeart/2005/8/layout/matrix2"/>
    <dgm:cxn modelId="{29CF0911-AC5F-4E81-99E2-55D5490EB798}" type="presParOf" srcId="{FA1F8C5D-324C-4236-A41F-21A47A66AEFD}" destId="{B9A461E6-FD8E-448B-AFB1-133A6B01E37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A5D4-41F4-4BF2-BF48-310D109FB138}">
      <dsp:nvSpPr>
        <dsp:cNvPr id="0" name=""/>
        <dsp:cNvSpPr/>
      </dsp:nvSpPr>
      <dsp:spPr>
        <a:xfrm>
          <a:off x="1270923" y="0"/>
          <a:ext cx="4899033" cy="489903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C0222-2CCB-470D-9597-D65083D9CF18}">
      <dsp:nvSpPr>
        <dsp:cNvPr id="0" name=""/>
        <dsp:cNvSpPr/>
      </dsp:nvSpPr>
      <dsp:spPr>
        <a:xfrm>
          <a:off x="1589360" y="318437"/>
          <a:ext cx="1959613" cy="1959613"/>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alibri" panose="020F0502020204030204" pitchFamily="34" charset="0"/>
              <a:cs typeface="Calibri" panose="020F0502020204030204" pitchFamily="34" charset="0"/>
            </a:rPr>
            <a:t>Unqualified FET provisions</a:t>
          </a:r>
        </a:p>
      </dsp:txBody>
      <dsp:txXfrm>
        <a:off x="1685020" y="414097"/>
        <a:ext cx="1768293" cy="1768293"/>
      </dsp:txXfrm>
    </dsp:sp>
    <dsp:sp modelId="{A70EBED8-1FFC-4497-B68F-1CA05B80AA1C}">
      <dsp:nvSpPr>
        <dsp:cNvPr id="0" name=""/>
        <dsp:cNvSpPr/>
      </dsp:nvSpPr>
      <dsp:spPr>
        <a:xfrm>
          <a:off x="3891906" y="318437"/>
          <a:ext cx="1959613" cy="1959613"/>
        </a:xfrm>
        <a:prstGeom prst="roundRect">
          <a:avLst/>
        </a:prstGeom>
        <a:solidFill>
          <a:schemeClr val="accent1">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Calibri" panose="020F0502020204030204" pitchFamily="34" charset="0"/>
              <a:cs typeface="Calibri" panose="020F0502020204030204" pitchFamily="34" charset="0"/>
            </a:rPr>
            <a:t>Lightly regulated ISDS provisions</a:t>
          </a:r>
        </a:p>
      </dsp:txBody>
      <dsp:txXfrm>
        <a:off x="3987566" y="414097"/>
        <a:ext cx="1768293" cy="1768293"/>
      </dsp:txXfrm>
    </dsp:sp>
    <dsp:sp modelId="{AB4D7C35-DA65-409A-BDE5-CD55FF773BCA}">
      <dsp:nvSpPr>
        <dsp:cNvPr id="0" name=""/>
        <dsp:cNvSpPr/>
      </dsp:nvSpPr>
      <dsp:spPr>
        <a:xfrm>
          <a:off x="1589360" y="2620982"/>
          <a:ext cx="1959613" cy="1959613"/>
        </a:xfrm>
        <a:prstGeom prst="roundRect">
          <a:avLst/>
        </a:prstGeom>
        <a:solidFill>
          <a:schemeClr val="accent1">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Circumscribe MFN provisions; </a:t>
          </a:r>
          <a:br>
            <a:rPr lang="en-US" sz="2000" kern="1200" dirty="0">
              <a:latin typeface="Calibri" panose="020F0502020204030204" pitchFamily="34" charset="0"/>
              <a:cs typeface="Calibri" panose="020F0502020204030204" pitchFamily="34" charset="0"/>
            </a:rPr>
          </a:br>
          <a:r>
            <a:rPr lang="en-US" sz="2000" kern="1200" dirty="0">
              <a:latin typeface="Calibri" panose="020F0502020204030204" pitchFamily="34" charset="0"/>
              <a:cs typeface="Calibri" panose="020F0502020204030204" pitchFamily="34" charset="0"/>
            </a:rPr>
            <a:t>limit treaty shopping</a:t>
          </a:r>
        </a:p>
      </dsp:txBody>
      <dsp:txXfrm>
        <a:off x="1685020" y="2716642"/>
        <a:ext cx="1768293" cy="1768293"/>
      </dsp:txXfrm>
    </dsp:sp>
    <dsp:sp modelId="{B9A461E6-FD8E-448B-AFB1-133A6B01E37A}">
      <dsp:nvSpPr>
        <dsp:cNvPr id="0" name=""/>
        <dsp:cNvSpPr/>
      </dsp:nvSpPr>
      <dsp:spPr>
        <a:xfrm>
          <a:off x="3891906" y="2620982"/>
          <a:ext cx="1959613" cy="1959613"/>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latin typeface="Calibri" panose="020F0502020204030204" pitchFamily="34" charset="0"/>
              <a:cs typeface="Calibri" panose="020F0502020204030204" pitchFamily="34" charset="0"/>
            </a:rPr>
            <a:t>Ensure policy space</a:t>
          </a:r>
        </a:p>
      </dsp:txBody>
      <dsp:txXfrm>
        <a:off x="3987566" y="2716642"/>
        <a:ext cx="1768293" cy="176829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0.8978</cdr:x>
      <cdr:y>0.60117</cdr:y>
    </cdr:from>
    <cdr:to>
      <cdr:x>0.91454</cdr:x>
      <cdr:y>0.95053</cdr:y>
    </cdr:to>
    <cdr:sp macro="" textlink="">
      <cdr:nvSpPr>
        <cdr:cNvPr id="3" name="Rectangle 2"/>
        <cdr:cNvSpPr/>
      </cdr:nvSpPr>
      <cdr:spPr>
        <a:xfrm xmlns:a="http://schemas.openxmlformats.org/drawingml/2006/main">
          <a:off x="8589169" y="3066803"/>
          <a:ext cx="160195" cy="1782222"/>
        </a:xfrm>
        <a:prstGeom xmlns:a="http://schemas.openxmlformats.org/drawingml/2006/main" prst="rect">
          <a:avLst/>
        </a:prstGeom>
        <a:noFill xmlns:a="http://schemas.openxmlformats.org/drawingml/2006/main"/>
        <a:ln xmlns:a="http://schemas.openxmlformats.org/drawingml/2006/main" w="6350">
          <a:solidFill>
            <a:srgbClr val="C0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0.59715</cdr:x>
      <cdr:y>0.16175</cdr:y>
    </cdr:from>
    <cdr:to>
      <cdr:x>0.61618</cdr:x>
      <cdr:y>0.19436</cdr:y>
    </cdr:to>
    <cdr:sp macro="" textlink="">
      <cdr:nvSpPr>
        <cdr:cNvPr id="114" name="xlamShapesMarker"/>
        <cdr:cNvSpPr/>
      </cdr:nvSpPr>
      <cdr:spPr>
        <a:xfrm xmlns:a="http://schemas.openxmlformats.org/drawingml/2006/main">
          <a:off x="3031650" y="479159"/>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0.57998</cdr:x>
      <cdr:y>0.16582</cdr:y>
    </cdr:from>
    <cdr:to>
      <cdr:x>0.60835</cdr:x>
      <cdr:y>0.19012</cdr:y>
    </cdr:to>
    <cdr:sp macro="" textlink="">
      <cdr:nvSpPr>
        <cdr:cNvPr id="115" name="xlamShapesMarker"/>
        <cdr:cNvSpPr/>
      </cdr:nvSpPr>
      <cdr:spPr>
        <a:xfrm xmlns:a="http://schemas.openxmlformats.org/drawingml/2006/main">
          <a:off x="2800841" y="491194"/>
          <a:ext cx="136976" cy="72000"/>
        </a:xfrm>
        <a:prstGeom xmlns:a="http://schemas.openxmlformats.org/drawingml/2006/main" prst="rect">
          <a:avLst/>
        </a:prstGeom>
        <a:solidFill xmlns:a="http://schemas.openxmlformats.org/drawingml/2006/main">
          <a:srgbClr val="4F81BD"/>
        </a:solid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0.22013</cdr:y>
    </cdr:from>
    <cdr:to>
      <cdr:x>0.61618</cdr:x>
      <cdr:y>0.25274</cdr:y>
    </cdr:to>
    <cdr:sp macro="" textlink="">
      <cdr:nvSpPr>
        <cdr:cNvPr id="116" name="xlamShapesMarker"/>
        <cdr:cNvSpPr/>
      </cdr:nvSpPr>
      <cdr:spPr>
        <a:xfrm xmlns:a="http://schemas.openxmlformats.org/drawingml/2006/main">
          <a:off x="3031650" y="652094"/>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0.57801</cdr:x>
      <cdr:y>0.22741</cdr:y>
    </cdr:from>
    <cdr:to>
      <cdr:x>0.60638</cdr:x>
      <cdr:y>0.25172</cdr:y>
    </cdr:to>
    <cdr:sp macro="" textlink="">
      <cdr:nvSpPr>
        <cdr:cNvPr id="117" name="xlamShapesMarker"/>
        <cdr:cNvSpPr/>
      </cdr:nvSpPr>
      <cdr:spPr>
        <a:xfrm xmlns:a="http://schemas.openxmlformats.org/drawingml/2006/main">
          <a:off x="2791316" y="673654"/>
          <a:ext cx="136976" cy="72000"/>
        </a:xfrm>
        <a:prstGeom xmlns:a="http://schemas.openxmlformats.org/drawingml/2006/main" prst="rect">
          <a:avLst/>
        </a:prstGeom>
        <a:solidFill xmlns:a="http://schemas.openxmlformats.org/drawingml/2006/main">
          <a:srgbClr val="CCCCCC"/>
        </a:solid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0.27851</cdr:y>
    </cdr:from>
    <cdr:to>
      <cdr:x>0.61618</cdr:x>
      <cdr:y>0.31112</cdr:y>
    </cdr:to>
    <cdr:sp macro="" textlink="">
      <cdr:nvSpPr>
        <cdr:cNvPr id="118" name="xlamShapesMarker"/>
        <cdr:cNvSpPr/>
      </cdr:nvSpPr>
      <cdr:spPr>
        <a:xfrm xmlns:a="http://schemas.openxmlformats.org/drawingml/2006/main">
          <a:off x="3031650" y="825029"/>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0.57801</cdr:x>
      <cdr:y>0.28579</cdr:y>
    </cdr:from>
    <cdr:to>
      <cdr:x>0.60638</cdr:x>
      <cdr:y>0.3101</cdr:y>
    </cdr:to>
    <cdr:sp macro="" textlink="">
      <cdr:nvSpPr>
        <cdr:cNvPr id="119" name="xlamShapesMarker"/>
        <cdr:cNvSpPr/>
      </cdr:nvSpPr>
      <cdr:spPr>
        <a:xfrm xmlns:a="http://schemas.openxmlformats.org/drawingml/2006/main">
          <a:off x="2791316" y="846589"/>
          <a:ext cx="136976" cy="72000"/>
        </a:xfrm>
        <a:prstGeom xmlns:a="http://schemas.openxmlformats.org/drawingml/2006/main" prst="rect">
          <a:avLst/>
        </a:prstGeom>
        <a:solidFill xmlns:a="http://schemas.openxmlformats.org/drawingml/2006/main">
          <a:srgbClr val="A7B9E3"/>
        </a:solid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0.33689</cdr:y>
    </cdr:from>
    <cdr:to>
      <cdr:x>0.61618</cdr:x>
      <cdr:y>0.36949</cdr:y>
    </cdr:to>
    <cdr:sp macro="" textlink="">
      <cdr:nvSpPr>
        <cdr:cNvPr id="140" name="xlamShapesMarker"/>
        <cdr:cNvSpPr/>
      </cdr:nvSpPr>
      <cdr:spPr>
        <a:xfrm xmlns:a="http://schemas.openxmlformats.org/drawingml/2006/main">
          <a:off x="3031650" y="997964"/>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0.57801</cdr:x>
      <cdr:y>0.34417</cdr:y>
    </cdr:from>
    <cdr:to>
      <cdr:x>0.60638</cdr:x>
      <cdr:y>0.36847</cdr:y>
    </cdr:to>
    <cdr:sp macro="" textlink="">
      <cdr:nvSpPr>
        <cdr:cNvPr id="141" name="xlamShapesMarker"/>
        <cdr:cNvSpPr/>
      </cdr:nvSpPr>
      <cdr:spPr>
        <a:xfrm xmlns:a="http://schemas.openxmlformats.org/drawingml/2006/main">
          <a:off x="2791316" y="1019524"/>
          <a:ext cx="136976" cy="72000"/>
        </a:xfrm>
        <a:prstGeom xmlns:a="http://schemas.openxmlformats.org/drawingml/2006/main" prst="rect">
          <a:avLst/>
        </a:prstGeom>
        <a:solidFill xmlns:a="http://schemas.openxmlformats.org/drawingml/2006/main">
          <a:srgbClr val="929292"/>
        </a:solid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0.39527</cdr:y>
    </cdr:from>
    <cdr:to>
      <cdr:x>0.61618</cdr:x>
      <cdr:y>0.42787</cdr:y>
    </cdr:to>
    <cdr:sp macro="" textlink="">
      <cdr:nvSpPr>
        <cdr:cNvPr id="142" name="xlamShapesMarker"/>
        <cdr:cNvSpPr/>
      </cdr:nvSpPr>
      <cdr:spPr>
        <a:xfrm xmlns:a="http://schemas.openxmlformats.org/drawingml/2006/main">
          <a:off x="3031650" y="1170899"/>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0.57801</cdr:x>
      <cdr:y>0.40255</cdr:y>
    </cdr:from>
    <cdr:to>
      <cdr:x>0.60638</cdr:x>
      <cdr:y>0.42685</cdr:y>
    </cdr:to>
    <cdr:sp macro="" textlink="">
      <cdr:nvSpPr>
        <cdr:cNvPr id="143" name="xlamShapesMarker"/>
        <cdr:cNvSpPr/>
      </cdr:nvSpPr>
      <cdr:spPr>
        <a:xfrm xmlns:a="http://schemas.openxmlformats.org/drawingml/2006/main">
          <a:off x="2791316" y="1192459"/>
          <a:ext cx="136976" cy="72000"/>
        </a:xfrm>
        <a:prstGeom xmlns:a="http://schemas.openxmlformats.org/drawingml/2006/main" prst="rect">
          <a:avLst/>
        </a:prstGeom>
        <a:solidFill xmlns:a="http://schemas.openxmlformats.org/drawingml/2006/main">
          <a:srgbClr val="EDF0F7"/>
        </a:solid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0.45365</cdr:y>
    </cdr:from>
    <cdr:to>
      <cdr:x>0.61618</cdr:x>
      <cdr:y>0.48625</cdr:y>
    </cdr:to>
    <cdr:sp macro="" textlink="">
      <cdr:nvSpPr>
        <cdr:cNvPr id="144" name="xlamShapesMarker"/>
        <cdr:cNvSpPr/>
      </cdr:nvSpPr>
      <cdr:spPr>
        <a:xfrm xmlns:a="http://schemas.openxmlformats.org/drawingml/2006/main">
          <a:off x="3031650" y="1343834"/>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0.57998</cdr:x>
      <cdr:y>0.46736</cdr:y>
    </cdr:from>
    <cdr:to>
      <cdr:x>0.60835</cdr:x>
      <cdr:y>0.49166</cdr:y>
    </cdr:to>
    <cdr:sp macro="" textlink="">
      <cdr:nvSpPr>
        <cdr:cNvPr id="145" name="xlamShapesMarker"/>
        <cdr:cNvSpPr/>
      </cdr:nvSpPr>
      <cdr:spPr>
        <a:xfrm xmlns:a="http://schemas.openxmlformats.org/drawingml/2006/main">
          <a:off x="2800841" y="1384444"/>
          <a:ext cx="136976" cy="72000"/>
        </a:xfrm>
        <a:prstGeom xmlns:a="http://schemas.openxmlformats.org/drawingml/2006/main" prst="rect">
          <a:avLst/>
        </a:prstGeom>
        <a:pattFill xmlns:a="http://schemas.openxmlformats.org/drawingml/2006/main" prst="openDmnd">
          <a:fgClr>
            <a:srgbClr val="000000"/>
          </a:fgClr>
          <a:bgClr>
            <a:srgbClr val="FFFFFF"/>
          </a:bgClr>
        </a:patt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0.51203</cdr:y>
    </cdr:from>
    <cdr:to>
      <cdr:x>0.61618</cdr:x>
      <cdr:y>0.54463</cdr:y>
    </cdr:to>
    <cdr:sp macro="" textlink="">
      <cdr:nvSpPr>
        <cdr:cNvPr id="146" name="xlamShapesMarker"/>
        <cdr:cNvSpPr/>
      </cdr:nvSpPr>
      <cdr:spPr>
        <a:xfrm xmlns:a="http://schemas.openxmlformats.org/drawingml/2006/main">
          <a:off x="3031650" y="1516769"/>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0.57998</cdr:x>
      <cdr:y>0.52574</cdr:y>
    </cdr:from>
    <cdr:to>
      <cdr:x>0.60835</cdr:x>
      <cdr:y>0.55004</cdr:y>
    </cdr:to>
    <cdr:sp macro="" textlink="">
      <cdr:nvSpPr>
        <cdr:cNvPr id="147" name="xlamShapesMarker"/>
        <cdr:cNvSpPr/>
      </cdr:nvSpPr>
      <cdr:spPr>
        <a:xfrm xmlns:a="http://schemas.openxmlformats.org/drawingml/2006/main">
          <a:off x="2800841" y="1557379"/>
          <a:ext cx="136976" cy="72000"/>
        </a:xfrm>
        <a:prstGeom xmlns:a="http://schemas.openxmlformats.org/drawingml/2006/main" prst="rect">
          <a:avLst/>
        </a:prstGeom>
        <a:solidFill xmlns:a="http://schemas.openxmlformats.org/drawingml/2006/main">
          <a:srgbClr val="FFFFFF"/>
        </a:solid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0.57041</cdr:y>
    </cdr:from>
    <cdr:to>
      <cdr:x>0.61618</cdr:x>
      <cdr:y>0.60301</cdr:y>
    </cdr:to>
    <cdr:sp macro="" textlink="">
      <cdr:nvSpPr>
        <cdr:cNvPr id="148" name="xlamShapesMarker"/>
        <cdr:cNvSpPr/>
      </cdr:nvSpPr>
      <cdr:spPr>
        <a:xfrm xmlns:a="http://schemas.openxmlformats.org/drawingml/2006/main">
          <a:off x="3031650" y="1689704"/>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0.57998</cdr:x>
      <cdr:y>0.58412</cdr:y>
    </cdr:from>
    <cdr:to>
      <cdr:x>0.60835</cdr:x>
      <cdr:y>0.60842</cdr:y>
    </cdr:to>
    <cdr:sp macro="" textlink="">
      <cdr:nvSpPr>
        <cdr:cNvPr id="149" name="xlamShapesMarker"/>
        <cdr:cNvSpPr/>
      </cdr:nvSpPr>
      <cdr:spPr>
        <a:xfrm xmlns:a="http://schemas.openxmlformats.org/drawingml/2006/main">
          <a:off x="2800841" y="1730314"/>
          <a:ext cx="136976" cy="72000"/>
        </a:xfrm>
        <a:prstGeom xmlns:a="http://schemas.openxmlformats.org/drawingml/2006/main" prst="rect">
          <a:avLst/>
        </a:prstGeom>
        <a:pattFill xmlns:a="http://schemas.openxmlformats.org/drawingml/2006/main" prst="ltUpDiag">
          <a:fgClr>
            <a:srgbClr val="000000"/>
          </a:fgClr>
          <a:bgClr>
            <a:srgbClr val="FFFFFF"/>
          </a:bgClr>
        </a:patt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0.62879</cdr:y>
    </cdr:from>
    <cdr:to>
      <cdr:x>0.61618</cdr:x>
      <cdr:y>0.66139</cdr:y>
    </cdr:to>
    <cdr:sp macro="" textlink="">
      <cdr:nvSpPr>
        <cdr:cNvPr id="150" name="xlamShapesMarker"/>
        <cdr:cNvSpPr/>
      </cdr:nvSpPr>
      <cdr:spPr>
        <a:xfrm xmlns:a="http://schemas.openxmlformats.org/drawingml/2006/main">
          <a:off x="3031650" y="1862639"/>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0.57998</cdr:x>
      <cdr:y>0.6425</cdr:y>
    </cdr:from>
    <cdr:to>
      <cdr:x>0.60835</cdr:x>
      <cdr:y>0.6668</cdr:y>
    </cdr:to>
    <cdr:sp macro="" textlink="">
      <cdr:nvSpPr>
        <cdr:cNvPr id="151" name="xlamShapesMarker"/>
        <cdr:cNvSpPr/>
      </cdr:nvSpPr>
      <cdr:spPr>
        <a:xfrm xmlns:a="http://schemas.openxmlformats.org/drawingml/2006/main">
          <a:off x="2800841" y="1903249"/>
          <a:ext cx="136976" cy="72000"/>
        </a:xfrm>
        <a:prstGeom xmlns:a="http://schemas.openxmlformats.org/drawingml/2006/main" prst="rect">
          <a:avLst/>
        </a:prstGeom>
        <a:pattFill xmlns:a="http://schemas.openxmlformats.org/drawingml/2006/main" prst="openDmnd">
          <a:fgClr>
            <a:srgbClr val="4F81BD"/>
          </a:fgClr>
          <a:bgClr>
            <a:srgbClr val="FFFFFF"/>
          </a:bgClr>
        </a:patt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0.59715</cdr:x>
      <cdr:y>0.68717</cdr:y>
    </cdr:from>
    <cdr:to>
      <cdr:x>0.61618</cdr:x>
      <cdr:y>0.71977</cdr:y>
    </cdr:to>
    <cdr:sp macro="" textlink="">
      <cdr:nvSpPr>
        <cdr:cNvPr id="152" name="xlamShapesMarker"/>
        <cdr:cNvSpPr/>
      </cdr:nvSpPr>
      <cdr:spPr>
        <a:xfrm xmlns:a="http://schemas.openxmlformats.org/drawingml/2006/main">
          <a:off x="3031650" y="2035574"/>
          <a:ext cx="96580" cy="96580"/>
        </a:xfrm>
        <a:prstGeom xmlns:a="http://schemas.openxmlformats.org/drawingml/2006/main" prst="rect">
          <a:avLst/>
        </a:prstGeom>
        <a:solidFill xmlns:a="http://schemas.openxmlformats.org/drawingml/2006/main">
          <a:srgbClr val="EAEAEA"/>
        </a:solidFill>
        <a:ln xmlns:a="http://schemas.openxmlformats.org/drawingml/2006/main" w="635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6350" cap="flat" cmpd="sng" algn="ctr">
              <a:solidFill>
                <a:srgbClr val="EAEAEA"/>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0.57998</cdr:x>
      <cdr:y>0.70087</cdr:y>
    </cdr:from>
    <cdr:to>
      <cdr:x>0.60835</cdr:x>
      <cdr:y>0.72518</cdr:y>
    </cdr:to>
    <cdr:sp macro="" textlink="">
      <cdr:nvSpPr>
        <cdr:cNvPr id="153" name="xlamShapesMarker"/>
        <cdr:cNvSpPr/>
      </cdr:nvSpPr>
      <cdr:spPr>
        <a:xfrm xmlns:a="http://schemas.openxmlformats.org/drawingml/2006/main">
          <a:off x="2800841" y="2076184"/>
          <a:ext cx="136976" cy="72000"/>
        </a:xfrm>
        <a:prstGeom xmlns:a="http://schemas.openxmlformats.org/drawingml/2006/main" prst="rect">
          <a:avLst/>
        </a:prstGeom>
        <a:pattFill xmlns:a="http://schemas.openxmlformats.org/drawingml/2006/main" prst="wdDnDiag">
          <a:fgClr>
            <a:srgbClr val="000000"/>
          </a:fgClr>
          <a:bgClr>
            <a:srgbClr val="FFFFFF"/>
          </a:bgClr>
        </a:pattFill>
        <a:ln xmlns:a="http://schemas.openxmlformats.org/drawingml/2006/main" w="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CC13395-76B9-714F-B8ED-309C1B062E4A}" type="datetimeFigureOut">
              <a:rPr lang="en-US" smtClean="0"/>
              <a:t>9/17/2020</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F4597D1E-506A-1D4E-9CF0-D08FC0E6CADA}" type="slidenum">
              <a:rPr lang="en-US" smtClean="0"/>
              <a:t>‹#›</a:t>
            </a:fld>
            <a:endParaRPr lang="en-US"/>
          </a:p>
        </p:txBody>
      </p:sp>
    </p:spTree>
    <p:extLst>
      <p:ext uri="{BB962C8B-B14F-4D97-AF65-F5344CB8AC3E}">
        <p14:creationId xmlns:p14="http://schemas.microsoft.com/office/powerpoint/2010/main" val="1124084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96D8320-DB53-AA41-88EE-5FBA8238873F}" type="datetimeFigureOut">
              <a:rPr lang="en-US" smtClean="0"/>
              <a:t>9/17/2020</a:t>
            </a:fld>
            <a:endParaRPr lang="en-US"/>
          </a:p>
        </p:txBody>
      </p:sp>
      <p:sp>
        <p:nvSpPr>
          <p:cNvPr id="4" name="Slide Image Placeholder 3"/>
          <p:cNvSpPr>
            <a:spLocks noGrp="1" noRot="1" noChangeAspect="1"/>
          </p:cNvSpPr>
          <p:nvPr>
            <p:ph type="sldImg" idx="2"/>
          </p:nvPr>
        </p:nvSpPr>
        <p:spPr>
          <a:xfrm>
            <a:off x="711200" y="746125"/>
            <a:ext cx="538480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47EE08C-03A5-7040-98EC-3777F247B645}" type="slidenum">
              <a:rPr lang="en-US" smtClean="0"/>
              <a:t>‹#›</a:t>
            </a:fld>
            <a:endParaRPr lang="en-US"/>
          </a:p>
        </p:txBody>
      </p:sp>
    </p:spTree>
    <p:extLst>
      <p:ext uri="{BB962C8B-B14F-4D97-AF65-F5344CB8AC3E}">
        <p14:creationId xmlns:p14="http://schemas.microsoft.com/office/powerpoint/2010/main" val="16879926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Georgia is among the most open economies worldwide</a:t>
            </a:r>
            <a:r>
              <a:rPr lang="en-US" sz="1200" kern="1200" dirty="0">
                <a:solidFill>
                  <a:schemeClr val="tx1"/>
                </a:solidFill>
                <a:effectLst/>
                <a:latin typeface="+mn-lt"/>
                <a:ea typeface="+mn-ea"/>
                <a:cs typeface="+mn-cs"/>
              </a:rPr>
              <a:t>. In general, FDI entry barriers should not be an impediment for investment attraction.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Remaining restrictions are not unusual, such as in air transport companies. Local incorporation for maritime and fishing activities is also common elsewhere.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Inward FDI stocks are high relative to size of the economy</a:t>
            </a:r>
            <a:r>
              <a:rPr lang="en-US" sz="1200" kern="1200" dirty="0">
                <a:solidFill>
                  <a:schemeClr val="tx1"/>
                </a:solidFill>
                <a:effectLst/>
                <a:latin typeface="+mn-lt"/>
                <a:ea typeface="+mn-ea"/>
                <a:cs typeface="+mn-cs"/>
              </a:rPr>
              <a:t>, reaching 107% in 2018. In this respect, Georgia performs well compared to other economies at similar levels of investment openness.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However, the </a:t>
            </a:r>
            <a:r>
              <a:rPr lang="en-US" sz="1200" b="1" kern="1200" dirty="0">
                <a:solidFill>
                  <a:schemeClr val="tx1"/>
                </a:solidFill>
                <a:effectLst/>
                <a:latin typeface="+mn-lt"/>
                <a:ea typeface="+mn-ea"/>
                <a:cs typeface="+mn-cs"/>
              </a:rPr>
              <a:t>recent restrictions on foreign ownership of agricultural land represent a backtracking on openness</a:t>
            </a:r>
            <a:r>
              <a:rPr lang="en-US" sz="1200" kern="1200" dirty="0">
                <a:solidFill>
                  <a:schemeClr val="tx1"/>
                </a:solidFill>
                <a:effectLst/>
                <a:latin typeface="+mn-lt"/>
                <a:ea typeface="+mn-ea"/>
                <a:cs typeface="+mn-cs"/>
              </a:rPr>
              <a:t> and may thus send a negative signal to the investment community</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49C2581C-F8F5-45A4-AC8A-4D14DFB5C4D1}" type="slidenum">
              <a:rPr lang="en-GB" smtClean="0"/>
              <a:t>5</a:t>
            </a:fld>
            <a:endParaRPr lang="en-GB"/>
          </a:p>
        </p:txBody>
      </p:sp>
    </p:spTree>
    <p:extLst>
      <p:ext uri="{BB962C8B-B14F-4D97-AF65-F5344CB8AC3E}">
        <p14:creationId xmlns:p14="http://schemas.microsoft.com/office/powerpoint/2010/main" val="319957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47EE08C-03A5-7040-98EC-3777F247B645}" type="slidenum">
              <a:rPr lang="en-US" smtClean="0"/>
              <a:t>17</a:t>
            </a:fld>
            <a:endParaRPr lang="en-US"/>
          </a:p>
        </p:txBody>
      </p:sp>
    </p:spTree>
    <p:extLst>
      <p:ext uri="{BB962C8B-B14F-4D97-AF65-F5344CB8AC3E}">
        <p14:creationId xmlns:p14="http://schemas.microsoft.com/office/powerpoint/2010/main" val="384791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47EE08C-03A5-7040-98EC-3777F247B645}" type="slidenum">
              <a:rPr lang="en-US" smtClean="0"/>
              <a:t>18</a:t>
            </a:fld>
            <a:endParaRPr lang="en-US"/>
          </a:p>
        </p:txBody>
      </p:sp>
    </p:spTree>
    <p:extLst>
      <p:ext uri="{BB962C8B-B14F-4D97-AF65-F5344CB8AC3E}">
        <p14:creationId xmlns:p14="http://schemas.microsoft.com/office/powerpoint/2010/main" val="270015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47EE08C-03A5-7040-98EC-3777F247B645}" type="slidenum">
              <a:rPr lang="en-US" smtClean="0"/>
              <a:t>19</a:t>
            </a:fld>
            <a:endParaRPr lang="en-US"/>
          </a:p>
        </p:txBody>
      </p:sp>
    </p:spTree>
    <p:extLst>
      <p:ext uri="{BB962C8B-B14F-4D97-AF65-F5344CB8AC3E}">
        <p14:creationId xmlns:p14="http://schemas.microsoft.com/office/powerpoint/2010/main" val="196379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21</a:t>
            </a:fld>
            <a:endParaRPr lang="en-US"/>
          </a:p>
        </p:txBody>
      </p:sp>
    </p:spTree>
    <p:extLst>
      <p:ext uri="{BB962C8B-B14F-4D97-AF65-F5344CB8AC3E}">
        <p14:creationId xmlns:p14="http://schemas.microsoft.com/office/powerpoint/2010/main" val="411336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22</a:t>
            </a:fld>
            <a:endParaRPr lang="en-US"/>
          </a:p>
        </p:txBody>
      </p:sp>
    </p:spTree>
    <p:extLst>
      <p:ext uri="{BB962C8B-B14F-4D97-AF65-F5344CB8AC3E}">
        <p14:creationId xmlns:p14="http://schemas.microsoft.com/office/powerpoint/2010/main" val="267219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24</a:t>
            </a:fld>
            <a:endParaRPr lang="en-US"/>
          </a:p>
        </p:txBody>
      </p:sp>
    </p:spTree>
    <p:extLst>
      <p:ext uri="{BB962C8B-B14F-4D97-AF65-F5344CB8AC3E}">
        <p14:creationId xmlns:p14="http://schemas.microsoft.com/office/powerpoint/2010/main" val="24703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25</a:t>
            </a:fld>
            <a:endParaRPr lang="en-US"/>
          </a:p>
        </p:txBody>
      </p:sp>
    </p:spTree>
    <p:extLst>
      <p:ext uri="{BB962C8B-B14F-4D97-AF65-F5344CB8AC3E}">
        <p14:creationId xmlns:p14="http://schemas.microsoft.com/office/powerpoint/2010/main" val="3622763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26</a:t>
            </a:fld>
            <a:endParaRPr lang="en-US"/>
          </a:p>
        </p:txBody>
      </p:sp>
    </p:spTree>
    <p:extLst>
      <p:ext uri="{BB962C8B-B14F-4D97-AF65-F5344CB8AC3E}">
        <p14:creationId xmlns:p14="http://schemas.microsoft.com/office/powerpoint/2010/main" val="158892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arenR"/>
            </a:pPr>
            <a:endParaRPr lang="en-GB" dirty="0"/>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fld id="{82AFFE46-B19B-47A2-89E6-A04584760F6A}"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1484119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82AFFE46-B19B-47A2-89E6-A04584760F6A}"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288354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6</a:t>
            </a:fld>
            <a:endParaRPr lang="en-US"/>
          </a:p>
        </p:txBody>
      </p:sp>
    </p:spTree>
    <p:extLst>
      <p:ext uri="{BB962C8B-B14F-4D97-AF65-F5344CB8AC3E}">
        <p14:creationId xmlns:p14="http://schemas.microsoft.com/office/powerpoint/2010/main" val="198305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8</a:t>
            </a:fld>
            <a:endParaRPr lang="en-US"/>
          </a:p>
        </p:txBody>
      </p:sp>
    </p:spTree>
    <p:extLst>
      <p:ext uri="{BB962C8B-B14F-4D97-AF65-F5344CB8AC3E}">
        <p14:creationId xmlns:p14="http://schemas.microsoft.com/office/powerpoint/2010/main" val="348646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47EE08C-03A5-7040-98EC-3777F247B645}" type="slidenum">
              <a:rPr lang="en-US" smtClean="0"/>
              <a:t>9</a:t>
            </a:fld>
            <a:endParaRPr lang="en-US"/>
          </a:p>
        </p:txBody>
      </p:sp>
    </p:spTree>
    <p:extLst>
      <p:ext uri="{BB962C8B-B14F-4D97-AF65-F5344CB8AC3E}">
        <p14:creationId xmlns:p14="http://schemas.microsoft.com/office/powerpoint/2010/main" val="4221873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47EE08C-03A5-7040-98EC-3777F247B645}" type="slidenum">
              <a:rPr lang="en-US" smtClean="0"/>
              <a:t>10</a:t>
            </a:fld>
            <a:endParaRPr lang="en-US"/>
          </a:p>
        </p:txBody>
      </p:sp>
    </p:spTree>
    <p:extLst>
      <p:ext uri="{BB962C8B-B14F-4D97-AF65-F5344CB8AC3E}">
        <p14:creationId xmlns:p14="http://schemas.microsoft.com/office/powerpoint/2010/main" val="2496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12</a:t>
            </a:fld>
            <a:endParaRPr lang="en-US"/>
          </a:p>
        </p:txBody>
      </p:sp>
    </p:spTree>
    <p:extLst>
      <p:ext uri="{BB962C8B-B14F-4D97-AF65-F5344CB8AC3E}">
        <p14:creationId xmlns:p14="http://schemas.microsoft.com/office/powerpoint/2010/main" val="50221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13</a:t>
            </a:fld>
            <a:endParaRPr lang="en-US"/>
          </a:p>
        </p:txBody>
      </p:sp>
    </p:spTree>
    <p:extLst>
      <p:ext uri="{BB962C8B-B14F-4D97-AF65-F5344CB8AC3E}">
        <p14:creationId xmlns:p14="http://schemas.microsoft.com/office/powerpoint/2010/main" val="174344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14</a:t>
            </a:fld>
            <a:endParaRPr lang="en-US"/>
          </a:p>
        </p:txBody>
      </p:sp>
    </p:spTree>
    <p:extLst>
      <p:ext uri="{BB962C8B-B14F-4D97-AF65-F5344CB8AC3E}">
        <p14:creationId xmlns:p14="http://schemas.microsoft.com/office/powerpoint/2010/main" val="19324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15</a:t>
            </a:fld>
            <a:endParaRPr lang="en-US"/>
          </a:p>
        </p:txBody>
      </p:sp>
    </p:spTree>
    <p:extLst>
      <p:ext uri="{BB962C8B-B14F-4D97-AF65-F5344CB8AC3E}">
        <p14:creationId xmlns:p14="http://schemas.microsoft.com/office/powerpoint/2010/main" val="219354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6"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7"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77644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7"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260317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Line 170"/>
          <p:cNvSpPr>
            <a:spLocks noChangeShapeType="1"/>
          </p:cNvSpPr>
          <p:nvPr userDrawn="1"/>
        </p:nvSpPr>
        <p:spPr bwMode="auto">
          <a:xfrm>
            <a:off x="0" y="799058"/>
            <a:ext cx="9906000" cy="0"/>
          </a:xfrm>
          <a:prstGeom prst="line">
            <a:avLst/>
          </a:prstGeom>
          <a:noFill/>
          <a:ln w="25400">
            <a:solidFill>
              <a:srgbClr val="75145F"/>
            </a:solidFill>
            <a:round/>
            <a:headEnd/>
            <a:tailEnd/>
          </a:ln>
          <a:effectLst>
            <a:prstShdw prst="shdw17" dist="17961" dir="2700000">
              <a:srgbClr val="82A7BD">
                <a:gamma/>
                <a:shade val="60000"/>
                <a:invGamma/>
              </a:srgbClr>
            </a:prstShdw>
          </a:effectLst>
        </p:spPr>
        <p:txBody>
          <a:bodyPr wrap="none" anchor="ctr"/>
          <a:lstStyle/>
          <a:p>
            <a:pPr algn="ctr" eaLnBrk="0" hangingPunct="0">
              <a:spcBef>
                <a:spcPct val="50000"/>
              </a:spcBef>
              <a:defRPr/>
            </a:pPr>
            <a:endParaRPr lang="en-GB" dirty="0">
              <a:solidFill>
                <a:srgbClr val="000066"/>
              </a:solidFill>
              <a:latin typeface="Arial" pitchFamily="34" charset="0"/>
            </a:endParaRPr>
          </a:p>
        </p:txBody>
      </p:sp>
      <p:sp>
        <p:nvSpPr>
          <p:cNvPr id="5"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6"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339198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95300" y="6356351"/>
            <a:ext cx="2311400" cy="365125"/>
          </a:xfrm>
          <a:prstGeom prst="rect">
            <a:avLst/>
          </a:prstGeom>
        </p:spPr>
        <p:txBody>
          <a:bodyPr/>
          <a:lstStyle/>
          <a:p>
            <a:endParaRPr lang="en-US"/>
          </a:p>
        </p:txBody>
      </p:sp>
      <p:sp>
        <p:nvSpPr>
          <p:cNvPr id="8" name="Line 170"/>
          <p:cNvSpPr>
            <a:spLocks noChangeShapeType="1"/>
          </p:cNvSpPr>
          <p:nvPr userDrawn="1"/>
        </p:nvSpPr>
        <p:spPr bwMode="auto">
          <a:xfrm>
            <a:off x="0" y="799058"/>
            <a:ext cx="9906000" cy="0"/>
          </a:xfrm>
          <a:prstGeom prst="line">
            <a:avLst/>
          </a:prstGeom>
          <a:noFill/>
          <a:ln w="25400">
            <a:solidFill>
              <a:srgbClr val="75145F"/>
            </a:solidFill>
            <a:round/>
            <a:headEnd/>
            <a:tailEnd/>
          </a:ln>
          <a:effectLst>
            <a:prstShdw prst="shdw17" dist="17961" dir="2700000">
              <a:srgbClr val="82A7BD">
                <a:gamma/>
                <a:shade val="60000"/>
                <a:invGamma/>
              </a:srgbClr>
            </a:prstShdw>
          </a:effectLst>
        </p:spPr>
        <p:txBody>
          <a:bodyPr wrap="none" anchor="ctr"/>
          <a:lstStyle/>
          <a:p>
            <a:pPr algn="ctr" eaLnBrk="0" hangingPunct="0">
              <a:spcBef>
                <a:spcPct val="50000"/>
              </a:spcBef>
              <a:defRPr/>
            </a:pPr>
            <a:endParaRPr lang="en-GB" dirty="0">
              <a:solidFill>
                <a:srgbClr val="000066"/>
              </a:solidFill>
              <a:latin typeface="Arial" pitchFamily="34" charset="0"/>
            </a:endParaRPr>
          </a:p>
        </p:txBody>
      </p:sp>
      <p:sp>
        <p:nvSpPr>
          <p:cNvPr id="9"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10"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118041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Line 170"/>
          <p:cNvSpPr>
            <a:spLocks noChangeShapeType="1"/>
          </p:cNvSpPr>
          <p:nvPr userDrawn="1"/>
        </p:nvSpPr>
        <p:spPr bwMode="auto">
          <a:xfrm>
            <a:off x="0" y="799058"/>
            <a:ext cx="9906000" cy="0"/>
          </a:xfrm>
          <a:prstGeom prst="line">
            <a:avLst/>
          </a:prstGeom>
          <a:noFill/>
          <a:ln w="25400">
            <a:solidFill>
              <a:srgbClr val="75145F"/>
            </a:solidFill>
            <a:round/>
            <a:headEnd/>
            <a:tailEnd/>
          </a:ln>
          <a:effectLst>
            <a:prstShdw prst="shdw17" dist="17961" dir="2700000">
              <a:srgbClr val="82A7BD">
                <a:gamma/>
                <a:shade val="60000"/>
                <a:invGamma/>
              </a:srgbClr>
            </a:prstShdw>
          </a:effectLst>
        </p:spPr>
        <p:txBody>
          <a:bodyPr wrap="none" anchor="ctr"/>
          <a:lstStyle/>
          <a:p>
            <a:pPr algn="ctr" eaLnBrk="0" hangingPunct="0">
              <a:spcBef>
                <a:spcPct val="50000"/>
              </a:spcBef>
              <a:defRPr/>
            </a:pPr>
            <a:endParaRPr lang="en-GB" dirty="0">
              <a:solidFill>
                <a:srgbClr val="000066"/>
              </a:solidFill>
              <a:latin typeface="Arial" pitchFamily="34" charset="0"/>
            </a:endParaRPr>
          </a:p>
        </p:txBody>
      </p:sp>
      <p:sp>
        <p:nvSpPr>
          <p:cNvPr id="5"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6"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156455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Line 170"/>
          <p:cNvSpPr>
            <a:spLocks noChangeShapeType="1"/>
          </p:cNvSpPr>
          <p:nvPr userDrawn="1"/>
        </p:nvSpPr>
        <p:spPr bwMode="auto">
          <a:xfrm>
            <a:off x="0" y="799058"/>
            <a:ext cx="9906000" cy="0"/>
          </a:xfrm>
          <a:prstGeom prst="line">
            <a:avLst/>
          </a:prstGeom>
          <a:noFill/>
          <a:ln w="25400">
            <a:solidFill>
              <a:srgbClr val="75145F"/>
            </a:solidFill>
            <a:round/>
            <a:headEnd/>
            <a:tailEnd/>
          </a:ln>
          <a:effectLst>
            <a:prstShdw prst="shdw17" dist="17961" dir="2700000">
              <a:srgbClr val="82A7BD">
                <a:gamma/>
                <a:shade val="60000"/>
                <a:invGamma/>
              </a:srgbClr>
            </a:prstShdw>
          </a:effectLst>
        </p:spPr>
        <p:txBody>
          <a:bodyPr wrap="none" anchor="ctr"/>
          <a:lstStyle/>
          <a:p>
            <a:pPr algn="ctr" eaLnBrk="0" hangingPunct="0">
              <a:spcBef>
                <a:spcPct val="50000"/>
              </a:spcBef>
              <a:defRPr/>
            </a:pPr>
            <a:endParaRPr lang="en-GB" dirty="0">
              <a:solidFill>
                <a:srgbClr val="000066"/>
              </a:solidFill>
              <a:latin typeface="Arial" pitchFamily="34" charset="0"/>
            </a:endParaRPr>
          </a:p>
        </p:txBody>
      </p:sp>
      <p:sp>
        <p:nvSpPr>
          <p:cNvPr id="5"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6"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150052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Line 170"/>
          <p:cNvSpPr>
            <a:spLocks noChangeShapeType="1"/>
          </p:cNvSpPr>
          <p:nvPr userDrawn="1"/>
        </p:nvSpPr>
        <p:spPr bwMode="auto">
          <a:xfrm>
            <a:off x="0" y="799058"/>
            <a:ext cx="9906000" cy="0"/>
          </a:xfrm>
          <a:prstGeom prst="line">
            <a:avLst/>
          </a:prstGeom>
          <a:noFill/>
          <a:ln w="25400">
            <a:solidFill>
              <a:srgbClr val="75145F"/>
            </a:solidFill>
            <a:round/>
            <a:headEnd/>
            <a:tailEnd/>
          </a:ln>
          <a:effectLst>
            <a:prstShdw prst="shdw17" dist="17961" dir="2700000">
              <a:srgbClr val="82A7BD">
                <a:gamma/>
                <a:shade val="60000"/>
                <a:invGamma/>
              </a:srgbClr>
            </a:prstShdw>
          </a:effectLst>
        </p:spPr>
        <p:txBody>
          <a:bodyPr wrap="none" anchor="ctr"/>
          <a:lstStyle/>
          <a:p>
            <a:pPr algn="ctr" eaLnBrk="0" hangingPunct="0">
              <a:spcBef>
                <a:spcPct val="50000"/>
              </a:spcBef>
              <a:defRPr/>
            </a:pPr>
            <a:endParaRPr lang="en-GB" dirty="0">
              <a:solidFill>
                <a:srgbClr val="000066"/>
              </a:solidFill>
              <a:latin typeface="Arial" pitchFamily="34" charset="0"/>
            </a:endParaRPr>
          </a:p>
        </p:txBody>
      </p:sp>
      <p:sp>
        <p:nvSpPr>
          <p:cNvPr id="3"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5"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124484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960" y="274638"/>
            <a:ext cx="875374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56960" y="1600201"/>
            <a:ext cx="8753740" cy="435186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Footer Placeholder 1"/>
          <p:cNvSpPr>
            <a:spLocks noGrp="1"/>
          </p:cNvSpPr>
          <p:nvPr>
            <p:ph type="ftr" sz="quarter" idx="3"/>
          </p:nvPr>
        </p:nvSpPr>
        <p:spPr>
          <a:xfrm>
            <a:off x="6494979" y="6601097"/>
            <a:ext cx="2999926"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pPr algn="r"/>
            <a:r>
              <a:rPr lang="fr-FR"/>
              <a:t>OECD Eurasia Competitiveness Programme</a:t>
            </a:r>
            <a:endParaRPr lang="en-GB" dirty="0"/>
          </a:p>
        </p:txBody>
      </p:sp>
      <p:sp>
        <p:nvSpPr>
          <p:cNvPr id="17" name="Slide Number Placeholder 3"/>
          <p:cNvSpPr>
            <a:spLocks noGrp="1"/>
          </p:cNvSpPr>
          <p:nvPr>
            <p:ph type="sldNum" sz="quarter" idx="4"/>
          </p:nvPr>
        </p:nvSpPr>
        <p:spPr>
          <a:xfrm>
            <a:off x="9494904" y="6600492"/>
            <a:ext cx="371474" cy="222406"/>
          </a:xfrm>
          <a:prstGeom prst="rect">
            <a:avLst/>
          </a:prstGeom>
        </p:spPr>
        <p:txBody>
          <a:bodyPr anchor="ctr"/>
          <a:lstStyle>
            <a:lvl1pPr>
              <a:defRPr sz="1000">
                <a:solidFill>
                  <a:schemeClr val="bg1">
                    <a:lumMod val="50000"/>
                  </a:schemeClr>
                </a:solidFill>
                <a:latin typeface="Gadugi" panose="020B0502040204020203" pitchFamily="34" charset="0"/>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121643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63" r:id="rId6"/>
    <p:sldLayoutId id="2147483659" r:id="rId7"/>
  </p:sldLayoutIdLst>
  <p:hf hdr="0" dt="0"/>
  <p:txStyles>
    <p:titleStyle>
      <a:lvl1pPr algn="l" defTabSz="457200" rtl="0" eaLnBrk="1" latinLnBrk="0" hangingPunct="1">
        <a:spcBef>
          <a:spcPct val="0"/>
        </a:spcBef>
        <a:buNone/>
        <a:defRPr sz="4400" kern="1200">
          <a:solidFill>
            <a:schemeClr val="tx1"/>
          </a:solidFill>
          <a:latin typeface="Gadugi" panose="020B05020402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adugi" panose="020B05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dugi" panose="020B05020402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dugi" panose="020B05020402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dugi" panose="020B05020402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dugi" panose="020B05020402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5090583" y="6405213"/>
            <a:ext cx="3879850" cy="365125"/>
          </a:xfrm>
        </p:spPr>
        <p:txBody>
          <a:bodyPr/>
          <a:lstStyle/>
          <a:p>
            <a:pPr algn="r"/>
            <a:r>
              <a:rPr lang="fr-FR" dirty="0"/>
              <a:t>OECD Eurasia Competitiveness Programme</a:t>
            </a:r>
            <a:endParaRPr lang="en-GB" dirty="0"/>
          </a:p>
        </p:txBody>
      </p:sp>
      <p:sp>
        <p:nvSpPr>
          <p:cNvPr id="7" name="Slide Number Placeholder 4"/>
          <p:cNvSpPr>
            <a:spLocks noGrp="1"/>
          </p:cNvSpPr>
          <p:nvPr>
            <p:ph type="sldNum" sz="quarter" idx="4"/>
          </p:nvPr>
        </p:nvSpPr>
        <p:spPr>
          <a:xfrm>
            <a:off x="9039226" y="6404608"/>
            <a:ext cx="371474" cy="365125"/>
          </a:xfrm>
        </p:spPr>
        <p:txBody>
          <a:bodyPr/>
          <a:lstStyle/>
          <a:p>
            <a:fld id="{9D16839B-FD55-0444-9048-B76148E24AB3}" type="slidenum">
              <a:rPr lang="en-US" smtClean="0"/>
              <a:pPr/>
              <a:t>1</a:t>
            </a:fld>
            <a:endParaRPr lang="en-US" dirty="0"/>
          </a:p>
        </p:txBody>
      </p:sp>
      <p:pic>
        <p:nvPicPr>
          <p:cNvPr id="9" name="Picture 8" descr="OECD Chevrons [Eurasi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6" y="1653258"/>
            <a:ext cx="793784" cy="152119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512"/>
          <a:stretch/>
        </p:blipFill>
        <p:spPr>
          <a:xfrm>
            <a:off x="-1" y="3421767"/>
            <a:ext cx="9900000" cy="3428759"/>
          </a:xfrm>
          <a:prstGeom prst="rect">
            <a:avLst/>
          </a:prstGeom>
        </p:spPr>
      </p:pic>
      <p:sp>
        <p:nvSpPr>
          <p:cNvPr id="11" name="Title 1"/>
          <p:cNvSpPr>
            <a:spLocks noGrp="1"/>
          </p:cNvSpPr>
          <p:nvPr/>
        </p:nvSpPr>
        <p:spPr>
          <a:xfrm>
            <a:off x="1202575" y="1553147"/>
            <a:ext cx="8586885" cy="2910620"/>
          </a:xfrm>
          <a:prstGeom prst="rect">
            <a:avLst/>
          </a:prstGeom>
        </p:spPr>
        <p:txBody>
          <a:bodyPr/>
          <a:lstStyle/>
          <a:p>
            <a:pPr eaLnBrk="0" hangingPunct="0">
              <a:lnSpc>
                <a:spcPts val="2600"/>
              </a:lnSpc>
              <a:spcAft>
                <a:spcPts val="600"/>
              </a:spcAft>
            </a:pPr>
            <a:r>
              <a:rPr lang="en-US" sz="1400" kern="1200" dirty="0">
                <a:solidFill>
                  <a:srgbClr val="502D5C"/>
                </a:solidFill>
                <a:latin typeface="Gadugi" panose="020B0502040204020203" pitchFamily="34" charset="0"/>
                <a:cs typeface="Arial"/>
              </a:rPr>
              <a:t>EASTERN EUROPE AND SOUTH CAUCASUS INITIATIVE</a:t>
            </a:r>
            <a:endParaRPr lang="en-US" sz="2800" b="1" dirty="0">
              <a:solidFill>
                <a:srgbClr val="502D5C"/>
              </a:solidFill>
              <a:latin typeface="Gadugi" panose="020B0502040204020203" pitchFamily="34" charset="0"/>
              <a:cs typeface="Arial"/>
            </a:endParaRPr>
          </a:p>
          <a:p>
            <a:pPr eaLnBrk="0" hangingPunct="0">
              <a:lnSpc>
                <a:spcPct val="80000"/>
              </a:lnSpc>
              <a:spcAft>
                <a:spcPts val="200"/>
              </a:spcAft>
            </a:pPr>
            <a:r>
              <a:rPr lang="en-US" sz="2800" b="1" dirty="0">
                <a:solidFill>
                  <a:srgbClr val="502D5C"/>
                </a:solidFill>
                <a:latin typeface="Gadugi" panose="020B0502040204020203" pitchFamily="34" charset="0"/>
                <a:cs typeface="Arial"/>
              </a:rPr>
              <a:t>Investment Policy Review of Georgia</a:t>
            </a:r>
            <a:r>
              <a:rPr lang="en-US" sz="2000" dirty="0">
                <a:solidFill>
                  <a:srgbClr val="502D5C"/>
                </a:solidFill>
                <a:latin typeface="Gadugi" panose="020B0502040204020203" pitchFamily="34" charset="0"/>
                <a:cs typeface="Arial" charset="0"/>
              </a:rPr>
              <a:t> </a:t>
            </a:r>
          </a:p>
          <a:p>
            <a:pPr eaLnBrk="0" hangingPunct="0">
              <a:lnSpc>
                <a:spcPct val="80000"/>
              </a:lnSpc>
              <a:spcAft>
                <a:spcPts val="200"/>
              </a:spcAft>
            </a:pPr>
            <a:endParaRPr lang="fr-FR" sz="2400" dirty="0">
              <a:solidFill>
                <a:srgbClr val="502D5C"/>
              </a:solidFill>
              <a:latin typeface="Gadugi" panose="020B0502040204020203" pitchFamily="34" charset="0"/>
              <a:cs typeface="Arial" charset="0"/>
            </a:endParaRPr>
          </a:p>
          <a:p>
            <a:pPr eaLnBrk="0" hangingPunct="0">
              <a:lnSpc>
                <a:spcPct val="80000"/>
              </a:lnSpc>
              <a:spcAft>
                <a:spcPts val="200"/>
              </a:spcAft>
            </a:pPr>
            <a:r>
              <a:rPr lang="en-GB" sz="2400" dirty="0">
                <a:solidFill>
                  <a:srgbClr val="502D5C"/>
                </a:solidFill>
                <a:latin typeface="Gadugi" panose="020B0502040204020203" pitchFamily="34" charset="0"/>
                <a:cs typeface="Arial" charset="0"/>
              </a:rPr>
              <a:t>3</a:t>
            </a:r>
            <a:r>
              <a:rPr lang="en-GB" sz="2400" baseline="30000" dirty="0">
                <a:solidFill>
                  <a:srgbClr val="502D5C"/>
                </a:solidFill>
                <a:latin typeface="Gadugi" panose="020B0502040204020203" pitchFamily="34" charset="0"/>
                <a:cs typeface="Arial" charset="0"/>
              </a:rPr>
              <a:t>rd</a:t>
            </a:r>
            <a:r>
              <a:rPr lang="en-GB" sz="2400" dirty="0">
                <a:solidFill>
                  <a:srgbClr val="502D5C"/>
                </a:solidFill>
                <a:latin typeface="Gadugi" panose="020B0502040204020203" pitchFamily="34" charset="0"/>
                <a:cs typeface="Arial" charset="0"/>
              </a:rPr>
              <a:t> Task Force Meeting</a:t>
            </a:r>
          </a:p>
          <a:p>
            <a:pPr eaLnBrk="0" hangingPunct="0">
              <a:lnSpc>
                <a:spcPct val="80000"/>
              </a:lnSpc>
              <a:spcAft>
                <a:spcPts val="200"/>
              </a:spcAft>
            </a:pPr>
            <a:endParaRPr lang="en-GB" sz="2400" dirty="0">
              <a:solidFill>
                <a:srgbClr val="502D5C"/>
              </a:solidFill>
              <a:latin typeface="Gadugi" panose="020B0502040204020203" pitchFamily="34" charset="0"/>
              <a:cs typeface="Arial" charset="0"/>
            </a:endParaRPr>
          </a:p>
          <a:p>
            <a:pPr eaLnBrk="0" hangingPunct="0">
              <a:lnSpc>
                <a:spcPct val="80000"/>
              </a:lnSpc>
              <a:spcAft>
                <a:spcPts val="200"/>
              </a:spcAft>
            </a:pPr>
            <a:endParaRPr lang="en-US" dirty="0">
              <a:solidFill>
                <a:srgbClr val="502D5C"/>
              </a:solidFill>
              <a:latin typeface="Gadugi" panose="020B0502040204020203" pitchFamily="34" charset="0"/>
              <a:cs typeface="Arial"/>
            </a:endParaRPr>
          </a:p>
          <a:p>
            <a:pPr eaLnBrk="0" hangingPunct="0">
              <a:lnSpc>
                <a:spcPct val="80000"/>
              </a:lnSpc>
              <a:spcBef>
                <a:spcPts val="1200"/>
              </a:spcBef>
              <a:spcAft>
                <a:spcPts val="200"/>
              </a:spcAft>
            </a:pPr>
            <a:r>
              <a:rPr lang="en-US" dirty="0">
                <a:solidFill>
                  <a:srgbClr val="502D5C"/>
                </a:solidFill>
                <a:latin typeface="Gadugi" panose="020B0502040204020203" pitchFamily="34" charset="0"/>
                <a:cs typeface="Arial"/>
              </a:rPr>
              <a:t>Thursday, 17 September 2020</a:t>
            </a:r>
          </a:p>
        </p:txBody>
      </p:sp>
      <p:pic>
        <p:nvPicPr>
          <p:cNvPr id="8" name="Picture 7" descr="OECD_TEXT_10cm_4c.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716" y="363772"/>
            <a:ext cx="2392984" cy="676673"/>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391" y="315812"/>
            <a:ext cx="872759" cy="81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83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10</a:t>
            </a:fld>
            <a:endParaRPr lang="en-US" dirty="0"/>
          </a:p>
        </p:txBody>
      </p:sp>
      <p:sp>
        <p:nvSpPr>
          <p:cNvPr id="4"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FDI contributes to positive development outcomes</a:t>
            </a:r>
            <a:endParaRPr lang="en-GB" sz="2400" dirty="0">
              <a:latin typeface="Gadugi" panose="020B0502040204020203"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66432517"/>
              </p:ext>
            </p:extLst>
          </p:nvPr>
        </p:nvGraphicFramePr>
        <p:xfrm>
          <a:off x="166697" y="1245173"/>
          <a:ext cx="3187219" cy="2483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924369490"/>
              </p:ext>
            </p:extLst>
          </p:nvPr>
        </p:nvGraphicFramePr>
        <p:xfrm>
          <a:off x="3255070" y="1245173"/>
          <a:ext cx="3202255" cy="2483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583893182"/>
              </p:ext>
            </p:extLst>
          </p:nvPr>
        </p:nvGraphicFramePr>
        <p:xfrm>
          <a:off x="166696" y="3764642"/>
          <a:ext cx="3202255" cy="24836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839383071"/>
              </p:ext>
            </p:extLst>
          </p:nvPr>
        </p:nvGraphicFramePr>
        <p:xfrm>
          <a:off x="6393814" y="1245173"/>
          <a:ext cx="3202255" cy="24836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460324386"/>
              </p:ext>
            </p:extLst>
          </p:nvPr>
        </p:nvGraphicFramePr>
        <p:xfrm>
          <a:off x="6457325" y="3784624"/>
          <a:ext cx="3202255" cy="2483663"/>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p:cNvSpPr txBox="1"/>
          <p:nvPr/>
        </p:nvSpPr>
        <p:spPr>
          <a:xfrm>
            <a:off x="262950" y="6248305"/>
            <a:ext cx="8989335" cy="646331"/>
          </a:xfrm>
          <a:prstGeom prst="rect">
            <a:avLst/>
          </a:prstGeom>
          <a:noFill/>
        </p:spPr>
        <p:txBody>
          <a:bodyPr wrap="square" rtlCol="0">
            <a:spAutoFit/>
          </a:bodyPr>
          <a:lstStyle/>
          <a:p>
            <a:r>
              <a:rPr lang="en-GB" sz="1200" i="1" dirty="0"/>
              <a:t>Note: Confidence intervals at 95%. If crosses zero line, the difference is statistically insignificant. </a:t>
            </a:r>
          </a:p>
          <a:p>
            <a:r>
              <a:rPr lang="en-GB" sz="1200" i="1" dirty="0"/>
              <a:t>CA: Central Asia, </a:t>
            </a:r>
            <a:r>
              <a:rPr lang="en-GB" sz="1200" i="1" dirty="0" err="1"/>
              <a:t>EaP</a:t>
            </a:r>
            <a:r>
              <a:rPr lang="en-GB" sz="1200" i="1" dirty="0"/>
              <a:t>: Eastern Partner, MED: Southern Mediterranean, SEE: Southeast Europe</a:t>
            </a:r>
          </a:p>
          <a:p>
            <a:r>
              <a:rPr lang="en-GB" sz="1200" i="1" dirty="0"/>
              <a:t>Source:  OECD FDI Qualities Indicators.</a:t>
            </a:r>
          </a:p>
        </p:txBody>
      </p:sp>
      <p:sp>
        <p:nvSpPr>
          <p:cNvPr id="15" name="TextBox 14"/>
          <p:cNvSpPr txBox="1"/>
          <p:nvPr/>
        </p:nvSpPr>
        <p:spPr>
          <a:xfrm>
            <a:off x="1328110" y="921023"/>
            <a:ext cx="7136472" cy="369332"/>
          </a:xfrm>
          <a:prstGeom prst="rect">
            <a:avLst/>
          </a:prstGeom>
          <a:noFill/>
        </p:spPr>
        <p:txBody>
          <a:bodyPr wrap="square" rtlCol="0">
            <a:spAutoFit/>
          </a:bodyPr>
          <a:lstStyle/>
          <a:p>
            <a:r>
              <a:rPr lang="en-GB" b="1" dirty="0">
                <a:latin typeface="Arial Narrow" panose="020B0606020202030204" pitchFamily="34" charset="0"/>
                <a:cs typeface="Arial" panose="020B0604020202020204" pitchFamily="34" charset="0"/>
              </a:rPr>
              <a:t>Do foreign manufacturers have higher development outcomes? (yes &gt; 0 &gt; no)</a:t>
            </a:r>
          </a:p>
        </p:txBody>
      </p:sp>
      <p:graphicFrame>
        <p:nvGraphicFramePr>
          <p:cNvPr id="16" name="Chart 15"/>
          <p:cNvGraphicFramePr>
            <a:graphicFrameLocks/>
          </p:cNvGraphicFramePr>
          <p:nvPr>
            <p:extLst>
              <p:ext uri="{D42A27DB-BD31-4B8C-83A1-F6EECF244321}">
                <p14:modId xmlns:p14="http://schemas.microsoft.com/office/powerpoint/2010/main" val="1857314894"/>
              </p:ext>
            </p:extLst>
          </p:nvPr>
        </p:nvGraphicFramePr>
        <p:xfrm>
          <a:off x="3352159" y="3784624"/>
          <a:ext cx="3088374" cy="25124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5042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5090583" y="6405213"/>
            <a:ext cx="3879850" cy="365125"/>
          </a:xfrm>
        </p:spPr>
        <p:txBody>
          <a:bodyPr/>
          <a:lstStyle/>
          <a:p>
            <a:pPr algn="r"/>
            <a:r>
              <a:rPr lang="fr-FR" dirty="0"/>
              <a:t>OECD Eurasia Competitiveness Programme</a:t>
            </a:r>
            <a:endParaRPr lang="en-GB" dirty="0"/>
          </a:p>
        </p:txBody>
      </p:sp>
      <p:sp>
        <p:nvSpPr>
          <p:cNvPr id="7" name="Slide Number Placeholder 4"/>
          <p:cNvSpPr>
            <a:spLocks noGrp="1"/>
          </p:cNvSpPr>
          <p:nvPr>
            <p:ph type="sldNum" sz="quarter" idx="4"/>
          </p:nvPr>
        </p:nvSpPr>
        <p:spPr>
          <a:xfrm>
            <a:off x="9039226" y="6404608"/>
            <a:ext cx="371474" cy="365125"/>
          </a:xfrm>
        </p:spPr>
        <p:txBody>
          <a:bodyPr/>
          <a:lstStyle/>
          <a:p>
            <a:fld id="{9D16839B-FD55-0444-9048-B76148E24AB3}" type="slidenum">
              <a:rPr lang="en-US" smtClean="0"/>
              <a:pPr/>
              <a:t>11</a:t>
            </a:fld>
            <a:endParaRPr lang="en-US" dirty="0"/>
          </a:p>
        </p:txBody>
      </p:sp>
      <p:pic>
        <p:nvPicPr>
          <p:cNvPr id="9" name="Picture 8" descr="OECD Chevrons [Eurasi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6" y="1653258"/>
            <a:ext cx="793784" cy="152119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512"/>
          <a:stretch/>
        </p:blipFill>
        <p:spPr>
          <a:xfrm>
            <a:off x="-1" y="3421767"/>
            <a:ext cx="9900000" cy="3428759"/>
          </a:xfrm>
          <a:prstGeom prst="rect">
            <a:avLst/>
          </a:prstGeom>
        </p:spPr>
      </p:pic>
      <p:sp>
        <p:nvSpPr>
          <p:cNvPr id="11" name="Title 1"/>
          <p:cNvSpPr>
            <a:spLocks noGrp="1"/>
          </p:cNvSpPr>
          <p:nvPr/>
        </p:nvSpPr>
        <p:spPr>
          <a:xfrm>
            <a:off x="1927999" y="2857037"/>
            <a:ext cx="6110215" cy="1787827"/>
          </a:xfrm>
          <a:prstGeom prst="rect">
            <a:avLst/>
          </a:prstGeom>
        </p:spPr>
        <p:txBody>
          <a:bodyPr/>
          <a:lstStyle/>
          <a:p>
            <a:pPr algn="ctr" eaLnBrk="0" hangingPunct="0">
              <a:lnSpc>
                <a:spcPts val="2600"/>
              </a:lnSpc>
              <a:spcAft>
                <a:spcPts val="600"/>
              </a:spcAft>
            </a:pPr>
            <a:r>
              <a:rPr lang="fr-FR" sz="2800" b="1" dirty="0" err="1">
                <a:solidFill>
                  <a:srgbClr val="502D5C"/>
                </a:solidFill>
                <a:latin typeface="Gadugi" panose="020B0502040204020203" pitchFamily="34" charset="0"/>
                <a:cs typeface="Arial"/>
              </a:rPr>
              <a:t>Domestic</a:t>
            </a:r>
            <a:r>
              <a:rPr lang="fr-FR" sz="2800" b="1" dirty="0">
                <a:solidFill>
                  <a:srgbClr val="502D5C"/>
                </a:solidFill>
                <a:latin typeface="Gadugi" panose="020B0502040204020203" pitchFamily="34" charset="0"/>
                <a:cs typeface="Arial"/>
              </a:rPr>
              <a:t> </a:t>
            </a:r>
            <a:r>
              <a:rPr lang="fr-FR" sz="2800" b="1" dirty="0" err="1">
                <a:solidFill>
                  <a:srgbClr val="502D5C"/>
                </a:solidFill>
                <a:latin typeface="Gadugi" panose="020B0502040204020203" pitchFamily="34" charset="0"/>
                <a:cs typeface="Arial"/>
              </a:rPr>
              <a:t>regulatory</a:t>
            </a:r>
            <a:r>
              <a:rPr lang="fr-FR" sz="2800" b="1" dirty="0">
                <a:solidFill>
                  <a:srgbClr val="502D5C"/>
                </a:solidFill>
                <a:latin typeface="Gadugi" panose="020B0502040204020203" pitchFamily="34" charset="0"/>
                <a:cs typeface="Arial"/>
              </a:rPr>
              <a:t> </a:t>
            </a:r>
            <a:r>
              <a:rPr lang="fr-FR" sz="2800" b="1" dirty="0" err="1">
                <a:solidFill>
                  <a:srgbClr val="502D5C"/>
                </a:solidFill>
                <a:latin typeface="Gadugi" panose="020B0502040204020203" pitchFamily="34" charset="0"/>
                <a:cs typeface="Arial"/>
              </a:rPr>
              <a:t>framework</a:t>
            </a:r>
            <a:r>
              <a:rPr lang="fr-FR" sz="2800" b="1" dirty="0">
                <a:solidFill>
                  <a:srgbClr val="502D5C"/>
                </a:solidFill>
                <a:latin typeface="Gadugi" panose="020B0502040204020203" pitchFamily="34" charset="0"/>
                <a:cs typeface="Arial"/>
              </a:rPr>
              <a:t> and </a:t>
            </a:r>
            <a:r>
              <a:rPr lang="fr-FR" sz="2800" b="1" dirty="0" err="1">
                <a:solidFill>
                  <a:srgbClr val="502D5C"/>
                </a:solidFill>
                <a:latin typeface="Gadugi" panose="020B0502040204020203" pitchFamily="34" charset="0"/>
                <a:cs typeface="Arial"/>
              </a:rPr>
              <a:t>investor</a:t>
            </a:r>
            <a:r>
              <a:rPr lang="fr-FR" sz="2800" b="1" dirty="0">
                <a:solidFill>
                  <a:srgbClr val="502D5C"/>
                </a:solidFill>
                <a:latin typeface="Gadugi" panose="020B0502040204020203" pitchFamily="34" charset="0"/>
                <a:cs typeface="Arial"/>
              </a:rPr>
              <a:t> protection</a:t>
            </a:r>
            <a:endParaRPr lang="en-GB" sz="4400" b="1" dirty="0">
              <a:solidFill>
                <a:srgbClr val="502D5C"/>
              </a:solidFill>
              <a:latin typeface="Gadugi" panose="020B0502040204020203" pitchFamily="34" charset="0"/>
              <a:cs typeface="Arial" charset="0"/>
            </a:endParaRPr>
          </a:p>
        </p:txBody>
      </p:sp>
    </p:spTree>
    <p:extLst>
      <p:ext uri="{BB962C8B-B14F-4D97-AF65-F5344CB8AC3E}">
        <p14:creationId xmlns:p14="http://schemas.microsoft.com/office/powerpoint/2010/main" val="321431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12</a:t>
            </a:fld>
            <a:endParaRPr lang="en-US" dirty="0"/>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Significant strides towards improving the domestic regulatory framework for investors</a:t>
            </a:r>
            <a:endParaRPr lang="en-GB" sz="2400" dirty="0">
              <a:latin typeface="Gadugi" panose="020B0502040204020203" pitchFamily="34" charset="0"/>
            </a:endParaRPr>
          </a:p>
        </p:txBody>
      </p:sp>
      <p:sp>
        <p:nvSpPr>
          <p:cNvPr id="9" name="TextBox 8"/>
          <p:cNvSpPr txBox="1"/>
          <p:nvPr/>
        </p:nvSpPr>
        <p:spPr>
          <a:xfrm>
            <a:off x="444373" y="1547446"/>
            <a:ext cx="8903945"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Investment Law, together with several other laws, provides core protections for investors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Reforms to IP laws and other IP-related improvements in line with DCFTA commitments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Reforms to strengthen the independence of the judiciary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Efforts to promote the use of arbitration and mediation services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Land laws provide a clear framework for property rights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Well-developed laws and institutions on data protection and cybersecurity</a:t>
            </a:r>
          </a:p>
        </p:txBody>
      </p:sp>
    </p:spTree>
    <p:extLst>
      <p:ext uri="{BB962C8B-B14F-4D97-AF65-F5344CB8AC3E}">
        <p14:creationId xmlns:p14="http://schemas.microsoft.com/office/powerpoint/2010/main" val="134731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13</a:t>
            </a:fld>
            <a:endParaRPr lang="en-US" dirty="0"/>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Key recommendations to address remaining challenges</a:t>
            </a:r>
            <a:endParaRPr lang="en-GB" sz="2400" dirty="0">
              <a:latin typeface="Gadugi" panose="020B0502040204020203" pitchFamily="34" charset="0"/>
            </a:endParaRPr>
          </a:p>
        </p:txBody>
      </p:sp>
      <p:sp>
        <p:nvSpPr>
          <p:cNvPr id="9" name="TextBox 8"/>
          <p:cNvSpPr txBox="1"/>
          <p:nvPr/>
        </p:nvSpPr>
        <p:spPr>
          <a:xfrm>
            <a:off x="444373" y="1217837"/>
            <a:ext cx="8903945"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Amend Article 7 of the Investment Law to provide further specification on expropriation and the government’s right to regulate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Continue to </a:t>
            </a:r>
            <a:r>
              <a:rPr lang="en-US" sz="2000" dirty="0" err="1"/>
              <a:t>prioritise</a:t>
            </a:r>
            <a:r>
              <a:rPr lang="en-US" sz="2000" dirty="0"/>
              <a:t> initiatives to improve the effectiveness of enforcement measures for IP rights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Sustain momentum for systemic judicial reform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Amend aspects of the Arbitration Law to improve legal certainty; support initiatives to improve public perceptions and awareness of arbitration and mediation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Complete and, if possible, </a:t>
            </a:r>
            <a:r>
              <a:rPr lang="en-US" sz="2000"/>
              <a:t>expedite universal </a:t>
            </a:r>
            <a:r>
              <a:rPr lang="en-US" sz="2000" dirty="0"/>
              <a:t>land registration reforms; detailed recommendations on land policy in Chapter 3</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Maintain data protection and cybersecurity as a national policy priority</a:t>
            </a:r>
          </a:p>
        </p:txBody>
      </p:sp>
    </p:spTree>
    <p:extLst>
      <p:ext uri="{BB962C8B-B14F-4D97-AF65-F5344CB8AC3E}">
        <p14:creationId xmlns:p14="http://schemas.microsoft.com/office/powerpoint/2010/main" val="143204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14</a:t>
            </a:fld>
            <a:endParaRPr lang="en-US" dirty="0"/>
          </a:p>
        </p:txBody>
      </p:sp>
      <p:sp>
        <p:nvSpPr>
          <p:cNvPr id="7" name="Title 1"/>
          <p:cNvSpPr>
            <a:spLocks noGrp="1"/>
          </p:cNvSpPr>
          <p:nvPr/>
        </p:nvSpPr>
        <p:spPr>
          <a:xfrm>
            <a:off x="262949" y="219528"/>
            <a:ext cx="9444577"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Continue to reassess and update priorities for investment treaties</a:t>
            </a:r>
            <a:endParaRPr lang="en-GB" sz="2400" dirty="0">
              <a:latin typeface="Gadugi" panose="020B0502040204020203" pitchFamily="34" charset="0"/>
            </a:endParaRPr>
          </a:p>
        </p:txBody>
      </p:sp>
      <p:graphicFrame>
        <p:nvGraphicFramePr>
          <p:cNvPr id="6" name="Diagram 5"/>
          <p:cNvGraphicFramePr/>
          <p:nvPr>
            <p:extLst>
              <p:ext uri="{D42A27DB-BD31-4B8C-83A1-F6EECF244321}">
                <p14:modId xmlns:p14="http://schemas.microsoft.com/office/powerpoint/2010/main" val="3034049515"/>
              </p:ext>
            </p:extLst>
          </p:nvPr>
        </p:nvGraphicFramePr>
        <p:xfrm>
          <a:off x="1264797" y="1257770"/>
          <a:ext cx="7440880" cy="4899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68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15</a:t>
            </a:fld>
            <a:endParaRPr lang="en-US" dirty="0"/>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GB" sz="2400" dirty="0">
                <a:latin typeface="Gadugi" panose="020B0502040204020203" pitchFamily="34" charset="0"/>
                <a:ea typeface="Gadugi" panose="020B0502040204020203" pitchFamily="34" charset="0"/>
                <a:cs typeface="Calibri" panose="020F0502020204030204" pitchFamily="34" charset="0"/>
              </a:rPr>
              <a:t>Other recommendations on investment treaty policy</a:t>
            </a:r>
            <a:endParaRPr lang="en-GB" sz="2400" dirty="0">
              <a:latin typeface="Gadugi" panose="020B0502040204020203" pitchFamily="34" charset="0"/>
              <a:ea typeface="Gadugi" panose="020B0502040204020203" pitchFamily="34" charset="0"/>
            </a:endParaRPr>
          </a:p>
        </p:txBody>
      </p:sp>
      <p:sp>
        <p:nvSpPr>
          <p:cNvPr id="9" name="TextBox 8"/>
          <p:cNvSpPr txBox="1"/>
          <p:nvPr/>
        </p:nvSpPr>
        <p:spPr>
          <a:xfrm>
            <a:off x="444373" y="1087547"/>
            <a:ext cx="890394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Actively manage the replacement of older investment treaties as part of new treaty negotiations with the same partners</a:t>
            </a:r>
          </a:p>
        </p:txBody>
      </p:sp>
      <p:pic>
        <p:nvPicPr>
          <p:cNvPr id="4" name="Picture 3"/>
          <p:cNvPicPr>
            <a:picLocks noChangeAspect="1"/>
          </p:cNvPicPr>
          <p:nvPr/>
        </p:nvPicPr>
        <p:blipFill rotWithShape="1">
          <a:blip r:embed="rId3"/>
          <a:srcRect l="16639" t="36316" r="32862" b="9259"/>
          <a:stretch/>
        </p:blipFill>
        <p:spPr>
          <a:xfrm>
            <a:off x="2142183" y="1944284"/>
            <a:ext cx="5508324" cy="3339249"/>
          </a:xfrm>
          <a:prstGeom prst="rect">
            <a:avLst/>
          </a:prstGeom>
        </p:spPr>
      </p:pic>
      <p:sp>
        <p:nvSpPr>
          <p:cNvPr id="8" name="TextBox 7"/>
          <p:cNvSpPr txBox="1"/>
          <p:nvPr/>
        </p:nvSpPr>
        <p:spPr>
          <a:xfrm>
            <a:off x="444373" y="5585434"/>
            <a:ext cx="890394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Continue to participate actively in and follow closely government and other action on investment treaty reforms at the OECD, UNCITRAL and ECT </a:t>
            </a:r>
            <a:r>
              <a:rPr lang="en-US" sz="2000" dirty="0" err="1"/>
              <a:t>modernisation</a:t>
            </a:r>
            <a:r>
              <a:rPr lang="en-US" sz="2000" dirty="0"/>
              <a:t> process</a:t>
            </a:r>
          </a:p>
        </p:txBody>
      </p:sp>
      <p:sp>
        <p:nvSpPr>
          <p:cNvPr id="10" name="TextBox 9"/>
          <p:cNvSpPr txBox="1"/>
          <p:nvPr/>
        </p:nvSpPr>
        <p:spPr>
          <a:xfrm>
            <a:off x="2142183" y="5274197"/>
            <a:ext cx="3223831" cy="307777"/>
          </a:xfrm>
          <a:prstGeom prst="rect">
            <a:avLst/>
          </a:prstGeom>
          <a:noFill/>
        </p:spPr>
        <p:txBody>
          <a:bodyPr wrap="none" rtlCol="0">
            <a:spAutoFit/>
          </a:bodyPr>
          <a:lstStyle/>
          <a:p>
            <a:r>
              <a:rPr lang="en-GB" sz="1400" i="1" dirty="0"/>
              <a:t>Source: OECD investment treaty database</a:t>
            </a:r>
          </a:p>
        </p:txBody>
      </p:sp>
    </p:spTree>
    <p:extLst>
      <p:ext uri="{BB962C8B-B14F-4D97-AF65-F5344CB8AC3E}">
        <p14:creationId xmlns:p14="http://schemas.microsoft.com/office/powerpoint/2010/main" val="267395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5090583" y="6405213"/>
            <a:ext cx="3879850" cy="365125"/>
          </a:xfrm>
        </p:spPr>
        <p:txBody>
          <a:bodyPr/>
          <a:lstStyle/>
          <a:p>
            <a:pPr algn="r"/>
            <a:r>
              <a:rPr lang="fr-FR" dirty="0"/>
              <a:t>OECD Eurasia Competitiveness Programme</a:t>
            </a:r>
            <a:endParaRPr lang="en-GB" dirty="0"/>
          </a:p>
        </p:txBody>
      </p:sp>
      <p:sp>
        <p:nvSpPr>
          <p:cNvPr id="7" name="Slide Number Placeholder 4"/>
          <p:cNvSpPr>
            <a:spLocks noGrp="1"/>
          </p:cNvSpPr>
          <p:nvPr>
            <p:ph type="sldNum" sz="quarter" idx="4"/>
          </p:nvPr>
        </p:nvSpPr>
        <p:spPr>
          <a:xfrm>
            <a:off x="9039226" y="6404608"/>
            <a:ext cx="371474" cy="365125"/>
          </a:xfrm>
        </p:spPr>
        <p:txBody>
          <a:bodyPr/>
          <a:lstStyle/>
          <a:p>
            <a:fld id="{9D16839B-FD55-0444-9048-B76148E24AB3}" type="slidenum">
              <a:rPr lang="en-US" smtClean="0"/>
              <a:pPr/>
              <a:t>16</a:t>
            </a:fld>
            <a:endParaRPr lang="en-US" dirty="0"/>
          </a:p>
        </p:txBody>
      </p:sp>
      <p:pic>
        <p:nvPicPr>
          <p:cNvPr id="9" name="Picture 8" descr="OECD Chevrons [Eurasi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6" y="1653258"/>
            <a:ext cx="793784" cy="152119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512"/>
          <a:stretch/>
        </p:blipFill>
        <p:spPr>
          <a:xfrm>
            <a:off x="-1" y="3421767"/>
            <a:ext cx="9900000" cy="3428759"/>
          </a:xfrm>
          <a:prstGeom prst="rect">
            <a:avLst/>
          </a:prstGeom>
        </p:spPr>
      </p:pic>
      <p:sp>
        <p:nvSpPr>
          <p:cNvPr id="11" name="Title 1"/>
          <p:cNvSpPr>
            <a:spLocks noGrp="1"/>
          </p:cNvSpPr>
          <p:nvPr/>
        </p:nvSpPr>
        <p:spPr>
          <a:xfrm>
            <a:off x="1927999" y="2857037"/>
            <a:ext cx="8112113" cy="1787827"/>
          </a:xfrm>
          <a:prstGeom prst="rect">
            <a:avLst/>
          </a:prstGeom>
        </p:spPr>
        <p:txBody>
          <a:bodyPr/>
          <a:lstStyle/>
          <a:p>
            <a:pPr eaLnBrk="0" hangingPunct="0">
              <a:lnSpc>
                <a:spcPts val="2600"/>
              </a:lnSpc>
              <a:spcAft>
                <a:spcPts val="600"/>
              </a:spcAft>
            </a:pPr>
            <a:r>
              <a:rPr lang="fr-FR" sz="2800" b="1" kern="1200" dirty="0">
                <a:solidFill>
                  <a:srgbClr val="502D5C"/>
                </a:solidFill>
                <a:latin typeface="Gadugi" panose="020B0502040204020203" pitchFamily="34" charset="0"/>
                <a:cs typeface="Arial"/>
              </a:rPr>
              <a:t>Discussion on investment promotion</a:t>
            </a:r>
            <a:endParaRPr lang="en-GB" sz="4400" b="1" dirty="0">
              <a:solidFill>
                <a:srgbClr val="502D5C"/>
              </a:solidFill>
              <a:latin typeface="Gadugi" panose="020B0502040204020203" pitchFamily="34" charset="0"/>
              <a:cs typeface="Arial" charset="0"/>
            </a:endParaRPr>
          </a:p>
        </p:txBody>
      </p:sp>
    </p:spTree>
    <p:extLst>
      <p:ext uri="{BB962C8B-B14F-4D97-AF65-F5344CB8AC3E}">
        <p14:creationId xmlns:p14="http://schemas.microsoft.com/office/powerpoint/2010/main" val="271685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Recommendations of the IPR on investment promotion (1/3)</a:t>
            </a:r>
            <a:endParaRPr lang="en-GB" sz="2400" dirty="0">
              <a:latin typeface="Gadugi" panose="020B0502040204020203" pitchFamily="34" charset="0"/>
            </a:endParaRPr>
          </a:p>
        </p:txBody>
      </p:sp>
      <p:sp>
        <p:nvSpPr>
          <p:cNvPr id="14" name="TextBox 13"/>
          <p:cNvSpPr txBox="1"/>
          <p:nvPr/>
        </p:nvSpPr>
        <p:spPr>
          <a:xfrm>
            <a:off x="444373" y="979857"/>
            <a:ext cx="8903945" cy="5740033"/>
          </a:xfrm>
          <a:prstGeom prst="rect">
            <a:avLst/>
          </a:prstGeom>
          <a:noFill/>
        </p:spPr>
        <p:txBody>
          <a:bodyPr wrap="square" rtlCol="0">
            <a:spAutoFit/>
          </a:bodyPr>
          <a:lstStyle/>
          <a:p>
            <a:pPr marL="285750" indent="-285750">
              <a:buFont typeface="Arial" panose="020B0604020202020204" pitchFamily="34" charset="0"/>
              <a:buChar char="•"/>
            </a:pPr>
            <a:r>
              <a:rPr lang="en-US" b="1" dirty="0"/>
              <a:t>Develop a comprehensive investment strategy and policy statement</a:t>
            </a:r>
          </a:p>
          <a:p>
            <a:pPr marL="742950" lvl="1" indent="-285750">
              <a:spcBef>
                <a:spcPts val="600"/>
              </a:spcBef>
              <a:buFont typeface="Wingdings" panose="05000000000000000000" pitchFamily="2" charset="2"/>
              <a:buChar char="Ø"/>
            </a:pPr>
            <a:r>
              <a:rPr lang="en-US" dirty="0"/>
              <a:t>The strategic framework of investment promotion could be reinforced, including with an overarching investment strategy that provides a single strategic vision for all stakeholders, enables the development of strategic plans at the level stakeholder agencies (EG in particular), along with key target objectives and KPIs, and gives an opportunity to further articulate FDI objectives with export-led development and innovation ambitions</a:t>
            </a:r>
          </a:p>
          <a:p>
            <a:pPr marL="285750" indent="-285750">
              <a:spcBef>
                <a:spcPts val="600"/>
              </a:spcBef>
              <a:buFont typeface="Arial" panose="020B0604020202020204" pitchFamily="34" charset="0"/>
              <a:buChar char="•"/>
            </a:pPr>
            <a:r>
              <a:rPr lang="en-US" b="1" dirty="0"/>
              <a:t>Strengthen the investment promotion function in Georgia</a:t>
            </a:r>
          </a:p>
          <a:p>
            <a:pPr marL="742950" lvl="1" indent="-285750">
              <a:spcBef>
                <a:spcPts val="600"/>
              </a:spcBef>
              <a:buFont typeface="Wingdings" panose="05000000000000000000" pitchFamily="2" charset="2"/>
              <a:buChar char="Ø"/>
            </a:pPr>
            <a:r>
              <a:rPr lang="en-US" dirty="0"/>
              <a:t>Resolve the current fragmentation of the institutional setting for investment promotion by reinforcing Enterprise Georgia’s position as focal point and coordinator of the investment promotion effort. This entails the allocation of needed resources (financial and human) to effectively carry out its </a:t>
            </a:r>
            <a:r>
              <a:rPr lang="en-US" dirty="0" smtClean="0"/>
              <a:t>mission</a:t>
            </a:r>
          </a:p>
          <a:p>
            <a:pPr marL="285750" indent="-285750">
              <a:spcBef>
                <a:spcPts val="600"/>
              </a:spcBef>
              <a:buFont typeface="Arial" panose="020B0604020202020204" pitchFamily="34" charset="0"/>
              <a:buChar char="•"/>
            </a:pPr>
            <a:r>
              <a:rPr lang="en-US" b="1" dirty="0"/>
              <a:t>Link export, innovation and investment promotion</a:t>
            </a:r>
          </a:p>
          <a:p>
            <a:pPr marL="742950" lvl="1" indent="-285750">
              <a:spcBef>
                <a:spcPts val="600"/>
              </a:spcBef>
              <a:buFont typeface="Wingdings" panose="05000000000000000000" pitchFamily="2" charset="2"/>
              <a:buChar char="Ø"/>
            </a:pPr>
            <a:r>
              <a:rPr lang="en-GB" dirty="0"/>
              <a:t>The opportunities presented by the Deep and Comprehensive Free Trade Area (DCFTA) with the EU as an export market should be part of Georgia’s investment promotion strategy. The efforts that Georgia has put into strengthening innovation within its business community should also be considered in the investment strategy. Complementarities between departments of Enterprise Georgia can be further leveraged through shared tools and cooperation mechanisms. </a:t>
            </a:r>
            <a:endParaRPr lang="en-US" dirty="0"/>
          </a:p>
        </p:txBody>
      </p:sp>
    </p:spTree>
    <p:extLst>
      <p:ext uri="{BB962C8B-B14F-4D97-AF65-F5344CB8AC3E}">
        <p14:creationId xmlns:p14="http://schemas.microsoft.com/office/powerpoint/2010/main" val="311458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Recommendations of the IPR on investment promotion (2/3)</a:t>
            </a:r>
            <a:endParaRPr lang="en-GB" sz="2400" dirty="0">
              <a:latin typeface="Gadugi" panose="020B0502040204020203" pitchFamily="34" charset="0"/>
            </a:endParaRPr>
          </a:p>
        </p:txBody>
      </p:sp>
      <p:sp>
        <p:nvSpPr>
          <p:cNvPr id="14" name="TextBox 13"/>
          <p:cNvSpPr txBox="1"/>
          <p:nvPr/>
        </p:nvSpPr>
        <p:spPr>
          <a:xfrm>
            <a:off x="444373" y="836982"/>
            <a:ext cx="8903945" cy="56630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b="1" dirty="0"/>
              <a:t>Formalise strategic coordination for investment promotion </a:t>
            </a:r>
          </a:p>
          <a:p>
            <a:pPr marL="742950" lvl="1" indent="-285750">
              <a:spcBef>
                <a:spcPts val="600"/>
              </a:spcBef>
              <a:buFont typeface="Wingdings" panose="05000000000000000000" pitchFamily="2" charset="2"/>
              <a:buChar char="Ø"/>
            </a:pPr>
            <a:r>
              <a:rPr lang="en-GB" dirty="0"/>
              <a:t>Overall, Enterprise Georgia would benefit from clearer terms of cooperation and mechanisms to work jointly with its key institutional partners, including GITA and the Chamber of Commerce. Well-defined cooperation terms and dedicated tools such as shared information systems, processes and systematised protocols could improve the quality of the cooperation, while potentially increasing efficiency. </a:t>
            </a:r>
            <a:endParaRPr lang="en-GB" b="1" dirty="0" smtClean="0"/>
          </a:p>
          <a:p>
            <a:pPr marL="285750" indent="-285750">
              <a:spcBef>
                <a:spcPts val="600"/>
              </a:spcBef>
              <a:buFont typeface="Arial" panose="020B0604020202020204" pitchFamily="34" charset="0"/>
              <a:buChar char="•"/>
            </a:pPr>
            <a:r>
              <a:rPr lang="en-GB" b="1" dirty="0" smtClean="0"/>
              <a:t>Enhance </a:t>
            </a:r>
            <a:r>
              <a:rPr lang="en-GB" b="1" dirty="0"/>
              <a:t>the Invest in Georgia brand</a:t>
            </a:r>
          </a:p>
          <a:p>
            <a:pPr marL="742950" lvl="1" indent="-285750">
              <a:spcBef>
                <a:spcPts val="600"/>
              </a:spcBef>
              <a:buFont typeface="Wingdings" panose="05000000000000000000" pitchFamily="2" charset="2"/>
              <a:buChar char="Ø"/>
            </a:pPr>
            <a:r>
              <a:rPr lang="en-US" dirty="0"/>
              <a:t>Along with the recommendations above, accentuating the Invest in Georgia brand, which is already well known to the international business community, could help restore the IPA’s visibility and clout vis-à-vis investors and other relevant government agencies. </a:t>
            </a:r>
            <a:endParaRPr lang="en-US" b="1" dirty="0" smtClean="0"/>
          </a:p>
          <a:p>
            <a:pPr marL="285750" indent="-285750">
              <a:buFont typeface="Arial" panose="020B0604020202020204" pitchFamily="34" charset="0"/>
              <a:buChar char="•"/>
            </a:pPr>
            <a:r>
              <a:rPr lang="en-US" b="1" dirty="0" smtClean="0"/>
              <a:t>Strengthen </a:t>
            </a:r>
            <a:r>
              <a:rPr lang="en-US" b="1" dirty="0"/>
              <a:t>the investment aftercare system and improve one-stop shop services</a:t>
            </a:r>
          </a:p>
          <a:p>
            <a:pPr marL="742950" lvl="1" indent="-285750">
              <a:spcBef>
                <a:spcPts val="600"/>
              </a:spcBef>
              <a:buFont typeface="Wingdings" panose="05000000000000000000" pitchFamily="2" charset="2"/>
              <a:buChar char="Ø"/>
            </a:pPr>
            <a:r>
              <a:rPr lang="en-GB" dirty="0"/>
              <a:t>Aftercare services for investors are vital. Good aftercare and policy advocacy, including transmitting investors’ feedback for more effective policy making, can be the determining factor in a decision to reinvest and help address investment climate challenges. </a:t>
            </a:r>
            <a:r>
              <a:rPr lang="en-US" dirty="0"/>
              <a:t>Enterprise Georgia would benefit from strengthening its approach, including to maintain the dialogue with existing investors (e.g. through a key account management approach).</a:t>
            </a:r>
            <a:r>
              <a:rPr lang="en-GB" dirty="0"/>
              <a:t> The IPA could also consider enhancing its one-stop-shop services for investors. This requires, however, an increase in the IPA’s resources</a:t>
            </a:r>
            <a:r>
              <a:rPr lang="en-GB" dirty="0" smtClean="0"/>
              <a:t>.</a:t>
            </a:r>
            <a:endParaRPr lang="en-GB" dirty="0"/>
          </a:p>
        </p:txBody>
      </p:sp>
    </p:spTree>
    <p:extLst>
      <p:ext uri="{BB962C8B-B14F-4D97-AF65-F5344CB8AC3E}">
        <p14:creationId xmlns:p14="http://schemas.microsoft.com/office/powerpoint/2010/main" val="48558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Recommendations of the IPR on investment promotion (3/3)</a:t>
            </a:r>
            <a:endParaRPr lang="en-GB" sz="2400" dirty="0">
              <a:latin typeface="Gadugi" panose="020B0502040204020203" pitchFamily="34" charset="0"/>
            </a:endParaRPr>
          </a:p>
        </p:txBody>
      </p:sp>
      <p:sp>
        <p:nvSpPr>
          <p:cNvPr id="14" name="TextBox 13"/>
          <p:cNvSpPr txBox="1"/>
          <p:nvPr/>
        </p:nvSpPr>
        <p:spPr>
          <a:xfrm>
            <a:off x="444373" y="979857"/>
            <a:ext cx="8903945" cy="5186035"/>
          </a:xfrm>
          <a:prstGeom prst="rect">
            <a:avLst/>
          </a:prstGeom>
          <a:noFill/>
        </p:spPr>
        <p:txBody>
          <a:bodyPr wrap="square" rtlCol="0">
            <a:spAutoFit/>
          </a:bodyPr>
          <a:lstStyle/>
          <a:p>
            <a:pPr marL="285750" lvl="1" indent="-285750">
              <a:spcBef>
                <a:spcPts val="600"/>
              </a:spcBef>
              <a:buFont typeface="Arial" panose="020B0604020202020204" pitchFamily="34" charset="0"/>
              <a:buChar char="•"/>
            </a:pPr>
            <a:r>
              <a:rPr lang="en-GB" b="1" dirty="0"/>
              <a:t>Strengthen investment promotion and facilitation at the sub-national level</a:t>
            </a:r>
          </a:p>
          <a:p>
            <a:pPr marL="742950" lvl="1" indent="-285750">
              <a:spcBef>
                <a:spcPts val="600"/>
              </a:spcBef>
              <a:buFont typeface="Wingdings" panose="05000000000000000000" pitchFamily="2" charset="2"/>
              <a:buChar char="Ø"/>
            </a:pPr>
            <a:r>
              <a:rPr lang="en-GB" dirty="0"/>
              <a:t>Sub-national governments do not have formal mandates and roles in investment promotion and facilitation. According to local stakeholders however, regional governors are interested in attracting foreign capital, and Enterprise Georgia is accompanying them. The next stage of the cooperation could be to establish focal points in the regions, which can be especially critical for investment facilitation.</a:t>
            </a:r>
          </a:p>
          <a:p>
            <a:pPr marL="285750" indent="-285750">
              <a:spcBef>
                <a:spcPts val="600"/>
              </a:spcBef>
              <a:buFont typeface="Arial" panose="020B0604020202020204" pitchFamily="34" charset="0"/>
              <a:buChar char="•"/>
            </a:pPr>
            <a:r>
              <a:rPr lang="en-GB" b="1" dirty="0" smtClean="0"/>
              <a:t>Foster </a:t>
            </a:r>
            <a:r>
              <a:rPr lang="en-GB" b="1" dirty="0"/>
              <a:t>FDI-SME linkages </a:t>
            </a:r>
            <a:endParaRPr lang="en-GB" b="1" dirty="0" smtClean="0"/>
          </a:p>
          <a:p>
            <a:pPr marL="742950" lvl="1" indent="-285750">
              <a:spcBef>
                <a:spcPts val="600"/>
              </a:spcBef>
              <a:buFont typeface="Wingdings" panose="05000000000000000000" pitchFamily="2" charset="2"/>
              <a:buChar char="Ø"/>
            </a:pPr>
            <a:r>
              <a:rPr lang="en-GB" dirty="0"/>
              <a:t>Enterprise Georgia is strategically set up to support the establishing of </a:t>
            </a:r>
            <a:r>
              <a:rPr lang="en-US" dirty="0"/>
              <a:t>deep linkages with the local economy</a:t>
            </a:r>
            <a:r>
              <a:rPr lang="en-GB" dirty="0"/>
              <a:t>. A first step in this direction would be to establish some linkages focal points in the investment promotion and enterprise promotion departments, which could identify and explore opportunities systematically.</a:t>
            </a:r>
          </a:p>
          <a:p>
            <a:pPr marL="285750" indent="-285750">
              <a:spcBef>
                <a:spcPts val="600"/>
              </a:spcBef>
              <a:buFont typeface="Arial" panose="020B0604020202020204" pitchFamily="34" charset="0"/>
              <a:buChar char="•"/>
            </a:pPr>
            <a:r>
              <a:rPr lang="en-GB" b="1" dirty="0" smtClean="0"/>
              <a:t>Set </a:t>
            </a:r>
            <a:r>
              <a:rPr lang="en-GB" b="1" dirty="0"/>
              <a:t>up an investment promotion governing board</a:t>
            </a:r>
          </a:p>
          <a:p>
            <a:pPr marL="742950" lvl="1" indent="-285750">
              <a:spcBef>
                <a:spcPts val="600"/>
              </a:spcBef>
              <a:buFont typeface="Wingdings" panose="05000000000000000000" pitchFamily="2" charset="2"/>
              <a:buChar char="Ø"/>
            </a:pPr>
            <a:r>
              <a:rPr lang="en-US" dirty="0"/>
              <a:t>A board can be a good mechanism to ensure the representation of different stakeholders in the governance of an IPA, including from the private sector. A Board  could provide an outsider’s view to generate new ideas for collaboration and synergies within the agency, as well to identify and unlock opportunities for cooperation with other agencies and the private sector</a:t>
            </a:r>
            <a:r>
              <a:rPr lang="en-US" dirty="0" smtClean="0"/>
              <a:t>.</a:t>
            </a:r>
            <a:endParaRPr lang="en-US" dirty="0"/>
          </a:p>
        </p:txBody>
      </p:sp>
    </p:spTree>
    <p:extLst>
      <p:ext uri="{BB962C8B-B14F-4D97-AF65-F5344CB8AC3E}">
        <p14:creationId xmlns:p14="http://schemas.microsoft.com/office/powerpoint/2010/main" val="395431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1888"/>
            <a:ext cx="9906000" cy="5336359"/>
          </a:xfrm>
          <a:prstGeom prst="rect">
            <a:avLst/>
          </a:prstGeom>
        </p:spPr>
      </p:pic>
      <p:sp>
        <p:nvSpPr>
          <p:cNvPr id="5"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lgn="ctr"/>
            <a:r>
              <a:rPr lang="en-US" sz="2400" dirty="0">
                <a:latin typeface="Gadugi" panose="020B0502040204020203" pitchFamily="34" charset="0"/>
              </a:rPr>
              <a:t>OECD Investment Policy Reviews</a:t>
            </a:r>
            <a:endParaRPr lang="en-GB" sz="2400" dirty="0">
              <a:latin typeface="Gadugi" panose="020B0502040204020203" pitchFamily="34" charset="0"/>
            </a:endParaRPr>
          </a:p>
        </p:txBody>
      </p:sp>
    </p:spTree>
    <p:extLst>
      <p:ext uri="{BB962C8B-B14F-4D97-AF65-F5344CB8AC3E}">
        <p14:creationId xmlns:p14="http://schemas.microsoft.com/office/powerpoint/2010/main" val="268240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5090583" y="6405213"/>
            <a:ext cx="3879850" cy="365125"/>
          </a:xfrm>
        </p:spPr>
        <p:txBody>
          <a:bodyPr/>
          <a:lstStyle/>
          <a:p>
            <a:pPr algn="r"/>
            <a:r>
              <a:rPr lang="fr-FR" dirty="0"/>
              <a:t>OECD Eurasia Competitiveness Programme</a:t>
            </a:r>
            <a:endParaRPr lang="en-GB" dirty="0"/>
          </a:p>
        </p:txBody>
      </p:sp>
      <p:sp>
        <p:nvSpPr>
          <p:cNvPr id="7" name="Slide Number Placeholder 4"/>
          <p:cNvSpPr>
            <a:spLocks noGrp="1"/>
          </p:cNvSpPr>
          <p:nvPr>
            <p:ph type="sldNum" sz="quarter" idx="4"/>
          </p:nvPr>
        </p:nvSpPr>
        <p:spPr>
          <a:xfrm>
            <a:off x="9039226" y="6404608"/>
            <a:ext cx="371474" cy="365125"/>
          </a:xfrm>
        </p:spPr>
        <p:txBody>
          <a:bodyPr/>
          <a:lstStyle/>
          <a:p>
            <a:fld id="{9D16839B-FD55-0444-9048-B76148E24AB3}" type="slidenum">
              <a:rPr lang="en-US" smtClean="0"/>
              <a:pPr/>
              <a:t>20</a:t>
            </a:fld>
            <a:endParaRPr lang="en-US" dirty="0"/>
          </a:p>
        </p:txBody>
      </p:sp>
      <p:pic>
        <p:nvPicPr>
          <p:cNvPr id="9" name="Picture 8" descr="OECD Chevrons [Eurasi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6" y="1653258"/>
            <a:ext cx="793784" cy="152119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512"/>
          <a:stretch/>
        </p:blipFill>
        <p:spPr>
          <a:xfrm>
            <a:off x="-1" y="3421767"/>
            <a:ext cx="9900000" cy="3428759"/>
          </a:xfrm>
          <a:prstGeom prst="rect">
            <a:avLst/>
          </a:prstGeom>
        </p:spPr>
      </p:pic>
      <p:sp>
        <p:nvSpPr>
          <p:cNvPr id="11" name="Title 1"/>
          <p:cNvSpPr>
            <a:spLocks noGrp="1"/>
          </p:cNvSpPr>
          <p:nvPr/>
        </p:nvSpPr>
        <p:spPr>
          <a:xfrm>
            <a:off x="1757873" y="2857037"/>
            <a:ext cx="8112113" cy="1787827"/>
          </a:xfrm>
          <a:prstGeom prst="rect">
            <a:avLst/>
          </a:prstGeom>
        </p:spPr>
        <p:txBody>
          <a:bodyPr/>
          <a:lstStyle/>
          <a:p>
            <a:pPr eaLnBrk="0" hangingPunct="0">
              <a:lnSpc>
                <a:spcPts val="2600"/>
              </a:lnSpc>
              <a:spcAft>
                <a:spcPts val="600"/>
              </a:spcAft>
            </a:pPr>
            <a:r>
              <a:rPr lang="en-GB" sz="2800" b="1" kern="1200" dirty="0">
                <a:solidFill>
                  <a:srgbClr val="502D5C"/>
                </a:solidFill>
                <a:latin typeface="Gadugi" panose="020B0502040204020203" pitchFamily="34" charset="0"/>
                <a:cs typeface="Arial"/>
              </a:rPr>
              <a:t>Promoting sustainable investment in the </a:t>
            </a:r>
          </a:p>
          <a:p>
            <a:pPr eaLnBrk="0" hangingPunct="0">
              <a:lnSpc>
                <a:spcPts val="2600"/>
              </a:lnSpc>
              <a:spcAft>
                <a:spcPts val="600"/>
              </a:spcAft>
            </a:pPr>
            <a:r>
              <a:rPr lang="en-GB" sz="2800" b="1" kern="1200" dirty="0">
                <a:solidFill>
                  <a:srgbClr val="502D5C"/>
                </a:solidFill>
                <a:latin typeface="Gadugi" panose="020B0502040204020203" pitchFamily="34" charset="0"/>
                <a:cs typeface="Arial"/>
              </a:rPr>
              <a:t>agri-food sector</a:t>
            </a:r>
            <a:endParaRPr lang="en-GB" sz="4400" b="1" dirty="0">
              <a:solidFill>
                <a:srgbClr val="502D5C"/>
              </a:solidFill>
              <a:latin typeface="Gadugi" panose="020B0502040204020203" pitchFamily="34" charset="0"/>
              <a:cs typeface="Arial" charset="0"/>
            </a:endParaRPr>
          </a:p>
        </p:txBody>
      </p:sp>
    </p:spTree>
    <p:extLst>
      <p:ext uri="{BB962C8B-B14F-4D97-AF65-F5344CB8AC3E}">
        <p14:creationId xmlns:p14="http://schemas.microsoft.com/office/powerpoint/2010/main" val="151260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21</a:t>
            </a:fld>
            <a:endParaRPr lang="en-US" dirty="0"/>
          </a:p>
        </p:txBody>
      </p:sp>
      <p:sp>
        <p:nvSpPr>
          <p:cNvPr id="6" name="TextBox 5"/>
          <p:cNvSpPr txBox="1"/>
          <p:nvPr/>
        </p:nvSpPr>
        <p:spPr>
          <a:xfrm>
            <a:off x="81752" y="1095026"/>
            <a:ext cx="4348932" cy="517064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t>The agri-food value chain plays an essential role in Georgia’s economy, accounting for 11% of GDP and 45% of employment</a:t>
            </a:r>
          </a:p>
          <a:p>
            <a:pPr marL="285750" indent="-285750">
              <a:spcAft>
                <a:spcPts val="1200"/>
              </a:spcAft>
              <a:buFont typeface="Arial" panose="020B0604020202020204" pitchFamily="34" charset="0"/>
              <a:buChar char="•"/>
            </a:pPr>
            <a:r>
              <a:rPr lang="en-GB" sz="2000" dirty="0"/>
              <a:t>Georgia has favourable conditions for attracting investment in the agri-food value chain</a:t>
            </a:r>
          </a:p>
          <a:p>
            <a:pPr marL="285750" indent="-285750">
              <a:spcAft>
                <a:spcPts val="1200"/>
              </a:spcAft>
              <a:buFont typeface="Arial" panose="020B0604020202020204" pitchFamily="34" charset="0"/>
              <a:buChar char="•"/>
            </a:pPr>
            <a:r>
              <a:rPr lang="en-GB" sz="2000" dirty="0"/>
              <a:t>FDI inflows are below potential</a:t>
            </a:r>
          </a:p>
          <a:p>
            <a:pPr marL="285750" indent="-285750">
              <a:spcAft>
                <a:spcPts val="1200"/>
              </a:spcAft>
              <a:buFont typeface="Arial" panose="020B0604020202020204" pitchFamily="34" charset="0"/>
              <a:buChar char="•"/>
            </a:pPr>
            <a:r>
              <a:rPr lang="en-GB" sz="2000" dirty="0"/>
              <a:t>Agri-food exports are highly concentrated in beverages</a:t>
            </a:r>
          </a:p>
          <a:p>
            <a:pPr marL="285750" indent="-285750">
              <a:spcAft>
                <a:spcPts val="1200"/>
              </a:spcAft>
              <a:buFont typeface="Arial" panose="020B0604020202020204" pitchFamily="34" charset="0"/>
              <a:buChar char="•"/>
            </a:pPr>
            <a:r>
              <a:rPr lang="en-GB" sz="2000" dirty="0"/>
              <a:t>The farm structure is highly fragmented, with most food produced by small-scale family farms</a:t>
            </a:r>
          </a:p>
          <a:p>
            <a:pPr marL="285750" indent="-285750">
              <a:spcAft>
                <a:spcPts val="1200"/>
              </a:spcAft>
              <a:buFont typeface="Arial" panose="020B0604020202020204" pitchFamily="34" charset="0"/>
              <a:buChar char="•"/>
            </a:pPr>
            <a:r>
              <a:rPr lang="en-GB" sz="2000" dirty="0"/>
              <a:t>Productivity and wages are low</a:t>
            </a:r>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Foreign and domestic investment can support the development of the agri-food value chain</a:t>
            </a:r>
            <a:endParaRPr lang="en-GB" sz="2400" dirty="0">
              <a:latin typeface="Gadugi" panose="020B0502040204020203" pitchFamily="34" charset="0"/>
            </a:endParaRPr>
          </a:p>
        </p:txBody>
      </p:sp>
      <p:graphicFrame>
        <p:nvGraphicFramePr>
          <p:cNvPr id="9" name="Chart 8"/>
          <p:cNvGraphicFramePr>
            <a:graphicFrameLocks/>
          </p:cNvGraphicFramePr>
          <p:nvPr/>
        </p:nvGraphicFramePr>
        <p:xfrm>
          <a:off x="4331701" y="1095026"/>
          <a:ext cx="5460333" cy="2943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4452803" y="4259509"/>
          <a:ext cx="4894797" cy="296227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162843" y="763799"/>
            <a:ext cx="3474720" cy="369332"/>
          </a:xfrm>
          <a:prstGeom prst="rect">
            <a:avLst/>
          </a:prstGeom>
          <a:noFill/>
        </p:spPr>
        <p:txBody>
          <a:bodyPr wrap="square" rtlCol="0">
            <a:spAutoFit/>
          </a:bodyPr>
          <a:lstStyle/>
          <a:p>
            <a:r>
              <a:rPr lang="en-GB" b="1" dirty="0"/>
              <a:t>FDI Inflows in agriculture, 2007-19</a:t>
            </a:r>
          </a:p>
        </p:txBody>
      </p:sp>
      <p:sp>
        <p:nvSpPr>
          <p:cNvPr id="14" name="TextBox 13"/>
          <p:cNvSpPr txBox="1"/>
          <p:nvPr/>
        </p:nvSpPr>
        <p:spPr>
          <a:xfrm>
            <a:off x="5475084" y="3984479"/>
            <a:ext cx="2850237" cy="369332"/>
          </a:xfrm>
          <a:prstGeom prst="rect">
            <a:avLst/>
          </a:prstGeom>
          <a:noFill/>
        </p:spPr>
        <p:txBody>
          <a:bodyPr wrap="square" rtlCol="0">
            <a:spAutoFit/>
          </a:bodyPr>
          <a:lstStyle/>
          <a:p>
            <a:r>
              <a:rPr lang="en-GB" b="1" dirty="0"/>
              <a:t>Agri-food exports, 2015-19</a:t>
            </a:r>
          </a:p>
        </p:txBody>
      </p:sp>
    </p:spTree>
    <p:extLst>
      <p:ext uri="{BB962C8B-B14F-4D97-AF65-F5344CB8AC3E}">
        <p14:creationId xmlns:p14="http://schemas.microsoft.com/office/powerpoint/2010/main" val="254851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22</a:t>
            </a:fld>
            <a:endParaRPr lang="en-US" dirty="0"/>
          </a:p>
        </p:txBody>
      </p:sp>
      <p:sp>
        <p:nvSpPr>
          <p:cNvPr id="6" name="TextBox 5"/>
          <p:cNvSpPr txBox="1"/>
          <p:nvPr/>
        </p:nvSpPr>
        <p:spPr>
          <a:xfrm>
            <a:off x="262949" y="842273"/>
            <a:ext cx="9231953" cy="594008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dirty="0"/>
              <a:t>Introduce an objective on investment promotion and facilitation in the new </a:t>
            </a:r>
            <a:r>
              <a:rPr lang="en-GB" sz="2000" i="1" dirty="0"/>
              <a:t>Agriculture and Rural Development Strategy 2021-2027</a:t>
            </a:r>
          </a:p>
          <a:p>
            <a:pPr marL="285750" indent="-285750">
              <a:spcAft>
                <a:spcPts val="1200"/>
              </a:spcAft>
              <a:buFont typeface="Arial" panose="020B0604020202020204" pitchFamily="34" charset="0"/>
              <a:buChar char="•"/>
            </a:pPr>
            <a:r>
              <a:rPr lang="en-GB" sz="2000" dirty="0"/>
              <a:t>Ensure full completion of the land registration reform</a:t>
            </a:r>
          </a:p>
          <a:p>
            <a:pPr marL="285750" indent="-285750">
              <a:spcAft>
                <a:spcPts val="1200"/>
              </a:spcAft>
              <a:buFont typeface="Arial" panose="020B0604020202020204" pitchFamily="34" charset="0"/>
              <a:buChar char="•"/>
            </a:pPr>
            <a:r>
              <a:rPr lang="en-GB" sz="2000" dirty="0"/>
              <a:t>Develop a credit guarantee scheme for agri-food SMEs</a:t>
            </a:r>
          </a:p>
          <a:p>
            <a:pPr marL="285750" indent="-285750">
              <a:spcAft>
                <a:spcPts val="1200"/>
              </a:spcAft>
              <a:buFont typeface="Arial" panose="020B0604020202020204" pitchFamily="34" charset="0"/>
              <a:buChar char="•"/>
            </a:pPr>
            <a:r>
              <a:rPr lang="en-GB" sz="2000" dirty="0"/>
              <a:t>Continue investing in transport and utility infrastructure, and improve the quality of logistics services</a:t>
            </a:r>
          </a:p>
          <a:p>
            <a:pPr marL="285750" indent="-285750">
              <a:spcAft>
                <a:spcPts val="1200"/>
              </a:spcAft>
              <a:buFont typeface="Arial" panose="020B0604020202020204" pitchFamily="34" charset="0"/>
              <a:buChar char="•"/>
            </a:pPr>
            <a:r>
              <a:rPr lang="en-GB" sz="2000" dirty="0"/>
              <a:t>Rehabilitate outdated irrigation infrastructure and drainage systems and improve internet access in rural areas</a:t>
            </a:r>
          </a:p>
          <a:p>
            <a:pPr marL="285750" indent="-285750">
              <a:spcAft>
                <a:spcPts val="1200"/>
              </a:spcAft>
              <a:buFont typeface="Arial" panose="020B0604020202020204" pitchFamily="34" charset="0"/>
              <a:buChar char="•"/>
            </a:pPr>
            <a:r>
              <a:rPr lang="en-GB" sz="2000" dirty="0"/>
              <a:t>Consider allocating resources to encourage the formation of supply chain linkages, including linking foreign investors with local SMEs</a:t>
            </a:r>
          </a:p>
          <a:p>
            <a:pPr marL="285750" indent="-285750">
              <a:spcAft>
                <a:spcPts val="1200"/>
              </a:spcAft>
              <a:buFont typeface="Arial" panose="020B0604020202020204" pitchFamily="34" charset="0"/>
              <a:buChar char="•"/>
            </a:pPr>
            <a:r>
              <a:rPr lang="en-GB" sz="2000" dirty="0"/>
              <a:t>Offer targeted incentives to prospective investors, conditional on their engagement with small-scale producers and agricultural co-operatives</a:t>
            </a:r>
          </a:p>
          <a:p>
            <a:pPr marL="285750" indent="-285750">
              <a:spcAft>
                <a:spcPts val="1200"/>
              </a:spcAft>
              <a:buFont typeface="Arial" panose="020B0604020202020204" pitchFamily="34" charset="0"/>
              <a:buChar char="•"/>
            </a:pPr>
            <a:r>
              <a:rPr lang="en-US" sz="2000" dirty="0"/>
              <a:t>Develop well-resourced and functioning agricultural training institutes, extension services and vocational training systems</a:t>
            </a:r>
            <a:endParaRPr lang="en-GB" sz="2000" dirty="0"/>
          </a:p>
          <a:p>
            <a:pPr marL="285750" indent="-285750">
              <a:spcAft>
                <a:spcPts val="1200"/>
              </a:spcAft>
              <a:buFont typeface="Arial" panose="020B0604020202020204" pitchFamily="34" charset="0"/>
              <a:buChar char="•"/>
            </a:pPr>
            <a:r>
              <a:rPr lang="en-GB" sz="2000" dirty="0"/>
              <a:t>Strengthen food safety and quality standards</a:t>
            </a:r>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Policy recommendations for the agri-food value chain</a:t>
            </a:r>
            <a:endParaRPr lang="en-GB" sz="2400" dirty="0">
              <a:latin typeface="Gadugi" panose="020B0502040204020203" pitchFamily="34" charset="0"/>
            </a:endParaRPr>
          </a:p>
        </p:txBody>
      </p:sp>
    </p:spTree>
    <p:extLst>
      <p:ext uri="{BB962C8B-B14F-4D97-AF65-F5344CB8AC3E}">
        <p14:creationId xmlns:p14="http://schemas.microsoft.com/office/powerpoint/2010/main" val="326612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5090583" y="6405213"/>
            <a:ext cx="3879850" cy="365125"/>
          </a:xfrm>
        </p:spPr>
        <p:txBody>
          <a:bodyPr/>
          <a:lstStyle/>
          <a:p>
            <a:pPr algn="r"/>
            <a:r>
              <a:rPr lang="fr-FR" dirty="0"/>
              <a:t>OECD Eurasia Competitiveness Programme</a:t>
            </a:r>
            <a:endParaRPr lang="en-GB" dirty="0"/>
          </a:p>
        </p:txBody>
      </p:sp>
      <p:sp>
        <p:nvSpPr>
          <p:cNvPr id="7" name="Slide Number Placeholder 4"/>
          <p:cNvSpPr>
            <a:spLocks noGrp="1"/>
          </p:cNvSpPr>
          <p:nvPr>
            <p:ph type="sldNum" sz="quarter" idx="4"/>
          </p:nvPr>
        </p:nvSpPr>
        <p:spPr>
          <a:xfrm>
            <a:off x="9039226" y="6404608"/>
            <a:ext cx="371474" cy="365125"/>
          </a:xfrm>
        </p:spPr>
        <p:txBody>
          <a:bodyPr/>
          <a:lstStyle/>
          <a:p>
            <a:fld id="{9D16839B-FD55-0444-9048-B76148E24AB3}" type="slidenum">
              <a:rPr lang="en-US" smtClean="0"/>
              <a:pPr/>
              <a:t>23</a:t>
            </a:fld>
            <a:endParaRPr lang="en-US" dirty="0"/>
          </a:p>
        </p:txBody>
      </p:sp>
      <p:pic>
        <p:nvPicPr>
          <p:cNvPr id="9" name="Picture 8" descr="OECD Chevrons [Eurasi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6" y="1653258"/>
            <a:ext cx="793784" cy="152119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512"/>
          <a:stretch/>
        </p:blipFill>
        <p:spPr>
          <a:xfrm>
            <a:off x="-1" y="3421767"/>
            <a:ext cx="9900000" cy="3428759"/>
          </a:xfrm>
          <a:prstGeom prst="rect">
            <a:avLst/>
          </a:prstGeom>
        </p:spPr>
      </p:pic>
      <p:sp>
        <p:nvSpPr>
          <p:cNvPr id="11" name="Title 1"/>
          <p:cNvSpPr>
            <a:spLocks noGrp="1"/>
          </p:cNvSpPr>
          <p:nvPr/>
        </p:nvSpPr>
        <p:spPr>
          <a:xfrm>
            <a:off x="1757873" y="2857037"/>
            <a:ext cx="8112113" cy="1787827"/>
          </a:xfrm>
          <a:prstGeom prst="rect">
            <a:avLst/>
          </a:prstGeom>
        </p:spPr>
        <p:txBody>
          <a:bodyPr/>
          <a:lstStyle/>
          <a:p>
            <a:pPr eaLnBrk="0" hangingPunct="0">
              <a:lnSpc>
                <a:spcPts val="2600"/>
              </a:lnSpc>
              <a:spcAft>
                <a:spcPts val="600"/>
              </a:spcAft>
            </a:pPr>
            <a:r>
              <a:rPr lang="fr-FR" sz="2800" b="1" kern="1200" dirty="0" err="1">
                <a:solidFill>
                  <a:srgbClr val="502D5C"/>
                </a:solidFill>
                <a:latin typeface="Gadugi" panose="020B0502040204020203" pitchFamily="34" charset="0"/>
                <a:cs typeface="Arial"/>
              </a:rPr>
              <a:t>Promoting</a:t>
            </a:r>
            <a:r>
              <a:rPr lang="fr-FR" sz="2800" b="1" kern="1200" dirty="0">
                <a:solidFill>
                  <a:srgbClr val="502D5C"/>
                </a:solidFill>
                <a:latin typeface="Gadugi" panose="020B0502040204020203" pitchFamily="34" charset="0"/>
                <a:cs typeface="Arial"/>
              </a:rPr>
              <a:t> </a:t>
            </a:r>
            <a:r>
              <a:rPr lang="fr-FR" sz="2800" b="1" kern="1200" dirty="0" err="1">
                <a:solidFill>
                  <a:srgbClr val="502D5C"/>
                </a:solidFill>
                <a:latin typeface="Gadugi" panose="020B0502040204020203" pitchFamily="34" charset="0"/>
                <a:cs typeface="Arial"/>
              </a:rPr>
              <a:t>responsible</a:t>
            </a:r>
            <a:r>
              <a:rPr lang="fr-FR" sz="2800" b="1" kern="1200" dirty="0">
                <a:solidFill>
                  <a:srgbClr val="502D5C"/>
                </a:solidFill>
                <a:latin typeface="Gadugi" panose="020B0502040204020203" pitchFamily="34" charset="0"/>
                <a:cs typeface="Arial"/>
              </a:rPr>
              <a:t> business </a:t>
            </a:r>
            <a:r>
              <a:rPr lang="fr-FR" sz="2800" b="1" kern="1200" dirty="0" err="1">
                <a:solidFill>
                  <a:srgbClr val="502D5C"/>
                </a:solidFill>
                <a:latin typeface="Gadugi" panose="020B0502040204020203" pitchFamily="34" charset="0"/>
                <a:cs typeface="Arial"/>
              </a:rPr>
              <a:t>conduct</a:t>
            </a:r>
            <a:endParaRPr lang="en-GB" sz="4400" b="1" dirty="0">
              <a:solidFill>
                <a:srgbClr val="502D5C"/>
              </a:solidFill>
              <a:latin typeface="Gadugi" panose="020B0502040204020203" pitchFamily="34" charset="0"/>
              <a:cs typeface="Arial" charset="0"/>
            </a:endParaRPr>
          </a:p>
        </p:txBody>
      </p:sp>
    </p:spTree>
    <p:extLst>
      <p:ext uri="{BB962C8B-B14F-4D97-AF65-F5344CB8AC3E}">
        <p14:creationId xmlns:p14="http://schemas.microsoft.com/office/powerpoint/2010/main" val="92708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24</a:t>
            </a:fld>
            <a:endParaRPr lang="en-US" dirty="0"/>
          </a:p>
        </p:txBody>
      </p:sp>
      <p:sp>
        <p:nvSpPr>
          <p:cNvPr id="6" name="TextBox 5"/>
          <p:cNvSpPr txBox="1"/>
          <p:nvPr/>
        </p:nvSpPr>
        <p:spPr>
          <a:xfrm>
            <a:off x="262949" y="1148253"/>
            <a:ext cx="9231953" cy="5232202"/>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300" dirty="0"/>
              <a:t>In a nutshell: Expectation that all businesses – regardless of status, size, ownership, sector, location - </a:t>
            </a:r>
            <a:r>
              <a:rPr lang="en-US" sz="2300" b="1" dirty="0"/>
              <a:t>avoid and address negative RBC impacts</a:t>
            </a:r>
          </a:p>
          <a:p>
            <a:pPr marL="800100" lvl="1" indent="-342900">
              <a:buFont typeface="Wingdings" pitchFamily="2" charset="2"/>
              <a:buChar char="Ø"/>
            </a:pPr>
            <a:r>
              <a:rPr lang="en-US" sz="2200" dirty="0"/>
              <a:t>Not philanthropy: part of </a:t>
            </a:r>
            <a:r>
              <a:rPr lang="en-US" sz="2200" b="1" dirty="0"/>
              <a:t>core business and risk management</a:t>
            </a:r>
          </a:p>
          <a:p>
            <a:pPr marL="800100" lvl="1" indent="-342900">
              <a:buFont typeface="Wingdings" pitchFamily="2" charset="2"/>
              <a:buChar char="Ø"/>
            </a:pPr>
            <a:r>
              <a:rPr lang="en-US" sz="2200" dirty="0"/>
              <a:t>Important for </a:t>
            </a:r>
            <a:r>
              <a:rPr lang="en-US" sz="2200" b="1" dirty="0"/>
              <a:t>all businesses</a:t>
            </a:r>
            <a:r>
              <a:rPr lang="en-US" sz="2200" dirty="0"/>
              <a:t>, not just MNEs</a:t>
            </a:r>
          </a:p>
          <a:p>
            <a:pPr marL="342900" indent="-342900">
              <a:spcBef>
                <a:spcPts val="1200"/>
              </a:spcBef>
              <a:buFont typeface="Arial" panose="020B0604020202020204" pitchFamily="34" charset="0"/>
              <a:buChar char="•"/>
            </a:pPr>
            <a:r>
              <a:rPr lang="en-US" sz="2300" dirty="0"/>
              <a:t>RBC</a:t>
            </a:r>
            <a:r>
              <a:rPr lang="en-US" sz="2300" b="1" dirty="0"/>
              <a:t> minimizes risks </a:t>
            </a:r>
            <a:r>
              <a:rPr lang="en-US" sz="2300" dirty="0"/>
              <a:t>for businesses and helps prevent/address negative impacts on people and environment – all subject to government regulation and action</a:t>
            </a:r>
          </a:p>
          <a:p>
            <a:pPr marL="342900" indent="-342900">
              <a:spcBef>
                <a:spcPts val="1200"/>
              </a:spcBef>
              <a:buFont typeface="Arial" panose="020B0604020202020204" pitchFamily="34" charset="0"/>
              <a:buChar char="•"/>
            </a:pPr>
            <a:r>
              <a:rPr lang="en-US" sz="2300" dirty="0"/>
              <a:t>RBC attracts </a:t>
            </a:r>
            <a:r>
              <a:rPr lang="en-US" sz="2300" b="1" dirty="0"/>
              <a:t>quality investment</a:t>
            </a:r>
            <a:endParaRPr lang="en-US" sz="2300" dirty="0"/>
          </a:p>
          <a:p>
            <a:pPr marL="342900" indent="-342900">
              <a:spcBef>
                <a:spcPts val="1200"/>
              </a:spcBef>
              <a:buFont typeface="Arial" panose="020B0604020202020204" pitchFamily="34" charset="0"/>
              <a:buChar char="•"/>
            </a:pPr>
            <a:r>
              <a:rPr lang="en-US" sz="2300" dirty="0"/>
              <a:t>RBC is increasingly </a:t>
            </a:r>
            <a:r>
              <a:rPr lang="en-US" sz="2300" b="1" dirty="0"/>
              <a:t>expected</a:t>
            </a:r>
            <a:r>
              <a:rPr lang="en-US" sz="2300" dirty="0"/>
              <a:t> and </a:t>
            </a:r>
            <a:r>
              <a:rPr lang="en-US" sz="2300" b="1" dirty="0"/>
              <a:t>integrated </a:t>
            </a:r>
            <a:r>
              <a:rPr lang="en-US" sz="2300" dirty="0"/>
              <a:t>in standards and policies at global, regional, national levels:</a:t>
            </a:r>
          </a:p>
          <a:p>
            <a:pPr marL="800100" lvl="1" indent="-342900">
              <a:spcBef>
                <a:spcPts val="600"/>
              </a:spcBef>
              <a:buFont typeface="Wingdings" pitchFamily="2" charset="2"/>
              <a:buChar char="Ø"/>
            </a:pPr>
            <a:r>
              <a:rPr lang="en-US" sz="2200" dirty="0"/>
              <a:t>OECD Guidelines for Multinational Enterprises, ILO MNE Declaration, UN Guiding Principles on Business and Human Rights</a:t>
            </a:r>
          </a:p>
          <a:p>
            <a:pPr marL="800100" lvl="1" indent="-342900">
              <a:spcBef>
                <a:spcPts val="600"/>
              </a:spcBef>
              <a:buFont typeface="Wingdings" pitchFamily="2" charset="2"/>
              <a:buChar char="Ø"/>
            </a:pPr>
            <a:r>
              <a:rPr lang="en-US" sz="2200" dirty="0"/>
              <a:t>EU: towards mandatory human rights and env. due diligence </a:t>
            </a:r>
          </a:p>
        </p:txBody>
      </p:sp>
      <p:sp>
        <p:nvSpPr>
          <p:cNvPr id="7" name="Title 1"/>
          <p:cNvSpPr>
            <a:spLocks noGrp="1"/>
          </p:cNvSpPr>
          <p:nvPr/>
        </p:nvSpPr>
        <p:spPr>
          <a:xfrm>
            <a:off x="262949" y="219528"/>
            <a:ext cx="9266795" cy="411906"/>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CA" sz="2400" dirty="0">
                <a:latin typeface="Arial" panose="020B0604020202020204" pitchFamily="34" charset="0"/>
                <a:cs typeface="Arial" panose="020B0604020202020204" pitchFamily="34" charset="0"/>
              </a:rPr>
              <a:t>Responsible Business Conduct key to sustainable business environment </a:t>
            </a:r>
            <a:endParaRPr lang="en-GB" sz="2400" dirty="0">
              <a:latin typeface="Gadugi" panose="020B0502040204020203" pitchFamily="34" charset="0"/>
            </a:endParaRPr>
          </a:p>
        </p:txBody>
      </p:sp>
    </p:spTree>
    <p:extLst>
      <p:ext uri="{BB962C8B-B14F-4D97-AF65-F5344CB8AC3E}">
        <p14:creationId xmlns:p14="http://schemas.microsoft.com/office/powerpoint/2010/main" val="1537065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25</a:t>
            </a:fld>
            <a:endParaRPr lang="en-US" dirty="0"/>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Georgia has made strides towards increasing RBC awareness and improving the legal framework that underpins RBC</a:t>
            </a:r>
            <a:endParaRPr lang="en-GB" sz="2400" dirty="0">
              <a:latin typeface="Gadugi" panose="020B0502040204020203" pitchFamily="34" charset="0"/>
            </a:endParaRPr>
          </a:p>
        </p:txBody>
      </p:sp>
      <p:graphicFrame>
        <p:nvGraphicFramePr>
          <p:cNvPr id="4" name="Table 4">
            <a:extLst>
              <a:ext uri="{FF2B5EF4-FFF2-40B4-BE49-F238E27FC236}">
                <a16:creationId xmlns:a16="http://schemas.microsoft.com/office/drawing/2014/main" id="{DDF37A17-8BC6-3948-8CF5-31EC8194CDB1}"/>
              </a:ext>
            </a:extLst>
          </p:cNvPr>
          <p:cNvGraphicFramePr>
            <a:graphicFrameLocks noGrp="1"/>
          </p:cNvGraphicFramePr>
          <p:nvPr/>
        </p:nvGraphicFramePr>
        <p:xfrm>
          <a:off x="262949" y="875711"/>
          <a:ext cx="9382217" cy="5799409"/>
        </p:xfrm>
        <a:graphic>
          <a:graphicData uri="http://schemas.openxmlformats.org/drawingml/2006/table">
            <a:tbl>
              <a:tblPr firstRow="1" bandRow="1">
                <a:tableStyleId>{5C22544A-7EE6-4342-B048-85BDC9FD1C3A}</a:tableStyleId>
              </a:tblPr>
              <a:tblGrid>
                <a:gridCol w="4561041">
                  <a:extLst>
                    <a:ext uri="{9D8B030D-6E8A-4147-A177-3AD203B41FA5}">
                      <a16:colId xmlns:a16="http://schemas.microsoft.com/office/drawing/2014/main" val="1425001938"/>
                    </a:ext>
                  </a:extLst>
                </a:gridCol>
                <a:gridCol w="4821176">
                  <a:extLst>
                    <a:ext uri="{9D8B030D-6E8A-4147-A177-3AD203B41FA5}">
                      <a16:colId xmlns:a16="http://schemas.microsoft.com/office/drawing/2014/main" val="3492120135"/>
                    </a:ext>
                  </a:extLst>
                </a:gridCol>
              </a:tblGrid>
              <a:tr h="343787">
                <a:tc>
                  <a:txBody>
                    <a:bodyPr/>
                    <a:lstStyle/>
                    <a:p>
                      <a:r>
                        <a:rPr lang="en-US" dirty="0"/>
                        <a:t>State of play</a:t>
                      </a:r>
                    </a:p>
                  </a:txBody>
                  <a:tcPr/>
                </a:tc>
                <a:tc>
                  <a:txBody>
                    <a:bodyPr/>
                    <a:lstStyle/>
                    <a:p>
                      <a:r>
                        <a:rPr lang="en-US" dirty="0"/>
                        <a:t>Challenges and opportunities </a:t>
                      </a:r>
                    </a:p>
                  </a:txBody>
                  <a:tcPr/>
                </a:tc>
                <a:extLst>
                  <a:ext uri="{0D108BD9-81ED-4DB2-BD59-A6C34878D82A}">
                    <a16:rowId xmlns:a16="http://schemas.microsoft.com/office/drawing/2014/main" val="3580578641"/>
                  </a:ext>
                </a:extLst>
              </a:tr>
              <a:tr h="11173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Awareness of RBC </a:t>
                      </a:r>
                      <a:r>
                        <a:rPr lang="en-US" dirty="0"/>
                        <a:t>on the rise: awareness-raising activities by government (HR Secretariat, sectoral ministries, Ombudsman), business associations, CSOs</a:t>
                      </a:r>
                    </a:p>
                  </a:txBody>
                  <a:tcPr/>
                </a:tc>
                <a:tc>
                  <a:txBody>
                    <a:bodyPr/>
                    <a:lstStyle/>
                    <a:p>
                      <a:pPr marL="285750" indent="-285750">
                        <a:buFont typeface="Arial" panose="020B0604020202020204" pitchFamily="34" charset="0"/>
                        <a:buChar char="•"/>
                      </a:pPr>
                      <a:r>
                        <a:rPr lang="en-US" dirty="0"/>
                        <a:t>Continued activities needed / expansion</a:t>
                      </a:r>
                    </a:p>
                    <a:p>
                      <a:pPr marL="285750" indent="-285750">
                        <a:buFont typeface="Arial" panose="020B0604020202020204" pitchFamily="34" charset="0"/>
                        <a:buChar char="•"/>
                      </a:pPr>
                      <a:r>
                        <a:rPr lang="en-US" dirty="0"/>
                        <a:t>Moving from MNEs to SMEs</a:t>
                      </a:r>
                    </a:p>
                  </a:txBody>
                  <a:tcPr/>
                </a:tc>
                <a:extLst>
                  <a:ext uri="{0D108BD9-81ED-4DB2-BD59-A6C34878D82A}">
                    <a16:rowId xmlns:a16="http://schemas.microsoft.com/office/drawing/2014/main" val="3649545589"/>
                  </a:ext>
                </a:extLst>
              </a:tr>
              <a:tr h="1117309">
                <a:tc>
                  <a:txBody>
                    <a:bodyPr/>
                    <a:lstStyle/>
                    <a:p>
                      <a:r>
                        <a:rPr lang="en-US" b="1" dirty="0"/>
                        <a:t>Policy coherence</a:t>
                      </a:r>
                      <a:r>
                        <a:rPr lang="en-US" dirty="0"/>
                        <a:t>: </a:t>
                      </a:r>
                    </a:p>
                    <a:p>
                      <a:pPr marL="285750" indent="-285750">
                        <a:buFont typeface="Arial" panose="020B0604020202020204" pitchFamily="34" charset="0"/>
                        <a:buChar char="•"/>
                      </a:pPr>
                      <a:r>
                        <a:rPr lang="en-US" dirty="0"/>
                        <a:t>Business and human rights integrated in the Human Rights NAP 2018-2020</a:t>
                      </a:r>
                    </a:p>
                    <a:p>
                      <a:pPr marL="285750" indent="-285750">
                        <a:buFont typeface="Arial" panose="020B0604020202020204" pitchFamily="34" charset="0"/>
                        <a:buChar char="•"/>
                      </a:pPr>
                      <a:r>
                        <a:rPr lang="en-US" dirty="0"/>
                        <a:t>Reforms in other sectors relevant to RBC</a:t>
                      </a:r>
                    </a:p>
                  </a:txBody>
                  <a:tcPr/>
                </a:tc>
                <a:tc>
                  <a:txBody>
                    <a:bodyPr/>
                    <a:lstStyle/>
                    <a:p>
                      <a:pPr marL="285750" indent="-285750">
                        <a:buFont typeface="Arial" panose="020B0604020202020204" pitchFamily="34" charset="0"/>
                        <a:buChar char="•"/>
                      </a:pPr>
                      <a:r>
                        <a:rPr lang="en-US" dirty="0"/>
                        <a:t>Implementation and forthcoming NAP 2020-2022</a:t>
                      </a:r>
                    </a:p>
                    <a:p>
                      <a:pPr marL="285750" indent="-285750">
                        <a:buFont typeface="Arial" panose="020B0604020202020204" pitchFamily="34" charset="0"/>
                        <a:buChar char="•"/>
                      </a:pPr>
                      <a:r>
                        <a:rPr lang="en-US" dirty="0"/>
                        <a:t>State as economic actor</a:t>
                      </a:r>
                    </a:p>
                  </a:txBody>
                  <a:tcPr/>
                </a:tc>
                <a:extLst>
                  <a:ext uri="{0D108BD9-81ED-4DB2-BD59-A6C34878D82A}">
                    <a16:rowId xmlns:a16="http://schemas.microsoft.com/office/drawing/2014/main" val="2833077291"/>
                  </a:ext>
                </a:extLst>
              </a:tr>
              <a:tr h="618158">
                <a:tc>
                  <a:txBody>
                    <a:bodyPr/>
                    <a:lstStyle/>
                    <a:p>
                      <a:r>
                        <a:rPr lang="en-US" dirty="0"/>
                        <a:t>Achievements in legal and policy reforms on </a:t>
                      </a:r>
                      <a:r>
                        <a:rPr lang="en-US" b="1" dirty="0"/>
                        <a:t>human rights </a:t>
                      </a:r>
                    </a:p>
                  </a:txBody>
                  <a:tcPr/>
                </a:tc>
                <a:tc>
                  <a:txBody>
                    <a:bodyPr/>
                    <a:lstStyle/>
                    <a:p>
                      <a:pPr marL="0" lvl="0" indent="0" defTabSz="914400">
                        <a:spcBef>
                          <a:spcPts val="768"/>
                        </a:spcBef>
                        <a:buClr>
                          <a:srgbClr val="727272"/>
                        </a:buClr>
                        <a:buFontTx/>
                        <a:buNone/>
                      </a:pPr>
                      <a:r>
                        <a:rPr lang="en-US" sz="1800" dirty="0"/>
                        <a:t>Some areas for improvement: access to remedy &amp; independence of judiciary, civic space</a:t>
                      </a:r>
                    </a:p>
                  </a:txBody>
                  <a:tcPr/>
                </a:tc>
                <a:extLst>
                  <a:ext uri="{0D108BD9-81ED-4DB2-BD59-A6C34878D82A}">
                    <a16:rowId xmlns:a16="http://schemas.microsoft.com/office/drawing/2014/main" val="1899285118"/>
                  </a:ext>
                </a:extLst>
              </a:tr>
              <a:tr h="678769">
                <a:tc>
                  <a:txBody>
                    <a:bodyPr/>
                    <a:lstStyle/>
                    <a:p>
                      <a:r>
                        <a:rPr lang="en-US" dirty="0"/>
                        <a:t>Georgia top of its peers in </a:t>
                      </a:r>
                      <a:r>
                        <a:rPr lang="en-US" b="1" dirty="0"/>
                        <a:t>corruption</a:t>
                      </a:r>
                      <a:r>
                        <a:rPr lang="en-US" dirty="0"/>
                        <a:t> perception; legal &amp; policy frameworks in place </a:t>
                      </a:r>
                    </a:p>
                  </a:txBody>
                  <a:tcPr/>
                </a:tc>
                <a:tc>
                  <a:txBody>
                    <a:bodyPr/>
                    <a:lstStyle/>
                    <a:p>
                      <a:r>
                        <a:rPr lang="en-US" sz="1800" dirty="0"/>
                        <a:t>Less attention has been paid on preventing and addressing corruption in the private sector</a:t>
                      </a:r>
                      <a:endParaRPr lang="en-US" dirty="0"/>
                    </a:p>
                  </a:txBody>
                  <a:tcPr/>
                </a:tc>
                <a:extLst>
                  <a:ext uri="{0D108BD9-81ED-4DB2-BD59-A6C34878D82A}">
                    <a16:rowId xmlns:a16="http://schemas.microsoft.com/office/drawing/2014/main" val="3398249919"/>
                  </a:ext>
                </a:extLst>
              </a:tr>
              <a:tr h="1706730">
                <a:tc>
                  <a:txBody>
                    <a:bodyPr/>
                    <a:lstStyle/>
                    <a:p>
                      <a:r>
                        <a:rPr lang="en-US" dirty="0"/>
                        <a:t>Major progress made in addressing legacy of de-regularization and weak </a:t>
                      </a:r>
                      <a:r>
                        <a:rPr lang="en-US" b="1" dirty="0" err="1"/>
                        <a:t>labour</a:t>
                      </a:r>
                      <a:r>
                        <a:rPr lang="en-US" b="1" dirty="0"/>
                        <a:t> and environmental protection</a:t>
                      </a:r>
                      <a:r>
                        <a:rPr lang="en-US" dirty="0"/>
                        <a:t>:</a:t>
                      </a:r>
                    </a:p>
                    <a:p>
                      <a:pPr marL="285750" indent="-285750">
                        <a:buFont typeface="Arial" panose="020B0604020202020204" pitchFamily="34" charset="0"/>
                        <a:buChar char="•"/>
                      </a:pPr>
                      <a:r>
                        <a:rPr lang="en-US" dirty="0"/>
                        <a:t>Re-establishing </a:t>
                      </a:r>
                      <a:r>
                        <a:rPr lang="en-US" dirty="0" err="1"/>
                        <a:t>labour</a:t>
                      </a:r>
                      <a:r>
                        <a:rPr lang="en-US" dirty="0"/>
                        <a:t> inspection</a:t>
                      </a:r>
                    </a:p>
                    <a:p>
                      <a:pPr marL="285750" indent="-285750">
                        <a:buFont typeface="Arial" panose="020B0604020202020204" pitchFamily="34" charset="0"/>
                        <a:buChar char="•"/>
                      </a:pPr>
                      <a:r>
                        <a:rPr lang="en-US" dirty="0"/>
                        <a:t>Occupational health &amp; safety</a:t>
                      </a:r>
                    </a:p>
                    <a:p>
                      <a:pPr marL="285750" indent="-285750">
                        <a:buFont typeface="Arial" panose="020B0604020202020204" pitchFamily="34" charset="0"/>
                        <a:buChar char="•"/>
                      </a:pPr>
                      <a:r>
                        <a:rPr lang="en-US" dirty="0"/>
                        <a:t>New environmental regulations</a:t>
                      </a:r>
                    </a:p>
                  </a:txBody>
                  <a:tcPr/>
                </a:tc>
                <a:tc>
                  <a:txBody>
                    <a:bodyPr/>
                    <a:lstStyle/>
                    <a:p>
                      <a:pPr marL="285750" indent="-285750">
                        <a:buFont typeface="Arial" panose="020B0604020202020204" pitchFamily="34" charset="0"/>
                        <a:buChar char="•"/>
                      </a:pPr>
                      <a:r>
                        <a:rPr lang="en-US" dirty="0"/>
                        <a:t>Finalizing reforms (e.g. </a:t>
                      </a:r>
                      <a:r>
                        <a:rPr lang="en-US" dirty="0" err="1"/>
                        <a:t>labour</a:t>
                      </a:r>
                      <a:r>
                        <a:rPr lang="en-US" dirty="0"/>
                        <a:t> inspection) and focus on implementation/compliance </a:t>
                      </a:r>
                      <a:endParaRPr lang="en-US" sz="18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Sectors identified </a:t>
                      </a:r>
                      <a:r>
                        <a:rPr lang="en-US" sz="1800" b="0" dirty="0"/>
                        <a:t>as high-risks </a:t>
                      </a:r>
                      <a:r>
                        <a:rPr lang="en-US" sz="1800" dirty="0"/>
                        <a:t>(mining, hydropower)</a:t>
                      </a:r>
                      <a:endParaRPr lang="en-US" dirty="0"/>
                    </a:p>
                  </a:txBody>
                  <a:tcPr/>
                </a:tc>
                <a:extLst>
                  <a:ext uri="{0D108BD9-81ED-4DB2-BD59-A6C34878D82A}">
                    <a16:rowId xmlns:a16="http://schemas.microsoft.com/office/drawing/2014/main" val="1765850574"/>
                  </a:ext>
                </a:extLst>
              </a:tr>
            </a:tbl>
          </a:graphicData>
        </a:graphic>
      </p:graphicFrame>
    </p:spTree>
    <p:extLst>
      <p:ext uri="{BB962C8B-B14F-4D97-AF65-F5344CB8AC3E}">
        <p14:creationId xmlns:p14="http://schemas.microsoft.com/office/powerpoint/2010/main" val="295619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26</a:t>
            </a:fld>
            <a:endParaRPr lang="en-US" dirty="0"/>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Georgia can continue on this path by strengthening policy coherence and leading by example in its commercial activities</a:t>
            </a:r>
          </a:p>
        </p:txBody>
      </p:sp>
      <p:sp>
        <p:nvSpPr>
          <p:cNvPr id="9" name="TextBox 8"/>
          <p:cNvSpPr txBox="1"/>
          <p:nvPr/>
        </p:nvSpPr>
        <p:spPr>
          <a:xfrm>
            <a:off x="411095" y="1124751"/>
            <a:ext cx="8903945" cy="5601533"/>
          </a:xfrm>
          <a:prstGeom prst="rect">
            <a:avLst/>
          </a:prstGeom>
          <a:noFill/>
        </p:spPr>
        <p:txBody>
          <a:bodyPr wrap="square" rtlCol="0">
            <a:spAutoFit/>
          </a:bodyPr>
          <a:lstStyle/>
          <a:p>
            <a:pPr marL="342900" indent="-342900">
              <a:buFont typeface="Arial" panose="020B0604020202020204" pitchFamily="34" charset="0"/>
              <a:buChar char="•"/>
            </a:pPr>
            <a:r>
              <a:rPr lang="en-GB" sz="2100" dirty="0"/>
              <a:t>A </a:t>
            </a:r>
            <a:r>
              <a:rPr lang="en-GB" sz="2100" b="1" dirty="0"/>
              <a:t>National Action Plan </a:t>
            </a:r>
            <a:r>
              <a:rPr lang="en-GB" sz="2100" dirty="0"/>
              <a:t>is a useful tool to demonstrate a government’s commitment to RBC, highlight relevant policies and ensure policy coherence:</a:t>
            </a:r>
          </a:p>
          <a:p>
            <a:pPr marL="800100" lvl="1" indent="-342900">
              <a:buFont typeface="Wingdings" pitchFamily="2" charset="2"/>
              <a:buChar char="Ø"/>
            </a:pPr>
            <a:r>
              <a:rPr lang="en-GB" sz="2000" dirty="0"/>
              <a:t>As of May 2020, 23 countries (20 of which are Adherents to the </a:t>
            </a:r>
            <a:r>
              <a:rPr lang="en-GB" sz="2000" i="1" dirty="0"/>
              <a:t>OECD</a:t>
            </a:r>
            <a:r>
              <a:rPr lang="en-GB" sz="2000" dirty="0"/>
              <a:t> </a:t>
            </a:r>
            <a:r>
              <a:rPr lang="en-GB" sz="2000" i="1" dirty="0"/>
              <a:t>Guidelines</a:t>
            </a:r>
            <a:r>
              <a:rPr lang="en-GB" sz="2000" dirty="0"/>
              <a:t>) had adopted a NAP on RBC/BHR</a:t>
            </a:r>
          </a:p>
          <a:p>
            <a:pPr marL="800100" lvl="1" indent="-342900">
              <a:spcAft>
                <a:spcPts val="600"/>
              </a:spcAft>
              <a:buFont typeface="Wingdings" pitchFamily="2" charset="2"/>
              <a:buChar char="Ø"/>
            </a:pPr>
            <a:r>
              <a:rPr lang="en-GB" sz="2000" dirty="0"/>
              <a:t>NAPs adopted in Czech </a:t>
            </a:r>
            <a:r>
              <a:rPr lang="en-GB" sz="2100" dirty="0"/>
              <a:t>Republic, Lithuania, Slovenia, Poland; process in Ukraine</a:t>
            </a:r>
            <a:endParaRPr lang="en-GB" sz="2100" b="1" dirty="0">
              <a:latin typeface="Calibri" panose="020F0502020204030204" pitchFamily="34" charset="0"/>
              <a:cs typeface="Calibri" panose="020F0502020204030204" pitchFamily="34" charset="0"/>
            </a:endParaRPr>
          </a:p>
          <a:p>
            <a:pPr marL="342900" indent="-342900">
              <a:spcAft>
                <a:spcPts val="1200"/>
              </a:spcAft>
              <a:buFont typeface="Arial" panose="020B0604020202020204" pitchFamily="34" charset="0"/>
              <a:buChar char="•"/>
            </a:pPr>
            <a:r>
              <a:rPr lang="en-GB" sz="2100" b="1" dirty="0">
                <a:latin typeface="Calibri" panose="020F0502020204030204" pitchFamily="34" charset="0"/>
                <a:cs typeface="Calibri" panose="020F0502020204030204" pitchFamily="34" charset="0"/>
              </a:rPr>
              <a:t>Public procurement </a:t>
            </a:r>
            <a:r>
              <a:rPr lang="en-GB" sz="2100" dirty="0">
                <a:latin typeface="Calibri" panose="020F0502020204030204" pitchFamily="34" charset="0"/>
                <a:cs typeface="Calibri" panose="020F0502020204030204" pitchFamily="34" charset="0"/>
              </a:rPr>
              <a:t>: core role of government as purchaser of goods, works and services: public procurement averaged 9.9% of the country’s GDP and 31.7% of overall public spending between 2013-2016 (WB, 2018). Steps taken to integrate environmental sustainability into procurement can be built upon.</a:t>
            </a:r>
          </a:p>
          <a:p>
            <a:pPr marL="342900" indent="-342900">
              <a:spcAft>
                <a:spcPts val="1200"/>
              </a:spcAft>
              <a:buFont typeface="Arial" panose="020B0604020202020204" pitchFamily="34" charset="0"/>
              <a:buChar char="•"/>
            </a:pPr>
            <a:r>
              <a:rPr lang="en-US" sz="2100" b="1" dirty="0">
                <a:latin typeface="Calibri" panose="020F0502020204030204" pitchFamily="34" charset="0"/>
                <a:cs typeface="Calibri" panose="020F0502020204030204" pitchFamily="34" charset="0"/>
              </a:rPr>
              <a:t>Investment Promotion Agency</a:t>
            </a:r>
            <a:r>
              <a:rPr lang="en-US" sz="2100" dirty="0">
                <a:latin typeface="Calibri" panose="020F0502020204030204" pitchFamily="34" charset="0"/>
                <a:cs typeface="Calibri" panose="020F0502020204030204" pitchFamily="34" charset="0"/>
              </a:rPr>
              <a:t>: Branding Georgia as a responsible business destination can help attract FDI. </a:t>
            </a:r>
          </a:p>
          <a:p>
            <a:pPr marL="342900" indent="-342900">
              <a:buFont typeface="Arial" panose="020B0604020202020204" pitchFamily="34" charset="0"/>
              <a:buChar char="•"/>
            </a:pPr>
            <a:r>
              <a:rPr lang="en-US" sz="2100" b="1" dirty="0">
                <a:latin typeface="Calibri" panose="020F0502020204030204" pitchFamily="34" charset="0"/>
                <a:cs typeface="Calibri" panose="020F0502020204030204" pitchFamily="34" charset="0"/>
              </a:rPr>
              <a:t>State-owned Enterprises, </a:t>
            </a:r>
            <a:r>
              <a:rPr lang="en-US" sz="2100" dirty="0">
                <a:latin typeface="Calibri" panose="020F0502020204030204" pitchFamily="34" charset="0"/>
                <a:cs typeface="Calibri" panose="020F0502020204030204" pitchFamily="34" charset="0"/>
              </a:rPr>
              <a:t>albeit a small number (400), are large employers and players in the economy. </a:t>
            </a:r>
            <a:r>
              <a:rPr lang="en-GB" sz="2100" dirty="0">
                <a:latin typeface="Calibri" panose="020F0502020204030204" pitchFamily="34" charset="0"/>
                <a:cs typeface="Calibri" panose="020F0502020204030204" pitchFamily="34" charset="0"/>
              </a:rPr>
              <a:t>There is scope for improving management of state ownership and defining RBC expectations for SOEs. </a:t>
            </a:r>
            <a:endParaRPr lang="en-US" sz="2000" dirty="0">
              <a:latin typeface="Calibri" panose="020F0502020204030204" pitchFamily="34" charset="0"/>
              <a:cs typeface="Calibri" panose="020F0502020204030204" pitchFamily="34" charset="0"/>
            </a:endParaRPr>
          </a:p>
          <a:p>
            <a:endParaRPr lang="en-US" sz="2000" dirty="0"/>
          </a:p>
        </p:txBody>
      </p:sp>
    </p:spTree>
    <p:extLst>
      <p:ext uri="{BB962C8B-B14F-4D97-AF65-F5344CB8AC3E}">
        <p14:creationId xmlns:p14="http://schemas.microsoft.com/office/powerpoint/2010/main" val="397201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6960" y="274638"/>
            <a:ext cx="8753740" cy="1009051"/>
          </a:xfrm>
        </p:spPr>
        <p:txBody>
          <a:bodyPr>
            <a:normAutofit/>
          </a:bodyPr>
          <a:lstStyle/>
          <a:p>
            <a:r>
              <a:rPr lang="en-GB" sz="2400" b="1" dirty="0">
                <a:solidFill>
                  <a:srgbClr val="000066"/>
                </a:solidFill>
                <a:ea typeface="Gadugi" panose="020B0502040204020203" pitchFamily="34" charset="0"/>
                <a:cs typeface="Arial" panose="020B0604020202020204" pitchFamily="34" charset="0"/>
              </a:rPr>
              <a:t>Recommendations on RBC (1/2): Coordinating, consolidating and deepening efforts</a:t>
            </a:r>
            <a:endParaRPr lang="en-US" sz="2400" b="1" dirty="0">
              <a:solidFill>
                <a:srgbClr val="000066"/>
              </a:solidFill>
              <a:ea typeface="Gadugi" panose="020B0502040204020203" pitchFamily="34" charset="0"/>
              <a:cs typeface="Arial" panose="020B0604020202020204" pitchFamily="34" charset="0"/>
            </a:endParaRPr>
          </a:p>
        </p:txBody>
      </p:sp>
      <p:sp>
        <p:nvSpPr>
          <p:cNvPr id="2" name="Rectangle 1"/>
          <p:cNvSpPr/>
          <p:nvPr/>
        </p:nvSpPr>
        <p:spPr>
          <a:xfrm>
            <a:off x="848544" y="1484784"/>
            <a:ext cx="8136904" cy="21602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21473" y="3846119"/>
            <a:ext cx="8136903" cy="28220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971779" y="1599324"/>
            <a:ext cx="2016223" cy="2015936"/>
          </a:xfrm>
          <a:prstGeom prst="roundRect">
            <a:avLst/>
          </a:prstGeom>
          <a:solidFill>
            <a:srgbClr val="4F81B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100" dirty="0">
                <a:solidFill>
                  <a:schemeClr val="bg1"/>
                </a:solidFill>
              </a:rPr>
              <a:t>Strengthen awareness of  and commitments to RBC </a:t>
            </a:r>
          </a:p>
        </p:txBody>
      </p:sp>
      <p:sp>
        <p:nvSpPr>
          <p:cNvPr id="8" name="Rounded Rectangle 7"/>
          <p:cNvSpPr/>
          <p:nvPr/>
        </p:nvSpPr>
        <p:spPr>
          <a:xfrm>
            <a:off x="1053155" y="4246154"/>
            <a:ext cx="2016223" cy="2015936"/>
          </a:xfrm>
          <a:prstGeom prst="roundRect">
            <a:avLst/>
          </a:prstGeom>
          <a:solidFill>
            <a:srgbClr val="4F81B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100" dirty="0">
                <a:solidFill>
                  <a:schemeClr val="bg1"/>
                </a:solidFill>
              </a:rPr>
              <a:t>Promote policy coherence</a:t>
            </a:r>
          </a:p>
        </p:txBody>
      </p:sp>
      <p:sp>
        <p:nvSpPr>
          <p:cNvPr id="7" name="TextBox 6"/>
          <p:cNvSpPr txBox="1"/>
          <p:nvPr/>
        </p:nvSpPr>
        <p:spPr>
          <a:xfrm>
            <a:off x="2988002" y="1599324"/>
            <a:ext cx="5888998" cy="21082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Clearly c</a:t>
            </a:r>
            <a:r>
              <a:rPr lang="en-GB" sz="2100" dirty="0"/>
              <a:t>ommunicate expectations that all businesses operating in and from Georgia respect RBC</a:t>
            </a:r>
          </a:p>
          <a:p>
            <a:pPr marL="285750" indent="-285750">
              <a:spcAft>
                <a:spcPts val="600"/>
              </a:spcAft>
              <a:buFont typeface="Arial" panose="020B0604020202020204" pitchFamily="34" charset="0"/>
              <a:buChar char="•"/>
            </a:pPr>
            <a:r>
              <a:rPr lang="en-GB" sz="2100" dirty="0"/>
              <a:t>Increase awareness-raising and capacity-building for employers and employees, esp. in SMEs and sectors identified as high-risk</a:t>
            </a:r>
          </a:p>
        </p:txBody>
      </p:sp>
      <p:sp>
        <p:nvSpPr>
          <p:cNvPr id="25" name="TextBox 24"/>
          <p:cNvSpPr txBox="1"/>
          <p:nvPr/>
        </p:nvSpPr>
        <p:spPr>
          <a:xfrm>
            <a:off x="3069378" y="4159744"/>
            <a:ext cx="5888998" cy="250837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100" dirty="0"/>
              <a:t>Strengthen and expand RBC commitments in forthcoming Human Rights NAP, including resources for implementation</a:t>
            </a:r>
          </a:p>
          <a:p>
            <a:pPr marL="285750" indent="-285750">
              <a:spcAft>
                <a:spcPts val="600"/>
              </a:spcAft>
              <a:buFont typeface="Arial" panose="020B0604020202020204" pitchFamily="34" charset="0"/>
              <a:buChar char="•"/>
            </a:pPr>
            <a:r>
              <a:rPr lang="en-GB" sz="2100" dirty="0"/>
              <a:t> Consider National Action Plan on RBC/BHR</a:t>
            </a:r>
          </a:p>
          <a:p>
            <a:pPr marL="285750" indent="-285750">
              <a:spcAft>
                <a:spcPts val="600"/>
              </a:spcAft>
              <a:buFont typeface="Arial" panose="020B0604020202020204" pitchFamily="34" charset="0"/>
              <a:buChar char="•"/>
            </a:pPr>
            <a:r>
              <a:rPr lang="en-GB" sz="2100" dirty="0"/>
              <a:t>Set clear expectations on RBC for State-owned enterprises and public procurement; improve State ownership management</a:t>
            </a:r>
          </a:p>
        </p:txBody>
      </p:sp>
    </p:spTree>
    <p:extLst>
      <p:ext uri="{BB962C8B-B14F-4D97-AF65-F5344CB8AC3E}">
        <p14:creationId xmlns:p14="http://schemas.microsoft.com/office/powerpoint/2010/main" val="391050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6960" y="274638"/>
            <a:ext cx="8753740" cy="768875"/>
          </a:xfrm>
        </p:spPr>
        <p:txBody>
          <a:bodyPr>
            <a:normAutofit/>
          </a:bodyPr>
          <a:lstStyle/>
          <a:p>
            <a:r>
              <a:rPr lang="en-GB" sz="2400" b="1" dirty="0">
                <a:solidFill>
                  <a:srgbClr val="000066"/>
                </a:solidFill>
                <a:ea typeface="Gadugi" panose="020B0502040204020203" pitchFamily="34" charset="0"/>
                <a:cs typeface="Arial" panose="020B0604020202020204" pitchFamily="34" charset="0"/>
              </a:rPr>
              <a:t>Recommendations on RBC (2/2)</a:t>
            </a:r>
            <a:endParaRPr lang="en-US" sz="2400" b="1" dirty="0">
              <a:solidFill>
                <a:srgbClr val="000066"/>
              </a:solidFill>
              <a:ea typeface="Gadugi" panose="020B0502040204020203" pitchFamily="34" charset="0"/>
              <a:cs typeface="Arial" panose="020B0604020202020204" pitchFamily="34" charset="0"/>
            </a:endParaRPr>
          </a:p>
        </p:txBody>
      </p:sp>
      <p:sp>
        <p:nvSpPr>
          <p:cNvPr id="2" name="Rectangle 1"/>
          <p:cNvSpPr/>
          <p:nvPr/>
        </p:nvSpPr>
        <p:spPr>
          <a:xfrm>
            <a:off x="797318" y="1138442"/>
            <a:ext cx="8136904" cy="54449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954996" y="1184479"/>
            <a:ext cx="5888998" cy="549381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100" dirty="0"/>
              <a:t>Continue to improve legislation and its enforcement related to adequate working conditions, esp. occupational health and safety; continue strengthening the independence and capacity of labour inspection; guarantee non-discrimination in practice</a:t>
            </a:r>
          </a:p>
          <a:p>
            <a:pPr marL="285750" indent="-285750">
              <a:spcAft>
                <a:spcPts val="600"/>
              </a:spcAft>
              <a:buFont typeface="Arial" panose="020B0604020202020204" pitchFamily="34" charset="0"/>
              <a:buChar char="•"/>
            </a:pPr>
            <a:r>
              <a:rPr lang="en-GB" sz="2100" dirty="0"/>
              <a:t>Promote stronger compliance with environmental protection regulations, esp. impact assessments and environmental information and participation</a:t>
            </a:r>
          </a:p>
          <a:p>
            <a:pPr marL="285750" indent="-285750">
              <a:spcAft>
                <a:spcPts val="600"/>
              </a:spcAft>
              <a:buFont typeface="Arial" panose="020B0604020202020204" pitchFamily="34" charset="0"/>
              <a:buChar char="•"/>
            </a:pPr>
            <a:r>
              <a:rPr lang="en-GB" sz="2100" dirty="0"/>
              <a:t>Promote enhanced due diligence and implementation of RBC standards in mining and hydropower sectors, including meaningful consultations</a:t>
            </a:r>
          </a:p>
          <a:p>
            <a:pPr marL="285750" indent="-285750">
              <a:spcAft>
                <a:spcPts val="600"/>
              </a:spcAft>
              <a:buFont typeface="Arial" panose="020B0604020202020204" pitchFamily="34" charset="0"/>
              <a:buChar char="•"/>
            </a:pPr>
            <a:r>
              <a:rPr lang="en-GB" sz="2100" dirty="0"/>
              <a:t>Continue reforms to combat corruption in the public and private sectors and assist companies in doing so.</a:t>
            </a:r>
          </a:p>
        </p:txBody>
      </p:sp>
      <p:sp>
        <p:nvSpPr>
          <p:cNvPr id="12" name="Rounded Rectangle 11">
            <a:extLst>
              <a:ext uri="{FF2B5EF4-FFF2-40B4-BE49-F238E27FC236}">
                <a16:creationId xmlns:a16="http://schemas.microsoft.com/office/drawing/2014/main" id="{346B9890-095D-0F4D-A0C9-5ED622B6C752}"/>
              </a:ext>
            </a:extLst>
          </p:cNvPr>
          <p:cNvSpPr/>
          <p:nvPr/>
        </p:nvSpPr>
        <p:spPr>
          <a:xfrm>
            <a:off x="971778" y="1606552"/>
            <a:ext cx="1892990" cy="4512894"/>
          </a:xfrm>
          <a:prstGeom prst="roundRect">
            <a:avLst/>
          </a:prstGeom>
          <a:solidFill>
            <a:srgbClr val="4F81B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200" dirty="0">
                <a:solidFill>
                  <a:schemeClr val="bg1"/>
                </a:solidFill>
                <a:latin typeface="Century Gothic" panose="020B0502020202020204" pitchFamily="34" charset="0"/>
              </a:rPr>
              <a:t>Strengthen RBC in key areas </a:t>
            </a:r>
          </a:p>
        </p:txBody>
      </p:sp>
    </p:spTree>
    <p:extLst>
      <p:ext uri="{BB962C8B-B14F-4D97-AF65-F5344CB8AC3E}">
        <p14:creationId xmlns:p14="http://schemas.microsoft.com/office/powerpoint/2010/main" val="228235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74" y="792126"/>
            <a:ext cx="8753740" cy="4351867"/>
          </a:xfrm>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6000" b="1" dirty="0" err="1"/>
              <a:t>Madloba</a:t>
            </a:r>
            <a:endParaRPr lang="en-GB" sz="6000" b="1" dirty="0"/>
          </a:p>
        </p:txBody>
      </p:sp>
      <p:sp>
        <p:nvSpPr>
          <p:cNvPr id="4" name="Footer Placeholder 3"/>
          <p:cNvSpPr>
            <a:spLocks noGrp="1"/>
          </p:cNvSpPr>
          <p:nvPr>
            <p:ph type="ftr" sz="quarter" idx="3"/>
          </p:nvPr>
        </p:nvSpPr>
        <p:spPr/>
        <p:txBody>
          <a:bodyPr/>
          <a:lstStyle/>
          <a:p>
            <a:pPr algn="r"/>
            <a:r>
              <a:rPr lang="fr-FR"/>
              <a:t>OECD Eurasia Competitiveness Programme</a:t>
            </a:r>
            <a:endParaRPr lang="en-GB" dirty="0"/>
          </a:p>
        </p:txBody>
      </p:sp>
      <p:sp>
        <p:nvSpPr>
          <p:cNvPr id="5" name="Slide Number Placeholder 4"/>
          <p:cNvSpPr>
            <a:spLocks noGrp="1"/>
          </p:cNvSpPr>
          <p:nvPr>
            <p:ph type="sldNum" sz="quarter" idx="4"/>
          </p:nvPr>
        </p:nvSpPr>
        <p:spPr/>
        <p:txBody>
          <a:bodyPr/>
          <a:lstStyle/>
          <a:p>
            <a:fld id="{9D16839B-FD55-0444-9048-B76148E24AB3}" type="slidenum">
              <a:rPr lang="en-US" smtClean="0"/>
              <a:pPr/>
              <a:t>29</a:t>
            </a:fld>
            <a:endParaRPr lang="en-US" dirty="0"/>
          </a:p>
        </p:txBody>
      </p:sp>
    </p:spTree>
    <p:extLst>
      <p:ext uri="{BB962C8B-B14F-4D97-AF65-F5344CB8AC3E}">
        <p14:creationId xmlns:p14="http://schemas.microsoft.com/office/powerpoint/2010/main" val="142429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3</a:t>
            </a:fld>
            <a:endParaRPr lang="en-US" dirty="0"/>
          </a:p>
        </p:txBody>
      </p:sp>
      <p:sp>
        <p:nvSpPr>
          <p:cNvPr id="4" name="TextBox 3"/>
          <p:cNvSpPr txBox="1"/>
          <p:nvPr/>
        </p:nvSpPr>
        <p:spPr>
          <a:xfrm>
            <a:off x="1191246" y="238665"/>
            <a:ext cx="7316298" cy="461665"/>
          </a:xfrm>
          <a:prstGeom prst="rect">
            <a:avLst/>
          </a:prstGeom>
        </p:spPr>
        <p:txBody>
          <a:bodyPr lIns="0" tIns="0" rIns="0" bIns="0" anchor="ctr" anchorCtr="0"/>
          <a:lstStyle>
            <a:defPPr>
              <a:defRPr lang="en-US"/>
            </a:defPPr>
            <a:lvl1pPr algn="ctr" eaLnBrk="0" fontAlgn="base" hangingPunct="0">
              <a:spcBef>
                <a:spcPct val="0"/>
              </a:spcBef>
              <a:spcAft>
                <a:spcPct val="0"/>
              </a:spcAft>
              <a:defRPr sz="2400" b="1">
                <a:solidFill>
                  <a:srgbClr val="000066"/>
                </a:solidFill>
                <a:latin typeface="Gadugi" panose="020B0502040204020203" pitchFamily="34" charset="0"/>
                <a:ea typeface="ＭＳ Ｐゴシック" charset="-128"/>
                <a:cs typeface="ＭＳ Ｐゴシック" charset="-128"/>
              </a:defRPr>
            </a:lvl1pPr>
            <a:lvl2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eaLnBrk="0" fontAlgn="base" hangingPunct="0">
              <a:spcBef>
                <a:spcPct val="0"/>
              </a:spcBef>
              <a:spcAft>
                <a:spcPct val="0"/>
              </a:spcAft>
              <a:defRPr b="1">
                <a:solidFill>
                  <a:srgbClr val="000066"/>
                </a:solidFill>
                <a:latin typeface="Arial" pitchFamily="34" charset="0"/>
              </a:defRPr>
            </a:lvl6pPr>
            <a:lvl7pPr marL="914400" algn="ctr" eaLnBrk="0" fontAlgn="base" hangingPunct="0">
              <a:spcBef>
                <a:spcPct val="0"/>
              </a:spcBef>
              <a:spcAft>
                <a:spcPct val="0"/>
              </a:spcAft>
              <a:defRPr b="1">
                <a:solidFill>
                  <a:srgbClr val="000066"/>
                </a:solidFill>
                <a:latin typeface="Arial" pitchFamily="34" charset="0"/>
              </a:defRPr>
            </a:lvl7pPr>
            <a:lvl8pPr marL="1371600" algn="ctr" eaLnBrk="0" fontAlgn="base" hangingPunct="0">
              <a:spcBef>
                <a:spcPct val="0"/>
              </a:spcBef>
              <a:spcAft>
                <a:spcPct val="0"/>
              </a:spcAft>
              <a:defRPr b="1">
                <a:solidFill>
                  <a:srgbClr val="000066"/>
                </a:solidFill>
                <a:latin typeface="Arial" pitchFamily="34" charset="0"/>
              </a:defRPr>
            </a:lvl8pPr>
            <a:lvl9pPr marL="1828800" algn="ctr" eaLnBrk="0" fontAlgn="base" hangingPunct="0">
              <a:spcBef>
                <a:spcPct val="0"/>
              </a:spcBef>
              <a:spcAft>
                <a:spcPct val="0"/>
              </a:spcAft>
              <a:defRPr b="1">
                <a:solidFill>
                  <a:srgbClr val="000066"/>
                </a:solidFill>
                <a:latin typeface="Arial" pitchFamily="34" charset="0"/>
              </a:defRPr>
            </a:lvl9pPr>
          </a:lstStyle>
          <a:p>
            <a:r>
              <a:rPr lang="en-GB" dirty="0"/>
              <a:t>Timeline for Investment Policy Review of Georgia</a:t>
            </a:r>
          </a:p>
        </p:txBody>
      </p:sp>
      <p:graphicFrame>
        <p:nvGraphicFramePr>
          <p:cNvPr id="5" name="Table 4"/>
          <p:cNvGraphicFramePr>
            <a:graphicFrameLocks noGrp="1"/>
          </p:cNvGraphicFramePr>
          <p:nvPr>
            <p:extLst>
              <p:ext uri="{D42A27DB-BD31-4B8C-83A1-F6EECF244321}">
                <p14:modId xmlns:p14="http://schemas.microsoft.com/office/powerpoint/2010/main" val="610144194"/>
              </p:ext>
            </p:extLst>
          </p:nvPr>
        </p:nvGraphicFramePr>
        <p:xfrm>
          <a:off x="1058779" y="1742487"/>
          <a:ext cx="7581232" cy="3235960"/>
        </p:xfrm>
        <a:graphic>
          <a:graphicData uri="http://schemas.openxmlformats.org/drawingml/2006/table">
            <a:tbl>
              <a:tblPr firstRow="1" bandRow="1">
                <a:tableStyleId>{69CF1AB2-1976-4502-BF36-3FF5EA218861}</a:tableStyleId>
              </a:tblPr>
              <a:tblGrid>
                <a:gridCol w="2535570">
                  <a:extLst>
                    <a:ext uri="{9D8B030D-6E8A-4147-A177-3AD203B41FA5}">
                      <a16:colId xmlns:a16="http://schemas.microsoft.com/office/drawing/2014/main" val="2141772915"/>
                    </a:ext>
                  </a:extLst>
                </a:gridCol>
                <a:gridCol w="5045662">
                  <a:extLst>
                    <a:ext uri="{9D8B030D-6E8A-4147-A177-3AD203B41FA5}">
                      <a16:colId xmlns:a16="http://schemas.microsoft.com/office/drawing/2014/main" val="1451546265"/>
                    </a:ext>
                  </a:extLst>
                </a:gridCol>
              </a:tblGrid>
              <a:tr h="370840">
                <a:tc>
                  <a:txBody>
                    <a:bodyPr/>
                    <a:lstStyle/>
                    <a:p>
                      <a:r>
                        <a:rPr lang="en-GB" b="0" dirty="0"/>
                        <a:t>Week 1, September 2020</a:t>
                      </a:r>
                    </a:p>
                  </a:txBody>
                  <a:tcPr/>
                </a:tc>
                <a:tc>
                  <a:txBody>
                    <a:bodyPr/>
                    <a:lstStyle/>
                    <a:p>
                      <a:r>
                        <a:rPr lang="en-GB" b="0" dirty="0"/>
                        <a:t>Presentation to Investors’ Council</a:t>
                      </a:r>
                    </a:p>
                  </a:txBody>
                  <a:tcPr/>
                </a:tc>
                <a:extLst>
                  <a:ext uri="{0D108BD9-81ED-4DB2-BD59-A6C34878D82A}">
                    <a16:rowId xmlns:a16="http://schemas.microsoft.com/office/drawing/2014/main" val="3814776127"/>
                  </a:ext>
                </a:extLst>
              </a:tr>
              <a:tr h="370840">
                <a:tc>
                  <a:txBody>
                    <a:bodyPr/>
                    <a:lstStyle/>
                    <a:p>
                      <a:r>
                        <a:rPr lang="en-GB" b="0" dirty="0"/>
                        <a:t>Week</a:t>
                      </a:r>
                      <a:r>
                        <a:rPr lang="en-GB" b="0" baseline="0" dirty="0"/>
                        <a:t> 2,</a:t>
                      </a:r>
                      <a:r>
                        <a:rPr lang="en-GB" b="0" dirty="0"/>
                        <a:t> September </a:t>
                      </a:r>
                    </a:p>
                  </a:txBody>
                  <a:tcPr/>
                </a:tc>
                <a:tc>
                  <a:txBody>
                    <a:bodyPr/>
                    <a:lstStyle/>
                    <a:p>
                      <a:r>
                        <a:rPr lang="en-GB" b="0" dirty="0"/>
                        <a:t>Presentation</a:t>
                      </a:r>
                      <a:r>
                        <a:rPr lang="en-GB" b="0" baseline="0" dirty="0"/>
                        <a:t> to OECD embassies</a:t>
                      </a:r>
                      <a:endParaRPr lang="en-GB" b="0" dirty="0"/>
                    </a:p>
                  </a:txBody>
                  <a:tcPr/>
                </a:tc>
                <a:extLst>
                  <a:ext uri="{0D108BD9-81ED-4DB2-BD59-A6C34878D82A}">
                    <a16:rowId xmlns:a16="http://schemas.microsoft.com/office/drawing/2014/main" val="904352408"/>
                  </a:ext>
                </a:extLst>
              </a:tr>
              <a:tr h="370840">
                <a:tc>
                  <a:txBody>
                    <a:bodyPr/>
                    <a:lstStyle/>
                    <a:p>
                      <a:r>
                        <a:rPr lang="en-GB" b="0" dirty="0"/>
                        <a:t>Week 3, September</a:t>
                      </a:r>
                    </a:p>
                  </a:txBody>
                  <a:tcPr/>
                </a:tc>
                <a:tc>
                  <a:txBody>
                    <a:bodyPr/>
                    <a:lstStyle/>
                    <a:p>
                      <a:r>
                        <a:rPr lang="en-GB" b="0" dirty="0"/>
                        <a:t>Bilateral with </a:t>
                      </a:r>
                      <a:r>
                        <a:rPr lang="en-GB" b="0" dirty="0" err="1"/>
                        <a:t>MoESD</a:t>
                      </a:r>
                      <a:endParaRPr lang="en-GB" b="0" dirty="0"/>
                    </a:p>
                  </a:txBody>
                  <a:tcPr/>
                </a:tc>
                <a:extLst>
                  <a:ext uri="{0D108BD9-81ED-4DB2-BD59-A6C34878D82A}">
                    <a16:rowId xmlns:a16="http://schemas.microsoft.com/office/drawing/2014/main" val="2579526186"/>
                  </a:ext>
                </a:extLst>
              </a:tr>
              <a:tr h="370840">
                <a:tc>
                  <a:txBody>
                    <a:bodyPr/>
                    <a:lstStyle/>
                    <a:p>
                      <a:endParaRPr lang="en-GB" b="0" dirty="0"/>
                    </a:p>
                  </a:txBody>
                  <a:tcPr/>
                </a:tc>
                <a:tc>
                  <a:txBody>
                    <a:bodyPr/>
                    <a:lstStyle/>
                    <a:p>
                      <a:r>
                        <a:rPr lang="en-GB" b="0" dirty="0"/>
                        <a:t>Meeting with government Task Force for IPR</a:t>
                      </a:r>
                    </a:p>
                  </a:txBody>
                  <a:tcPr/>
                </a:tc>
                <a:extLst>
                  <a:ext uri="{0D108BD9-81ED-4DB2-BD59-A6C34878D82A}">
                    <a16:rowId xmlns:a16="http://schemas.microsoft.com/office/drawing/2014/main" val="1178355227"/>
                  </a:ext>
                </a:extLst>
              </a:tr>
              <a:tr h="370840">
                <a:tc>
                  <a:txBody>
                    <a:bodyPr/>
                    <a:lstStyle/>
                    <a:p>
                      <a:endParaRPr lang="en-GB" dirty="0"/>
                    </a:p>
                  </a:txBody>
                  <a:tcPr/>
                </a:tc>
                <a:tc>
                  <a:txBody>
                    <a:bodyPr/>
                    <a:lstStyle/>
                    <a:p>
                      <a:r>
                        <a:rPr lang="en-GB" dirty="0"/>
                        <a:t>Bilateral with World Bank/IFC</a:t>
                      </a:r>
                    </a:p>
                  </a:txBody>
                  <a:tcPr/>
                </a:tc>
                <a:extLst>
                  <a:ext uri="{0D108BD9-81ED-4DB2-BD59-A6C34878D82A}">
                    <a16:rowId xmlns:a16="http://schemas.microsoft.com/office/drawing/2014/main" val="48051031"/>
                  </a:ext>
                </a:extLst>
              </a:tr>
              <a:tr h="370840">
                <a:tc>
                  <a:txBody>
                    <a:bodyPr/>
                    <a:lstStyle/>
                    <a:p>
                      <a:r>
                        <a:rPr lang="en-GB" b="0" dirty="0"/>
                        <a:t>28 </a:t>
                      </a:r>
                      <a:r>
                        <a:rPr lang="en-GB" b="0" dirty="0" smtClean="0"/>
                        <a:t>Sept</a:t>
                      </a:r>
                      <a:endParaRPr lang="en-GB" b="0" dirty="0"/>
                    </a:p>
                  </a:txBody>
                  <a:tcPr/>
                </a:tc>
                <a:tc>
                  <a:txBody>
                    <a:bodyPr/>
                    <a:lstStyle/>
                    <a:p>
                      <a:r>
                        <a:rPr lang="en-GB" b="0" dirty="0"/>
                        <a:t>Virtual discussion with OECD Investment Committee and a high-level delegation from</a:t>
                      </a:r>
                      <a:r>
                        <a:rPr lang="en-GB" b="0" baseline="0" dirty="0"/>
                        <a:t> government</a:t>
                      </a:r>
                      <a:endParaRPr lang="en-GB" b="0" dirty="0"/>
                    </a:p>
                  </a:txBody>
                  <a:tcPr/>
                </a:tc>
                <a:extLst>
                  <a:ext uri="{0D108BD9-81ED-4DB2-BD59-A6C34878D82A}">
                    <a16:rowId xmlns:a16="http://schemas.microsoft.com/office/drawing/2014/main" val="805730109"/>
                  </a:ext>
                </a:extLst>
              </a:tr>
              <a:tr h="370840">
                <a:tc>
                  <a:txBody>
                    <a:bodyPr/>
                    <a:lstStyle/>
                    <a:p>
                      <a:r>
                        <a:rPr lang="en-GB" b="0" dirty="0"/>
                        <a:t>October-November</a:t>
                      </a:r>
                    </a:p>
                  </a:txBody>
                  <a:tcPr/>
                </a:tc>
                <a:tc>
                  <a:txBody>
                    <a:bodyPr/>
                    <a:lstStyle/>
                    <a:p>
                      <a:r>
                        <a:rPr lang="en-GB" b="0" dirty="0"/>
                        <a:t>Revision and finalisation of draft</a:t>
                      </a:r>
                    </a:p>
                  </a:txBody>
                  <a:tcPr/>
                </a:tc>
                <a:extLst>
                  <a:ext uri="{0D108BD9-81ED-4DB2-BD59-A6C34878D82A}">
                    <a16:rowId xmlns:a16="http://schemas.microsoft.com/office/drawing/2014/main" val="3666029534"/>
                  </a:ext>
                </a:extLst>
              </a:tr>
              <a:tr h="370840">
                <a:tc>
                  <a:txBody>
                    <a:bodyPr/>
                    <a:lstStyle/>
                    <a:p>
                      <a:r>
                        <a:rPr lang="en-GB" b="0" dirty="0"/>
                        <a:t>December</a:t>
                      </a:r>
                    </a:p>
                  </a:txBody>
                  <a:tcPr/>
                </a:tc>
                <a:tc>
                  <a:txBody>
                    <a:bodyPr/>
                    <a:lstStyle/>
                    <a:p>
                      <a:r>
                        <a:rPr lang="en-GB" b="0" dirty="0"/>
                        <a:t>Official launch of the</a:t>
                      </a:r>
                      <a:r>
                        <a:rPr lang="en-GB" b="0" baseline="0" dirty="0"/>
                        <a:t> review</a:t>
                      </a:r>
                      <a:endParaRPr lang="en-GB" b="0" dirty="0"/>
                    </a:p>
                  </a:txBody>
                  <a:tcPr/>
                </a:tc>
                <a:extLst>
                  <a:ext uri="{0D108BD9-81ED-4DB2-BD59-A6C34878D82A}">
                    <a16:rowId xmlns:a16="http://schemas.microsoft.com/office/drawing/2014/main" val="2255377644"/>
                  </a:ext>
                </a:extLst>
              </a:tr>
            </a:tbl>
          </a:graphicData>
        </a:graphic>
      </p:graphicFrame>
    </p:spTree>
    <p:extLst>
      <p:ext uri="{BB962C8B-B14F-4D97-AF65-F5344CB8AC3E}">
        <p14:creationId xmlns:p14="http://schemas.microsoft.com/office/powerpoint/2010/main" val="20442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4</a:t>
            </a:fld>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263" y="915989"/>
            <a:ext cx="9199378" cy="5501770"/>
          </a:xfrm>
          <a:prstGeom prst="rect">
            <a:avLst/>
          </a:prstGeom>
          <a:noFill/>
          <a:ln>
            <a:noFill/>
          </a:ln>
        </p:spPr>
      </p:pic>
      <p:sp>
        <p:nvSpPr>
          <p:cNvPr id="5" name="TextBox 4"/>
          <p:cNvSpPr txBox="1"/>
          <p:nvPr/>
        </p:nvSpPr>
        <p:spPr>
          <a:xfrm>
            <a:off x="185737" y="188572"/>
            <a:ext cx="9494904" cy="461665"/>
          </a:xfrm>
          <a:prstGeom prst="rect">
            <a:avLst/>
          </a:prstGeom>
        </p:spPr>
        <p:txBody>
          <a:bodyPr lIns="0" tIns="0" rIns="0" bIns="0" anchor="ctr" anchorCtr="0"/>
          <a:lstStyle>
            <a:defPPr>
              <a:defRPr lang="en-US"/>
            </a:defPPr>
            <a:lvl1pPr algn="ctr" eaLnBrk="0" fontAlgn="base" hangingPunct="0">
              <a:spcBef>
                <a:spcPct val="0"/>
              </a:spcBef>
              <a:spcAft>
                <a:spcPct val="0"/>
              </a:spcAft>
              <a:defRPr sz="2400" b="1">
                <a:solidFill>
                  <a:srgbClr val="000066"/>
                </a:solidFill>
                <a:latin typeface="Gadugi" panose="020B0502040204020203" pitchFamily="34" charset="0"/>
                <a:ea typeface="ＭＳ Ｐゴシック" charset="-128"/>
                <a:cs typeface="ＭＳ Ｐゴシック" charset="-128"/>
              </a:defRPr>
            </a:lvl1pPr>
            <a:lvl2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eaLnBrk="0" fontAlgn="base" hangingPunct="0">
              <a:spcBef>
                <a:spcPct val="0"/>
              </a:spcBef>
              <a:spcAft>
                <a:spcPct val="0"/>
              </a:spcAft>
              <a:defRPr b="1">
                <a:solidFill>
                  <a:srgbClr val="000066"/>
                </a:solidFill>
                <a:latin typeface="Arial" pitchFamily="34" charset="0"/>
              </a:defRPr>
            </a:lvl6pPr>
            <a:lvl7pPr marL="914400" algn="ctr" eaLnBrk="0" fontAlgn="base" hangingPunct="0">
              <a:spcBef>
                <a:spcPct val="0"/>
              </a:spcBef>
              <a:spcAft>
                <a:spcPct val="0"/>
              </a:spcAft>
              <a:defRPr b="1">
                <a:solidFill>
                  <a:srgbClr val="000066"/>
                </a:solidFill>
                <a:latin typeface="Arial" pitchFamily="34" charset="0"/>
              </a:defRPr>
            </a:lvl7pPr>
            <a:lvl8pPr marL="1371600" algn="ctr" eaLnBrk="0" fontAlgn="base" hangingPunct="0">
              <a:spcBef>
                <a:spcPct val="0"/>
              </a:spcBef>
              <a:spcAft>
                <a:spcPct val="0"/>
              </a:spcAft>
              <a:defRPr b="1">
                <a:solidFill>
                  <a:srgbClr val="000066"/>
                </a:solidFill>
                <a:latin typeface="Arial" pitchFamily="34" charset="0"/>
              </a:defRPr>
            </a:lvl8pPr>
            <a:lvl9pPr marL="1828800" algn="ctr" eaLnBrk="0" fontAlgn="base" hangingPunct="0">
              <a:spcBef>
                <a:spcPct val="0"/>
              </a:spcBef>
              <a:spcAft>
                <a:spcPct val="0"/>
              </a:spcAft>
              <a:defRPr b="1">
                <a:solidFill>
                  <a:srgbClr val="000066"/>
                </a:solidFill>
                <a:latin typeface="Arial" pitchFamily="34" charset="0"/>
              </a:defRPr>
            </a:lvl9pPr>
          </a:lstStyle>
          <a:p>
            <a:r>
              <a:rPr lang="en-GB" dirty="0"/>
              <a:t>Georgia is one of the best performers in terms of Doing Business</a:t>
            </a:r>
          </a:p>
        </p:txBody>
      </p:sp>
      <p:sp>
        <p:nvSpPr>
          <p:cNvPr id="6" name="TextBox 5"/>
          <p:cNvSpPr txBox="1"/>
          <p:nvPr/>
        </p:nvSpPr>
        <p:spPr>
          <a:xfrm>
            <a:off x="635267" y="6468177"/>
            <a:ext cx="1615570" cy="307777"/>
          </a:xfrm>
          <a:prstGeom prst="rect">
            <a:avLst/>
          </a:prstGeom>
          <a:noFill/>
        </p:spPr>
        <p:txBody>
          <a:bodyPr wrap="none" rtlCol="0">
            <a:spAutoFit/>
          </a:bodyPr>
          <a:lstStyle/>
          <a:p>
            <a:r>
              <a:rPr lang="en-GB" sz="1400" dirty="0"/>
              <a:t>Source: World Bank</a:t>
            </a:r>
          </a:p>
        </p:txBody>
      </p:sp>
    </p:spTree>
    <p:extLst>
      <p:ext uri="{BB962C8B-B14F-4D97-AF65-F5344CB8AC3E}">
        <p14:creationId xmlns:p14="http://schemas.microsoft.com/office/powerpoint/2010/main" val="399274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pPr/>
              <a:t>5</a:t>
            </a:fld>
            <a:endParaRPr lang="en-US"/>
          </a:p>
        </p:txBody>
      </p:sp>
      <p:sp>
        <p:nvSpPr>
          <p:cNvPr id="4" name="Title 3"/>
          <p:cNvSpPr>
            <a:spLocks noGrp="1"/>
          </p:cNvSpPr>
          <p:nvPr>
            <p:ph type="title"/>
          </p:nvPr>
        </p:nvSpPr>
        <p:spPr>
          <a:xfrm>
            <a:off x="423578" y="237600"/>
            <a:ext cx="9257063" cy="1022400"/>
          </a:xfrm>
        </p:spPr>
        <p:txBody>
          <a:bodyPr>
            <a:normAutofit/>
          </a:bodyPr>
          <a:lstStyle/>
          <a:p>
            <a:r>
              <a:rPr lang="en-GB" sz="2400" b="1" dirty="0">
                <a:solidFill>
                  <a:srgbClr val="000066"/>
                </a:solidFill>
                <a:ea typeface="ＭＳ Ｐゴシック" charset="-128"/>
                <a:cs typeface="ＭＳ Ｐゴシック" charset="-128"/>
              </a:rPr>
              <a:t>Georgia among the most open economies for foreign investors</a:t>
            </a:r>
          </a:p>
        </p:txBody>
      </p:sp>
      <p:graphicFrame>
        <p:nvGraphicFramePr>
          <p:cNvPr id="7" name="Chart 6"/>
          <p:cNvGraphicFramePr>
            <a:graphicFrameLocks/>
          </p:cNvGraphicFramePr>
          <p:nvPr>
            <p:extLst>
              <p:ext uri="{D42A27DB-BD31-4B8C-83A1-F6EECF244321}">
                <p14:modId xmlns:p14="http://schemas.microsoft.com/office/powerpoint/2010/main" val="2300352714"/>
              </p:ext>
            </p:extLst>
          </p:nvPr>
        </p:nvGraphicFramePr>
        <p:xfrm>
          <a:off x="105878" y="1357160"/>
          <a:ext cx="9566907" cy="5101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5878" y="6541433"/>
            <a:ext cx="1039836" cy="276999"/>
          </a:xfrm>
          <a:prstGeom prst="rect">
            <a:avLst/>
          </a:prstGeom>
          <a:noFill/>
        </p:spPr>
        <p:txBody>
          <a:bodyPr wrap="none" rtlCol="0">
            <a:spAutoFit/>
          </a:bodyPr>
          <a:lstStyle/>
          <a:p>
            <a:r>
              <a:rPr lang="en-GB" sz="1200" i="1" dirty="0"/>
              <a:t>Source: OECD</a:t>
            </a:r>
          </a:p>
        </p:txBody>
      </p:sp>
    </p:spTree>
    <p:extLst>
      <p:ext uri="{BB962C8B-B14F-4D97-AF65-F5344CB8AC3E}">
        <p14:creationId xmlns:p14="http://schemas.microsoft.com/office/powerpoint/2010/main" val="409618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6</a:t>
            </a:fld>
            <a:endParaRPr lang="en-US" dirty="0"/>
          </a:p>
        </p:txBody>
      </p:sp>
      <p:sp>
        <p:nvSpPr>
          <p:cNvPr id="4"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Limits of Georgia’s reform process</a:t>
            </a:r>
            <a:endParaRPr lang="en-GB" sz="2400" dirty="0">
              <a:latin typeface="Gadugi" panose="020B0502040204020203" pitchFamily="34" charset="0"/>
            </a:endParaRPr>
          </a:p>
        </p:txBody>
      </p:sp>
      <p:sp>
        <p:nvSpPr>
          <p:cNvPr id="5" name="TextBox 4"/>
          <p:cNvSpPr txBox="1"/>
          <p:nvPr/>
        </p:nvSpPr>
        <p:spPr>
          <a:xfrm>
            <a:off x="400693" y="1079384"/>
            <a:ext cx="8903945" cy="4801314"/>
          </a:xfrm>
          <a:prstGeom prst="rect">
            <a:avLst/>
          </a:prstGeom>
          <a:noFill/>
        </p:spPr>
        <p:txBody>
          <a:bodyPr wrap="square" rtlCol="0">
            <a:spAutoFit/>
          </a:bodyPr>
          <a:lstStyle/>
          <a:p>
            <a:pPr marL="285750" indent="-285750">
              <a:buFont typeface="Arial" panose="020B0604020202020204" pitchFamily="34" charset="0"/>
              <a:buChar char="•"/>
            </a:pPr>
            <a:r>
              <a:rPr lang="en-US" dirty="0"/>
              <a:t>Georgia’s reform experience is in many ways an example other countries look to for inspiration </a:t>
            </a:r>
          </a:p>
          <a:p>
            <a:endParaRPr lang="en-US" dirty="0"/>
          </a:p>
          <a:p>
            <a:pPr marL="285750" indent="-285750">
              <a:buFont typeface="Arial" panose="020B0604020202020204" pitchFamily="34" charset="0"/>
              <a:buChar char="•"/>
            </a:pPr>
            <a:r>
              <a:rPr lang="en-US" dirty="0"/>
              <a:t>But reforms have not sufficiently facilitated broad-based economic growth:</a:t>
            </a:r>
          </a:p>
          <a:p>
            <a:pPr marL="742950" lvl="1" indent="-285750">
              <a:lnSpc>
                <a:spcPct val="150000"/>
              </a:lnSpc>
              <a:buFont typeface="Arial" panose="020B0604020202020204" pitchFamily="34" charset="0"/>
              <a:buChar char="•"/>
            </a:pPr>
            <a:r>
              <a:rPr lang="en-US" dirty="0"/>
              <a:t>Productivity growth weak</a:t>
            </a:r>
          </a:p>
          <a:p>
            <a:pPr marL="742950" lvl="1" indent="-285750">
              <a:lnSpc>
                <a:spcPct val="150000"/>
              </a:lnSpc>
              <a:buFont typeface="Arial" panose="020B0604020202020204" pitchFamily="34" charset="0"/>
              <a:buChar char="•"/>
            </a:pPr>
            <a:r>
              <a:rPr lang="en-US" dirty="0"/>
              <a:t>Exports below potential and undiversified</a:t>
            </a:r>
          </a:p>
          <a:p>
            <a:pPr marL="742950" lvl="1" indent="-285750">
              <a:lnSpc>
                <a:spcPct val="150000"/>
              </a:lnSpc>
              <a:buFont typeface="Arial" panose="020B0604020202020204" pitchFamily="34" charset="0"/>
              <a:buChar char="•"/>
            </a:pPr>
            <a:r>
              <a:rPr lang="en-US" dirty="0"/>
              <a:t>Poverty, particularly in rural areas, high</a:t>
            </a:r>
          </a:p>
          <a:p>
            <a:pPr marL="742950" lvl="1" indent="-285750">
              <a:lnSpc>
                <a:spcPct val="150000"/>
              </a:lnSpc>
              <a:buFont typeface="Arial" panose="020B0604020202020204" pitchFamily="34" charset="0"/>
              <a:buChar char="•"/>
            </a:pPr>
            <a:r>
              <a:rPr lang="en-US" dirty="0"/>
              <a:t>Unemployment and under-employment high</a:t>
            </a:r>
          </a:p>
          <a:p>
            <a:pPr marL="742950" lvl="1" indent="-285750">
              <a:lnSpc>
                <a:spcPct val="150000"/>
              </a:lnSpc>
              <a:buFont typeface="Arial" panose="020B0604020202020204" pitchFamily="34" charset="0"/>
              <a:buChar char="•"/>
            </a:pPr>
            <a:r>
              <a:rPr lang="en-US" dirty="0"/>
              <a:t>Skills and quality suppliers gap</a:t>
            </a:r>
          </a:p>
          <a:p>
            <a:pPr marL="742950" lvl="1" indent="-285750">
              <a:lnSpc>
                <a:spcPct val="150000"/>
              </a:lnSpc>
              <a:buFont typeface="Arial" panose="020B0604020202020204" pitchFamily="34" charset="0"/>
              <a:buChar char="•"/>
            </a:pPr>
            <a:r>
              <a:rPr lang="en-US" dirty="0"/>
              <a:t>Infrastructure and connectivity challenges</a:t>
            </a:r>
          </a:p>
          <a:p>
            <a:endParaRPr lang="en-US" dirty="0"/>
          </a:p>
          <a:p>
            <a:pPr marL="285750" indent="-285750">
              <a:buFont typeface="Wingdings" panose="05000000000000000000" pitchFamily="2" charset="2"/>
              <a:buChar char="à"/>
            </a:pPr>
            <a:r>
              <a:rPr lang="en-US" dirty="0"/>
              <a:t>Georgia has removed much of the de jure barriers to FDI; its task is now to improve the overall enabling environment for investment</a:t>
            </a:r>
          </a:p>
          <a:p>
            <a:endParaRPr lang="en-US" dirty="0"/>
          </a:p>
        </p:txBody>
      </p:sp>
    </p:spTree>
    <p:extLst>
      <p:ext uri="{BB962C8B-B14F-4D97-AF65-F5344CB8AC3E}">
        <p14:creationId xmlns:p14="http://schemas.microsoft.com/office/powerpoint/2010/main" val="208713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5090583" y="6405213"/>
            <a:ext cx="3879850" cy="365125"/>
          </a:xfrm>
        </p:spPr>
        <p:txBody>
          <a:bodyPr/>
          <a:lstStyle/>
          <a:p>
            <a:pPr algn="r"/>
            <a:r>
              <a:rPr lang="fr-FR" dirty="0"/>
              <a:t>OECD Eurasia Competitiveness Programme</a:t>
            </a:r>
            <a:endParaRPr lang="en-GB" dirty="0"/>
          </a:p>
        </p:txBody>
      </p:sp>
      <p:sp>
        <p:nvSpPr>
          <p:cNvPr id="7" name="Slide Number Placeholder 4"/>
          <p:cNvSpPr>
            <a:spLocks noGrp="1"/>
          </p:cNvSpPr>
          <p:nvPr>
            <p:ph type="sldNum" sz="quarter" idx="4"/>
          </p:nvPr>
        </p:nvSpPr>
        <p:spPr>
          <a:xfrm>
            <a:off x="9039226" y="6404608"/>
            <a:ext cx="371474" cy="365125"/>
          </a:xfrm>
        </p:spPr>
        <p:txBody>
          <a:bodyPr/>
          <a:lstStyle/>
          <a:p>
            <a:fld id="{9D16839B-FD55-0444-9048-B76148E24AB3}" type="slidenum">
              <a:rPr lang="en-US" smtClean="0"/>
              <a:pPr/>
              <a:t>7</a:t>
            </a:fld>
            <a:endParaRPr lang="en-US" dirty="0"/>
          </a:p>
        </p:txBody>
      </p:sp>
      <p:pic>
        <p:nvPicPr>
          <p:cNvPr id="9" name="Picture 8" descr="OECD Chevrons [Eurasi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6" y="1653258"/>
            <a:ext cx="793784" cy="152119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512"/>
          <a:stretch/>
        </p:blipFill>
        <p:spPr>
          <a:xfrm>
            <a:off x="-1" y="3421767"/>
            <a:ext cx="9900000" cy="3428759"/>
          </a:xfrm>
          <a:prstGeom prst="rect">
            <a:avLst/>
          </a:prstGeom>
        </p:spPr>
      </p:pic>
      <p:sp>
        <p:nvSpPr>
          <p:cNvPr id="11" name="Title 1"/>
          <p:cNvSpPr>
            <a:spLocks noGrp="1"/>
          </p:cNvSpPr>
          <p:nvPr/>
        </p:nvSpPr>
        <p:spPr>
          <a:xfrm>
            <a:off x="1927999" y="2857037"/>
            <a:ext cx="8112113" cy="1787827"/>
          </a:xfrm>
          <a:prstGeom prst="rect">
            <a:avLst/>
          </a:prstGeom>
        </p:spPr>
        <p:txBody>
          <a:bodyPr/>
          <a:lstStyle/>
          <a:p>
            <a:pPr eaLnBrk="0" hangingPunct="0">
              <a:lnSpc>
                <a:spcPts val="2600"/>
              </a:lnSpc>
              <a:spcAft>
                <a:spcPts val="600"/>
              </a:spcAft>
            </a:pPr>
            <a:r>
              <a:rPr lang="en-GB" sz="2800" b="1" dirty="0">
                <a:solidFill>
                  <a:srgbClr val="502D5C"/>
                </a:solidFill>
                <a:latin typeface="Gadugi" panose="020B0502040204020203" pitchFamily="34" charset="0"/>
                <a:cs typeface="Arial"/>
              </a:rPr>
              <a:t>FDI trends and development benefits</a:t>
            </a:r>
            <a:endParaRPr lang="en-GB" sz="4400" b="1" dirty="0">
              <a:solidFill>
                <a:srgbClr val="502D5C"/>
              </a:solidFill>
              <a:latin typeface="Gadugi" panose="020B0502040204020203" pitchFamily="34" charset="0"/>
              <a:cs typeface="Arial" charset="0"/>
            </a:endParaRPr>
          </a:p>
        </p:txBody>
      </p:sp>
    </p:spTree>
    <p:extLst>
      <p:ext uri="{BB962C8B-B14F-4D97-AF65-F5344CB8AC3E}">
        <p14:creationId xmlns:p14="http://schemas.microsoft.com/office/powerpoint/2010/main" val="153115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8</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05558757"/>
              </p:ext>
            </p:extLst>
          </p:nvPr>
        </p:nvGraphicFramePr>
        <p:xfrm>
          <a:off x="52555" y="884712"/>
          <a:ext cx="5189436" cy="3491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699760084"/>
              </p:ext>
            </p:extLst>
          </p:nvPr>
        </p:nvGraphicFramePr>
        <p:xfrm>
          <a:off x="5241991" y="884712"/>
          <a:ext cx="4438650" cy="334290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80010" y="4524499"/>
            <a:ext cx="8835242" cy="1754326"/>
          </a:xfrm>
          <a:prstGeom prst="rect">
            <a:avLst/>
          </a:prstGeom>
          <a:noFill/>
        </p:spPr>
        <p:txBody>
          <a:bodyPr wrap="square" rtlCol="0">
            <a:spAutoFit/>
          </a:bodyPr>
          <a:lstStyle/>
          <a:p>
            <a:pPr marL="285750" indent="-285750">
              <a:buFont typeface="Arial" panose="020B0604020202020204" pitchFamily="34" charset="0"/>
              <a:buChar char="•"/>
            </a:pPr>
            <a:r>
              <a:rPr lang="en-GB" dirty="0"/>
              <a:t>FDI inflows rose sharply after initial liberalisation reforms, but have broadly stagnated over the past decade</a:t>
            </a:r>
          </a:p>
          <a:p>
            <a:pPr marL="285750" indent="-285750">
              <a:buFont typeface="Arial" panose="020B0604020202020204" pitchFamily="34" charset="0"/>
              <a:buChar char="•"/>
            </a:pPr>
            <a:r>
              <a:rPr lang="en-GB" dirty="0"/>
              <a:t>Equity investments, including greenfield projects and M&amp;As, have been declining in recent years, in absolute value and as a share of total FDI</a:t>
            </a:r>
          </a:p>
          <a:p>
            <a:pPr marL="285750" indent="-285750">
              <a:buFont typeface="Arial" panose="020B0604020202020204" pitchFamily="34" charset="0"/>
              <a:buChar char="•"/>
            </a:pPr>
            <a:r>
              <a:rPr lang="en-GB" dirty="0"/>
              <a:t>FDI is likely to further contract in the near-term as a result of the Covid-19 pandemic, </a:t>
            </a:r>
            <a:r>
              <a:rPr lang="en-US" dirty="0"/>
              <a:t>global supply &amp; demand disruptions, and the pessimistic outlook of economic actors</a:t>
            </a:r>
            <a:endParaRPr lang="en-GB" dirty="0"/>
          </a:p>
        </p:txBody>
      </p:sp>
      <p:sp>
        <p:nvSpPr>
          <p:cNvPr id="7"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FDI has plateaued after strong initial growth</a:t>
            </a:r>
            <a:endParaRPr lang="en-GB" sz="2400" dirty="0">
              <a:latin typeface="Gadugi" panose="020B0502040204020203" pitchFamily="34" charset="0"/>
            </a:endParaRPr>
          </a:p>
        </p:txBody>
      </p:sp>
      <p:sp>
        <p:nvSpPr>
          <p:cNvPr id="8" name="TextBox 7"/>
          <p:cNvSpPr txBox="1"/>
          <p:nvPr/>
        </p:nvSpPr>
        <p:spPr>
          <a:xfrm>
            <a:off x="262950" y="6546504"/>
            <a:ext cx="3333005" cy="276999"/>
          </a:xfrm>
          <a:prstGeom prst="rect">
            <a:avLst/>
          </a:prstGeom>
          <a:noFill/>
        </p:spPr>
        <p:txBody>
          <a:bodyPr wrap="square" rtlCol="0">
            <a:spAutoFit/>
          </a:bodyPr>
          <a:lstStyle/>
          <a:p>
            <a:r>
              <a:rPr lang="en-GB" sz="1200" i="1" dirty="0"/>
              <a:t>Source: </a:t>
            </a:r>
            <a:r>
              <a:rPr lang="en-GB" sz="1200" i="1" dirty="0" err="1"/>
              <a:t>Geostat</a:t>
            </a:r>
            <a:endParaRPr lang="en-GB" sz="1200" i="1" dirty="0"/>
          </a:p>
        </p:txBody>
      </p:sp>
    </p:spTree>
    <p:extLst>
      <p:ext uri="{BB962C8B-B14F-4D97-AF65-F5344CB8AC3E}">
        <p14:creationId xmlns:p14="http://schemas.microsoft.com/office/powerpoint/2010/main" val="304946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fr-FR"/>
              <a:t>OECD Eurasia Competitiveness Programme</a:t>
            </a:r>
            <a:endParaRPr lang="en-GB" dirty="0"/>
          </a:p>
        </p:txBody>
      </p:sp>
      <p:sp>
        <p:nvSpPr>
          <p:cNvPr id="3" name="Slide Number Placeholder 2"/>
          <p:cNvSpPr>
            <a:spLocks noGrp="1"/>
          </p:cNvSpPr>
          <p:nvPr>
            <p:ph type="sldNum" sz="quarter" idx="4"/>
          </p:nvPr>
        </p:nvSpPr>
        <p:spPr/>
        <p:txBody>
          <a:bodyPr/>
          <a:lstStyle/>
          <a:p>
            <a:fld id="{9D16839B-FD55-0444-9048-B76148E24AB3}" type="slidenum">
              <a:rPr lang="en-US" smtClean="0"/>
              <a:pPr/>
              <a:t>9</a:t>
            </a:fld>
            <a:endParaRPr lang="en-US" dirty="0"/>
          </a:p>
        </p:txBody>
      </p:sp>
      <p:sp>
        <p:nvSpPr>
          <p:cNvPr id="4" name="Title 1"/>
          <p:cNvSpPr>
            <a:spLocks noGrp="1"/>
          </p:cNvSpPr>
          <p:nvPr/>
        </p:nvSpPr>
        <p:spPr>
          <a:xfrm>
            <a:off x="262949" y="219528"/>
            <a:ext cx="9266795"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2400" dirty="0">
                <a:latin typeface="Gadugi" panose="020B0502040204020203" pitchFamily="34" charset="0"/>
              </a:rPr>
              <a:t>FDI in tradable sectors below potential</a:t>
            </a:r>
            <a:endParaRPr lang="en-GB" sz="2400" dirty="0">
              <a:latin typeface="Gadugi" panose="020B0502040204020203" pitchFamily="34" charset="0"/>
            </a:endParaRPr>
          </a:p>
        </p:txBody>
      </p:sp>
      <p:sp>
        <p:nvSpPr>
          <p:cNvPr id="5" name="TextBox 4"/>
          <p:cNvSpPr txBox="1"/>
          <p:nvPr/>
        </p:nvSpPr>
        <p:spPr>
          <a:xfrm>
            <a:off x="444373" y="3961182"/>
            <a:ext cx="890394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majority of FDI in Georgia goes to services – primarily finance, real estate, wholesale trade and tourism – followed by transport and energy </a:t>
            </a:r>
          </a:p>
          <a:p>
            <a:pPr marL="742950" lvl="1" indent="-285750">
              <a:buFont typeface="Courier New" panose="02070309020205020404" pitchFamily="49" charset="0"/>
              <a:buChar char="o"/>
            </a:pPr>
            <a:r>
              <a:rPr lang="en-US" dirty="0"/>
              <a:t>Infrastructure projects and financial services have seen the greatest FDI growth in the past decade</a:t>
            </a:r>
          </a:p>
          <a:p>
            <a:pPr marL="285750" indent="-285750">
              <a:buFont typeface="Arial" panose="020B0604020202020204" pitchFamily="34" charset="0"/>
              <a:buChar char="•"/>
            </a:pPr>
            <a:r>
              <a:rPr lang="en-US" dirty="0"/>
              <a:t>These sectors have contributed to economic growth, but have not sufficiently advanced job creation, particularly in rural areas, or productivity, and may be limited by Georgia’s small domestic market</a:t>
            </a:r>
          </a:p>
          <a:p>
            <a:pPr marL="285750" indent="-285750">
              <a:buFont typeface="Arial" panose="020B0604020202020204" pitchFamily="34" charset="0"/>
              <a:buChar char="•"/>
            </a:pPr>
            <a:r>
              <a:rPr lang="en-US" dirty="0"/>
              <a:t>FDI in export-oriented sectors remains minimal, despite some growth in FDI in tourism and renewable energy</a:t>
            </a:r>
          </a:p>
        </p:txBody>
      </p:sp>
      <p:graphicFrame>
        <p:nvGraphicFramePr>
          <p:cNvPr id="6" name="Chart 5"/>
          <p:cNvGraphicFramePr>
            <a:graphicFrameLocks/>
          </p:cNvGraphicFramePr>
          <p:nvPr>
            <p:extLst>
              <p:ext uri="{D42A27DB-BD31-4B8C-83A1-F6EECF244321}">
                <p14:modId xmlns:p14="http://schemas.microsoft.com/office/powerpoint/2010/main" val="2573545447"/>
              </p:ext>
            </p:extLst>
          </p:nvPr>
        </p:nvGraphicFramePr>
        <p:xfrm>
          <a:off x="4376070" y="974553"/>
          <a:ext cx="5118835" cy="3284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89766627"/>
              </p:ext>
            </p:extLst>
          </p:nvPr>
        </p:nvGraphicFramePr>
        <p:xfrm>
          <a:off x="102469" y="998621"/>
          <a:ext cx="5118836" cy="329172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62950" y="6546505"/>
            <a:ext cx="4113120" cy="276999"/>
          </a:xfrm>
          <a:prstGeom prst="rect">
            <a:avLst/>
          </a:prstGeom>
          <a:noFill/>
        </p:spPr>
        <p:txBody>
          <a:bodyPr wrap="square" rtlCol="0">
            <a:spAutoFit/>
          </a:bodyPr>
          <a:lstStyle/>
          <a:p>
            <a:r>
              <a:rPr lang="en-GB" sz="1200" i="1" dirty="0"/>
              <a:t>Source: </a:t>
            </a:r>
            <a:r>
              <a:rPr lang="en-GB" sz="1200" i="1" dirty="0" err="1"/>
              <a:t>Geostat</a:t>
            </a:r>
            <a:r>
              <a:rPr lang="en-GB" sz="1200" i="1" dirty="0"/>
              <a:t> (FDI inflows), </a:t>
            </a:r>
            <a:r>
              <a:rPr lang="en-GB" sz="1200" i="1" dirty="0" err="1"/>
              <a:t>fDi</a:t>
            </a:r>
            <a:r>
              <a:rPr lang="en-GB" sz="1200" i="1" dirty="0"/>
              <a:t> Markets by FT (Greenfield FDI)</a:t>
            </a:r>
          </a:p>
        </p:txBody>
      </p:sp>
    </p:spTree>
    <p:extLst>
      <p:ext uri="{BB962C8B-B14F-4D97-AF65-F5344CB8AC3E}">
        <p14:creationId xmlns:p14="http://schemas.microsoft.com/office/powerpoint/2010/main" val="4103395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ECB31D9D4640A04A9E1A2D0868FC2086" ma:contentTypeVersion="82" ma:contentTypeDescription="" ma:contentTypeScope="" ma:versionID="9989f8d4da75ef103e100dc60ad4053b">
  <xsd:schema xmlns:xsd="http://www.w3.org/2001/XMLSchema" xmlns:xs="http://www.w3.org/2001/XMLSchema" xmlns:p="http://schemas.microsoft.com/office/2006/metadata/properties" xmlns:ns1="54c4cd27-f286-408f-9ce0-33c1e0f3ab39" xmlns:ns2="439f5b02-3b33-475e-b1dd-2befeeb2508a" xmlns:ns3="0fdfc921-f221-4763-9e31-81f120c7cd17" xmlns:ns5="c9f238dd-bb73-4aef-a7a5-d644ad823e52" xmlns:ns6="ca82dde9-3436-4d3d-bddd-d31447390034" xmlns:ns7="http://schemas.microsoft.com/sharepoint/v4" targetNamespace="http://schemas.microsoft.com/office/2006/metadata/properties" ma:root="true" ma:fieldsID="862de19fc1d49b480d8773dbd2b9c6a7" ns1:_="" ns2:_="" ns3:_="" ns5:_="" ns6:_="" ns7:_="">
    <xsd:import namespace="54c4cd27-f286-408f-9ce0-33c1e0f3ab39"/>
    <xsd:import namespace="439f5b02-3b33-475e-b1dd-2befeeb2508a"/>
    <xsd:import namespace="0fdfc921-f221-4763-9e31-81f120c7cd17"/>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aa366335bba64f7186c6f91b1ae503c2" minOccurs="0"/>
                <xsd:element ref="ns6:TaxCatchAll" minOccurs="0"/>
                <xsd:element ref="ns6:TaxCatchAllLabel" minOccurs="0"/>
                <xsd:element ref="ns6:pb5335f8765c484a86ddd10580650a95" minOccurs="0"/>
                <xsd:element ref="ns2:h941d5ad240e42c1ac5e8179aa23b15e" minOccurs="0"/>
                <xsd:element ref="ns3:n6ea0116cd58440890c0bb9a25ab7bf4" minOccurs="0"/>
                <xsd:element ref="ns3:l1daaca4531f4c63a70952d1e850b77b" minOccurs="0"/>
                <xsd:element ref="ns3:OECDSharingStatus" minOccurs="0"/>
                <xsd:element ref="ns3:OECDCommunityDocumentURL" minOccurs="0"/>
                <xsd:element ref="ns3:OECDCommunityDocumentID" minOccurs="0"/>
                <xsd:element ref="ns2:eShareHorizProjTaxHTField0" minOccurs="0"/>
                <xsd:element ref="ns3:OECDTagsCache" minOccurs="0"/>
                <xsd:element ref="ns6:OECDlanguage" minOccurs="0"/>
                <xsd:element ref="ns1:OECDMeetingDate" minOccurs="0"/>
                <xsd:element ref="ns7:IconOverlay" minOccurs="0"/>
                <xsd:element ref="ns2:OECDAllRelatedUsers" minOccurs="0"/>
                <xsd:element ref="ns3:SharedWithUsers" minOccurs="0"/>
                <xsd:element ref="ns3:OECDDeliverableManag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42" nillable="true" ma:displayName="Meeting Date" ma:default="" ma:format="DateOnly" ma:hidden="true" ma:internalName="OECD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39f5b02-3b33-475e-b1dd-2befeeb2508a"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h941d5ad240e42c1ac5e8179aa23b15e" ma:index="30" nillable="true" ma:taxonomy="true" ma:internalName="h941d5ad240e42c1ac5e8179aa23b15e" ma:taxonomyFieldName="OECDHorizontalProjects" ma:displayName="Horizontal project" ma:readOnly="false" ma:default="" ma:fieldId="{1941d5ad-240e-42c1-ac5e-8179aa23b15e}"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8" nillable="true" ma:displayName="OECDHorizontalProjects_0" ma:description="" ma:hidden="true" ma:internalName="eShareHorizProjTaxHTField0">
      <xsd:simpleType>
        <xsd:restriction base="dms:Note"/>
      </xsd:simpleType>
    </xsd:element>
    <xsd:element name="OECDAllRelatedUsers" ma:index="44"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dfc921-f221-4763-9e31-81f120c7cd17"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bf49a777-15e6-4f0c-a068-0246e95b4d6b" ma:internalName="OECDProjectLookup" ma:showField="OECDShortProjectName" ma:web="0fdfc921-f221-4763-9e31-81f120c7cd17">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bf49a777-15e6-4f0c-a068-0246e95b4d6b"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6ea0116cd58440890c0bb9a25ab7bf4" ma:index="31" nillable="true" ma:taxonomy="true" ma:internalName="n6ea0116cd58440890c0bb9a25ab7bf4" ma:taxonomyFieldName="OECDProjectOwnerStructure" ma:displayName="Project owner" ma:readOnly="false" ma:default="" ma:fieldId="76ea0116-cd58-4408-90c0-bb9a25ab7bf4"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l1daaca4531f4c63a70952d1e850b77b" ma:index="32" nillable="true" ma:displayName="Deliverable owner_0" ma:hidden="true" ma:internalName="l1daaca4531f4c63a70952d1e850b77b">
      <xsd:simpleType>
        <xsd:restriction base="dms:Note"/>
      </xsd:simpleType>
    </xsd:element>
    <xsd:element name="OECDSharingStatus" ma:index="35" nillable="true" ma:displayName="O.N.E Document Sharing Status" ma:description="" ma:hidden="true" ma:internalName="OECDSharingStatus">
      <xsd:simpleType>
        <xsd:restriction base="dms:Text"/>
      </xsd:simpleType>
    </xsd:element>
    <xsd:element name="OECDCommunityDocumentURL" ma:index="36" nillable="true" ma:displayName="O.N.E Community Document URL" ma:description="" ma:hidden="true" ma:internalName="OECDCommunityDocumentURL">
      <xsd:simpleType>
        <xsd:restriction base="dms:Text"/>
      </xsd:simpleType>
    </xsd:element>
    <xsd:element name="OECDCommunityDocumentID" ma:index="37" nillable="true" ma:displayName="O.N.E Community Document ID" ma:decimals="0" ma:description="" ma:hidden="true" ma:internalName="OECDCommunityDocumentID">
      <xsd:simpleType>
        <xsd:restriction base="dms:Number"/>
      </xsd:simpleType>
    </xsd:element>
    <xsd:element name="OECDTagsCache" ma:index="40" nillable="true" ma:displayName="Tags cache" ma:description="" ma:hidden="true" ma:internalName="OECDTagsCache">
      <xsd:simpleType>
        <xsd:restriction base="dms:Note"/>
      </xsd:simpleType>
    </xsd:element>
    <xsd:element name="SharedWithUsers" ma:index="4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DeliverableManager" ma:index="47" nillable="true" ma:displayName="In charge" ma:description="" ma:hidden="true" ma:internalName="OECDDeliverable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aa366335bba64f7186c6f91b1ae503c2" ma:index="24" nillable="true" ma:displayName="Country_0" ma:hidden="true" ma:internalName="aa366335bba64f7186c6f91b1ae503c2">
      <xsd:simpleType>
        <xsd:restriction base="dms:Note"/>
      </xsd:simpleType>
    </xsd:element>
    <xsd:element name="TaxCatchAll" ma:index="25" nillable="true" ma:displayName="Taxonomy Catch All Column" ma:hidden="true" ma:list="{de36993c-b87f-46e8-a622-00d397574c34}" ma:internalName="TaxCatchAll" ma:showField="CatchAllData" ma:web="439f5b02-3b33-475e-b1dd-2befeeb2508a">
      <xsd:complexType>
        <xsd:complexContent>
          <xsd:extension base="dms:MultiChoiceLookup">
            <xsd:sequence>
              <xsd:element name="Value" type="dms:Lookup" maxOccurs="unbounded" minOccurs="0" nillable="true"/>
            </xsd:sequence>
          </xsd:extension>
        </xsd:complexContent>
      </xsd:complexType>
    </xsd:element>
    <xsd:element name="TaxCatchAllLabel" ma:index="26" nillable="true" ma:displayName="Taxonomy Catch All Column1" ma:hidden="true" ma:list="{de36993c-b87f-46e8-a622-00d397574c34}" ma:internalName="TaxCatchAllLabel" ma:readOnly="true" ma:showField="CatchAllDataLabel" ma:web="439f5b02-3b33-475e-b1dd-2befeeb2508a">
      <xsd:complexType>
        <xsd:complexContent>
          <xsd:extension base="dms:MultiChoiceLookup">
            <xsd:sequence>
              <xsd:element name="Value" type="dms:Lookup" maxOccurs="unbounded" minOccurs="0" nillable="true"/>
            </xsd:sequence>
          </xsd:extension>
        </xsd:complexContent>
      </xsd:complexType>
    </xsd:element>
    <xsd:element name="pb5335f8765c484a86ddd10580650a95" ma:index="27" nillable="true" ma:displayName="Topic_0" ma:hidden="true" ma:internalName="pb5335f8765c484a86ddd10580650a95">
      <xsd:simpleType>
        <xsd:restriction base="dms:Note"/>
      </xsd:simpleType>
    </xsd:element>
    <xsd:element name="OECDlanguage" ma:index="41"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41d5ad240e42c1ac5e8179aa23b15e xmlns="439f5b02-3b33-475e-b1dd-2befeeb2508a">
      <Terms xmlns="http://schemas.microsoft.com/office/infopath/2007/PartnerControls"/>
    </h941d5ad240e42c1ac5e8179aa23b15e>
    <OECDAllRelatedUsers xmlns="439f5b02-3b33-475e-b1dd-2befeeb2508a">
      <UserInfo>
        <DisplayName/>
        <AccountId xsi:nil="true"/>
        <AccountType/>
      </UserInfo>
    </OECDAllRelatedUsers>
    <n6ea0116cd58440890c0bb9a25ab7bf4 xmlns="0fdfc921-f221-4763-9e31-81f120c7cd17">
      <Terms xmlns="http://schemas.microsoft.com/office/infopath/2007/PartnerControls">
        <TermInfo xmlns="http://schemas.microsoft.com/office/infopath/2007/PartnerControls">
          <TermName xmlns="http://schemas.microsoft.com/office/infopath/2007/PartnerControls">SGE/GRS/EURASIA</TermName>
          <TermId xmlns="http://schemas.microsoft.com/office/infopath/2007/PartnerControls">43d0a903-1d43-474e-90b3-a06bc1c5cd83</TermId>
        </TermInfo>
      </Terms>
    </n6ea0116cd58440890c0bb9a25ab7bf4>
    <OECDPinnedBy xmlns="0fdfc921-f221-4763-9e31-81f120c7cd17">
      <UserInfo>
        <DisplayName/>
        <AccountId xsi:nil="true"/>
        <AccountType/>
      </UserInfo>
    </OECDPinnedBy>
    <OECDTagsCache xmlns="0fdfc921-f221-4763-9e31-81f120c7cd17"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5.2.1.6.3 Implementation of the Eurasia Competitiveness Programmes' sub-regional initiatives in Eastern Europe and South Caucasus. Preparation and organisation of regional meetings/networks as well as policy assessments/peer reviews.</TermName>
          <TermId xmlns="http://schemas.microsoft.com/office/infopath/2007/PartnerControls">ac2db58a-566d-4575-89bc-cb35aa8558c2</TermId>
        </TermInfo>
      </Terms>
    </eSharePWBTaxHTField0>
    <OECDCommunityDocumentID xmlns="0fdfc921-f221-4763-9e31-81f120c7cd17" xsi:nil="true"/>
    <IconOverlay xmlns="http://schemas.microsoft.com/sharepoint/v4" xsi:nil="true"/>
    <pb5335f8765c484a86ddd10580650a95 xmlns="ca82dde9-3436-4d3d-bddd-d31447390034" xsi:nil="true"/>
    <OECDCommunityDocumentURL xmlns="0fdfc921-f221-4763-9e31-81f120c7cd17" xsi:nil="true"/>
    <OECDProjectMembers xmlns="0fdfc921-f221-4763-9e31-81f120c7cd17">
      <UserInfo>
        <DisplayName>KLINGER Lisa, SGE/GRS/EURASIA</DisplayName>
        <AccountId>282</AccountId>
        <AccountType/>
      </UserInfo>
      <UserInfo>
        <DisplayName>ALFONSO Francesco, SGE/GRS/EURASIA</DisplayName>
        <AccountId>93</AccountId>
        <AccountType/>
      </UserInfo>
      <UserInfo>
        <DisplayName>SAZAMA Kristin, SGE/GRS/MEA</DisplayName>
        <AccountId>595</AccountId>
        <AccountType/>
      </UserInfo>
      <UserInfo>
        <DisplayName>FRID Alena, SGE/GRS/EURASIA</DisplayName>
        <AccountId>217</AccountId>
        <AccountType/>
      </UserInfo>
      <UserInfo>
        <DisplayName>JÄGER Florian, SGE/GRS/EURASIA</DisplayName>
        <AccountId>1344</AccountId>
        <AccountType/>
      </UserInfo>
      <UserInfo>
        <DisplayName>YEREMIYEW Joshua, GOV/GRP</DisplayName>
        <AccountId>508</AccountId>
        <AccountType/>
      </UserInfo>
      <UserInfo>
        <DisplayName>PRUZINSKY Patrik, SGE/GRS/EURASIA</DisplayName>
        <AccountId>157</AccountId>
        <AccountType/>
      </UserInfo>
      <UserInfo>
        <DisplayName>HALLIDAY Orla, SGE/GRS/EURASIA</DisplayName>
        <AccountId>188</AccountId>
        <AccountType/>
      </UserInfo>
      <UserInfo>
        <DisplayName>FERREIRA Maria, SGE/LEG</DisplayName>
        <AccountId>920</AccountId>
        <AccountType/>
      </UserInfo>
      <UserInfo>
        <DisplayName>TAUTIYEVA Lyudmyla, SGE/GRS/EURASIA</DisplayName>
        <AccountId>1012</AccountId>
        <AccountType/>
      </UserInfo>
      <UserInfo>
        <DisplayName>KLIMENKA Eugenia, SGE/GRS/EURASIA</DisplayName>
        <AccountId>1624</AccountId>
        <AccountType/>
      </UserInfo>
      <UserInfo>
        <DisplayName>CHAHTAHTINSKY Anna, SGE/GRS/EURASIA</DisplayName>
        <AccountId>179</AccountId>
        <AccountType/>
      </UserInfo>
      <UserInfo>
        <DisplayName>TORUN Meryem, SGE/GRS/EURASIA</DisplayName>
        <AccountId>90</AccountId>
        <AccountType/>
      </UserInfo>
      <UserInfo>
        <DisplayName>INGLEDEW Shaun, SGE/GRS/EURASIA</DisplayName>
        <AccountId>1634</AccountId>
        <AccountType/>
      </UserInfo>
      <UserInfo>
        <DisplayName>HUERLIMANN Michael, SGE/GRS/EURASIA</DisplayName>
        <AccountId>1901</AccountId>
        <AccountType/>
      </UserInfo>
      <UserInfo>
        <DisplayName>PEREIRA Déborah, SGE/GRS/EURASIA</DisplayName>
        <AccountId>2212</AccountId>
        <AccountType/>
      </UserInfo>
      <UserInfo>
        <DisplayName>MASSONI Hubert, SGE/GRS/EURASIA</DisplayName>
        <AccountId>2234</AccountId>
        <AccountType/>
      </UserInfo>
      <UserInfo>
        <DisplayName>TRASI Cecilia, SGE/GRS/EURASIA</DisplayName>
        <AccountId>2732</AccountId>
        <AccountType/>
      </UserInfo>
    </OECDProjectMembers>
    <l1daaca4531f4c63a70952d1e850b77b xmlns="0fdfc921-f221-4763-9e31-81f120c7cd17" xsi:nil="true"/>
    <OECDSharingStatus xmlns="0fdfc921-f221-4763-9e31-81f120c7cd17" xsi:nil="true"/>
    <OECDMeetingDate xmlns="54c4cd27-f286-408f-9ce0-33c1e0f3ab39" xsi:nil="true"/>
    <OECDProjectLookup xmlns="0fdfc921-f221-4763-9e31-81f120c7cd17">140</OECDProjectLookup>
    <OECDProjectManager xmlns="0fdfc921-f221-4763-9e31-81f120c7cd17">
      <UserInfo>
        <DisplayName/>
        <AccountId>89</AccountId>
        <AccountType/>
      </UserInfo>
    </OECDProjectManager>
    <eShareCommitteeTaxHTField0 xmlns="c9f238dd-bb73-4aef-a7a5-d644ad823e52">
      <Terms xmlns="http://schemas.microsoft.com/office/infopath/2007/PartnerControls"/>
    </eShareCommitteeTaxHTField0>
    <aa366335bba64f7186c6f91b1ae503c2 xmlns="ca82dde9-3436-4d3d-bddd-d31447390034" xsi:nil="true"/>
    <eShareHorizProjTaxHTField0 xmlns="439f5b02-3b33-475e-b1dd-2befeeb2508a" xsi:nil="true"/>
    <OECDKimProvenance xmlns="54c4cd27-f286-408f-9ce0-33c1e0f3ab39" xsi:nil="true"/>
    <OECDExpirationDate xmlns="439f5b02-3b33-475e-b1dd-2befeeb2508a" xsi:nil="true"/>
    <OECDMainProject xmlns="0fdfc921-f221-4763-9e31-81f120c7cd17">134</OECDMainProject>
    <OECDKimStatus xmlns="54c4cd27-f286-408f-9ce0-33c1e0f3ab39">Draft</OECDKimStatus>
    <eShareCountryTaxHTField0 xmlns="c9f238dd-bb73-4aef-a7a5-d644ad823e52">
      <Terms xmlns="http://schemas.microsoft.com/office/infopath/2007/PartnerControls">
        <TermInfo xmlns="http://schemas.microsoft.com/office/infopath/2007/PartnerControls">
          <TermName xmlns="http://schemas.microsoft.com/office/infopath/2007/PartnerControls">Georgia</TermName>
          <TermId xmlns="http://schemas.microsoft.com/office/infopath/2007/PartnerControls">67072d61-d944-4657-b98d-e6b3d50dc581</TermId>
        </TermInfo>
      </Terms>
    </eShareCountryTaxHTField0>
    <eShareTopicTaxHTField0 xmlns="c9f238dd-bb73-4aef-a7a5-d644ad823e52">
      <Terms xmlns="http://schemas.microsoft.com/office/infopath/2007/PartnerControls"/>
    </eShareTopicTaxHTField0>
    <eShareKeywordsTaxHTField0 xmlns="c9f238dd-bb73-4aef-a7a5-d644ad823e52">
      <Terms xmlns="http://schemas.microsoft.com/office/infopath/2007/PartnerControls"/>
    </eShareKeywordsTaxHTField0>
    <TaxCatchAll xmlns="ca82dde9-3436-4d3d-bddd-d31447390034">
      <Value>80</Value>
      <Value>23</Value>
      <Value>910</Value>
    </TaxCatchAll>
    <OECDDeliverableManager xmlns="0fdfc921-f221-4763-9e31-81f120c7cd17">
      <UserInfo>
        <DisplayName/>
        <AccountId xsi:nil="true"/>
        <AccountType/>
      </UserInfo>
    </OECDDeliverableManager>
  </documentManagement>
</p:properties>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mso-contentType ?>
<FormTemplates xmlns="http://schemas.microsoft.com/sharepoint/v3/contenttype/forms">
  <Display>OECDListFormCollapsible</Display>
  <Edit>OECDListFormCollapsible</Edit>
  <New>OECDListFormCollapsible</New>
</FormTemplates>
</file>

<file path=customXml/itemProps1.xml><?xml version="1.0" encoding="utf-8"?>
<ds:datastoreItem xmlns:ds="http://schemas.openxmlformats.org/officeDocument/2006/customXml" ds:itemID="{39BD6EB8-088D-4BE3-BFA0-BF44526D5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439f5b02-3b33-475e-b1dd-2befeeb2508a"/>
    <ds:schemaRef ds:uri="0fdfc921-f221-4763-9e31-81f120c7cd17"/>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6CB3E-74B2-4B8D-9F0C-B214399651EB}">
  <ds:schemaRefs>
    <ds:schemaRef ds:uri="54c4cd27-f286-408f-9ce0-33c1e0f3ab39"/>
    <ds:schemaRef ds:uri="http://schemas.microsoft.com/sharepoint/v4"/>
    <ds:schemaRef ds:uri="http://purl.org/dc/terms/"/>
    <ds:schemaRef ds:uri="http://schemas.openxmlformats.org/package/2006/metadata/core-properties"/>
    <ds:schemaRef ds:uri="439f5b02-3b33-475e-b1dd-2befeeb2508a"/>
    <ds:schemaRef ds:uri="http://schemas.microsoft.com/office/2006/documentManagement/types"/>
    <ds:schemaRef ds:uri="http://schemas.microsoft.com/office/infopath/2007/PartnerControls"/>
    <ds:schemaRef ds:uri="0fdfc921-f221-4763-9e31-81f120c7cd17"/>
    <ds:schemaRef ds:uri="ca82dde9-3436-4d3d-bddd-d31447390034"/>
    <ds:schemaRef ds:uri="http://purl.org/dc/elements/1.1/"/>
    <ds:schemaRef ds:uri="http://schemas.microsoft.com/office/2006/metadata/properties"/>
    <ds:schemaRef ds:uri="c9f238dd-bb73-4aef-a7a5-d644ad823e52"/>
    <ds:schemaRef ds:uri="http://www.w3.org/XML/1998/namespace"/>
    <ds:schemaRef ds:uri="http://purl.org/dc/dcmitype/"/>
  </ds:schemaRefs>
</ds:datastoreItem>
</file>

<file path=customXml/itemProps3.xml><?xml version="1.0" encoding="utf-8"?>
<ds:datastoreItem xmlns:ds="http://schemas.openxmlformats.org/officeDocument/2006/customXml" ds:itemID="{B6A68484-167E-4A53-BFAE-B9FEB9A1617D}">
  <ds:schemaRefs>
    <ds:schemaRef ds:uri="Microsoft.SharePoint.Taxonomy.ContentTypeSync"/>
  </ds:schemaRefs>
</ds:datastoreItem>
</file>

<file path=customXml/itemProps4.xml><?xml version="1.0" encoding="utf-8"?>
<ds:datastoreItem xmlns:ds="http://schemas.openxmlformats.org/officeDocument/2006/customXml" ds:itemID="{C0DCA0D9-93E1-412A-8962-E3D3E596CAFF}">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0D505188-F424-4371-BAF2-C6D4512403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75030</TotalTime>
  <Words>2606</Words>
  <Application>Microsoft Office PowerPoint</Application>
  <PresentationFormat>A4 Paper (210x297 mm)</PresentationFormat>
  <Paragraphs>284</Paragraphs>
  <Slides>29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Arial</vt:lpstr>
      <vt:lpstr>Arial Narrow</vt:lpstr>
      <vt:lpstr>Calibri</vt:lpstr>
      <vt:lpstr>Century Gothic</vt:lpstr>
      <vt:lpstr>Courier New</vt:lpstr>
      <vt:lpstr>Gadugi</vt:lpstr>
      <vt:lpstr>Wingdings</vt:lpstr>
      <vt:lpstr>Office Theme</vt:lpstr>
      <vt:lpstr>PowerPoint Presentation</vt:lpstr>
      <vt:lpstr>PowerPoint Presentation</vt:lpstr>
      <vt:lpstr>PowerPoint Presentation</vt:lpstr>
      <vt:lpstr>PowerPoint Presentation</vt:lpstr>
      <vt:lpstr>Georgia among the most open economies for foreign investors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on RBC (1/2): Coordinating, consolidating and deepening efforts</vt:lpstr>
      <vt:lpstr>Recommendations on RBC (2/2)</vt:lpstr>
      <vt:lpstr>PowerPoint Presentation</vt:lpstr>
    </vt:vector>
  </TitlesOfParts>
  <Company>Baseline Arts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EUROPE AND SOUTH CAUCASUS INITIATIVE SME Policy Index: Eastern Partner Countries 2016 Assessing the Implementation of the Small  Business Act for Europe</dc:title>
  <dc:creator>PUNTHAKEY Jibran</dc:creator>
  <cp:lastModifiedBy>Eugenia KLIMENKA</cp:lastModifiedBy>
  <cp:revision>2779</cp:revision>
  <cp:lastPrinted>2017-11-14T12:24:51Z</cp:lastPrinted>
  <dcterms:created xsi:type="dcterms:W3CDTF">2015-11-08T22:11:44Z</dcterms:created>
  <dcterms:modified xsi:type="dcterms:W3CDTF">2020-09-17T08:15:33Z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0x0101008B4DD370EC31429186F3AD49F0D3098F00D44DBCB9EB4F45278CB5C9765BE5299500A4858B360C6A491AA753F8BCA47AA91000ECB31D9D4640A04A9E1A2D0868FC2086</vt:lpwstr>
  </property>
  <property fmtid="{D5CDD505-2E9C-101B-9397-08002B2CF9AE}" pid="3" name="OECDProjectOwnerStructure">
    <vt:lpwstr>80;#SGE/GRS/EURASIA|43d0a903-1d43-474e-90b3-a06bc1c5cd83</vt:lpwstr>
  </property>
  <property fmtid="{D5CDD505-2E9C-101B-9397-08002B2CF9AE}" pid="4" name="OECDCommittee">
    <vt:lpwstr/>
  </property>
  <property fmtid="{D5CDD505-2E9C-101B-9397-08002B2CF9AE}" pid="5" name="OECDHorizontalProjects">
    <vt:lpwstr/>
  </property>
  <property fmtid="{D5CDD505-2E9C-101B-9397-08002B2CF9AE}" pid="6" name="OECDCountry">
    <vt:lpwstr>23;#Georgia|67072d61-d944-4657-b98d-e6b3d50dc581</vt:lpwstr>
  </property>
  <property fmtid="{D5CDD505-2E9C-101B-9397-08002B2CF9AE}" pid="7" name="OECDTopic">
    <vt:lpwstr/>
  </property>
  <property fmtid="{D5CDD505-2E9C-101B-9397-08002B2CF9AE}" pid="8" name="OECDPWB">
    <vt:lpwstr>910;#5.2.1.6.3 Implementation of the Eurasia Competitiveness Programmes' sub-regional initiatives in Eastern Europe and South Caucasus. Preparation and organisation of regional meetings/networks as well as policy assessments/peer reviews.|ac2db58a-566d-45</vt:lpwstr>
  </property>
  <property fmtid="{D5CDD505-2E9C-101B-9397-08002B2CF9AE}" pid="9" name="OECDKeywords">
    <vt:lpwstr/>
  </property>
  <property fmtid="{D5CDD505-2E9C-101B-9397-08002B2CF9AE}" pid="10" name="eShareOrganisationTaxHTField0">
    <vt:lpwstr/>
  </property>
  <property fmtid="{D5CDD505-2E9C-101B-9397-08002B2CF9AE}" pid="11" name="d0b6f6ac229144c2899590f0436d9385">
    <vt:lpwstr/>
  </property>
  <property fmtid="{D5CDD505-2E9C-101B-9397-08002B2CF9AE}" pid="12" name="OECDProject">
    <vt:lpwstr/>
  </property>
  <property fmtid="{D5CDD505-2E9C-101B-9397-08002B2CF9AE}" pid="13" name="OECDOrganisation">
    <vt:lpwstr/>
  </property>
  <property fmtid="{D5CDD505-2E9C-101B-9397-08002B2CF9AE}" pid="14" name="_docset_NoMedatataSyncRequired">
    <vt:lpwstr>False</vt:lpwstr>
  </property>
</Properties>
</file>