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4"/>
  </p:sldMasterIdLst>
  <p:notesMasterIdLst>
    <p:notesMasterId r:id="rId19"/>
  </p:notesMasterIdLst>
  <p:sldIdLst>
    <p:sldId id="289" r:id="rId5"/>
    <p:sldId id="304" r:id="rId6"/>
    <p:sldId id="291" r:id="rId7"/>
    <p:sldId id="297" r:id="rId8"/>
    <p:sldId id="298" r:id="rId9"/>
    <p:sldId id="300" r:id="rId10"/>
    <p:sldId id="310" r:id="rId11"/>
    <p:sldId id="302" r:id="rId12"/>
    <p:sldId id="303" r:id="rId13"/>
    <p:sldId id="306" r:id="rId14"/>
    <p:sldId id="301" r:id="rId15"/>
    <p:sldId id="309" r:id="rId16"/>
    <p:sldId id="288" r:id="rId17"/>
    <p:sldId id="31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berto Claudio Sormani" initials="RCS" lastIdx="8" clrIdx="0">
    <p:extLst>
      <p:ext uri="{19B8F6BF-5375-455C-9EA6-DF929625EA0E}">
        <p15:presenceInfo xmlns:p15="http://schemas.microsoft.com/office/powerpoint/2012/main" userId="S::rsormani@worldbank.org::e396591f-51d3-4886-8c3b-f9220fd87563" providerId="AD"/>
      </p:ext>
    </p:extLst>
  </p:cmAuthor>
  <p:cmAuthor id="2" name="Maddalena Honorati" initials="MH" lastIdx="3" clrIdx="1">
    <p:extLst>
      <p:ext uri="{19B8F6BF-5375-455C-9EA6-DF929625EA0E}">
        <p15:presenceInfo xmlns:p15="http://schemas.microsoft.com/office/powerpoint/2012/main" userId="S::mhonorati@worldbank.org::227c41b8-153f-4f1c-b34b-5333e6a725d8" providerId="AD"/>
      </p:ext>
    </p:extLst>
  </p:cmAuthor>
  <p:cmAuthor id="3" name="Ludovico Carraro" initials="LC" lastIdx="3" clrIdx="2">
    <p:extLst>
      <p:ext uri="{19B8F6BF-5375-455C-9EA6-DF929625EA0E}">
        <p15:presenceInfo xmlns:p15="http://schemas.microsoft.com/office/powerpoint/2012/main" userId="S-1-5-21-1298681547-1710639334-1544898942-122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4" autoAdjust="0"/>
    <p:restoredTop sz="86475" autoAdjust="0"/>
  </p:normalViewPr>
  <p:slideViewPr>
    <p:cSldViewPr snapToGrid="0">
      <p:cViewPr varScale="1">
        <p:scale>
          <a:sx n="58" d="100"/>
          <a:sy n="58" d="100"/>
        </p:scale>
        <p:origin x="240" y="36"/>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AD4E0A1-2FAA-4C4F-A963-A18676DD2709}" type="doc">
      <dgm:prSet loTypeId="urn:microsoft.com/office/officeart/2016/7/layout/AccentHomeChevronProcess" loCatId="process" qsTypeId="urn:microsoft.com/office/officeart/2005/8/quickstyle/simple1" qsCatId="simple" csTypeId="urn:microsoft.com/office/officeart/2005/8/colors/accent0_3" csCatId="mainScheme" phldr="1"/>
      <dgm:spPr/>
      <dgm:t>
        <a:bodyPr/>
        <a:lstStyle/>
        <a:p>
          <a:endParaRPr lang="en-US"/>
        </a:p>
      </dgm:t>
    </dgm:pt>
    <dgm:pt modelId="{59A0B26A-2973-451B-9ADA-6468D9C1A82E}">
      <dgm:prSet/>
      <dgm:spPr>
        <a:solidFill>
          <a:schemeClr val="accent6">
            <a:lumMod val="60000"/>
            <a:lumOff val="40000"/>
          </a:schemeClr>
        </a:solidFill>
      </dgm:spPr>
      <dgm:t>
        <a:bodyPr/>
        <a:lstStyle/>
        <a:p>
          <a:r>
            <a:rPr lang="en-US" dirty="0"/>
            <a:t>Step 1</a:t>
          </a:r>
        </a:p>
      </dgm:t>
    </dgm:pt>
    <dgm:pt modelId="{485F4D2F-583A-4E49-8439-7E9505C9635E}" type="parTrans" cxnId="{3B32756D-B3E5-411D-8FF5-9443D03E0512}">
      <dgm:prSet/>
      <dgm:spPr/>
      <dgm:t>
        <a:bodyPr/>
        <a:lstStyle/>
        <a:p>
          <a:endParaRPr lang="en-US"/>
        </a:p>
      </dgm:t>
    </dgm:pt>
    <dgm:pt modelId="{82DF06A8-49E6-4C50-8190-748A5D28FD6E}" type="sibTrans" cxnId="{3B32756D-B3E5-411D-8FF5-9443D03E0512}">
      <dgm:prSet/>
      <dgm:spPr/>
      <dgm:t>
        <a:bodyPr/>
        <a:lstStyle/>
        <a:p>
          <a:endParaRPr lang="en-US"/>
        </a:p>
      </dgm:t>
    </dgm:pt>
    <dgm:pt modelId="{EFA50C6C-022A-4BE7-B363-CC5944231205}">
      <dgm:prSet/>
      <dgm:spPr/>
      <dgm:t>
        <a:bodyPr/>
        <a:lstStyle/>
        <a:p>
          <a:r>
            <a:rPr lang="en-US" dirty="0"/>
            <a:t>Review current approach  and identification of assumptions to be tested, some prices to be checked </a:t>
          </a:r>
        </a:p>
      </dgm:t>
    </dgm:pt>
    <dgm:pt modelId="{2DCDB026-5A6D-4F6F-854C-5F88D23D2A99}" type="parTrans" cxnId="{F7E24D59-9532-4E70-A381-FD77E8E3792F}">
      <dgm:prSet/>
      <dgm:spPr/>
      <dgm:t>
        <a:bodyPr/>
        <a:lstStyle/>
        <a:p>
          <a:endParaRPr lang="en-US"/>
        </a:p>
      </dgm:t>
    </dgm:pt>
    <dgm:pt modelId="{1640FBF7-6D83-46D6-9A14-66833FCD0185}" type="sibTrans" cxnId="{F7E24D59-9532-4E70-A381-FD77E8E3792F}">
      <dgm:prSet/>
      <dgm:spPr/>
      <dgm:t>
        <a:bodyPr/>
        <a:lstStyle/>
        <a:p>
          <a:endParaRPr lang="en-US"/>
        </a:p>
      </dgm:t>
    </dgm:pt>
    <dgm:pt modelId="{8159643A-818D-4545-AFE5-29FC064B1AAA}">
      <dgm:prSet/>
      <dgm:spPr>
        <a:solidFill>
          <a:schemeClr val="accent6">
            <a:lumMod val="60000"/>
            <a:lumOff val="40000"/>
          </a:schemeClr>
        </a:solidFill>
      </dgm:spPr>
      <dgm:t>
        <a:bodyPr/>
        <a:lstStyle/>
        <a:p>
          <a:r>
            <a:rPr lang="en-US" dirty="0"/>
            <a:t>Step 2</a:t>
          </a:r>
        </a:p>
      </dgm:t>
    </dgm:pt>
    <dgm:pt modelId="{2AC99ED1-74BC-44F4-AB57-AD4179C7D85F}" type="parTrans" cxnId="{D9DD0A07-3DE1-4FDB-9228-533E0FAB48D9}">
      <dgm:prSet/>
      <dgm:spPr/>
      <dgm:t>
        <a:bodyPr/>
        <a:lstStyle/>
        <a:p>
          <a:endParaRPr lang="en-US"/>
        </a:p>
      </dgm:t>
    </dgm:pt>
    <dgm:pt modelId="{384C38D0-1DF9-4571-8437-3CD10BEF2AAE}" type="sibTrans" cxnId="{D9DD0A07-3DE1-4FDB-9228-533E0FAB48D9}">
      <dgm:prSet/>
      <dgm:spPr/>
      <dgm:t>
        <a:bodyPr/>
        <a:lstStyle/>
        <a:p>
          <a:endParaRPr lang="en-US"/>
        </a:p>
      </dgm:t>
    </dgm:pt>
    <dgm:pt modelId="{A5F3A565-F1A9-4263-BA1F-374C68AB041C}">
      <dgm:prSet/>
      <dgm:spPr/>
      <dgm:t>
        <a:bodyPr/>
        <a:lstStyle/>
        <a:p>
          <a:r>
            <a:rPr lang="en-US" dirty="0"/>
            <a:t>Assessment of current costs and consumption patterns: using method 2</a:t>
          </a:r>
        </a:p>
      </dgm:t>
    </dgm:pt>
    <dgm:pt modelId="{BC9CEAF5-0740-4D16-9B53-CFBE32998C15}" type="parTrans" cxnId="{5674DB32-52A8-4AD6-91A2-851D4F5D774E}">
      <dgm:prSet/>
      <dgm:spPr/>
      <dgm:t>
        <a:bodyPr/>
        <a:lstStyle/>
        <a:p>
          <a:endParaRPr lang="en-US"/>
        </a:p>
      </dgm:t>
    </dgm:pt>
    <dgm:pt modelId="{E138BD27-CD5F-4B72-9EE7-AFCFDA324151}" type="sibTrans" cxnId="{5674DB32-52A8-4AD6-91A2-851D4F5D774E}">
      <dgm:prSet/>
      <dgm:spPr/>
      <dgm:t>
        <a:bodyPr/>
        <a:lstStyle/>
        <a:p>
          <a:endParaRPr lang="en-US"/>
        </a:p>
      </dgm:t>
    </dgm:pt>
    <dgm:pt modelId="{11173297-B697-4A11-9EAC-E45317C547A3}">
      <dgm:prSet/>
      <dgm:spPr>
        <a:solidFill>
          <a:schemeClr val="accent6">
            <a:lumMod val="60000"/>
            <a:lumOff val="40000"/>
          </a:schemeClr>
        </a:solidFill>
      </dgm:spPr>
      <dgm:t>
        <a:bodyPr/>
        <a:lstStyle/>
        <a:p>
          <a:r>
            <a:rPr lang="en-US" dirty="0"/>
            <a:t>Step 3</a:t>
          </a:r>
        </a:p>
      </dgm:t>
    </dgm:pt>
    <dgm:pt modelId="{04B33EEE-24D9-46D5-87A7-153B2EA6E29D}" type="parTrans" cxnId="{6C7779F4-FD69-4B67-B910-A8608F5BFD91}">
      <dgm:prSet/>
      <dgm:spPr/>
      <dgm:t>
        <a:bodyPr/>
        <a:lstStyle/>
        <a:p>
          <a:endParaRPr lang="en-US"/>
        </a:p>
      </dgm:t>
    </dgm:pt>
    <dgm:pt modelId="{F44242F6-86F1-4EA1-8BA3-3748696B9D36}" type="sibTrans" cxnId="{6C7779F4-FD69-4B67-B910-A8608F5BFD91}">
      <dgm:prSet/>
      <dgm:spPr/>
      <dgm:t>
        <a:bodyPr/>
        <a:lstStyle/>
        <a:p>
          <a:endParaRPr lang="en-US"/>
        </a:p>
      </dgm:t>
    </dgm:pt>
    <dgm:pt modelId="{388BDCB2-DCDF-44F3-8324-AEB38FDDBDD1}">
      <dgm:prSet/>
      <dgm:spPr/>
      <dgm:t>
        <a:bodyPr/>
        <a:lstStyle/>
        <a:p>
          <a:r>
            <a:rPr lang="en-US" dirty="0"/>
            <a:t>Adjustment of ISET methodology and re-calculation of needs index (blending method 1 and 2)</a:t>
          </a:r>
        </a:p>
      </dgm:t>
    </dgm:pt>
    <dgm:pt modelId="{37941136-BD0B-4BA2-AB30-C59B281AC064}" type="parTrans" cxnId="{F7EA216A-8EED-4AEA-8470-B1B8F045C9C9}">
      <dgm:prSet/>
      <dgm:spPr/>
      <dgm:t>
        <a:bodyPr/>
        <a:lstStyle/>
        <a:p>
          <a:endParaRPr lang="en-US"/>
        </a:p>
      </dgm:t>
    </dgm:pt>
    <dgm:pt modelId="{3E43BD3A-DE7D-4F87-8DF8-BE45D9E99A98}" type="sibTrans" cxnId="{F7EA216A-8EED-4AEA-8470-B1B8F045C9C9}">
      <dgm:prSet/>
      <dgm:spPr/>
      <dgm:t>
        <a:bodyPr/>
        <a:lstStyle/>
        <a:p>
          <a:endParaRPr lang="en-US"/>
        </a:p>
      </dgm:t>
    </dgm:pt>
    <dgm:pt modelId="{D59A6E49-80F2-47F2-A3F1-A7D3C1042B7A}">
      <dgm:prSet/>
      <dgm:spPr>
        <a:solidFill>
          <a:schemeClr val="accent6">
            <a:lumMod val="60000"/>
            <a:lumOff val="40000"/>
          </a:schemeClr>
        </a:solidFill>
      </dgm:spPr>
      <dgm:t>
        <a:bodyPr/>
        <a:lstStyle/>
        <a:p>
          <a:r>
            <a:rPr lang="en-US" dirty="0"/>
            <a:t>Step 4</a:t>
          </a:r>
        </a:p>
      </dgm:t>
    </dgm:pt>
    <dgm:pt modelId="{0F0347E2-53BF-4AF0-BE04-E562E9D07F8C}" type="parTrans" cxnId="{1DEAA8D5-09D4-43B8-9CE1-38F63628F861}">
      <dgm:prSet/>
      <dgm:spPr/>
      <dgm:t>
        <a:bodyPr/>
        <a:lstStyle/>
        <a:p>
          <a:endParaRPr lang="en-US"/>
        </a:p>
      </dgm:t>
    </dgm:pt>
    <dgm:pt modelId="{7E011706-AE0C-4AA0-B690-E8284D94C1FB}" type="sibTrans" cxnId="{1DEAA8D5-09D4-43B8-9CE1-38F63628F861}">
      <dgm:prSet/>
      <dgm:spPr/>
      <dgm:t>
        <a:bodyPr/>
        <a:lstStyle/>
        <a:p>
          <a:endParaRPr lang="en-US"/>
        </a:p>
      </dgm:t>
    </dgm:pt>
    <dgm:pt modelId="{B37999E7-C394-42CA-9788-025667B2F148}">
      <dgm:prSet/>
      <dgm:spPr/>
      <dgm:t>
        <a:bodyPr/>
        <a:lstStyle/>
        <a:p>
          <a:r>
            <a:rPr lang="en-US" dirty="0"/>
            <a:t>Calculation of equivalence scales with alternative approaches (method 3 and 4) and comparison also with GEOSTAT approach</a:t>
          </a:r>
        </a:p>
      </dgm:t>
    </dgm:pt>
    <dgm:pt modelId="{4E4B7B64-9855-4792-8CF8-036E24B99347}" type="parTrans" cxnId="{60F2516C-41F3-4218-A1D1-062B64CCA51C}">
      <dgm:prSet/>
      <dgm:spPr/>
      <dgm:t>
        <a:bodyPr/>
        <a:lstStyle/>
        <a:p>
          <a:endParaRPr lang="en-US"/>
        </a:p>
      </dgm:t>
    </dgm:pt>
    <dgm:pt modelId="{B2DC8013-B540-4718-801F-00BFBC13037A}" type="sibTrans" cxnId="{60F2516C-41F3-4218-A1D1-062B64CCA51C}">
      <dgm:prSet/>
      <dgm:spPr/>
      <dgm:t>
        <a:bodyPr/>
        <a:lstStyle/>
        <a:p>
          <a:endParaRPr lang="en-US"/>
        </a:p>
      </dgm:t>
    </dgm:pt>
    <dgm:pt modelId="{8AE324F7-386D-45A2-868A-242E22B37484}">
      <dgm:prSet/>
      <dgm:spPr>
        <a:solidFill>
          <a:schemeClr val="accent6">
            <a:lumMod val="60000"/>
            <a:lumOff val="40000"/>
          </a:schemeClr>
        </a:solidFill>
      </dgm:spPr>
      <dgm:t>
        <a:bodyPr/>
        <a:lstStyle/>
        <a:p>
          <a:r>
            <a:rPr lang="en-US" dirty="0"/>
            <a:t>Step 5</a:t>
          </a:r>
        </a:p>
      </dgm:t>
    </dgm:pt>
    <dgm:pt modelId="{234A76A7-017C-468D-B6C6-6AE5595F0A60}" type="parTrans" cxnId="{3558A59D-7369-44E9-904F-FA6F4D04C070}">
      <dgm:prSet/>
      <dgm:spPr/>
      <dgm:t>
        <a:bodyPr/>
        <a:lstStyle/>
        <a:p>
          <a:endParaRPr lang="en-US"/>
        </a:p>
      </dgm:t>
    </dgm:pt>
    <dgm:pt modelId="{EC9BCBCD-EFC8-4290-B863-734E9A2158AC}" type="sibTrans" cxnId="{3558A59D-7369-44E9-904F-FA6F4D04C070}">
      <dgm:prSet/>
      <dgm:spPr/>
      <dgm:t>
        <a:bodyPr/>
        <a:lstStyle/>
        <a:p>
          <a:endParaRPr lang="en-US"/>
        </a:p>
      </dgm:t>
    </dgm:pt>
    <dgm:pt modelId="{F2C5946E-96AC-4D5A-B458-7D2B25514DE6}">
      <dgm:prSet/>
      <dgm:spPr/>
      <dgm:t>
        <a:bodyPr/>
        <a:lstStyle/>
        <a:p>
          <a:r>
            <a:rPr lang="en-US" dirty="0"/>
            <a:t>Final proposal for the needs index</a:t>
          </a:r>
        </a:p>
      </dgm:t>
    </dgm:pt>
    <dgm:pt modelId="{00377DCE-90FB-46C7-8AA2-8160B9C8E411}" type="parTrans" cxnId="{1AC5888B-5F0A-4CE7-8F69-58ACC0AA1100}">
      <dgm:prSet/>
      <dgm:spPr/>
      <dgm:t>
        <a:bodyPr/>
        <a:lstStyle/>
        <a:p>
          <a:endParaRPr lang="en-US"/>
        </a:p>
      </dgm:t>
    </dgm:pt>
    <dgm:pt modelId="{A191672C-E826-4D12-AE04-B7C722E1DAD5}" type="sibTrans" cxnId="{1AC5888B-5F0A-4CE7-8F69-58ACC0AA1100}">
      <dgm:prSet/>
      <dgm:spPr/>
      <dgm:t>
        <a:bodyPr/>
        <a:lstStyle/>
        <a:p>
          <a:endParaRPr lang="en-US"/>
        </a:p>
      </dgm:t>
    </dgm:pt>
    <dgm:pt modelId="{783BA2EA-8436-4CCE-A39E-6BCF5238143F}" type="pres">
      <dgm:prSet presAssocID="{AAD4E0A1-2FAA-4C4F-A963-A18676DD2709}" presName="Name0" presStyleCnt="0">
        <dgm:presLayoutVars>
          <dgm:animLvl val="lvl"/>
          <dgm:resizeHandles val="exact"/>
        </dgm:presLayoutVars>
      </dgm:prSet>
      <dgm:spPr/>
    </dgm:pt>
    <dgm:pt modelId="{F0826536-DCAA-4063-BFB9-4645227B9732}" type="pres">
      <dgm:prSet presAssocID="{59A0B26A-2973-451B-9ADA-6468D9C1A82E}" presName="composite" presStyleCnt="0"/>
      <dgm:spPr/>
    </dgm:pt>
    <dgm:pt modelId="{E3149CA8-F730-4485-B25A-C15A62708F74}" type="pres">
      <dgm:prSet presAssocID="{59A0B26A-2973-451B-9ADA-6468D9C1A82E}" presName="L" presStyleLbl="solidFgAcc1" presStyleIdx="0" presStyleCnt="5">
        <dgm:presLayoutVars>
          <dgm:chMax val="0"/>
          <dgm:chPref val="0"/>
        </dgm:presLayoutVars>
      </dgm:prSet>
      <dgm:spPr/>
    </dgm:pt>
    <dgm:pt modelId="{356E000D-F109-45EB-B501-4B78AA5C433C}" type="pres">
      <dgm:prSet presAssocID="{59A0B26A-2973-451B-9ADA-6468D9C1A82E}" presName="parTx" presStyleLbl="alignNode1" presStyleIdx="0" presStyleCnt="5">
        <dgm:presLayoutVars>
          <dgm:chMax val="0"/>
          <dgm:chPref val="0"/>
          <dgm:bulletEnabled val="1"/>
        </dgm:presLayoutVars>
      </dgm:prSet>
      <dgm:spPr/>
    </dgm:pt>
    <dgm:pt modelId="{690A1E60-14A3-48E2-969A-2D37B614EB37}" type="pres">
      <dgm:prSet presAssocID="{59A0B26A-2973-451B-9ADA-6468D9C1A82E}" presName="desTx" presStyleLbl="revTx" presStyleIdx="0" presStyleCnt="5">
        <dgm:presLayoutVars>
          <dgm:chMax val="0"/>
          <dgm:chPref val="0"/>
          <dgm:bulletEnabled val="1"/>
        </dgm:presLayoutVars>
      </dgm:prSet>
      <dgm:spPr/>
    </dgm:pt>
    <dgm:pt modelId="{792BD85C-2D0D-4BF4-AF83-D8128B6A0BBD}" type="pres">
      <dgm:prSet presAssocID="{59A0B26A-2973-451B-9ADA-6468D9C1A82E}" presName="EmptyPlaceHolder" presStyleCnt="0"/>
      <dgm:spPr/>
    </dgm:pt>
    <dgm:pt modelId="{B1D346D7-C154-4D58-8724-9D8D322272D9}" type="pres">
      <dgm:prSet presAssocID="{82DF06A8-49E6-4C50-8190-748A5D28FD6E}" presName="space" presStyleCnt="0"/>
      <dgm:spPr/>
    </dgm:pt>
    <dgm:pt modelId="{14B6A5EE-E0B3-4A85-B764-A872E77BD918}" type="pres">
      <dgm:prSet presAssocID="{8159643A-818D-4545-AFE5-29FC064B1AAA}" presName="composite" presStyleCnt="0"/>
      <dgm:spPr/>
    </dgm:pt>
    <dgm:pt modelId="{CC632145-1148-4956-9088-B915D0D0FD99}" type="pres">
      <dgm:prSet presAssocID="{8159643A-818D-4545-AFE5-29FC064B1AAA}" presName="L" presStyleLbl="solidFgAcc1" presStyleIdx="1" presStyleCnt="5">
        <dgm:presLayoutVars>
          <dgm:chMax val="0"/>
          <dgm:chPref val="0"/>
        </dgm:presLayoutVars>
      </dgm:prSet>
      <dgm:spPr/>
    </dgm:pt>
    <dgm:pt modelId="{E71F2D5D-B2F9-4DA3-A66A-9C6CCF024E35}" type="pres">
      <dgm:prSet presAssocID="{8159643A-818D-4545-AFE5-29FC064B1AAA}" presName="parTx" presStyleLbl="alignNode1" presStyleIdx="1" presStyleCnt="5">
        <dgm:presLayoutVars>
          <dgm:chMax val="0"/>
          <dgm:chPref val="0"/>
          <dgm:bulletEnabled val="1"/>
        </dgm:presLayoutVars>
      </dgm:prSet>
      <dgm:spPr/>
    </dgm:pt>
    <dgm:pt modelId="{76F87B8F-7B70-4B8F-BD86-BC83CD9F0297}" type="pres">
      <dgm:prSet presAssocID="{8159643A-818D-4545-AFE5-29FC064B1AAA}" presName="desTx" presStyleLbl="revTx" presStyleIdx="1" presStyleCnt="5">
        <dgm:presLayoutVars>
          <dgm:chMax val="0"/>
          <dgm:chPref val="0"/>
          <dgm:bulletEnabled val="1"/>
        </dgm:presLayoutVars>
      </dgm:prSet>
      <dgm:spPr/>
    </dgm:pt>
    <dgm:pt modelId="{05D16F6A-9EB7-4E55-B58D-6F5902C7CC80}" type="pres">
      <dgm:prSet presAssocID="{8159643A-818D-4545-AFE5-29FC064B1AAA}" presName="EmptyPlaceHolder" presStyleCnt="0"/>
      <dgm:spPr/>
    </dgm:pt>
    <dgm:pt modelId="{6A4F6B20-1C90-450E-965A-C1EB3B417C04}" type="pres">
      <dgm:prSet presAssocID="{384C38D0-1DF9-4571-8437-3CD10BEF2AAE}" presName="space" presStyleCnt="0"/>
      <dgm:spPr/>
    </dgm:pt>
    <dgm:pt modelId="{D85162A9-E7E1-4DA6-A96C-574B4875794C}" type="pres">
      <dgm:prSet presAssocID="{11173297-B697-4A11-9EAC-E45317C547A3}" presName="composite" presStyleCnt="0"/>
      <dgm:spPr/>
    </dgm:pt>
    <dgm:pt modelId="{5C7AB7EB-E74C-4AF9-873D-5493F7962F03}" type="pres">
      <dgm:prSet presAssocID="{11173297-B697-4A11-9EAC-E45317C547A3}" presName="L" presStyleLbl="solidFgAcc1" presStyleIdx="2" presStyleCnt="5">
        <dgm:presLayoutVars>
          <dgm:chMax val="0"/>
          <dgm:chPref val="0"/>
        </dgm:presLayoutVars>
      </dgm:prSet>
      <dgm:spPr/>
    </dgm:pt>
    <dgm:pt modelId="{FCBE03BB-10EF-463F-ADE9-2490921E2F01}" type="pres">
      <dgm:prSet presAssocID="{11173297-B697-4A11-9EAC-E45317C547A3}" presName="parTx" presStyleLbl="alignNode1" presStyleIdx="2" presStyleCnt="5">
        <dgm:presLayoutVars>
          <dgm:chMax val="0"/>
          <dgm:chPref val="0"/>
          <dgm:bulletEnabled val="1"/>
        </dgm:presLayoutVars>
      </dgm:prSet>
      <dgm:spPr/>
    </dgm:pt>
    <dgm:pt modelId="{499DECC5-47AF-4CB1-BCD3-F288444FFD05}" type="pres">
      <dgm:prSet presAssocID="{11173297-B697-4A11-9EAC-E45317C547A3}" presName="desTx" presStyleLbl="revTx" presStyleIdx="2" presStyleCnt="5">
        <dgm:presLayoutVars>
          <dgm:chMax val="0"/>
          <dgm:chPref val="0"/>
          <dgm:bulletEnabled val="1"/>
        </dgm:presLayoutVars>
      </dgm:prSet>
      <dgm:spPr/>
    </dgm:pt>
    <dgm:pt modelId="{303CC2BE-542F-4C56-82EF-DBD9BE5FA7D0}" type="pres">
      <dgm:prSet presAssocID="{11173297-B697-4A11-9EAC-E45317C547A3}" presName="EmptyPlaceHolder" presStyleCnt="0"/>
      <dgm:spPr/>
    </dgm:pt>
    <dgm:pt modelId="{31E06083-C734-4BB7-B45B-F495DA16657F}" type="pres">
      <dgm:prSet presAssocID="{F44242F6-86F1-4EA1-8BA3-3748696B9D36}" presName="space" presStyleCnt="0"/>
      <dgm:spPr/>
    </dgm:pt>
    <dgm:pt modelId="{33C0640E-1908-43E2-A30D-C597CD2E5C45}" type="pres">
      <dgm:prSet presAssocID="{D59A6E49-80F2-47F2-A3F1-A7D3C1042B7A}" presName="composite" presStyleCnt="0"/>
      <dgm:spPr/>
    </dgm:pt>
    <dgm:pt modelId="{D45698BB-B312-4969-9C62-8B658A7BE04B}" type="pres">
      <dgm:prSet presAssocID="{D59A6E49-80F2-47F2-A3F1-A7D3C1042B7A}" presName="L" presStyleLbl="solidFgAcc1" presStyleIdx="3" presStyleCnt="5">
        <dgm:presLayoutVars>
          <dgm:chMax val="0"/>
          <dgm:chPref val="0"/>
        </dgm:presLayoutVars>
      </dgm:prSet>
      <dgm:spPr/>
    </dgm:pt>
    <dgm:pt modelId="{8CE5514B-799A-4B97-A4CE-949CED117359}" type="pres">
      <dgm:prSet presAssocID="{D59A6E49-80F2-47F2-A3F1-A7D3C1042B7A}" presName="parTx" presStyleLbl="alignNode1" presStyleIdx="3" presStyleCnt="5">
        <dgm:presLayoutVars>
          <dgm:chMax val="0"/>
          <dgm:chPref val="0"/>
          <dgm:bulletEnabled val="1"/>
        </dgm:presLayoutVars>
      </dgm:prSet>
      <dgm:spPr/>
    </dgm:pt>
    <dgm:pt modelId="{26E75E88-EED9-45B9-B2E1-7CF90983F84F}" type="pres">
      <dgm:prSet presAssocID="{D59A6E49-80F2-47F2-A3F1-A7D3C1042B7A}" presName="desTx" presStyleLbl="revTx" presStyleIdx="3" presStyleCnt="5">
        <dgm:presLayoutVars>
          <dgm:chMax val="0"/>
          <dgm:chPref val="0"/>
          <dgm:bulletEnabled val="1"/>
        </dgm:presLayoutVars>
      </dgm:prSet>
      <dgm:spPr/>
    </dgm:pt>
    <dgm:pt modelId="{0E310878-290E-4CDF-A224-A01279FC1395}" type="pres">
      <dgm:prSet presAssocID="{D59A6E49-80F2-47F2-A3F1-A7D3C1042B7A}" presName="EmptyPlaceHolder" presStyleCnt="0"/>
      <dgm:spPr/>
    </dgm:pt>
    <dgm:pt modelId="{55F036F5-304F-4940-A050-48A87A0DF8E4}" type="pres">
      <dgm:prSet presAssocID="{7E011706-AE0C-4AA0-B690-E8284D94C1FB}" presName="space" presStyleCnt="0"/>
      <dgm:spPr/>
    </dgm:pt>
    <dgm:pt modelId="{1B1FFA15-18C7-4FA1-8E23-8A3F31C302EB}" type="pres">
      <dgm:prSet presAssocID="{8AE324F7-386D-45A2-868A-242E22B37484}" presName="composite" presStyleCnt="0"/>
      <dgm:spPr/>
    </dgm:pt>
    <dgm:pt modelId="{736EA73E-CF05-45B4-A946-DC09155D617E}" type="pres">
      <dgm:prSet presAssocID="{8AE324F7-386D-45A2-868A-242E22B37484}" presName="L" presStyleLbl="solidFgAcc1" presStyleIdx="4" presStyleCnt="5">
        <dgm:presLayoutVars>
          <dgm:chMax val="0"/>
          <dgm:chPref val="0"/>
        </dgm:presLayoutVars>
      </dgm:prSet>
      <dgm:spPr/>
    </dgm:pt>
    <dgm:pt modelId="{507DCF5B-980F-4E37-B5EB-2E84D9C6B52F}" type="pres">
      <dgm:prSet presAssocID="{8AE324F7-386D-45A2-868A-242E22B37484}" presName="parTx" presStyleLbl="alignNode1" presStyleIdx="4" presStyleCnt="5">
        <dgm:presLayoutVars>
          <dgm:chMax val="0"/>
          <dgm:chPref val="0"/>
          <dgm:bulletEnabled val="1"/>
        </dgm:presLayoutVars>
      </dgm:prSet>
      <dgm:spPr/>
    </dgm:pt>
    <dgm:pt modelId="{EEA84B30-BE1D-4937-8B3F-F60859618187}" type="pres">
      <dgm:prSet presAssocID="{8AE324F7-386D-45A2-868A-242E22B37484}" presName="desTx" presStyleLbl="revTx" presStyleIdx="4" presStyleCnt="5">
        <dgm:presLayoutVars>
          <dgm:chMax val="0"/>
          <dgm:chPref val="0"/>
          <dgm:bulletEnabled val="1"/>
        </dgm:presLayoutVars>
      </dgm:prSet>
      <dgm:spPr/>
    </dgm:pt>
    <dgm:pt modelId="{74B8F068-5875-4CEC-BBA5-2D4AFCF2A5DE}" type="pres">
      <dgm:prSet presAssocID="{8AE324F7-386D-45A2-868A-242E22B37484}" presName="EmptyPlaceHolder" presStyleCnt="0"/>
      <dgm:spPr/>
    </dgm:pt>
  </dgm:ptLst>
  <dgm:cxnLst>
    <dgm:cxn modelId="{D9DD0A07-3DE1-4FDB-9228-533E0FAB48D9}" srcId="{AAD4E0A1-2FAA-4C4F-A963-A18676DD2709}" destId="{8159643A-818D-4545-AFE5-29FC064B1AAA}" srcOrd="1" destOrd="0" parTransId="{2AC99ED1-74BC-44F4-AB57-AD4179C7D85F}" sibTransId="{384C38D0-1DF9-4571-8437-3CD10BEF2AAE}"/>
    <dgm:cxn modelId="{9534A01A-7215-484A-B231-394DE85E33EE}" type="presOf" srcId="{8AE324F7-386D-45A2-868A-242E22B37484}" destId="{507DCF5B-980F-4E37-B5EB-2E84D9C6B52F}" srcOrd="0" destOrd="0" presId="urn:microsoft.com/office/officeart/2016/7/layout/AccentHomeChevronProcess"/>
    <dgm:cxn modelId="{C7E7C71A-8D4E-49A3-870A-EF1B52EA7E44}" type="presOf" srcId="{388BDCB2-DCDF-44F3-8324-AEB38FDDBDD1}" destId="{499DECC5-47AF-4CB1-BCD3-F288444FFD05}" srcOrd="0" destOrd="0" presId="urn:microsoft.com/office/officeart/2016/7/layout/AccentHomeChevronProcess"/>
    <dgm:cxn modelId="{5674DB32-52A8-4AD6-91A2-851D4F5D774E}" srcId="{8159643A-818D-4545-AFE5-29FC064B1AAA}" destId="{A5F3A565-F1A9-4263-BA1F-374C68AB041C}" srcOrd="0" destOrd="0" parTransId="{BC9CEAF5-0740-4D16-9B53-CFBE32998C15}" sibTransId="{E138BD27-CD5F-4B72-9EE7-AFCFDA324151}"/>
    <dgm:cxn modelId="{3B4F2C34-A5FB-4876-BE0B-B329E5E0B605}" type="presOf" srcId="{F2C5946E-96AC-4D5A-B458-7D2B25514DE6}" destId="{EEA84B30-BE1D-4937-8B3F-F60859618187}" srcOrd="0" destOrd="0" presId="urn:microsoft.com/office/officeart/2016/7/layout/AccentHomeChevronProcess"/>
    <dgm:cxn modelId="{EBCA9966-8EF2-49F3-972B-7D6EDBB39C81}" type="presOf" srcId="{11173297-B697-4A11-9EAC-E45317C547A3}" destId="{FCBE03BB-10EF-463F-ADE9-2490921E2F01}" srcOrd="0" destOrd="0" presId="urn:microsoft.com/office/officeart/2016/7/layout/AccentHomeChevronProcess"/>
    <dgm:cxn modelId="{F7EA216A-8EED-4AEA-8470-B1B8F045C9C9}" srcId="{11173297-B697-4A11-9EAC-E45317C547A3}" destId="{388BDCB2-DCDF-44F3-8324-AEB38FDDBDD1}" srcOrd="0" destOrd="0" parTransId="{37941136-BD0B-4BA2-AB30-C59B281AC064}" sibTransId="{3E43BD3A-DE7D-4F87-8DF8-BE45D9E99A98}"/>
    <dgm:cxn modelId="{60F2516C-41F3-4218-A1D1-062B64CCA51C}" srcId="{D59A6E49-80F2-47F2-A3F1-A7D3C1042B7A}" destId="{B37999E7-C394-42CA-9788-025667B2F148}" srcOrd="0" destOrd="0" parTransId="{4E4B7B64-9855-4792-8CF8-036E24B99347}" sibTransId="{B2DC8013-B540-4718-801F-00BFBC13037A}"/>
    <dgm:cxn modelId="{3B32756D-B3E5-411D-8FF5-9443D03E0512}" srcId="{AAD4E0A1-2FAA-4C4F-A963-A18676DD2709}" destId="{59A0B26A-2973-451B-9ADA-6468D9C1A82E}" srcOrd="0" destOrd="0" parTransId="{485F4D2F-583A-4E49-8439-7E9505C9635E}" sibTransId="{82DF06A8-49E6-4C50-8190-748A5D28FD6E}"/>
    <dgm:cxn modelId="{F30B326E-5A4C-40C9-B022-26DA52A304C3}" type="presOf" srcId="{59A0B26A-2973-451B-9ADA-6468D9C1A82E}" destId="{356E000D-F109-45EB-B501-4B78AA5C433C}" srcOrd="0" destOrd="0" presId="urn:microsoft.com/office/officeart/2016/7/layout/AccentHomeChevronProcess"/>
    <dgm:cxn modelId="{050C9254-2664-45D0-A7C0-16D1E600B953}" type="presOf" srcId="{D59A6E49-80F2-47F2-A3F1-A7D3C1042B7A}" destId="{8CE5514B-799A-4B97-A4CE-949CED117359}" srcOrd="0" destOrd="0" presId="urn:microsoft.com/office/officeart/2016/7/layout/AccentHomeChevronProcess"/>
    <dgm:cxn modelId="{F7E24D59-9532-4E70-A381-FD77E8E3792F}" srcId="{59A0B26A-2973-451B-9ADA-6468D9C1A82E}" destId="{EFA50C6C-022A-4BE7-B363-CC5944231205}" srcOrd="0" destOrd="0" parTransId="{2DCDB026-5A6D-4F6F-854C-5F88D23D2A99}" sibTransId="{1640FBF7-6D83-46D6-9A14-66833FCD0185}"/>
    <dgm:cxn modelId="{BB331587-E8E0-4EB4-A73E-6C4FBC78406B}" type="presOf" srcId="{A5F3A565-F1A9-4263-BA1F-374C68AB041C}" destId="{76F87B8F-7B70-4B8F-BD86-BC83CD9F0297}" srcOrd="0" destOrd="0" presId="urn:microsoft.com/office/officeart/2016/7/layout/AccentHomeChevronProcess"/>
    <dgm:cxn modelId="{4A7EFD87-320F-45A4-8133-759E7A6020E6}" type="presOf" srcId="{B37999E7-C394-42CA-9788-025667B2F148}" destId="{26E75E88-EED9-45B9-B2E1-7CF90983F84F}" srcOrd="0" destOrd="0" presId="urn:microsoft.com/office/officeart/2016/7/layout/AccentHomeChevronProcess"/>
    <dgm:cxn modelId="{1AC5888B-5F0A-4CE7-8F69-58ACC0AA1100}" srcId="{8AE324F7-386D-45A2-868A-242E22B37484}" destId="{F2C5946E-96AC-4D5A-B458-7D2B25514DE6}" srcOrd="0" destOrd="0" parTransId="{00377DCE-90FB-46C7-8AA2-8160B9C8E411}" sibTransId="{A191672C-E826-4D12-AE04-B7C722E1DAD5}"/>
    <dgm:cxn modelId="{3558A59D-7369-44E9-904F-FA6F4D04C070}" srcId="{AAD4E0A1-2FAA-4C4F-A963-A18676DD2709}" destId="{8AE324F7-386D-45A2-868A-242E22B37484}" srcOrd="4" destOrd="0" parTransId="{234A76A7-017C-468D-B6C6-6AE5595F0A60}" sibTransId="{EC9BCBCD-EFC8-4290-B863-734E9A2158AC}"/>
    <dgm:cxn modelId="{0DCDD2B0-40B4-4FE3-97A4-E8F517D667FA}" type="presOf" srcId="{EFA50C6C-022A-4BE7-B363-CC5944231205}" destId="{690A1E60-14A3-48E2-969A-2D37B614EB37}" srcOrd="0" destOrd="0" presId="urn:microsoft.com/office/officeart/2016/7/layout/AccentHomeChevronProcess"/>
    <dgm:cxn modelId="{AEC3EBD0-1922-4FDA-8C9E-4E7A1D61E53D}" type="presOf" srcId="{AAD4E0A1-2FAA-4C4F-A963-A18676DD2709}" destId="{783BA2EA-8436-4CCE-A39E-6BCF5238143F}" srcOrd="0" destOrd="0" presId="urn:microsoft.com/office/officeart/2016/7/layout/AccentHomeChevronProcess"/>
    <dgm:cxn modelId="{1DEAA8D5-09D4-43B8-9CE1-38F63628F861}" srcId="{AAD4E0A1-2FAA-4C4F-A963-A18676DD2709}" destId="{D59A6E49-80F2-47F2-A3F1-A7D3C1042B7A}" srcOrd="3" destOrd="0" parTransId="{0F0347E2-53BF-4AF0-BE04-E562E9D07F8C}" sibTransId="{7E011706-AE0C-4AA0-B690-E8284D94C1FB}"/>
    <dgm:cxn modelId="{5ADCAFE7-EEA6-4BFA-9A5B-7E47089881FE}" type="presOf" srcId="{8159643A-818D-4545-AFE5-29FC064B1AAA}" destId="{E71F2D5D-B2F9-4DA3-A66A-9C6CCF024E35}" srcOrd="0" destOrd="0" presId="urn:microsoft.com/office/officeart/2016/7/layout/AccentHomeChevronProcess"/>
    <dgm:cxn modelId="{6C7779F4-FD69-4B67-B910-A8608F5BFD91}" srcId="{AAD4E0A1-2FAA-4C4F-A963-A18676DD2709}" destId="{11173297-B697-4A11-9EAC-E45317C547A3}" srcOrd="2" destOrd="0" parTransId="{04B33EEE-24D9-46D5-87A7-153B2EA6E29D}" sibTransId="{F44242F6-86F1-4EA1-8BA3-3748696B9D36}"/>
    <dgm:cxn modelId="{6611D126-9F3D-4D3A-AAF3-BB5655B14647}" type="presParOf" srcId="{783BA2EA-8436-4CCE-A39E-6BCF5238143F}" destId="{F0826536-DCAA-4063-BFB9-4645227B9732}" srcOrd="0" destOrd="0" presId="urn:microsoft.com/office/officeart/2016/7/layout/AccentHomeChevronProcess"/>
    <dgm:cxn modelId="{85796E44-494A-4150-B35F-33B1B9A5FF16}" type="presParOf" srcId="{F0826536-DCAA-4063-BFB9-4645227B9732}" destId="{E3149CA8-F730-4485-B25A-C15A62708F74}" srcOrd="0" destOrd="0" presId="urn:microsoft.com/office/officeart/2016/7/layout/AccentHomeChevronProcess"/>
    <dgm:cxn modelId="{A166AD79-2619-4D52-A3B3-6215B3AA43D1}" type="presParOf" srcId="{F0826536-DCAA-4063-BFB9-4645227B9732}" destId="{356E000D-F109-45EB-B501-4B78AA5C433C}" srcOrd="1" destOrd="0" presId="urn:microsoft.com/office/officeart/2016/7/layout/AccentHomeChevronProcess"/>
    <dgm:cxn modelId="{F077F179-9385-4782-9283-8B16C1C2BA34}" type="presParOf" srcId="{F0826536-DCAA-4063-BFB9-4645227B9732}" destId="{690A1E60-14A3-48E2-969A-2D37B614EB37}" srcOrd="2" destOrd="0" presId="urn:microsoft.com/office/officeart/2016/7/layout/AccentHomeChevronProcess"/>
    <dgm:cxn modelId="{FA9EB690-4AD1-4C19-B9A1-53E66DA560CD}" type="presParOf" srcId="{F0826536-DCAA-4063-BFB9-4645227B9732}" destId="{792BD85C-2D0D-4BF4-AF83-D8128B6A0BBD}" srcOrd="3" destOrd="0" presId="urn:microsoft.com/office/officeart/2016/7/layout/AccentHomeChevronProcess"/>
    <dgm:cxn modelId="{3742C70D-B7C4-4347-ADE9-AE1A90E7AA08}" type="presParOf" srcId="{783BA2EA-8436-4CCE-A39E-6BCF5238143F}" destId="{B1D346D7-C154-4D58-8724-9D8D322272D9}" srcOrd="1" destOrd="0" presId="urn:microsoft.com/office/officeart/2016/7/layout/AccentHomeChevronProcess"/>
    <dgm:cxn modelId="{7F2E54B8-A4E8-4F58-B05C-AC407951920B}" type="presParOf" srcId="{783BA2EA-8436-4CCE-A39E-6BCF5238143F}" destId="{14B6A5EE-E0B3-4A85-B764-A872E77BD918}" srcOrd="2" destOrd="0" presId="urn:microsoft.com/office/officeart/2016/7/layout/AccentHomeChevronProcess"/>
    <dgm:cxn modelId="{B7C14F8B-CC24-4358-ACAC-06BBD57C9232}" type="presParOf" srcId="{14B6A5EE-E0B3-4A85-B764-A872E77BD918}" destId="{CC632145-1148-4956-9088-B915D0D0FD99}" srcOrd="0" destOrd="0" presId="urn:microsoft.com/office/officeart/2016/7/layout/AccentHomeChevronProcess"/>
    <dgm:cxn modelId="{EB2BC1A5-5145-4896-855A-0AFEACE82BCF}" type="presParOf" srcId="{14B6A5EE-E0B3-4A85-B764-A872E77BD918}" destId="{E71F2D5D-B2F9-4DA3-A66A-9C6CCF024E35}" srcOrd="1" destOrd="0" presId="urn:microsoft.com/office/officeart/2016/7/layout/AccentHomeChevronProcess"/>
    <dgm:cxn modelId="{BFE19651-BA6F-4861-AC66-33F319D53F7D}" type="presParOf" srcId="{14B6A5EE-E0B3-4A85-B764-A872E77BD918}" destId="{76F87B8F-7B70-4B8F-BD86-BC83CD9F0297}" srcOrd="2" destOrd="0" presId="urn:microsoft.com/office/officeart/2016/7/layout/AccentHomeChevronProcess"/>
    <dgm:cxn modelId="{98F69F0E-9C66-428E-8A69-C89EADF74318}" type="presParOf" srcId="{14B6A5EE-E0B3-4A85-B764-A872E77BD918}" destId="{05D16F6A-9EB7-4E55-B58D-6F5902C7CC80}" srcOrd="3" destOrd="0" presId="urn:microsoft.com/office/officeart/2016/7/layout/AccentHomeChevronProcess"/>
    <dgm:cxn modelId="{DA6016D0-FF08-42BE-9BDC-FF482682D30D}" type="presParOf" srcId="{783BA2EA-8436-4CCE-A39E-6BCF5238143F}" destId="{6A4F6B20-1C90-450E-965A-C1EB3B417C04}" srcOrd="3" destOrd="0" presId="urn:microsoft.com/office/officeart/2016/7/layout/AccentHomeChevronProcess"/>
    <dgm:cxn modelId="{6EF0D53E-C29F-4657-A617-6C3C35BB9FAE}" type="presParOf" srcId="{783BA2EA-8436-4CCE-A39E-6BCF5238143F}" destId="{D85162A9-E7E1-4DA6-A96C-574B4875794C}" srcOrd="4" destOrd="0" presId="urn:microsoft.com/office/officeart/2016/7/layout/AccentHomeChevronProcess"/>
    <dgm:cxn modelId="{C3DCC376-D230-47A5-B0AF-7BF05A5F988F}" type="presParOf" srcId="{D85162A9-E7E1-4DA6-A96C-574B4875794C}" destId="{5C7AB7EB-E74C-4AF9-873D-5493F7962F03}" srcOrd="0" destOrd="0" presId="urn:microsoft.com/office/officeart/2016/7/layout/AccentHomeChevronProcess"/>
    <dgm:cxn modelId="{3B951B36-7350-4EA2-B9D5-5614563BACC1}" type="presParOf" srcId="{D85162A9-E7E1-4DA6-A96C-574B4875794C}" destId="{FCBE03BB-10EF-463F-ADE9-2490921E2F01}" srcOrd="1" destOrd="0" presId="urn:microsoft.com/office/officeart/2016/7/layout/AccentHomeChevronProcess"/>
    <dgm:cxn modelId="{0DF3A932-41AE-4A1B-B940-4F00F9CF7627}" type="presParOf" srcId="{D85162A9-E7E1-4DA6-A96C-574B4875794C}" destId="{499DECC5-47AF-4CB1-BCD3-F288444FFD05}" srcOrd="2" destOrd="0" presId="urn:microsoft.com/office/officeart/2016/7/layout/AccentHomeChevronProcess"/>
    <dgm:cxn modelId="{959D2AAF-704B-4D08-8294-3790BF74564E}" type="presParOf" srcId="{D85162A9-E7E1-4DA6-A96C-574B4875794C}" destId="{303CC2BE-542F-4C56-82EF-DBD9BE5FA7D0}" srcOrd="3" destOrd="0" presId="urn:microsoft.com/office/officeart/2016/7/layout/AccentHomeChevronProcess"/>
    <dgm:cxn modelId="{E44537FE-1975-4124-BCD2-862CC511C87F}" type="presParOf" srcId="{783BA2EA-8436-4CCE-A39E-6BCF5238143F}" destId="{31E06083-C734-4BB7-B45B-F495DA16657F}" srcOrd="5" destOrd="0" presId="urn:microsoft.com/office/officeart/2016/7/layout/AccentHomeChevronProcess"/>
    <dgm:cxn modelId="{D08F1D36-1DBD-4A90-B35A-11CB6AB70837}" type="presParOf" srcId="{783BA2EA-8436-4CCE-A39E-6BCF5238143F}" destId="{33C0640E-1908-43E2-A30D-C597CD2E5C45}" srcOrd="6" destOrd="0" presId="urn:microsoft.com/office/officeart/2016/7/layout/AccentHomeChevronProcess"/>
    <dgm:cxn modelId="{77398350-C6EC-4106-8EBF-0C0C73F7D8E2}" type="presParOf" srcId="{33C0640E-1908-43E2-A30D-C597CD2E5C45}" destId="{D45698BB-B312-4969-9C62-8B658A7BE04B}" srcOrd="0" destOrd="0" presId="urn:microsoft.com/office/officeart/2016/7/layout/AccentHomeChevronProcess"/>
    <dgm:cxn modelId="{BB0C5B20-87A6-498F-A1F7-C45BD18A0349}" type="presParOf" srcId="{33C0640E-1908-43E2-A30D-C597CD2E5C45}" destId="{8CE5514B-799A-4B97-A4CE-949CED117359}" srcOrd="1" destOrd="0" presId="urn:microsoft.com/office/officeart/2016/7/layout/AccentHomeChevronProcess"/>
    <dgm:cxn modelId="{7900CD8C-9318-4089-992F-92843765BB6E}" type="presParOf" srcId="{33C0640E-1908-43E2-A30D-C597CD2E5C45}" destId="{26E75E88-EED9-45B9-B2E1-7CF90983F84F}" srcOrd="2" destOrd="0" presId="urn:microsoft.com/office/officeart/2016/7/layout/AccentHomeChevronProcess"/>
    <dgm:cxn modelId="{51FB55C6-15A1-4FDA-9B20-03379835FB58}" type="presParOf" srcId="{33C0640E-1908-43E2-A30D-C597CD2E5C45}" destId="{0E310878-290E-4CDF-A224-A01279FC1395}" srcOrd="3" destOrd="0" presId="urn:microsoft.com/office/officeart/2016/7/layout/AccentHomeChevronProcess"/>
    <dgm:cxn modelId="{846F24E1-EA22-4D81-ACCB-5088E0274B96}" type="presParOf" srcId="{783BA2EA-8436-4CCE-A39E-6BCF5238143F}" destId="{55F036F5-304F-4940-A050-48A87A0DF8E4}" srcOrd="7" destOrd="0" presId="urn:microsoft.com/office/officeart/2016/7/layout/AccentHomeChevronProcess"/>
    <dgm:cxn modelId="{9CDD98A5-3C45-403C-8FFA-C5E45A5D72EC}" type="presParOf" srcId="{783BA2EA-8436-4CCE-A39E-6BCF5238143F}" destId="{1B1FFA15-18C7-4FA1-8E23-8A3F31C302EB}" srcOrd="8" destOrd="0" presId="urn:microsoft.com/office/officeart/2016/7/layout/AccentHomeChevronProcess"/>
    <dgm:cxn modelId="{7E6ED34B-B1F0-4FB3-850D-E94B6E9E17D3}" type="presParOf" srcId="{1B1FFA15-18C7-4FA1-8E23-8A3F31C302EB}" destId="{736EA73E-CF05-45B4-A946-DC09155D617E}" srcOrd="0" destOrd="0" presId="urn:microsoft.com/office/officeart/2016/7/layout/AccentHomeChevronProcess"/>
    <dgm:cxn modelId="{62E0986F-AF8A-4BB9-9929-81DF0F4BFDCA}" type="presParOf" srcId="{1B1FFA15-18C7-4FA1-8E23-8A3F31C302EB}" destId="{507DCF5B-980F-4E37-B5EB-2E84D9C6B52F}" srcOrd="1" destOrd="0" presId="urn:microsoft.com/office/officeart/2016/7/layout/AccentHomeChevronProcess"/>
    <dgm:cxn modelId="{93041484-7DAD-4FD9-B487-F83C4013B175}" type="presParOf" srcId="{1B1FFA15-18C7-4FA1-8E23-8A3F31C302EB}" destId="{EEA84B30-BE1D-4937-8B3F-F60859618187}" srcOrd="2" destOrd="0" presId="urn:microsoft.com/office/officeart/2016/7/layout/AccentHomeChevronProcess"/>
    <dgm:cxn modelId="{7003133C-AC1E-431B-BAC1-22BEE521CC89}" type="presParOf" srcId="{1B1FFA15-18C7-4FA1-8E23-8A3F31C302EB}" destId="{74B8F068-5875-4CEC-BBA5-2D4AFCF2A5DE}" srcOrd="3" destOrd="0" presId="urn:microsoft.com/office/officeart/2016/7/layout/AccentHomeChevron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149CA8-F730-4485-B25A-C15A62708F74}">
      <dsp:nvSpPr>
        <dsp:cNvPr id="0" name=""/>
        <dsp:cNvSpPr/>
      </dsp:nvSpPr>
      <dsp:spPr>
        <a:xfrm rot="5400000">
          <a:off x="-916022" y="1816004"/>
          <a:ext cx="2020113" cy="183760"/>
        </a:xfrm>
        <a:prstGeom prst="corner">
          <a:avLst>
            <a:gd name="adj1" fmla="val 1000"/>
            <a:gd name="adj2" fmla="val 1000"/>
          </a:avLst>
        </a:prstGeom>
        <a:solidFill>
          <a:schemeClr val="lt2">
            <a:hueOff val="0"/>
            <a:satOff val="0"/>
            <a:lumOff val="0"/>
            <a:alphaOff val="0"/>
          </a:schemeClr>
        </a:solidFill>
        <a:ln w="2222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56E000D-F109-45EB-B501-4B78AA5C433C}">
      <dsp:nvSpPr>
        <dsp:cNvPr id="0" name=""/>
        <dsp:cNvSpPr/>
      </dsp:nvSpPr>
      <dsp:spPr>
        <a:xfrm>
          <a:off x="2154" y="2917941"/>
          <a:ext cx="2297008" cy="673371"/>
        </a:xfrm>
        <a:prstGeom prst="homePlate">
          <a:avLst>
            <a:gd name="adj" fmla="val 25000"/>
          </a:avLst>
        </a:prstGeom>
        <a:solidFill>
          <a:schemeClr val="accent6">
            <a:lumMod val="60000"/>
            <a:lumOff val="40000"/>
          </a:schemeClr>
        </a:solidFill>
        <a:ln w="2222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0" tIns="215900" rIns="107950" bIns="215900" numCol="1" spcCol="1270" anchor="ctr" anchorCtr="0">
          <a:noAutofit/>
        </a:bodyPr>
        <a:lstStyle/>
        <a:p>
          <a:pPr marL="0" lvl="0" indent="0" algn="ctr" defTabSz="755650">
            <a:lnSpc>
              <a:spcPct val="90000"/>
            </a:lnSpc>
            <a:spcBef>
              <a:spcPct val="0"/>
            </a:spcBef>
            <a:spcAft>
              <a:spcPct val="35000"/>
            </a:spcAft>
            <a:buNone/>
          </a:pPr>
          <a:r>
            <a:rPr lang="en-US" sz="1700" kern="1200" dirty="0"/>
            <a:t>Step 1</a:t>
          </a:r>
        </a:p>
      </dsp:txBody>
      <dsp:txXfrm>
        <a:off x="2154" y="2917941"/>
        <a:ext cx="2212837" cy="673371"/>
      </dsp:txXfrm>
    </dsp:sp>
    <dsp:sp modelId="{690A1E60-14A3-48E2-969A-2D37B614EB37}">
      <dsp:nvSpPr>
        <dsp:cNvPr id="0" name=""/>
        <dsp:cNvSpPr/>
      </dsp:nvSpPr>
      <dsp:spPr>
        <a:xfrm>
          <a:off x="185914" y="1008084"/>
          <a:ext cx="1865171" cy="1799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pPr>
          <a:r>
            <a:rPr lang="en-US" sz="1400" kern="1200" dirty="0"/>
            <a:t>Review current approach  and identification of assumptions to be tested, some prices to be checked </a:t>
          </a:r>
        </a:p>
      </dsp:txBody>
      <dsp:txXfrm>
        <a:off x="185914" y="1008084"/>
        <a:ext cx="1865171" cy="1799600"/>
      </dsp:txXfrm>
    </dsp:sp>
    <dsp:sp modelId="{CC632145-1148-4956-9088-B915D0D0FD99}">
      <dsp:nvSpPr>
        <dsp:cNvPr id="0" name=""/>
        <dsp:cNvSpPr/>
      </dsp:nvSpPr>
      <dsp:spPr>
        <a:xfrm rot="5400000">
          <a:off x="1266136" y="1816004"/>
          <a:ext cx="2020113" cy="183760"/>
        </a:xfrm>
        <a:prstGeom prst="corner">
          <a:avLst>
            <a:gd name="adj1" fmla="val 1000"/>
            <a:gd name="adj2" fmla="val 1000"/>
          </a:avLst>
        </a:prstGeom>
        <a:solidFill>
          <a:schemeClr val="lt2">
            <a:hueOff val="0"/>
            <a:satOff val="0"/>
            <a:lumOff val="0"/>
            <a:alphaOff val="0"/>
          </a:schemeClr>
        </a:solidFill>
        <a:ln w="2222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71F2D5D-B2F9-4DA3-A66A-9C6CCF024E35}">
      <dsp:nvSpPr>
        <dsp:cNvPr id="0" name=""/>
        <dsp:cNvSpPr/>
      </dsp:nvSpPr>
      <dsp:spPr>
        <a:xfrm>
          <a:off x="2184312" y="2917941"/>
          <a:ext cx="2297008" cy="673371"/>
        </a:xfrm>
        <a:prstGeom prst="chevron">
          <a:avLst>
            <a:gd name="adj" fmla="val 25000"/>
          </a:avLst>
        </a:prstGeom>
        <a:solidFill>
          <a:schemeClr val="accent6">
            <a:lumMod val="60000"/>
            <a:lumOff val="40000"/>
          </a:schemeClr>
        </a:solidFill>
        <a:ln w="2222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0" tIns="215900" rIns="107950" bIns="215900" numCol="1" spcCol="1270" anchor="ctr" anchorCtr="0">
          <a:noAutofit/>
        </a:bodyPr>
        <a:lstStyle/>
        <a:p>
          <a:pPr marL="0" lvl="0" indent="0" algn="ctr" defTabSz="755650">
            <a:lnSpc>
              <a:spcPct val="90000"/>
            </a:lnSpc>
            <a:spcBef>
              <a:spcPct val="0"/>
            </a:spcBef>
            <a:spcAft>
              <a:spcPct val="35000"/>
            </a:spcAft>
            <a:buNone/>
          </a:pPr>
          <a:r>
            <a:rPr lang="en-US" sz="1700" kern="1200" dirty="0"/>
            <a:t>Step 2</a:t>
          </a:r>
        </a:p>
      </dsp:txBody>
      <dsp:txXfrm>
        <a:off x="2352655" y="2917941"/>
        <a:ext cx="1960322" cy="673371"/>
      </dsp:txXfrm>
    </dsp:sp>
    <dsp:sp modelId="{76F87B8F-7B70-4B8F-BD86-BC83CD9F0297}">
      <dsp:nvSpPr>
        <dsp:cNvPr id="0" name=""/>
        <dsp:cNvSpPr/>
      </dsp:nvSpPr>
      <dsp:spPr>
        <a:xfrm>
          <a:off x="2368073" y="1008084"/>
          <a:ext cx="1865171" cy="1799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pPr>
          <a:r>
            <a:rPr lang="en-US" sz="1400" kern="1200" dirty="0"/>
            <a:t>Assessment of current costs and consumption patterns: using method 2</a:t>
          </a:r>
        </a:p>
      </dsp:txBody>
      <dsp:txXfrm>
        <a:off x="2368073" y="1008084"/>
        <a:ext cx="1865171" cy="1799600"/>
      </dsp:txXfrm>
    </dsp:sp>
    <dsp:sp modelId="{5C7AB7EB-E74C-4AF9-873D-5493F7962F03}">
      <dsp:nvSpPr>
        <dsp:cNvPr id="0" name=""/>
        <dsp:cNvSpPr/>
      </dsp:nvSpPr>
      <dsp:spPr>
        <a:xfrm rot="5400000">
          <a:off x="3448294" y="1816004"/>
          <a:ext cx="2020113" cy="183760"/>
        </a:xfrm>
        <a:prstGeom prst="corner">
          <a:avLst>
            <a:gd name="adj1" fmla="val 1000"/>
            <a:gd name="adj2" fmla="val 1000"/>
          </a:avLst>
        </a:prstGeom>
        <a:solidFill>
          <a:schemeClr val="lt2">
            <a:hueOff val="0"/>
            <a:satOff val="0"/>
            <a:lumOff val="0"/>
            <a:alphaOff val="0"/>
          </a:schemeClr>
        </a:solidFill>
        <a:ln w="2222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CBE03BB-10EF-463F-ADE9-2490921E2F01}">
      <dsp:nvSpPr>
        <dsp:cNvPr id="0" name=""/>
        <dsp:cNvSpPr/>
      </dsp:nvSpPr>
      <dsp:spPr>
        <a:xfrm>
          <a:off x="4366470" y="2917941"/>
          <a:ext cx="2297008" cy="673371"/>
        </a:xfrm>
        <a:prstGeom prst="chevron">
          <a:avLst>
            <a:gd name="adj" fmla="val 25000"/>
          </a:avLst>
        </a:prstGeom>
        <a:solidFill>
          <a:schemeClr val="accent6">
            <a:lumMod val="60000"/>
            <a:lumOff val="40000"/>
          </a:schemeClr>
        </a:solidFill>
        <a:ln w="2222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0" tIns="215900" rIns="107950" bIns="215900" numCol="1" spcCol="1270" anchor="ctr" anchorCtr="0">
          <a:noAutofit/>
        </a:bodyPr>
        <a:lstStyle/>
        <a:p>
          <a:pPr marL="0" lvl="0" indent="0" algn="ctr" defTabSz="755650">
            <a:lnSpc>
              <a:spcPct val="90000"/>
            </a:lnSpc>
            <a:spcBef>
              <a:spcPct val="0"/>
            </a:spcBef>
            <a:spcAft>
              <a:spcPct val="35000"/>
            </a:spcAft>
            <a:buNone/>
          </a:pPr>
          <a:r>
            <a:rPr lang="en-US" sz="1700" kern="1200" dirty="0"/>
            <a:t>Step 3</a:t>
          </a:r>
        </a:p>
      </dsp:txBody>
      <dsp:txXfrm>
        <a:off x="4534813" y="2917941"/>
        <a:ext cx="1960322" cy="673371"/>
      </dsp:txXfrm>
    </dsp:sp>
    <dsp:sp modelId="{499DECC5-47AF-4CB1-BCD3-F288444FFD05}">
      <dsp:nvSpPr>
        <dsp:cNvPr id="0" name=""/>
        <dsp:cNvSpPr/>
      </dsp:nvSpPr>
      <dsp:spPr>
        <a:xfrm>
          <a:off x="4550231" y="1008084"/>
          <a:ext cx="1865171" cy="1799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pPr>
          <a:r>
            <a:rPr lang="en-US" sz="1400" kern="1200" dirty="0"/>
            <a:t>Adjustment of ISET methodology and re-calculation of needs index (blending method 1 and 2)</a:t>
          </a:r>
        </a:p>
      </dsp:txBody>
      <dsp:txXfrm>
        <a:off x="4550231" y="1008084"/>
        <a:ext cx="1865171" cy="1799600"/>
      </dsp:txXfrm>
    </dsp:sp>
    <dsp:sp modelId="{D45698BB-B312-4969-9C62-8B658A7BE04B}">
      <dsp:nvSpPr>
        <dsp:cNvPr id="0" name=""/>
        <dsp:cNvSpPr/>
      </dsp:nvSpPr>
      <dsp:spPr>
        <a:xfrm rot="5400000">
          <a:off x="5630452" y="1816004"/>
          <a:ext cx="2020113" cy="183760"/>
        </a:xfrm>
        <a:prstGeom prst="corner">
          <a:avLst>
            <a:gd name="adj1" fmla="val 1000"/>
            <a:gd name="adj2" fmla="val 1000"/>
          </a:avLst>
        </a:prstGeom>
        <a:solidFill>
          <a:schemeClr val="lt2">
            <a:hueOff val="0"/>
            <a:satOff val="0"/>
            <a:lumOff val="0"/>
            <a:alphaOff val="0"/>
          </a:schemeClr>
        </a:solidFill>
        <a:ln w="2222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CE5514B-799A-4B97-A4CE-949CED117359}">
      <dsp:nvSpPr>
        <dsp:cNvPr id="0" name=""/>
        <dsp:cNvSpPr/>
      </dsp:nvSpPr>
      <dsp:spPr>
        <a:xfrm>
          <a:off x="6548628" y="2917941"/>
          <a:ext cx="2297008" cy="673371"/>
        </a:xfrm>
        <a:prstGeom prst="chevron">
          <a:avLst>
            <a:gd name="adj" fmla="val 25000"/>
          </a:avLst>
        </a:prstGeom>
        <a:solidFill>
          <a:schemeClr val="accent6">
            <a:lumMod val="60000"/>
            <a:lumOff val="40000"/>
          </a:schemeClr>
        </a:solidFill>
        <a:ln w="2222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0" tIns="215900" rIns="107950" bIns="215900" numCol="1" spcCol="1270" anchor="ctr" anchorCtr="0">
          <a:noAutofit/>
        </a:bodyPr>
        <a:lstStyle/>
        <a:p>
          <a:pPr marL="0" lvl="0" indent="0" algn="ctr" defTabSz="755650">
            <a:lnSpc>
              <a:spcPct val="90000"/>
            </a:lnSpc>
            <a:spcBef>
              <a:spcPct val="0"/>
            </a:spcBef>
            <a:spcAft>
              <a:spcPct val="35000"/>
            </a:spcAft>
            <a:buNone/>
          </a:pPr>
          <a:r>
            <a:rPr lang="en-US" sz="1700" kern="1200" dirty="0"/>
            <a:t>Step 4</a:t>
          </a:r>
        </a:p>
      </dsp:txBody>
      <dsp:txXfrm>
        <a:off x="6716971" y="2917941"/>
        <a:ext cx="1960322" cy="673371"/>
      </dsp:txXfrm>
    </dsp:sp>
    <dsp:sp modelId="{26E75E88-EED9-45B9-B2E1-7CF90983F84F}">
      <dsp:nvSpPr>
        <dsp:cNvPr id="0" name=""/>
        <dsp:cNvSpPr/>
      </dsp:nvSpPr>
      <dsp:spPr>
        <a:xfrm>
          <a:off x="6732389" y="1008084"/>
          <a:ext cx="1865171" cy="13804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pPr>
          <a:r>
            <a:rPr lang="en-US" sz="1400" kern="1200" dirty="0"/>
            <a:t>Calculation of equivalence scales with alternative approaches (method 3 and 4) and comparison also with GEOSTAT approach</a:t>
          </a:r>
        </a:p>
      </dsp:txBody>
      <dsp:txXfrm>
        <a:off x="6732389" y="1008084"/>
        <a:ext cx="1865171" cy="1380419"/>
      </dsp:txXfrm>
    </dsp:sp>
    <dsp:sp modelId="{736EA73E-CF05-45B4-A946-DC09155D617E}">
      <dsp:nvSpPr>
        <dsp:cNvPr id="0" name=""/>
        <dsp:cNvSpPr/>
      </dsp:nvSpPr>
      <dsp:spPr>
        <a:xfrm rot="5400000">
          <a:off x="7812610" y="1816004"/>
          <a:ext cx="2020113" cy="183760"/>
        </a:xfrm>
        <a:prstGeom prst="corner">
          <a:avLst>
            <a:gd name="adj1" fmla="val 1000"/>
            <a:gd name="adj2" fmla="val 1000"/>
          </a:avLst>
        </a:prstGeom>
        <a:solidFill>
          <a:schemeClr val="lt2">
            <a:hueOff val="0"/>
            <a:satOff val="0"/>
            <a:lumOff val="0"/>
            <a:alphaOff val="0"/>
          </a:schemeClr>
        </a:solidFill>
        <a:ln w="2222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07DCF5B-980F-4E37-B5EB-2E84D9C6B52F}">
      <dsp:nvSpPr>
        <dsp:cNvPr id="0" name=""/>
        <dsp:cNvSpPr/>
      </dsp:nvSpPr>
      <dsp:spPr>
        <a:xfrm>
          <a:off x="8730787" y="2917941"/>
          <a:ext cx="2297008" cy="673371"/>
        </a:xfrm>
        <a:prstGeom prst="chevron">
          <a:avLst>
            <a:gd name="adj" fmla="val 25000"/>
          </a:avLst>
        </a:prstGeom>
        <a:solidFill>
          <a:schemeClr val="accent6">
            <a:lumMod val="60000"/>
            <a:lumOff val="40000"/>
          </a:schemeClr>
        </a:solidFill>
        <a:ln w="2222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0" tIns="215900" rIns="107950" bIns="215900" numCol="1" spcCol="1270" anchor="ctr" anchorCtr="0">
          <a:noAutofit/>
        </a:bodyPr>
        <a:lstStyle/>
        <a:p>
          <a:pPr marL="0" lvl="0" indent="0" algn="ctr" defTabSz="755650">
            <a:lnSpc>
              <a:spcPct val="90000"/>
            </a:lnSpc>
            <a:spcBef>
              <a:spcPct val="0"/>
            </a:spcBef>
            <a:spcAft>
              <a:spcPct val="35000"/>
            </a:spcAft>
            <a:buNone/>
          </a:pPr>
          <a:r>
            <a:rPr lang="en-US" sz="1700" kern="1200" dirty="0"/>
            <a:t>Step 5</a:t>
          </a:r>
        </a:p>
      </dsp:txBody>
      <dsp:txXfrm>
        <a:off x="8899130" y="2917941"/>
        <a:ext cx="1960322" cy="673371"/>
      </dsp:txXfrm>
    </dsp:sp>
    <dsp:sp modelId="{EEA84B30-BE1D-4937-8B3F-F60859618187}">
      <dsp:nvSpPr>
        <dsp:cNvPr id="0" name=""/>
        <dsp:cNvSpPr/>
      </dsp:nvSpPr>
      <dsp:spPr>
        <a:xfrm>
          <a:off x="8914547" y="1008084"/>
          <a:ext cx="1865171" cy="13804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pPr>
          <a:r>
            <a:rPr lang="en-US" sz="1400" kern="1200" dirty="0"/>
            <a:t>Final proposal for the needs index</a:t>
          </a:r>
        </a:p>
      </dsp:txBody>
      <dsp:txXfrm>
        <a:off x="8914547" y="1008084"/>
        <a:ext cx="1865171" cy="1380419"/>
      </dsp:txXfrm>
    </dsp:sp>
  </dsp:spTree>
</dsp:drawing>
</file>

<file path=ppt/diagrams/layout1.xml><?xml version="1.0" encoding="utf-8"?>
<dgm:layoutDef xmlns:dgm="http://schemas.openxmlformats.org/drawingml/2006/diagram" xmlns:a="http://schemas.openxmlformats.org/drawingml/2006/main" uniqueId="urn:microsoft.com/office/officeart/2016/7/layout/AccentHomeChevronProcess">
  <dgm:title val="Accent Home Chevron Process"/>
  <dgm:desc val="Use to show a progression; a timeline; sequential steps in a task, process, or workflow; or to emphasize movement or direction. Level 1 text appears inside an chevron shape, except the first shape which comes in a home shape, while Level 2 text appears above the invisible rectangle shapes."/>
  <dgm:catLst>
    <dgm:cat type="process" pri="500"/>
    <dgm:cat type="timeline"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contrsBasedOnsibTransCount">
      <dgm:if name="oneSibTrans" axis="ch" ptType="sibTrans" func="cnt" op="equ" val="1">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2"/>
          <dgm:constr type="w" for="ch" ptType="sibTrans" op="equ"/>
        </dgm:constrLst>
      </dgm:if>
      <dgm:else name="moreThanOneSibTrans">
        <dgm:choose name="contrsForMoreThanOneSibTrans">
          <dgm:if name="twoSibTrans" axis="ch" ptType="sibTrans" func="cnt" op="equ" val="2">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3"/>
              <dgm:constr type="w" for="ch" ptType="sibTrans" op="equ"/>
            </dgm:constrLst>
          </dgm:if>
          <dgm:else name="moreThanTwoSibTrans">
            <dgm:choose name="contrsForMoreThanTwoSibTrans">
              <dgm:if name="threeSibTrans" axis="ch" ptType="sibTrans" func="cnt" op="equ" val="3">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4"/>
                  <dgm:constr type="w" for="ch" ptType="sibTrans" op="equ"/>
                </dgm:constrLst>
              </dgm:if>
              <dgm:else name="moreThanThreeSibTrans">
                <dgm:choose name="contrsForMoreThanThreeSibTrans">
                  <dgm:if name="fourToSixSibTrans" axis="ch" ptType="sibTrans" func="cnt" op="lte" val="6">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5"/>
                      <dgm:constr type="w" for="ch" ptType="sibTrans" op="equ"/>
                    </dgm:constrLst>
                  </dgm:if>
                  <dgm:else name="moreThanSixSibTrans">
                    <dgm:choose name="contrsForMoreThanSixSibTrans">
                      <dgm:if name="sevenToEightSibTrans" axis="ch" ptType="sibTrans" func="cnt" op="lte" val="8">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7"/>
                          <dgm:constr type="w" for="ch" ptType="sibTrans" op="equ"/>
                        </dgm:constrLst>
                      </dgm:if>
                      <dgm:else name="moreThanEightSibTrans">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9"/>
                          <dgm:constr type="w" for="ch" ptType="sibTrans" op="equ"/>
                        </dgm:constrLst>
                      </dgm:else>
                    </dgm:choose>
                  </dgm:else>
                </dgm:choose>
              </dgm:else>
            </dgm:choose>
          </dgm:else>
        </dgm:choose>
      </dgm:else>
    </dgm:choose>
    <dgm:ruleLst/>
    <dgm:forEach name="Name6" axis="ch" ptType="node">
      <dgm:layoutNode name="composite">
        <dgm:alg type="composite"/>
        <dgm:shape xmlns:r="http://schemas.openxmlformats.org/officeDocument/2006/relationships" r:blip="">
          <dgm:adjLst/>
        </dgm:shape>
        <dgm:presOf/>
        <dgm:choose name="LayoutLTRorRTL">
          <dgm:if name="LayoutLTR" func="var" arg="dir" op="equ" val="norm">
            <dgm:constrLst>
              <dgm:constr type="w" for="ch" forName="L" refType="w" fact="0.08"/>
              <dgm:constr type="h" for="ch" forName="L" refType="h" fact="0.75"/>
              <dgm:constr type="l" for="ch" forName="L"/>
              <dgm:constr type="l" for="ch" forName="parTx"/>
              <dgm:constr type="w" for="ch" forName="parTx" refType="w"/>
              <dgm:constr type="h" for="ch" forName="parTx" refType="h" fact="0.25"/>
              <dgm:constr type="t" for="ch" forName="parTx" refType="b" refFor="ch" refForName="L"/>
              <dgm:constr type="t" for="ch" forName="desTx" refType="w" refFor="ch" refForName="L" fact="0.6"/>
              <dgm:constr type="b" for="ch" forName="desTx" refType="t" refFor="ch" refForName="EmptyPlaceHolder"/>
              <dgm:constr type="l" for="ch" forName="desTx" refType="r" refFor="ch" refForName="L"/>
              <dgm:constr type="w" for="ch" forName="desTx" refType="w" fact="0.812"/>
              <dgm:constr type="w" for="ch" forName="EmptyPlaceHolder" refType="w" fact="0.82"/>
              <dgm:constr type="l" for="ch" forName="EmptyPlaceHolder" refType="r" refFor="ch" refForName="L"/>
              <dgm:constr type="b" for="ch" forName="EmptyPlaceHolder" refType="b" refFor="ch" refForName="L"/>
              <dgm:constr type="h" for="ch" forName="EmptyPlaceHolder" refType="t" refFor="ch" refForName="desTx"/>
            </dgm:constrLst>
          </dgm:if>
          <dgm:else name="LayoutRTL">
            <dgm:constrLst>
              <dgm:constr type="w" for="ch" forName="L" refType="w" fact="0.08"/>
              <dgm:constr type="h" for="ch" forName="L" refType="h" fact="0.75"/>
              <dgm:constr type="r" for="ch" forName="L" refType="w"/>
              <dgm:constr type="r" for="ch" forName="parTx" refType="w"/>
              <dgm:constr type="w" for="ch" forName="parTx" refType="w"/>
              <dgm:constr type="h" for="ch" forName="parTx" refType="h" fact="0.25"/>
              <dgm:constr type="t" for="ch" forName="parTx" refType="b" refFor="ch" refForName="L"/>
              <dgm:constr type="t" for="ch" forName="desTx" refType="w" refFor="ch" refForName="L" fact="0.6"/>
              <dgm:constr type="b" for="ch" forName="desTx" refType="t" refFor="ch" refForName="EmptyPlaceHolder"/>
              <dgm:constr type="r" for="ch" forName="desTx" refType="l" refFor="ch" refForName="L"/>
              <dgm:constr type="w" for="ch" forName="desTx" refType="w" fact="0.812"/>
              <dgm:constr type="w" for="ch" forName="EmptyPlaceHolder" refType="w" fact="0.82"/>
              <dgm:constr type="h" for="ch" forName="EmptyPlaceHolder" refType="w" refFor="ch" refForName="L" fact="0.6"/>
              <dgm:constr type="b" for="ch" forName="EmptyPlaceHolder" refType="b" refFor="ch" refForName="L"/>
            </dgm:constrLst>
          </dgm:else>
        </dgm:choose>
        <dgm:layoutNode name="L" styleLbl="solidFgAcc1" moveWith="parTx">
          <dgm:varLst>
            <dgm:chMax val="0"/>
            <dgm:chPref val="0"/>
          </dgm:varLst>
          <dgm:alg type="sp"/>
          <dgm:choose name="Name310">
            <dgm:if name="Name311" func="var" arg="dir" op="equ" val="norm">
              <dgm:shape xmlns:r="http://schemas.openxmlformats.org/officeDocument/2006/relationships" rot="90" type="corner" r:blip="">
                <dgm:adjLst>
                  <dgm:adj idx="1" val="0.01"/>
                  <dgm:adj idx="2" val="0.01"/>
                </dgm:adjLst>
              </dgm:shape>
            </dgm:if>
            <dgm:else name="Name312">
              <dgm:shape xmlns:r="http://schemas.openxmlformats.org/officeDocument/2006/relationships" rot="180" type="corner" r:blip="">
                <dgm:adjLst>
                  <dgm:adj idx="1" val="0.01"/>
                  <dgm:adj idx="2" val="0.01"/>
                </dgm:adjLst>
              </dgm:shape>
            </dgm:else>
          </dgm:choose>
          <dgm:presOf/>
          <dgm:constrLst/>
          <dgm:ruleLst/>
        </dgm:layoutNode>
        <dgm:layoutNode name="parTx" styleLbl="alignNode1">
          <dgm:varLst>
            <dgm:chMax val="0"/>
            <dgm:chPref val="0"/>
            <dgm:bulletEnabled val="1"/>
          </dgm:varLst>
          <dgm:alg type="tx">
            <dgm:param type="txAnchorVert" val="mid"/>
            <dgm:param type="parTxLTRAlign" val="ctr"/>
            <dgm:param type="parTxRTLAlign" val="ctr"/>
          </dgm:alg>
          <dgm:choose name="MakeFirstNodeHomePlate">
            <dgm:if name="IfFirstNode" axis="self" ptType="node" func="pos" op="equ" val="1">
              <dgm:choose name="Name110">
                <dgm:if name="Name111" func="var" arg="dir" op="equ" val="norm">
                  <dgm:shape xmlns:r="http://schemas.openxmlformats.org/officeDocument/2006/relationships" type="homePlate" r:blip="">
                    <dgm:adjLst>
                      <dgm:adj idx="1" val="0.25"/>
                    </dgm:adjLst>
                  </dgm:shape>
                </dgm:if>
                <dgm:else name="Name112">
                  <dgm:shape xmlns:r="http://schemas.openxmlformats.org/officeDocument/2006/relationships" rot="180" type="homePlate" r:blip="">
                    <dgm:adjLst>
                      <dgm:adj idx="1" val="0.25"/>
                    </dgm:adjLst>
                  </dgm:shape>
                </dgm:else>
              </dgm:choose>
            </dgm:if>
            <dgm:else name="MakeRestOfNodesChevrons">
              <dgm:choose name="Name10">
                <dgm:if name="Name11" func="var" arg="dir" op="equ" val="norm">
                  <dgm:shape xmlns:r="http://schemas.openxmlformats.org/officeDocument/2006/relationships" type="chevron" r:blip="">
                    <dgm:adjLst>
                      <dgm:adj idx="1" val="0.25"/>
                    </dgm:adjLst>
                  </dgm:shape>
                </dgm:if>
                <dgm:else name="Name12">
                  <dgm:shape xmlns:r="http://schemas.openxmlformats.org/officeDocument/2006/relationships" rot="180" type="chevron" r:blip="">
                    <dgm:adjLst>
                      <dgm:adj idx="1" val="0.25"/>
                    </dgm:adjLst>
                  </dgm:shape>
                </dgm:else>
              </dgm:choose>
            </dgm:else>
          </dgm:choose>
          <dgm:presOf axis="self" ptType="node"/>
          <dgm:constrLst>
            <dgm:constr type="tMarg" refType="primFontSz"/>
            <dgm:constr type="bMarg" refType="primFontSz"/>
            <dgm:constr type="lMarg" refType="primFontSz" fact="0.5"/>
            <dgm:constr type="rMarg" refType="primFontSz" fact="0.5"/>
          </dgm:constrLst>
          <dgm:ruleLst>
            <dgm:rule type="primFontSz" val="13" fact="NaN" max="NaN"/>
          </dgm:ruleLst>
        </dgm:layoutNode>
        <dgm:layoutNode name="desTx" styleLbl="revTx" moveWith="parTx">
          <dgm:varLst>
            <dgm:chMax val="0"/>
            <dgm:chPref val="0"/>
            <dgm:bulletEnabled val="1"/>
          </dgm:varLst>
          <dgm:choose name="Name210">
            <dgm:if name="Name211" func="var" arg="dir" op="equ" val="norm">
              <dgm:alg type="tx">
                <dgm:param type="txAnchorVert" val="t"/>
                <dgm:param type="parTxLTRAlign" val="l"/>
                <dgm:param type="shpTxLTRAlignCh" val="l"/>
                <dgm:param type="parTxRTLAlign" val="l"/>
                <dgm:param type="shpTxRTLAlignCh" val="l"/>
              </dgm:alg>
            </dgm:if>
            <dgm:else name="Name212">
              <dgm:alg type="tx">
                <dgm:param type="txAnchorVert" val="t"/>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 ptType="node"/>
          <dgm:constrLst>
            <dgm:constr type="tMarg"/>
            <dgm:constr type="bMarg"/>
            <dgm:constr type="lMarg"/>
            <dgm:constr type="rMarg"/>
          </dgm:constrLst>
          <dgm:ruleLst>
            <dgm:rule type="primFontSz" val="11" fact="NaN" max="NaN"/>
            <dgm:rule type="secFontSz" val="9" fact="NaN" max="NaN"/>
          </dgm:ruleLst>
        </dgm:layoutNode>
        <dgm:layoutNode name="EmptyPlaceHolder">
          <dgm:alg type="sp"/>
          <dgm:shape xmlns:r="http://schemas.openxmlformats.org/officeDocument/2006/relationships" r:blip="">
            <dgm:adjLst/>
          </dgm:shape>
          <dgm:presOf/>
          <dgm:constr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34E2C2-23CE-4003-98E6-15EE2A9941C6}" type="datetimeFigureOut">
              <a:rPr lang="en-GB" smtClean="0"/>
              <a:t>28/01/2021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18D8ED-CB52-4136-A343-1430BDCB439A}" type="slidenum">
              <a:rPr lang="en-GB" smtClean="0"/>
              <a:t>‹#›</a:t>
            </a:fld>
            <a:endParaRPr lang="en-GB"/>
          </a:p>
        </p:txBody>
      </p:sp>
    </p:spTree>
    <p:extLst>
      <p:ext uri="{BB962C8B-B14F-4D97-AF65-F5344CB8AC3E}">
        <p14:creationId xmlns:p14="http://schemas.microsoft.com/office/powerpoint/2010/main" val="2630616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1</a:t>
            </a:fld>
            <a:endParaRPr lang="en-GB"/>
          </a:p>
        </p:txBody>
      </p:sp>
    </p:spTree>
    <p:extLst>
      <p:ext uri="{BB962C8B-B14F-4D97-AF65-F5344CB8AC3E}">
        <p14:creationId xmlns:p14="http://schemas.microsoft.com/office/powerpoint/2010/main" val="30174228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14</a:t>
            </a:fld>
            <a:endParaRPr lang="en-GB"/>
          </a:p>
        </p:txBody>
      </p:sp>
    </p:spTree>
    <p:extLst>
      <p:ext uri="{BB962C8B-B14F-4D97-AF65-F5344CB8AC3E}">
        <p14:creationId xmlns:p14="http://schemas.microsoft.com/office/powerpoint/2010/main" val="15779849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318D8ED-CB52-4136-A343-1430BDCB439A}" type="slidenum">
              <a:rPr lang="en-GB" smtClean="0"/>
              <a:t>2</a:t>
            </a:fld>
            <a:endParaRPr lang="en-GB"/>
          </a:p>
        </p:txBody>
      </p:sp>
    </p:spTree>
    <p:extLst>
      <p:ext uri="{BB962C8B-B14F-4D97-AF65-F5344CB8AC3E}">
        <p14:creationId xmlns:p14="http://schemas.microsoft.com/office/powerpoint/2010/main" val="39192900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3</a:t>
            </a:fld>
            <a:endParaRPr lang="en-GB"/>
          </a:p>
        </p:txBody>
      </p:sp>
    </p:spTree>
    <p:extLst>
      <p:ext uri="{BB962C8B-B14F-4D97-AF65-F5344CB8AC3E}">
        <p14:creationId xmlns:p14="http://schemas.microsoft.com/office/powerpoint/2010/main" val="24780169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5</a:t>
            </a:fld>
            <a:endParaRPr lang="en-GB"/>
          </a:p>
        </p:txBody>
      </p:sp>
    </p:spTree>
    <p:extLst>
      <p:ext uri="{BB962C8B-B14F-4D97-AF65-F5344CB8AC3E}">
        <p14:creationId xmlns:p14="http://schemas.microsoft.com/office/powerpoint/2010/main" val="11335649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9</a:t>
            </a:fld>
            <a:endParaRPr lang="en-GB"/>
          </a:p>
        </p:txBody>
      </p:sp>
    </p:spTree>
    <p:extLst>
      <p:ext uri="{BB962C8B-B14F-4D97-AF65-F5344CB8AC3E}">
        <p14:creationId xmlns:p14="http://schemas.microsoft.com/office/powerpoint/2010/main" val="23443244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10</a:t>
            </a:fld>
            <a:endParaRPr lang="en-GB"/>
          </a:p>
        </p:txBody>
      </p:sp>
    </p:spTree>
    <p:extLst>
      <p:ext uri="{BB962C8B-B14F-4D97-AF65-F5344CB8AC3E}">
        <p14:creationId xmlns:p14="http://schemas.microsoft.com/office/powerpoint/2010/main" val="19683725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11</a:t>
            </a:fld>
            <a:endParaRPr lang="en-GB"/>
          </a:p>
        </p:txBody>
      </p:sp>
    </p:spTree>
    <p:extLst>
      <p:ext uri="{BB962C8B-B14F-4D97-AF65-F5344CB8AC3E}">
        <p14:creationId xmlns:p14="http://schemas.microsoft.com/office/powerpoint/2010/main" val="7717581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12</a:t>
            </a:fld>
            <a:endParaRPr lang="en-GB"/>
          </a:p>
        </p:txBody>
      </p:sp>
    </p:spTree>
    <p:extLst>
      <p:ext uri="{BB962C8B-B14F-4D97-AF65-F5344CB8AC3E}">
        <p14:creationId xmlns:p14="http://schemas.microsoft.com/office/powerpoint/2010/main" val="28493293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13</a:t>
            </a:fld>
            <a:endParaRPr lang="en-GB"/>
          </a:p>
        </p:txBody>
      </p:sp>
    </p:spTree>
    <p:extLst>
      <p:ext uri="{BB962C8B-B14F-4D97-AF65-F5344CB8AC3E}">
        <p14:creationId xmlns:p14="http://schemas.microsoft.com/office/powerpoint/2010/main" val="42723540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28499" y="2028405"/>
            <a:ext cx="11298932" cy="3338149"/>
          </a:xfrm>
          <a:prstGeom prst="rect">
            <a:avLst/>
          </a:prstGeom>
          <a:solidFill>
            <a:schemeClr val="accent6">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ctr">
            <a:normAutofit/>
          </a:bodyPr>
          <a:lstStyle>
            <a:lvl1pPr>
              <a:defRPr sz="3600">
                <a:solidFill>
                  <a:schemeClr val="accent6">
                    <a:lumMod val="50000"/>
                  </a:schemeClr>
                </a:solidFill>
              </a:defRPr>
            </a:lvl1pPr>
          </a:lstStyle>
          <a:p>
            <a:r>
              <a:rPr lang="en-US" dirty="0"/>
              <a:t>Click to edit Master title style</a:t>
            </a:r>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6">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7DD79B91-4306-47AB-8C2C-1482EF197705}" type="datetime1">
              <a:rPr lang="en-US" smtClean="0"/>
              <a:t>1/28/2021</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pic>
        <p:nvPicPr>
          <p:cNvPr id="11" name="Picture 63">
            <a:extLst>
              <a:ext uri="{FF2B5EF4-FFF2-40B4-BE49-F238E27FC236}">
                <a16:creationId xmlns:a16="http://schemas.microsoft.com/office/drawing/2014/main" id="{AFAD76B0-1CA5-4259-92BB-691F258CEF4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28499" y="5358938"/>
            <a:ext cx="4883150" cy="957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29586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dirty="0"/>
              <a:t>Click to edit Master title style</a:t>
            </a:r>
          </a:p>
        </p:txBody>
      </p:sp>
      <p:sp>
        <p:nvSpPr>
          <p:cNvPr id="3" name="Content Placeholder 2"/>
          <p:cNvSpPr>
            <a:spLocks noGrp="1"/>
          </p:cNvSpPr>
          <p:nvPr>
            <p:ph idx="1"/>
          </p:nvPr>
        </p:nvSpPr>
        <p:spPr>
          <a:xfrm>
            <a:off x="581192" y="2340864"/>
            <a:ext cx="11029615" cy="3634486"/>
          </a:xfrm>
        </p:spPr>
        <p:txBody>
          <a:bodyPr anchor="t"/>
          <a:lstStyle>
            <a:lvl1pPr algn="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1F8C215B-CCB2-4E2D-A4BC-6090E5585C8F}" type="datetime1">
              <a:rPr lang="en-US" smtClean="0"/>
              <a:t>1/28/2021</a:t>
            </a:fld>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lvl1pPr>
              <a:defRPr sz="1400"/>
            </a:lvl1pPr>
          </a:lstStyle>
          <a:p>
            <a:fld id="{3A98EE3D-8CD1-4C3F-BD1C-C98C9596463C}" type="slidenum">
              <a:rPr lang="en-US" smtClean="0"/>
              <a:pPr/>
              <a:t>‹#›</a:t>
            </a:fld>
            <a:endParaRPr lang="en-US" dirty="0"/>
          </a:p>
        </p:txBody>
      </p:sp>
      <p:pic>
        <p:nvPicPr>
          <p:cNvPr id="11" name="Picture 63">
            <a:extLst>
              <a:ext uri="{FF2B5EF4-FFF2-40B4-BE49-F238E27FC236}">
                <a16:creationId xmlns:a16="http://schemas.microsoft.com/office/drawing/2014/main" id="{685450A8-5290-4EA2-B4E6-15D1A84E588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1980" y="6377982"/>
            <a:ext cx="1898539" cy="37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69906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6">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ctr">
            <a:normAutofit/>
          </a:bodyPr>
          <a:lstStyle>
            <a:lvl1pPr algn="l">
              <a:defRPr sz="3600" b="0" cap="all">
                <a:solidFill>
                  <a:schemeClr val="tx1"/>
                </a:solidFill>
              </a:defRPr>
            </a:lvl1pPr>
          </a:lstStyle>
          <a:p>
            <a:r>
              <a:rPr lang="en-US" dirty="0"/>
              <a:t>Click to edit Master title style</a:t>
            </a:r>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8ECC7761-FD1E-42C6-A489-D986259AF3C4}" type="datetime1">
              <a:rPr lang="en-US" smtClean="0"/>
              <a:t>1/28/2021</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lvl1pPr>
              <a:defRPr sz="1400"/>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231224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3986CE-6AAF-43F0-AF1B-368141E06C28}" type="datetime1">
              <a:rPr lang="en-US" smtClean="0"/>
              <a:t>1/28/2021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sz="1400"/>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53784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dirty="0"/>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lvl1pPr>
              <a:defRPr>
                <a:solidFill>
                  <a:schemeClr val="tx1"/>
                </a:solidFill>
              </a:defRPr>
            </a:lvl1pPr>
            <a:lvl2pPr>
              <a:defRPr>
                <a:solidFill>
                  <a:schemeClr val="tx1"/>
                </a:solidFill>
              </a:defRPr>
            </a:lvl2pPr>
            <a:lvl3pPr>
              <a:defRPr>
                <a:solidFill>
                  <a:schemeClr val="tx1"/>
                </a:solidFill>
              </a:defRPr>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E579C265-C366-4F27-B36C-F6A22AFE8DBC}" type="datetime1">
              <a:rPr lang="en-US" smtClean="0"/>
              <a:t>1/28/2021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lvl1pPr>
              <a:defRPr sz="1400"/>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697556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FC4730F-EE04-4243-9C32-057CC85A3E2C}" type="datetime1">
              <a:rPr lang="en-US" smtClean="0"/>
              <a:t>1/28/2021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lvl1pPr>
              <a:defRPr sz="1400"/>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541461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191A73-814B-4CD5-97F3-4A100F614406}" type="datetime1">
              <a:rPr lang="en-US" smtClean="0"/>
              <a:t>1/28/2021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lvl1pPr>
              <a:defRPr sz="1400"/>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350599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chemeClr val="accent6">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ctr">
            <a:normAutofit/>
          </a:bodyPr>
          <a:lstStyle>
            <a:lvl1pPr algn="l">
              <a:defRPr sz="2400" b="0">
                <a:solidFill>
                  <a:schemeClr val="accent6">
                    <a:lumMod val="50000"/>
                  </a:schemeClr>
                </a:solidFill>
              </a:defRPr>
            </a:lvl1pPr>
          </a:lstStyle>
          <a:p>
            <a:r>
              <a:rPr lang="en-US" dirty="0"/>
              <a:t>Click to edit Master title style</a:t>
            </a:r>
          </a:p>
        </p:txBody>
      </p:sp>
      <p:sp>
        <p:nvSpPr>
          <p:cNvPr id="3" name="Content Placeholder 2"/>
          <p:cNvSpPr>
            <a:spLocks noGrp="1"/>
          </p:cNvSpPr>
          <p:nvPr>
            <p:ph idx="1"/>
          </p:nvPr>
        </p:nvSpPr>
        <p:spPr>
          <a:xfrm>
            <a:off x="4900928" y="1179829"/>
            <a:ext cx="6650991" cy="4658216"/>
          </a:xfrm>
        </p:spPr>
        <p:txBody>
          <a:bodyPr anchor="t">
            <a:normAutofit/>
          </a:bodyPr>
          <a:lstStyle>
            <a:lvl1pPr>
              <a:defRPr sz="2000">
                <a:solidFill>
                  <a:schemeClr val="tx1"/>
                </a:solidFill>
              </a:defRPr>
            </a:lvl1pPr>
            <a:lvl2pPr>
              <a:defRPr sz="1800">
                <a:solidFill>
                  <a:schemeClr val="tx1"/>
                </a:solidFill>
              </a:defRPr>
            </a:lvl2pPr>
            <a:lvl3pPr>
              <a:defRPr sz="1600">
                <a:solidFill>
                  <a:schemeClr val="tx1"/>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chemeClr val="accent6">
                    <a:lumMod val="50000"/>
                  </a:schemeClr>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FB6F409D-6EB5-475F-995B-51F0B40FC9B5}" type="datetime1">
              <a:rPr lang="en-US" smtClean="0"/>
              <a:t>1/28/2021</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lvl1pPr>
              <a:defRPr sz="1400"/>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020986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ctr">
            <a:normAutofit/>
          </a:bodyPr>
          <a:lstStyle>
            <a:lvl1pPr algn="l">
              <a:defRPr sz="2400" b="0">
                <a:solidFill>
                  <a:schemeClr val="tx1"/>
                </a:solidFill>
              </a:defRPr>
            </a:lvl1pPr>
          </a:lstStyle>
          <a:p>
            <a:r>
              <a:rPr lang="en-US" dirty="0"/>
              <a:t>Click to edit Master title style</a:t>
            </a:r>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3E4CF329-5DA0-461A-A55F-277881E12423}" type="datetime1">
              <a:rPr lang="en-US" smtClean="0"/>
              <a:t>1/28/2021</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lvl1pPr>
              <a:defRPr sz="1400"/>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189051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461F5876-FE2F-442D-A756-57853CDBAF4A}" type="datetime1">
              <a:rPr lang="en-US" smtClean="0"/>
              <a:t>1/28/2021</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1400">
                <a:solidFill>
                  <a:schemeClr val="tx1">
                    <a:lumMod val="75000"/>
                    <a:lumOff val="25000"/>
                  </a:schemeClr>
                </a:solidFill>
              </a:defRPr>
            </a:lvl1pPr>
          </a:lstStyle>
          <a:p>
            <a:fld id="{3A98EE3D-8CD1-4C3F-BD1C-C98C9596463C}" type="slidenum">
              <a:rPr lang="en-US" smtClean="0"/>
              <a:pPr/>
              <a:t>‹#›</a:t>
            </a:fld>
            <a:endParaRPr lang="en-US" dirty="0"/>
          </a:p>
        </p:txBody>
      </p:sp>
      <p:sp>
        <p:nvSpPr>
          <p:cNvPr id="9" name="Rectangle 8"/>
          <p:cNvSpPr/>
          <p:nvPr/>
        </p:nvSpPr>
        <p:spPr>
          <a:xfrm>
            <a:off x="446534" y="457200"/>
            <a:ext cx="3703320" cy="94997"/>
          </a:xfrm>
          <a:prstGeom prst="rect">
            <a:avLst/>
          </a:prstGeom>
          <a:solidFill>
            <a:schemeClr val="accent6">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6">
              <a:lumMod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3008244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hdr="0" ftr="0" dt="0"/>
  <p:txStyles>
    <p:titleStyle>
      <a:lvl1pPr algn="l" defTabSz="457200" rtl="0" eaLnBrk="1" latinLnBrk="0" hangingPunct="1">
        <a:lnSpc>
          <a:spcPct val="100000"/>
        </a:lnSpc>
        <a:spcBef>
          <a:spcPct val="0"/>
        </a:spcBef>
        <a:buNone/>
        <a:defRPr sz="2800" b="0" kern="1200" cap="all">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Arial" panose="020B0604020202020204" pitchFamily="34" charset="0"/>
        <a:buChar char="•"/>
        <a:defRPr sz="1700" kern="1200">
          <a:solidFill>
            <a:schemeClr val="tx1"/>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Candara" panose="020E0502030303020204" pitchFamily="34" charset="0"/>
        <a:buChar char="–"/>
        <a:defRPr sz="1400" kern="1200">
          <a:solidFill>
            <a:schemeClr val="tx1"/>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panose="05000000000000000000" pitchFamily="2" charset="2"/>
        <a:buChar char="§"/>
        <a:defRPr sz="1300" kern="1200">
          <a:solidFill>
            <a:schemeClr val="tx1"/>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Arial" panose="020B0604020202020204" pitchFamily="34" charset="0"/>
        <a:buChar char="•"/>
        <a:defRPr sz="1100" kern="1200">
          <a:solidFill>
            <a:schemeClr val="tx1"/>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Arial" panose="020B0604020202020204" pitchFamily="34" charset="0"/>
        <a:buChar char="•"/>
        <a:defRPr sz="1100" kern="1200">
          <a:solidFill>
            <a:schemeClr val="tx1"/>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4CC3F-00D5-4BAB-AB14-24DD54E03D2A}"/>
              </a:ext>
            </a:extLst>
          </p:cNvPr>
          <p:cNvSpPr>
            <a:spLocks noGrp="1"/>
          </p:cNvSpPr>
          <p:nvPr>
            <p:ph type="ctrTitle"/>
          </p:nvPr>
        </p:nvSpPr>
        <p:spPr/>
        <p:txBody>
          <a:bodyPr>
            <a:normAutofit/>
          </a:bodyPr>
          <a:lstStyle/>
          <a:p>
            <a:r>
              <a:rPr lang="en-GB" sz="4800" b="1" cap="small" dirty="0"/>
              <a:t>Needs index revision:</a:t>
            </a:r>
          </a:p>
        </p:txBody>
      </p:sp>
      <p:sp>
        <p:nvSpPr>
          <p:cNvPr id="3" name="Subtitle 2">
            <a:extLst>
              <a:ext uri="{FF2B5EF4-FFF2-40B4-BE49-F238E27FC236}">
                <a16:creationId xmlns:a16="http://schemas.microsoft.com/office/drawing/2014/main" id="{5BC90FCB-36A9-4EB2-9827-BA826CA4B998}"/>
              </a:ext>
            </a:extLst>
          </p:cNvPr>
          <p:cNvSpPr>
            <a:spLocks noGrp="1"/>
          </p:cNvSpPr>
          <p:nvPr>
            <p:ph type="subTitle" idx="1"/>
          </p:nvPr>
        </p:nvSpPr>
        <p:spPr/>
        <p:txBody>
          <a:bodyPr>
            <a:normAutofit/>
          </a:bodyPr>
          <a:lstStyle/>
          <a:p>
            <a:r>
              <a:rPr lang="en-GB" sz="2400" cap="none" dirty="0"/>
              <a:t>Proposed methodology and work plan </a:t>
            </a:r>
          </a:p>
        </p:txBody>
      </p:sp>
    </p:spTree>
    <p:extLst>
      <p:ext uri="{BB962C8B-B14F-4D97-AF65-F5344CB8AC3E}">
        <p14:creationId xmlns:p14="http://schemas.microsoft.com/office/powerpoint/2010/main" val="40770240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90C06-8C1B-4E92-999E-19E5E0AF4EA3}"/>
              </a:ext>
            </a:extLst>
          </p:cNvPr>
          <p:cNvSpPr>
            <a:spLocks noGrp="1"/>
          </p:cNvSpPr>
          <p:nvPr>
            <p:ph type="title"/>
          </p:nvPr>
        </p:nvSpPr>
        <p:spPr/>
        <p:txBody>
          <a:bodyPr>
            <a:normAutofit/>
          </a:bodyPr>
          <a:lstStyle/>
          <a:p>
            <a:r>
              <a:rPr lang="en-GB" sz="4000" b="1" cap="none" dirty="0">
                <a:solidFill>
                  <a:schemeClr val="accent6">
                    <a:lumMod val="50000"/>
                  </a:schemeClr>
                </a:solidFill>
              </a:rPr>
              <a:t>Assessment of the current approach (ISET 2014)</a:t>
            </a:r>
            <a:endParaRPr lang="en-US" sz="4000" dirty="0"/>
          </a:p>
        </p:txBody>
      </p:sp>
      <p:sp>
        <p:nvSpPr>
          <p:cNvPr id="3" name="Content Placeholder 2">
            <a:extLst>
              <a:ext uri="{FF2B5EF4-FFF2-40B4-BE49-F238E27FC236}">
                <a16:creationId xmlns:a16="http://schemas.microsoft.com/office/drawing/2014/main" id="{CFBC5A8A-157F-47BA-B33D-18AC438F7F29}"/>
              </a:ext>
            </a:extLst>
          </p:cNvPr>
          <p:cNvSpPr>
            <a:spLocks noGrp="1"/>
          </p:cNvSpPr>
          <p:nvPr>
            <p:ph idx="1"/>
          </p:nvPr>
        </p:nvSpPr>
        <p:spPr>
          <a:xfrm>
            <a:off x="581192" y="1977389"/>
            <a:ext cx="11029615" cy="4446525"/>
          </a:xfrm>
        </p:spPr>
        <p:txBody>
          <a:bodyPr>
            <a:normAutofit fontScale="92500" lnSpcReduction="10000"/>
          </a:bodyPr>
          <a:lstStyle/>
          <a:p>
            <a:pPr algn="just"/>
            <a:r>
              <a:rPr lang="en-GB" sz="2000" dirty="0"/>
              <a:t>There are significant differences between the needs index used for the PMT and the equivalence scales used for poverty analysis by GEOSTAT; the same demographic groups cannot be treated so differently for internal consistency of national policies</a:t>
            </a:r>
          </a:p>
          <a:p>
            <a:pPr algn="just"/>
            <a:r>
              <a:rPr lang="en-GB" sz="2000" dirty="0"/>
              <a:t>Some assumptions do not have an empirical ground:</a:t>
            </a:r>
          </a:p>
          <a:p>
            <a:pPr lvl="1" algn="just"/>
            <a:r>
              <a:rPr lang="en-GB" sz="2000" dirty="0"/>
              <a:t>The food share in total consumption is too high (70%): on what basis is it assumed so?</a:t>
            </a:r>
          </a:p>
          <a:p>
            <a:pPr lvl="1" algn="just"/>
            <a:r>
              <a:rPr lang="en-GB" sz="2000" dirty="0"/>
              <a:t>The current approach to measure the caregiver needs risks to inflate equivalence scales</a:t>
            </a:r>
          </a:p>
          <a:p>
            <a:pPr algn="just"/>
            <a:r>
              <a:rPr lang="en-GB" sz="2000" dirty="0"/>
              <a:t>There seems to be an over-estimation of some costs </a:t>
            </a:r>
          </a:p>
          <a:p>
            <a:pPr lvl="1" algn="just"/>
            <a:r>
              <a:rPr lang="en-GB" sz="2000" dirty="0"/>
              <a:t>For example, for textbooks, is it not common to buy them second hand?</a:t>
            </a:r>
          </a:p>
          <a:p>
            <a:pPr lvl="1" algn="just"/>
            <a:r>
              <a:rPr lang="en-GB" sz="2000" dirty="0"/>
              <a:t>On what basis are we picking up some extra costs? Are we over-estimating some of the differences and ignoring others? Why diapers are considered for children and not for bedridden/elderly persons/some PWD? </a:t>
            </a:r>
            <a:endParaRPr lang="en-US" sz="2000" dirty="0"/>
          </a:p>
          <a:p>
            <a:pPr algn="just"/>
            <a:r>
              <a:rPr lang="en-US" sz="2000" dirty="0"/>
              <a:t>Are there any policy considerations in setting assumptions and costs?</a:t>
            </a:r>
          </a:p>
        </p:txBody>
      </p:sp>
      <p:sp>
        <p:nvSpPr>
          <p:cNvPr id="4" name="Slide Number Placeholder 3">
            <a:extLst>
              <a:ext uri="{FF2B5EF4-FFF2-40B4-BE49-F238E27FC236}">
                <a16:creationId xmlns:a16="http://schemas.microsoft.com/office/drawing/2014/main" id="{3E550C59-69C0-4B8E-99E4-E02C14C3482A}"/>
              </a:ext>
            </a:extLst>
          </p:cNvPr>
          <p:cNvSpPr>
            <a:spLocks noGrp="1"/>
          </p:cNvSpPr>
          <p:nvPr>
            <p:ph type="sldNum" sz="quarter" idx="12"/>
          </p:nvPr>
        </p:nvSpPr>
        <p:spPr/>
        <p:txBody>
          <a:bodyPr/>
          <a:lstStyle/>
          <a:p>
            <a:fld id="{3A98EE3D-8CD1-4C3F-BD1C-C98C9596463C}" type="slidenum">
              <a:rPr lang="en-US" smtClean="0"/>
              <a:pPr/>
              <a:t>10</a:t>
            </a:fld>
            <a:endParaRPr lang="en-US" dirty="0"/>
          </a:p>
        </p:txBody>
      </p:sp>
    </p:spTree>
    <p:extLst>
      <p:ext uri="{BB962C8B-B14F-4D97-AF65-F5344CB8AC3E}">
        <p14:creationId xmlns:p14="http://schemas.microsoft.com/office/powerpoint/2010/main" val="26944676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92090"/>
            <a:ext cx="11029616" cy="1188720"/>
          </a:xfrm>
        </p:spPr>
        <p:txBody>
          <a:bodyPr>
            <a:normAutofit/>
          </a:bodyPr>
          <a:lstStyle/>
          <a:p>
            <a:r>
              <a:rPr lang="en-GB" sz="4800" b="1" cap="none" dirty="0">
                <a:solidFill>
                  <a:schemeClr val="accent6">
                    <a:lumMod val="50000"/>
                  </a:schemeClr>
                </a:solidFill>
              </a:rPr>
              <a:t>Comparison with poverty measurement</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2" y="2057399"/>
            <a:ext cx="11029615" cy="4312228"/>
          </a:xfrm>
        </p:spPr>
        <p:txBody>
          <a:bodyPr>
            <a:normAutofit fontScale="70000" lnSpcReduction="20000"/>
          </a:bodyPr>
          <a:lstStyle/>
          <a:p>
            <a:pPr algn="just"/>
            <a:r>
              <a:rPr lang="en-GB" sz="3200" dirty="0"/>
              <a:t>It is important to ensure that there is some consistency with the equivalence scales used by GEOSTAT</a:t>
            </a:r>
          </a:p>
          <a:p>
            <a:pPr algn="just"/>
            <a:r>
              <a:rPr lang="en-GB" sz="3200" dirty="0"/>
              <a:t>While for social assistance the scales might be more specific and so different, for example distinguish certain small vulnerable groups that are not so important in national statistics, for the general groups (children, elderly, adults) the results should be similar, if not the same</a:t>
            </a:r>
          </a:p>
          <a:p>
            <a:pPr algn="just"/>
            <a:r>
              <a:rPr lang="en-GB" sz="3200" dirty="0"/>
              <a:t>However, we should also remember the different purpose of setting equivalence scales:</a:t>
            </a:r>
          </a:p>
          <a:p>
            <a:pPr lvl="1" algn="just"/>
            <a:r>
              <a:rPr lang="en-GB" sz="2900" dirty="0"/>
              <a:t>Determine eligibility to assistance</a:t>
            </a:r>
          </a:p>
          <a:p>
            <a:pPr lvl="1" algn="just"/>
            <a:r>
              <a:rPr lang="en-GB" sz="2900" dirty="0"/>
              <a:t>Measure poverty levels across the population</a:t>
            </a:r>
          </a:p>
          <a:p>
            <a:pPr algn="just"/>
            <a:r>
              <a:rPr lang="en-GB" sz="3200" dirty="0"/>
              <a:t>For example, assistance could be determined without considering housing costs, or could include not only needs, but also certain incentives and reflect political choices (for example, supporting single parents)</a:t>
            </a:r>
          </a:p>
        </p:txBody>
      </p:sp>
      <p:sp>
        <p:nvSpPr>
          <p:cNvPr id="4" name="Slide Number Placeholder 3"/>
          <p:cNvSpPr>
            <a:spLocks noGrp="1"/>
          </p:cNvSpPr>
          <p:nvPr>
            <p:ph type="sldNum" sz="quarter" idx="12"/>
          </p:nvPr>
        </p:nvSpPr>
        <p:spPr/>
        <p:txBody>
          <a:bodyPr/>
          <a:lstStyle/>
          <a:p>
            <a:fld id="{3A98EE3D-8CD1-4C3F-BD1C-C98C9596463C}" type="slidenum">
              <a:rPr lang="en-US" smtClean="0"/>
              <a:t>11</a:t>
            </a:fld>
            <a:endParaRPr lang="en-US" dirty="0"/>
          </a:p>
        </p:txBody>
      </p:sp>
    </p:spTree>
    <p:extLst>
      <p:ext uri="{BB962C8B-B14F-4D97-AF65-F5344CB8AC3E}">
        <p14:creationId xmlns:p14="http://schemas.microsoft.com/office/powerpoint/2010/main" val="1701844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92090"/>
            <a:ext cx="11029616" cy="1188720"/>
          </a:xfrm>
        </p:spPr>
        <p:txBody>
          <a:bodyPr>
            <a:normAutofit fontScale="90000"/>
          </a:bodyPr>
          <a:lstStyle/>
          <a:p>
            <a:r>
              <a:rPr lang="en-GB" sz="4800" b="1" cap="none" dirty="0">
                <a:solidFill>
                  <a:schemeClr val="accent6">
                    <a:lumMod val="50000"/>
                  </a:schemeClr>
                </a:solidFill>
              </a:rPr>
              <a:t>Proposed methodology to update the needs index</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2" y="2057399"/>
            <a:ext cx="11029615" cy="4312228"/>
          </a:xfrm>
        </p:spPr>
        <p:txBody>
          <a:bodyPr>
            <a:normAutofit fontScale="55000" lnSpcReduction="20000"/>
          </a:bodyPr>
          <a:lstStyle/>
          <a:p>
            <a:pPr algn="just"/>
            <a:r>
              <a:rPr lang="en-GB" sz="3200" dirty="0"/>
              <a:t>We plan to identify all the key assumptions made in the 2014 ISET methodology and assess their rationale</a:t>
            </a:r>
          </a:p>
          <a:p>
            <a:pPr algn="just"/>
            <a:r>
              <a:rPr lang="en-GB" sz="3200" dirty="0"/>
              <a:t>Using the data from the 2018 HIES we will test the assumptions and, where possible, update some of the costs (for example, we would not review food needs, but question and validate hypothesis and relevance of education costs, caregiver costs, etc.)</a:t>
            </a:r>
          </a:p>
          <a:p>
            <a:pPr algn="just"/>
            <a:r>
              <a:rPr lang="en-GB" sz="3200" dirty="0"/>
              <a:t>We would not collect prices of specific goods as done in the past (for example for diapers), but infer their importance looking at budget share of the relevant group of expenditure</a:t>
            </a:r>
          </a:p>
          <a:p>
            <a:pPr algn="just"/>
            <a:r>
              <a:rPr lang="en-GB" sz="3200" dirty="0"/>
              <a:t>Starting from the ISET methodology and using approach 2 we will obtain an updated needs index (this could contain new items and could imply working with larger demographic groups than in the original methodology) </a:t>
            </a:r>
          </a:p>
          <a:p>
            <a:pPr algn="just"/>
            <a:r>
              <a:rPr lang="en-GB" sz="3200" dirty="0"/>
              <a:t>We will also implement methodologies 3 and 4 (also using HIES data) as a way to check that the there is some agreement and convergence in the results and comparison with poverty </a:t>
            </a:r>
            <a:r>
              <a:rPr lang="en-GB" sz="3200" dirty="0" err="1"/>
              <a:t>equivalisation</a:t>
            </a:r>
            <a:r>
              <a:rPr lang="en-GB" sz="3200" dirty="0"/>
              <a:t> used by GEOSTAT</a:t>
            </a:r>
          </a:p>
          <a:p>
            <a:pPr algn="just"/>
            <a:r>
              <a:rPr lang="en-GB" sz="3200" dirty="0"/>
              <a:t>Results will be presented and validated with the Ministry and GEOSTAT before finalising the recommended needs index</a:t>
            </a:r>
          </a:p>
        </p:txBody>
      </p:sp>
      <p:sp>
        <p:nvSpPr>
          <p:cNvPr id="4" name="Slide Number Placeholder 3"/>
          <p:cNvSpPr>
            <a:spLocks noGrp="1"/>
          </p:cNvSpPr>
          <p:nvPr>
            <p:ph type="sldNum" sz="quarter" idx="12"/>
          </p:nvPr>
        </p:nvSpPr>
        <p:spPr/>
        <p:txBody>
          <a:bodyPr/>
          <a:lstStyle/>
          <a:p>
            <a:fld id="{3A98EE3D-8CD1-4C3F-BD1C-C98C9596463C}" type="slidenum">
              <a:rPr lang="en-US" smtClean="0"/>
              <a:t>12</a:t>
            </a:fld>
            <a:endParaRPr lang="en-US" dirty="0"/>
          </a:p>
        </p:txBody>
      </p:sp>
    </p:spTree>
    <p:extLst>
      <p:ext uri="{BB962C8B-B14F-4D97-AF65-F5344CB8AC3E}">
        <p14:creationId xmlns:p14="http://schemas.microsoft.com/office/powerpoint/2010/main" val="24222985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539EE-4A36-4CA3-94D4-F7FEA2D2411B}"/>
              </a:ext>
            </a:extLst>
          </p:cNvPr>
          <p:cNvSpPr>
            <a:spLocks noGrp="1"/>
          </p:cNvSpPr>
          <p:nvPr>
            <p:ph type="title"/>
          </p:nvPr>
        </p:nvSpPr>
        <p:spPr>
          <a:xfrm>
            <a:off x="581192" y="702156"/>
            <a:ext cx="11029616" cy="1188720"/>
          </a:xfrm>
        </p:spPr>
        <p:txBody>
          <a:bodyPr>
            <a:normAutofit/>
          </a:bodyPr>
          <a:lstStyle/>
          <a:p>
            <a:r>
              <a:rPr lang="en-GB" sz="4800" b="1" cap="none" dirty="0">
                <a:solidFill>
                  <a:schemeClr val="accent6">
                    <a:lumMod val="50000"/>
                  </a:schemeClr>
                </a:solidFill>
              </a:rPr>
              <a:t>Proposed steps in the analysis</a:t>
            </a:r>
            <a:endParaRPr lang="en-US" sz="4800" dirty="0">
              <a:solidFill>
                <a:schemeClr val="tx1">
                  <a:lumMod val="85000"/>
                  <a:lumOff val="15000"/>
                </a:schemeClr>
              </a:solidFill>
            </a:endParaRPr>
          </a:p>
        </p:txBody>
      </p:sp>
      <p:graphicFrame>
        <p:nvGraphicFramePr>
          <p:cNvPr id="5" name="Content Placeholder 2" descr="SmartArt timeline">
            <a:extLst>
              <a:ext uri="{FF2B5EF4-FFF2-40B4-BE49-F238E27FC236}">
                <a16:creationId xmlns:a16="http://schemas.microsoft.com/office/drawing/2014/main" id="{3482D096-AEF7-42A2-9733-8437ACF545D2}"/>
              </a:ext>
            </a:extLst>
          </p:cNvPr>
          <p:cNvGraphicFramePr>
            <a:graphicFrameLocks noGrp="1"/>
          </p:cNvGraphicFramePr>
          <p:nvPr>
            <p:ph idx="1"/>
            <p:extLst>
              <p:ext uri="{D42A27DB-BD31-4B8C-83A1-F6EECF244321}">
                <p14:modId xmlns:p14="http://schemas.microsoft.com/office/powerpoint/2010/main" val="2948891302"/>
              </p:ext>
            </p:extLst>
          </p:nvPr>
        </p:nvGraphicFramePr>
        <p:xfrm>
          <a:off x="581025" y="1890876"/>
          <a:ext cx="11029950" cy="4489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2"/>
          </p:nvPr>
        </p:nvSpPr>
        <p:spPr/>
        <p:txBody>
          <a:bodyPr/>
          <a:lstStyle/>
          <a:p>
            <a:fld id="{3A98EE3D-8CD1-4C3F-BD1C-C98C9596463C}" type="slidenum">
              <a:rPr lang="en-US" smtClean="0"/>
              <a:t>13</a:t>
            </a:fld>
            <a:endParaRPr lang="en-US" dirty="0"/>
          </a:p>
        </p:txBody>
      </p:sp>
      <p:sp>
        <p:nvSpPr>
          <p:cNvPr id="4" name="Down Arrow 3"/>
          <p:cNvSpPr/>
          <p:nvPr/>
        </p:nvSpPr>
        <p:spPr>
          <a:xfrm>
            <a:off x="5791200" y="5618480"/>
            <a:ext cx="304800" cy="416097"/>
          </a:xfrm>
          <a:prstGeom prst="downArrow">
            <a:avLst/>
          </a:prstGeom>
          <a:solidFill>
            <a:schemeClr val="accent6">
              <a:lumMod val="60000"/>
              <a:lumOff val="4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5364480" y="6064122"/>
            <a:ext cx="1859280" cy="369332"/>
          </a:xfrm>
          <a:prstGeom prst="rect">
            <a:avLst/>
          </a:prstGeom>
          <a:noFill/>
        </p:spPr>
        <p:txBody>
          <a:bodyPr wrap="square" rtlCol="0">
            <a:spAutoFit/>
          </a:bodyPr>
          <a:lstStyle/>
          <a:p>
            <a:r>
              <a:rPr lang="en-GB" dirty="0"/>
              <a:t>Validation</a:t>
            </a:r>
          </a:p>
        </p:txBody>
      </p:sp>
      <p:sp>
        <p:nvSpPr>
          <p:cNvPr id="7" name="Down Arrow 6"/>
          <p:cNvSpPr/>
          <p:nvPr/>
        </p:nvSpPr>
        <p:spPr>
          <a:xfrm>
            <a:off x="10170160" y="5598160"/>
            <a:ext cx="304800" cy="416097"/>
          </a:xfrm>
          <a:prstGeom prst="downArrow">
            <a:avLst/>
          </a:prstGeom>
          <a:solidFill>
            <a:schemeClr val="accent6">
              <a:lumMod val="60000"/>
              <a:lumOff val="4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743440" y="6043802"/>
            <a:ext cx="1859280" cy="369332"/>
          </a:xfrm>
          <a:prstGeom prst="rect">
            <a:avLst/>
          </a:prstGeom>
          <a:noFill/>
        </p:spPr>
        <p:txBody>
          <a:bodyPr wrap="square" rtlCol="0">
            <a:spAutoFit/>
          </a:bodyPr>
          <a:lstStyle/>
          <a:p>
            <a:r>
              <a:rPr lang="en-GB" dirty="0"/>
              <a:t>Validation</a:t>
            </a:r>
          </a:p>
        </p:txBody>
      </p:sp>
    </p:spTree>
    <p:extLst>
      <p:ext uri="{BB962C8B-B14F-4D97-AF65-F5344CB8AC3E}">
        <p14:creationId xmlns:p14="http://schemas.microsoft.com/office/powerpoint/2010/main" val="39660938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92090"/>
            <a:ext cx="11029616" cy="1188720"/>
          </a:xfrm>
        </p:spPr>
        <p:txBody>
          <a:bodyPr>
            <a:normAutofit/>
          </a:bodyPr>
          <a:lstStyle/>
          <a:p>
            <a:r>
              <a:rPr lang="en-GB" sz="4800" b="1" cap="none" dirty="0">
                <a:solidFill>
                  <a:schemeClr val="accent6">
                    <a:lumMod val="50000"/>
                  </a:schemeClr>
                </a:solidFill>
              </a:rPr>
              <a:t>Key questions</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2" y="2057399"/>
            <a:ext cx="11029615" cy="4312228"/>
          </a:xfrm>
        </p:spPr>
        <p:txBody>
          <a:bodyPr>
            <a:normAutofit fontScale="62500" lnSpcReduction="20000"/>
          </a:bodyPr>
          <a:lstStyle/>
          <a:p>
            <a:pPr algn="just"/>
            <a:r>
              <a:rPr lang="en-GB" sz="3200" dirty="0"/>
              <a:t>Does GEOSTAT have a document describing their approach to determine equivalence scales? Could this be shared? When did GEOSTAT compute equivalence scales? Is there any plan to review their approach?</a:t>
            </a:r>
          </a:p>
          <a:p>
            <a:pPr algn="just"/>
            <a:r>
              <a:rPr lang="en-GB" sz="3200" dirty="0"/>
              <a:t>Could the Ministry help us in identify policy changes occurred since 2014 that might have affected costs for certain vulnerable groups? (for example, new programmes providing monetary support or subsidies)</a:t>
            </a:r>
            <a:endParaRPr lang="en-GB" sz="2900" dirty="0"/>
          </a:p>
          <a:p>
            <a:pPr algn="just"/>
            <a:r>
              <a:rPr lang="en-GB" sz="3200" dirty="0"/>
              <a:t>Is there any political pressure to specifically protect certain sub-groups of the population: single parents, orphans, IDPs, ‘lonely pensioners’?</a:t>
            </a:r>
          </a:p>
          <a:p>
            <a:pPr algn="just"/>
            <a:r>
              <a:rPr lang="en-GB" sz="3200" dirty="0"/>
              <a:t>In some cases we have two options to address extra needs: either reflect them through equivalence scales or deal with them through top-up payments or services. For example, extra needs of pregnant and lactating mothers can be taken care through a top up payment, rather than a higher equivalence scale. Could the latter approach be considered to deal with small groups of the population? </a:t>
            </a:r>
          </a:p>
        </p:txBody>
      </p:sp>
      <p:sp>
        <p:nvSpPr>
          <p:cNvPr id="4" name="Slide Number Placeholder 3"/>
          <p:cNvSpPr>
            <a:spLocks noGrp="1"/>
          </p:cNvSpPr>
          <p:nvPr>
            <p:ph type="sldNum" sz="quarter" idx="12"/>
          </p:nvPr>
        </p:nvSpPr>
        <p:spPr/>
        <p:txBody>
          <a:bodyPr/>
          <a:lstStyle/>
          <a:p>
            <a:fld id="{3A98EE3D-8CD1-4C3F-BD1C-C98C9596463C}" type="slidenum">
              <a:rPr lang="en-US" smtClean="0"/>
              <a:t>14</a:t>
            </a:fld>
            <a:endParaRPr lang="en-US" dirty="0"/>
          </a:p>
        </p:txBody>
      </p:sp>
    </p:spTree>
    <p:extLst>
      <p:ext uri="{BB962C8B-B14F-4D97-AF65-F5344CB8AC3E}">
        <p14:creationId xmlns:p14="http://schemas.microsoft.com/office/powerpoint/2010/main" val="1136369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549756"/>
            <a:ext cx="11029616" cy="1188720"/>
          </a:xfrm>
        </p:spPr>
        <p:txBody>
          <a:bodyPr>
            <a:normAutofit/>
          </a:bodyPr>
          <a:lstStyle/>
          <a:p>
            <a:r>
              <a:rPr lang="en-GB" sz="4800" b="1" cap="none" dirty="0">
                <a:solidFill>
                  <a:schemeClr val="accent6">
                    <a:lumMod val="50000"/>
                  </a:schemeClr>
                </a:solidFill>
              </a:rPr>
              <a:t>Outline</a:t>
            </a:r>
          </a:p>
        </p:txBody>
      </p:sp>
      <p:sp>
        <p:nvSpPr>
          <p:cNvPr id="3" name="Content Placeholder 2"/>
          <p:cNvSpPr>
            <a:spLocks noGrp="1"/>
          </p:cNvSpPr>
          <p:nvPr>
            <p:ph idx="1"/>
          </p:nvPr>
        </p:nvSpPr>
        <p:spPr>
          <a:xfrm>
            <a:off x="465667" y="1531621"/>
            <a:ext cx="11235265" cy="4818380"/>
          </a:xfrm>
        </p:spPr>
        <p:txBody>
          <a:bodyPr>
            <a:normAutofit lnSpcReduction="10000"/>
          </a:bodyPr>
          <a:lstStyle/>
          <a:p>
            <a:pPr algn="just"/>
            <a:r>
              <a:rPr lang="en-GB" sz="2400" dirty="0"/>
              <a:t>Why the needs index is important</a:t>
            </a:r>
          </a:p>
          <a:p>
            <a:pPr lvl="1" algn="just"/>
            <a:r>
              <a:rPr lang="en-GB" sz="2000" dirty="0"/>
              <a:t>Impact on social policies of support for vulnerable groups</a:t>
            </a:r>
            <a:endParaRPr lang="en-GB" sz="2100" dirty="0"/>
          </a:p>
          <a:p>
            <a:pPr algn="just"/>
            <a:r>
              <a:rPr lang="en-GB" sz="2400" dirty="0"/>
              <a:t>Reasons to update it</a:t>
            </a:r>
          </a:p>
          <a:p>
            <a:pPr lvl="1" algn="just"/>
            <a:r>
              <a:rPr lang="en-GB" sz="2400" dirty="0"/>
              <a:t>Change in price structure (including possible new subsidies)</a:t>
            </a:r>
          </a:p>
          <a:p>
            <a:pPr lvl="1" algn="just"/>
            <a:r>
              <a:rPr lang="en-GB" sz="2400" dirty="0"/>
              <a:t>Higher level of development that changes what is considered essential and necessary for social inclusion</a:t>
            </a:r>
          </a:p>
          <a:p>
            <a:pPr algn="just"/>
            <a:r>
              <a:rPr lang="en-GB" sz="2400" dirty="0"/>
              <a:t>Assessment of the existing approach:</a:t>
            </a:r>
          </a:p>
          <a:p>
            <a:pPr lvl="1" algn="just"/>
            <a:r>
              <a:rPr lang="en-GB" sz="2400" dirty="0"/>
              <a:t>Consistency with other national metrics</a:t>
            </a:r>
          </a:p>
          <a:p>
            <a:pPr lvl="1" algn="just"/>
            <a:r>
              <a:rPr lang="en-GB" sz="2400" dirty="0"/>
              <a:t>Comparison with international practice</a:t>
            </a:r>
          </a:p>
          <a:p>
            <a:pPr algn="just"/>
            <a:r>
              <a:rPr lang="en-GB" sz="2400" dirty="0"/>
              <a:t>Proposed work plan</a:t>
            </a:r>
          </a:p>
        </p:txBody>
      </p:sp>
      <p:sp>
        <p:nvSpPr>
          <p:cNvPr id="4" name="Slide Number Placeholder 3"/>
          <p:cNvSpPr>
            <a:spLocks noGrp="1"/>
          </p:cNvSpPr>
          <p:nvPr>
            <p:ph type="sldNum" sz="quarter" idx="12"/>
          </p:nvPr>
        </p:nvSpPr>
        <p:spPr/>
        <p:txBody>
          <a:bodyPr/>
          <a:lstStyle/>
          <a:p>
            <a:fld id="{3A98EE3D-8CD1-4C3F-BD1C-C98C9596463C}" type="slidenum">
              <a:rPr lang="en-US" smtClean="0"/>
              <a:t>2</a:t>
            </a:fld>
            <a:endParaRPr lang="en-US" dirty="0"/>
          </a:p>
        </p:txBody>
      </p:sp>
    </p:spTree>
    <p:extLst>
      <p:ext uri="{BB962C8B-B14F-4D97-AF65-F5344CB8AC3E}">
        <p14:creationId xmlns:p14="http://schemas.microsoft.com/office/powerpoint/2010/main" val="1336936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92090"/>
            <a:ext cx="11029616" cy="1188720"/>
          </a:xfrm>
        </p:spPr>
        <p:txBody>
          <a:bodyPr>
            <a:normAutofit/>
          </a:bodyPr>
          <a:lstStyle/>
          <a:p>
            <a:r>
              <a:rPr lang="en-GB" sz="4800" b="1" cap="none" dirty="0">
                <a:solidFill>
                  <a:schemeClr val="accent6">
                    <a:lumMod val="50000"/>
                  </a:schemeClr>
                </a:solidFill>
              </a:rPr>
              <a:t>Why the needs index is important</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2" y="2057399"/>
            <a:ext cx="11029615" cy="4207933"/>
          </a:xfrm>
        </p:spPr>
        <p:txBody>
          <a:bodyPr>
            <a:normAutofit fontScale="85000" lnSpcReduction="20000"/>
          </a:bodyPr>
          <a:lstStyle/>
          <a:p>
            <a:pPr algn="just"/>
            <a:r>
              <a:rPr lang="en-GB" sz="3200" dirty="0"/>
              <a:t>The needs index allows us to compare households of different size and composition. The way it is defined determines who gets social benefits and therefore must be properly estimated</a:t>
            </a:r>
          </a:p>
          <a:p>
            <a:pPr algn="just"/>
            <a:r>
              <a:rPr lang="en-GB" sz="3200" dirty="0"/>
              <a:t>The PMT formula has two components: 1) the level of household welfare (consumption expenditure) and 2) the needs of the household. Only the combination of the two identifies households in need of assistance</a:t>
            </a:r>
          </a:p>
          <a:p>
            <a:pPr lvl="1" algn="just"/>
            <a:r>
              <a:rPr lang="en-GB" sz="2900" dirty="0"/>
              <a:t>In the earlier work we have focused on the estimation of household welfare, and relied on the existing needs index. The latter was used both in our proxy estimation and in the measure of ‘true’ welfare. Therefore, our measure of the PMT performance was independent from the accuracy of the needs index, since it appeared on both sides of the equation as a given factor</a:t>
            </a:r>
          </a:p>
        </p:txBody>
      </p:sp>
      <p:sp>
        <p:nvSpPr>
          <p:cNvPr id="4" name="Slide Number Placeholder 3"/>
          <p:cNvSpPr>
            <a:spLocks noGrp="1"/>
          </p:cNvSpPr>
          <p:nvPr>
            <p:ph type="sldNum" sz="quarter" idx="12"/>
          </p:nvPr>
        </p:nvSpPr>
        <p:spPr/>
        <p:txBody>
          <a:bodyPr/>
          <a:lstStyle/>
          <a:p>
            <a:fld id="{3A98EE3D-8CD1-4C3F-BD1C-C98C9596463C}" type="slidenum">
              <a:rPr lang="en-US" smtClean="0"/>
              <a:t>3</a:t>
            </a:fld>
            <a:endParaRPr lang="en-US" dirty="0"/>
          </a:p>
        </p:txBody>
      </p:sp>
    </p:spTree>
    <p:extLst>
      <p:ext uri="{BB962C8B-B14F-4D97-AF65-F5344CB8AC3E}">
        <p14:creationId xmlns:p14="http://schemas.microsoft.com/office/powerpoint/2010/main" val="2642806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92090"/>
            <a:ext cx="11029616" cy="1188720"/>
          </a:xfrm>
        </p:spPr>
        <p:txBody>
          <a:bodyPr>
            <a:normAutofit/>
          </a:bodyPr>
          <a:lstStyle/>
          <a:p>
            <a:r>
              <a:rPr lang="en-GB" sz="4800" b="1" cap="none" dirty="0">
                <a:solidFill>
                  <a:schemeClr val="accent6">
                    <a:lumMod val="50000"/>
                  </a:schemeClr>
                </a:solidFill>
              </a:rPr>
              <a:t>Reasons to update the needs index</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2" y="2057399"/>
            <a:ext cx="11029615" cy="4207933"/>
          </a:xfrm>
        </p:spPr>
        <p:txBody>
          <a:bodyPr>
            <a:normAutofit fontScale="77500" lnSpcReduction="20000"/>
          </a:bodyPr>
          <a:lstStyle/>
          <a:p>
            <a:pPr algn="just"/>
            <a:r>
              <a:rPr lang="en-GB" sz="3200" dirty="0"/>
              <a:t>The current needs index was estimated in 2014 and should be reviewed to ensure that the index is valid in the current economic context:</a:t>
            </a:r>
          </a:p>
          <a:p>
            <a:pPr lvl="1" algn="just"/>
            <a:r>
              <a:rPr lang="en-GB" sz="2900" dirty="0"/>
              <a:t>Needs change because the structure of prices might have changed or specific policies have decreased some of the ‘special costs’ affecting different groups of people</a:t>
            </a:r>
          </a:p>
          <a:p>
            <a:pPr lvl="2" algn="just"/>
            <a:r>
              <a:rPr lang="en-GB" sz="2800" dirty="0"/>
              <a:t>OOP health expenditure was 70% in 2013 and declined to 55% in 2017</a:t>
            </a:r>
          </a:p>
          <a:p>
            <a:pPr lvl="2" algn="just"/>
            <a:r>
              <a:rPr lang="en-GB" sz="2800" dirty="0"/>
              <a:t>Special policies? For example, granting of free assistive devices to PWD?</a:t>
            </a:r>
          </a:p>
          <a:p>
            <a:pPr lvl="1" algn="just"/>
            <a:r>
              <a:rPr lang="en-GB" sz="2900" dirty="0"/>
              <a:t>The level of country development has changed:</a:t>
            </a:r>
          </a:p>
          <a:p>
            <a:pPr lvl="2" algn="just"/>
            <a:r>
              <a:rPr lang="en-GB" sz="2800" dirty="0"/>
              <a:t>GDP per capita in real terms in 2019 was 28% higher than in 2013</a:t>
            </a:r>
            <a:endParaRPr lang="en-GB" sz="3200" dirty="0"/>
          </a:p>
          <a:p>
            <a:pPr algn="just"/>
            <a:r>
              <a:rPr lang="en-GB" sz="3200" dirty="0"/>
              <a:t>All the above needs to be considered in updating the index, i.e. both specific costs and normative assumptions</a:t>
            </a:r>
          </a:p>
        </p:txBody>
      </p:sp>
      <p:sp>
        <p:nvSpPr>
          <p:cNvPr id="4" name="Slide Number Placeholder 3"/>
          <p:cNvSpPr>
            <a:spLocks noGrp="1"/>
          </p:cNvSpPr>
          <p:nvPr>
            <p:ph type="sldNum" sz="quarter" idx="12"/>
          </p:nvPr>
        </p:nvSpPr>
        <p:spPr/>
        <p:txBody>
          <a:bodyPr/>
          <a:lstStyle/>
          <a:p>
            <a:fld id="{3A98EE3D-8CD1-4C3F-BD1C-C98C9596463C}" type="slidenum">
              <a:rPr lang="en-US" smtClean="0"/>
              <a:t>4</a:t>
            </a:fld>
            <a:endParaRPr lang="en-US" dirty="0"/>
          </a:p>
        </p:txBody>
      </p:sp>
    </p:spTree>
    <p:extLst>
      <p:ext uri="{BB962C8B-B14F-4D97-AF65-F5344CB8AC3E}">
        <p14:creationId xmlns:p14="http://schemas.microsoft.com/office/powerpoint/2010/main" val="3194458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92090"/>
            <a:ext cx="11029616" cy="1188720"/>
          </a:xfrm>
        </p:spPr>
        <p:txBody>
          <a:bodyPr>
            <a:normAutofit fontScale="90000"/>
          </a:bodyPr>
          <a:lstStyle/>
          <a:p>
            <a:r>
              <a:rPr lang="en-GB" sz="4800" b="1" cap="none" dirty="0">
                <a:solidFill>
                  <a:schemeClr val="accent6">
                    <a:lumMod val="50000"/>
                  </a:schemeClr>
                </a:solidFill>
              </a:rPr>
              <a:t>Alternative methods to estimate the needs index </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2" y="1922195"/>
            <a:ext cx="11029615" cy="4360334"/>
          </a:xfrm>
        </p:spPr>
        <p:txBody>
          <a:bodyPr>
            <a:normAutofit fontScale="55000" lnSpcReduction="20000"/>
          </a:bodyPr>
          <a:lstStyle/>
          <a:p>
            <a:pPr algn="just"/>
            <a:r>
              <a:rPr lang="en-GB" sz="3200" dirty="0"/>
              <a:t>When estimating a needs index, each country tends to adopt an approach that combines:</a:t>
            </a:r>
          </a:p>
          <a:p>
            <a:pPr lvl="1" algn="just"/>
            <a:r>
              <a:rPr lang="en-GB" sz="2900" dirty="0"/>
              <a:t>Empirical measures</a:t>
            </a:r>
          </a:p>
          <a:p>
            <a:pPr lvl="1" algn="just"/>
            <a:r>
              <a:rPr lang="en-GB" sz="2900" dirty="0"/>
              <a:t>Expert opinions</a:t>
            </a:r>
          </a:p>
          <a:p>
            <a:pPr algn="just"/>
            <a:r>
              <a:rPr lang="en-GB" sz="3200" dirty="0"/>
              <a:t>Empirical measures have limitations because what we observe empirically is affected by what people manage to consume, rather than what they should consume</a:t>
            </a:r>
          </a:p>
          <a:p>
            <a:pPr algn="just"/>
            <a:r>
              <a:rPr lang="en-GB" sz="3200" dirty="0"/>
              <a:t>There are four main methods to calculate needs indexes:</a:t>
            </a:r>
          </a:p>
          <a:p>
            <a:pPr marL="838350" lvl="1" indent="-514350" algn="just">
              <a:buFont typeface="+mj-lt"/>
              <a:buAutoNum type="arabicPeriod"/>
            </a:pPr>
            <a:r>
              <a:rPr lang="en-GB" sz="2900" dirty="0"/>
              <a:t>Determination of cost of basket of goods (main method used in Georgia with the ISET paper). With this method the selection of goods to include is primarily done by experts</a:t>
            </a:r>
          </a:p>
          <a:p>
            <a:pPr marL="838350" lvl="1" indent="-514350" algn="just">
              <a:buFont typeface="+mj-lt"/>
              <a:buAutoNum type="arabicPeriod"/>
            </a:pPr>
            <a:r>
              <a:rPr lang="en-GB" sz="2900" dirty="0"/>
              <a:t>Analysis of consumption patterns. This approach observes differences in consumption shares across household types, inferring living conditions from the food share and identifying equivalence scales from different levels of consumptions and households’ composition</a:t>
            </a:r>
          </a:p>
          <a:p>
            <a:pPr marL="838350" lvl="1" indent="-514350" algn="just">
              <a:buFont typeface="+mj-lt"/>
              <a:buAutoNum type="arabicPeriod"/>
            </a:pPr>
            <a:r>
              <a:rPr lang="en-GB" sz="2900" dirty="0"/>
              <a:t>Living standard approach: </a:t>
            </a:r>
            <a:r>
              <a:rPr lang="en-GB" sz="2800" dirty="0"/>
              <a:t>consumption expenditure of different households are compared when they provide the same level of living standard (measured using different proxies)  - primarily empirically driven</a:t>
            </a:r>
          </a:p>
          <a:p>
            <a:pPr marL="838350" lvl="1" indent="-514350" algn="just">
              <a:buFont typeface="+mj-lt"/>
              <a:buAutoNum type="arabicPeriod"/>
            </a:pPr>
            <a:r>
              <a:rPr lang="en-GB" sz="2900" dirty="0"/>
              <a:t>Use of Minimum Income Questions – primarily empirically driven</a:t>
            </a:r>
          </a:p>
        </p:txBody>
      </p:sp>
      <p:sp>
        <p:nvSpPr>
          <p:cNvPr id="4" name="Slide Number Placeholder 3"/>
          <p:cNvSpPr>
            <a:spLocks noGrp="1"/>
          </p:cNvSpPr>
          <p:nvPr>
            <p:ph type="sldNum" sz="quarter" idx="12"/>
          </p:nvPr>
        </p:nvSpPr>
        <p:spPr/>
        <p:txBody>
          <a:bodyPr/>
          <a:lstStyle/>
          <a:p>
            <a:fld id="{3A98EE3D-8CD1-4C3F-BD1C-C98C9596463C}" type="slidenum">
              <a:rPr lang="en-US" smtClean="0"/>
              <a:t>5</a:t>
            </a:fld>
            <a:endParaRPr lang="en-US" dirty="0"/>
          </a:p>
        </p:txBody>
      </p:sp>
    </p:spTree>
    <p:extLst>
      <p:ext uri="{BB962C8B-B14F-4D97-AF65-F5344CB8AC3E}">
        <p14:creationId xmlns:p14="http://schemas.microsoft.com/office/powerpoint/2010/main" val="2960293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92090"/>
            <a:ext cx="11029616" cy="1188720"/>
          </a:xfrm>
        </p:spPr>
        <p:txBody>
          <a:bodyPr>
            <a:normAutofit/>
          </a:bodyPr>
          <a:lstStyle/>
          <a:p>
            <a:r>
              <a:rPr lang="en-GB" sz="4800" b="1" cap="none" dirty="0">
                <a:solidFill>
                  <a:schemeClr val="accent6">
                    <a:lumMod val="50000"/>
                  </a:schemeClr>
                </a:solidFill>
              </a:rPr>
              <a:t>1. Costs of basket of goods</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2" y="2057399"/>
            <a:ext cx="11029615" cy="4282441"/>
          </a:xfrm>
        </p:spPr>
        <p:txBody>
          <a:bodyPr>
            <a:normAutofit fontScale="70000" lnSpcReduction="20000"/>
          </a:bodyPr>
          <a:lstStyle/>
          <a:p>
            <a:r>
              <a:rPr lang="en-GB" sz="3200" dirty="0"/>
              <a:t>This approach identifies the basket of items that each person should consume and how this differs for certain sub-groups of people (based on age, sex, health, etc.), thus determining equivalence scales</a:t>
            </a:r>
          </a:p>
          <a:p>
            <a:r>
              <a:rPr lang="en-GB" sz="3200" dirty="0"/>
              <a:t>The starting point is usually food needs which are commonly defined in terms of calorie intake and sometimes considering also other nutritional standards (proteins, etc.)</a:t>
            </a:r>
          </a:p>
          <a:p>
            <a:r>
              <a:rPr lang="en-GB" sz="3200" dirty="0"/>
              <a:t>Needs for non-food items are then determined, these are either expressed in relation to food consumption expenditure, but usually excluding some non-necessary or negative items (for example gambling, cigarettes, etc.) and then considering consumption items typical of certain groups: medical needs, educational needs, etc. </a:t>
            </a:r>
          </a:p>
          <a:p>
            <a:r>
              <a:rPr lang="en-GB" sz="3200" dirty="0"/>
              <a:t>There is much more subjectivity in the choice of quantity and type of non-food items that enter the consumption baskets</a:t>
            </a:r>
          </a:p>
        </p:txBody>
      </p:sp>
      <p:sp>
        <p:nvSpPr>
          <p:cNvPr id="4" name="Slide Number Placeholder 3"/>
          <p:cNvSpPr>
            <a:spLocks noGrp="1"/>
          </p:cNvSpPr>
          <p:nvPr>
            <p:ph type="sldNum" sz="quarter" idx="12"/>
          </p:nvPr>
        </p:nvSpPr>
        <p:spPr/>
        <p:txBody>
          <a:bodyPr/>
          <a:lstStyle/>
          <a:p>
            <a:fld id="{3A98EE3D-8CD1-4C3F-BD1C-C98C9596463C}" type="slidenum">
              <a:rPr lang="en-US" smtClean="0"/>
              <a:t>6</a:t>
            </a:fld>
            <a:endParaRPr lang="en-US" dirty="0"/>
          </a:p>
        </p:txBody>
      </p:sp>
    </p:spTree>
    <p:extLst>
      <p:ext uri="{BB962C8B-B14F-4D97-AF65-F5344CB8AC3E}">
        <p14:creationId xmlns:p14="http://schemas.microsoft.com/office/powerpoint/2010/main" val="31108809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92090"/>
            <a:ext cx="11029616" cy="1188720"/>
          </a:xfrm>
        </p:spPr>
        <p:txBody>
          <a:bodyPr>
            <a:normAutofit/>
          </a:bodyPr>
          <a:lstStyle/>
          <a:p>
            <a:r>
              <a:rPr lang="en-GB" sz="4800" b="1" cap="none" dirty="0">
                <a:solidFill>
                  <a:schemeClr val="accent6">
                    <a:lumMod val="50000"/>
                  </a:schemeClr>
                </a:solidFill>
              </a:rPr>
              <a:t>2. Use of consumption patterns</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2" y="1940561"/>
            <a:ext cx="11029615" cy="4483354"/>
          </a:xfrm>
        </p:spPr>
        <p:txBody>
          <a:bodyPr>
            <a:normAutofit fontScale="70000" lnSpcReduction="20000"/>
          </a:bodyPr>
          <a:lstStyle/>
          <a:p>
            <a:pPr algn="just"/>
            <a:r>
              <a:rPr lang="en-GB" sz="3200" dirty="0"/>
              <a:t>This approach relies more on observed consumption patterns in identifying some of the different needs across households</a:t>
            </a:r>
          </a:p>
          <a:p>
            <a:pPr algn="just"/>
            <a:r>
              <a:rPr lang="en-GB" sz="3200" dirty="0"/>
              <a:t>By using the Engel law, which stipulates that household welfare increases when the food share declines, and that households with a similar food share have a similar level of welfare, we can look at ‘essential needs’ for different household types </a:t>
            </a:r>
          </a:p>
          <a:p>
            <a:pPr algn="just"/>
            <a:r>
              <a:rPr lang="en-GB" sz="3200" dirty="0"/>
              <a:t>The analysis of consumption patterns should find evidence supporting the identification of ‘special goods’</a:t>
            </a:r>
          </a:p>
          <a:p>
            <a:pPr lvl="1" algn="just"/>
            <a:r>
              <a:rPr lang="en-GB" sz="2900" dirty="0"/>
              <a:t>For example, share of health expenditure is higher among households with at least one PWD</a:t>
            </a:r>
          </a:p>
          <a:p>
            <a:pPr lvl="1" algn="just"/>
            <a:r>
              <a:rPr lang="en-GB" sz="2900" dirty="0"/>
              <a:t>Or education expenditure is higher among households with children in school age</a:t>
            </a:r>
          </a:p>
          <a:p>
            <a:pPr algn="just"/>
            <a:r>
              <a:rPr lang="en-GB" sz="3200" dirty="0"/>
              <a:t>We can use this approach to confirm the choice of the ‘special goods’ in the current ISET methodology and verify whether they are: 1) appropriate and 2) complete</a:t>
            </a:r>
          </a:p>
        </p:txBody>
      </p:sp>
      <p:sp>
        <p:nvSpPr>
          <p:cNvPr id="4" name="Slide Number Placeholder 3"/>
          <p:cNvSpPr>
            <a:spLocks noGrp="1"/>
          </p:cNvSpPr>
          <p:nvPr>
            <p:ph type="sldNum" sz="quarter" idx="12"/>
          </p:nvPr>
        </p:nvSpPr>
        <p:spPr/>
        <p:txBody>
          <a:bodyPr/>
          <a:lstStyle/>
          <a:p>
            <a:fld id="{3A98EE3D-8CD1-4C3F-BD1C-C98C9596463C}" type="slidenum">
              <a:rPr lang="en-US" smtClean="0"/>
              <a:t>7</a:t>
            </a:fld>
            <a:endParaRPr lang="en-US" dirty="0"/>
          </a:p>
        </p:txBody>
      </p:sp>
    </p:spTree>
    <p:extLst>
      <p:ext uri="{BB962C8B-B14F-4D97-AF65-F5344CB8AC3E}">
        <p14:creationId xmlns:p14="http://schemas.microsoft.com/office/powerpoint/2010/main" val="19822438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800" b="1" cap="none" dirty="0">
                <a:solidFill>
                  <a:schemeClr val="accent6">
                    <a:lumMod val="50000"/>
                  </a:schemeClr>
                </a:solidFill>
              </a:rPr>
              <a:t>3. Use of living standard approach</a:t>
            </a:r>
            <a:endParaRPr lang="en-GB" sz="4800" dirty="0"/>
          </a:p>
        </p:txBody>
      </p:sp>
      <p:sp>
        <p:nvSpPr>
          <p:cNvPr id="6" name="Content Placeholder 5"/>
          <p:cNvSpPr>
            <a:spLocks noGrp="1"/>
          </p:cNvSpPr>
          <p:nvPr>
            <p:ph sz="quarter" idx="4"/>
          </p:nvPr>
        </p:nvSpPr>
        <p:spPr>
          <a:xfrm>
            <a:off x="8569924" y="2037090"/>
            <a:ext cx="3182194" cy="4236710"/>
          </a:xfrm>
        </p:spPr>
        <p:txBody>
          <a:bodyPr>
            <a:noAutofit/>
          </a:bodyPr>
          <a:lstStyle/>
          <a:p>
            <a:r>
              <a:rPr lang="en-GB" sz="1800" dirty="0"/>
              <a:t>In this approach it is essential to carefully identify the proxy for the standard of living: self-reported level of welfare or asset index</a:t>
            </a:r>
          </a:p>
          <a:p>
            <a:r>
              <a:rPr lang="en-GB" sz="1800" dirty="0"/>
              <a:t>In other countries this approach has been used specifically to understand the extra cost of disability</a:t>
            </a:r>
          </a:p>
          <a:p>
            <a:r>
              <a:rPr lang="en-GB" sz="1800" dirty="0"/>
              <a:t>We can use this approach to validate size of equivalence scales</a:t>
            </a:r>
          </a:p>
        </p:txBody>
      </p:sp>
      <p:cxnSp>
        <p:nvCxnSpPr>
          <p:cNvPr id="7" name="Straight Arrow Connector 6"/>
          <p:cNvCxnSpPr/>
          <p:nvPr/>
        </p:nvCxnSpPr>
        <p:spPr>
          <a:xfrm flipV="1">
            <a:off x="1068560" y="2219769"/>
            <a:ext cx="0" cy="3531793"/>
          </a:xfrm>
          <a:prstGeom prst="straightConnector1">
            <a:avLst/>
          </a:prstGeom>
          <a:noFill/>
          <a:ln w="38100" cap="flat" cmpd="sng" algn="ctr">
            <a:solidFill>
              <a:srgbClr val="002060"/>
            </a:solidFill>
            <a:prstDash val="solid"/>
            <a:miter lim="800000"/>
            <a:tailEnd type="triangle"/>
          </a:ln>
          <a:effectLst/>
        </p:spPr>
      </p:cxnSp>
      <p:cxnSp>
        <p:nvCxnSpPr>
          <p:cNvPr id="8" name="Straight Arrow Connector 7"/>
          <p:cNvCxnSpPr/>
          <p:nvPr/>
        </p:nvCxnSpPr>
        <p:spPr>
          <a:xfrm>
            <a:off x="890381" y="5568883"/>
            <a:ext cx="6942078" cy="0"/>
          </a:xfrm>
          <a:prstGeom prst="straightConnector1">
            <a:avLst/>
          </a:prstGeom>
          <a:noFill/>
          <a:ln w="38100" cap="flat" cmpd="sng" algn="ctr">
            <a:solidFill>
              <a:srgbClr val="002060"/>
            </a:solidFill>
            <a:prstDash val="solid"/>
            <a:miter lim="800000"/>
            <a:tailEnd type="triangle"/>
          </a:ln>
          <a:effectLst/>
        </p:spPr>
      </p:cxnSp>
      <p:sp>
        <p:nvSpPr>
          <p:cNvPr id="9" name="TextBox 8"/>
          <p:cNvSpPr txBox="1"/>
          <p:nvPr/>
        </p:nvSpPr>
        <p:spPr>
          <a:xfrm>
            <a:off x="1246740" y="2037090"/>
            <a:ext cx="1544221" cy="1200329"/>
          </a:xfrm>
          <a:prstGeom prst="rect">
            <a:avLst/>
          </a:prstGeom>
          <a:noFill/>
        </p:spPr>
        <p:txBody>
          <a:bodyPr wrap="square" rtlCol="0">
            <a:spAutoFit/>
          </a:bodyPr>
          <a:lstStyle/>
          <a:p>
            <a:r>
              <a:rPr lang="en-GB" dirty="0">
                <a:solidFill>
                  <a:srgbClr val="0B1F51"/>
                </a:solidFill>
              </a:rPr>
              <a:t>Measure of standard of living (non-monetary)</a:t>
            </a:r>
          </a:p>
        </p:txBody>
      </p:sp>
      <p:sp>
        <p:nvSpPr>
          <p:cNvPr id="10" name="TextBox 9"/>
          <p:cNvSpPr txBox="1"/>
          <p:nvPr/>
        </p:nvSpPr>
        <p:spPr>
          <a:xfrm>
            <a:off x="5609731" y="5751562"/>
            <a:ext cx="2375724" cy="646331"/>
          </a:xfrm>
          <a:prstGeom prst="rect">
            <a:avLst/>
          </a:prstGeom>
          <a:noFill/>
        </p:spPr>
        <p:txBody>
          <a:bodyPr wrap="square" rtlCol="0">
            <a:spAutoFit/>
          </a:bodyPr>
          <a:lstStyle/>
          <a:p>
            <a:r>
              <a:rPr lang="en-GB" dirty="0">
                <a:solidFill>
                  <a:srgbClr val="0B1F51"/>
                </a:solidFill>
              </a:rPr>
              <a:t>Consumption expenditure</a:t>
            </a:r>
          </a:p>
        </p:txBody>
      </p:sp>
      <p:sp>
        <p:nvSpPr>
          <p:cNvPr id="11" name="Freeform 10"/>
          <p:cNvSpPr/>
          <p:nvPr/>
        </p:nvSpPr>
        <p:spPr>
          <a:xfrm>
            <a:off x="1692334" y="2524863"/>
            <a:ext cx="3931662" cy="2412842"/>
          </a:xfrm>
          <a:custGeom>
            <a:avLst/>
            <a:gdLst>
              <a:gd name="connsiteX0" fmla="*/ 0 w 4766734"/>
              <a:gd name="connsiteY0" fmla="*/ 2853267 h 2853267"/>
              <a:gd name="connsiteX1" fmla="*/ 838200 w 4766734"/>
              <a:gd name="connsiteY1" fmla="*/ 1117600 h 2853267"/>
              <a:gd name="connsiteX2" fmla="*/ 3098800 w 4766734"/>
              <a:gd name="connsiteY2" fmla="*/ 254000 h 2853267"/>
              <a:gd name="connsiteX3" fmla="*/ 4766734 w 4766734"/>
              <a:gd name="connsiteY3" fmla="*/ 0 h 2853267"/>
            </a:gdLst>
            <a:ahLst/>
            <a:cxnLst>
              <a:cxn ang="0">
                <a:pos x="connsiteX0" y="connsiteY0"/>
              </a:cxn>
              <a:cxn ang="0">
                <a:pos x="connsiteX1" y="connsiteY1"/>
              </a:cxn>
              <a:cxn ang="0">
                <a:pos x="connsiteX2" y="connsiteY2"/>
              </a:cxn>
              <a:cxn ang="0">
                <a:pos x="connsiteX3" y="connsiteY3"/>
              </a:cxn>
            </a:cxnLst>
            <a:rect l="l" t="t" r="r" b="b"/>
            <a:pathLst>
              <a:path w="4766734" h="2853267">
                <a:moveTo>
                  <a:pt x="0" y="2853267"/>
                </a:moveTo>
                <a:cubicBezTo>
                  <a:pt x="160866" y="2202039"/>
                  <a:pt x="321733" y="1550811"/>
                  <a:pt x="838200" y="1117600"/>
                </a:cubicBezTo>
                <a:cubicBezTo>
                  <a:pt x="1354667" y="684389"/>
                  <a:pt x="2444044" y="440267"/>
                  <a:pt x="3098800" y="254000"/>
                </a:cubicBezTo>
                <a:cubicBezTo>
                  <a:pt x="3753556" y="67733"/>
                  <a:pt x="4260145" y="33866"/>
                  <a:pt x="4766734" y="0"/>
                </a:cubicBezTo>
              </a:path>
            </a:pathLst>
          </a:custGeom>
          <a:noFill/>
          <a:ln w="12700" cap="flat" cmpd="sng" algn="ctr">
            <a:solidFill>
              <a:srgbClr val="0B1F5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12" name="Freeform 11"/>
          <p:cNvSpPr/>
          <p:nvPr/>
        </p:nvSpPr>
        <p:spPr>
          <a:xfrm>
            <a:off x="2125919" y="2790683"/>
            <a:ext cx="3931662" cy="2412842"/>
          </a:xfrm>
          <a:custGeom>
            <a:avLst/>
            <a:gdLst>
              <a:gd name="connsiteX0" fmla="*/ 0 w 4766734"/>
              <a:gd name="connsiteY0" fmla="*/ 2853267 h 2853267"/>
              <a:gd name="connsiteX1" fmla="*/ 838200 w 4766734"/>
              <a:gd name="connsiteY1" fmla="*/ 1117600 h 2853267"/>
              <a:gd name="connsiteX2" fmla="*/ 3098800 w 4766734"/>
              <a:gd name="connsiteY2" fmla="*/ 254000 h 2853267"/>
              <a:gd name="connsiteX3" fmla="*/ 4766734 w 4766734"/>
              <a:gd name="connsiteY3" fmla="*/ 0 h 2853267"/>
            </a:gdLst>
            <a:ahLst/>
            <a:cxnLst>
              <a:cxn ang="0">
                <a:pos x="connsiteX0" y="connsiteY0"/>
              </a:cxn>
              <a:cxn ang="0">
                <a:pos x="connsiteX1" y="connsiteY1"/>
              </a:cxn>
              <a:cxn ang="0">
                <a:pos x="connsiteX2" y="connsiteY2"/>
              </a:cxn>
              <a:cxn ang="0">
                <a:pos x="connsiteX3" y="connsiteY3"/>
              </a:cxn>
            </a:cxnLst>
            <a:rect l="l" t="t" r="r" b="b"/>
            <a:pathLst>
              <a:path w="4766734" h="2853267">
                <a:moveTo>
                  <a:pt x="0" y="2853267"/>
                </a:moveTo>
                <a:cubicBezTo>
                  <a:pt x="160866" y="2202039"/>
                  <a:pt x="321733" y="1550811"/>
                  <a:pt x="838200" y="1117600"/>
                </a:cubicBezTo>
                <a:cubicBezTo>
                  <a:pt x="1354667" y="684389"/>
                  <a:pt x="2444044" y="440267"/>
                  <a:pt x="3098800" y="254000"/>
                </a:cubicBezTo>
                <a:cubicBezTo>
                  <a:pt x="3753556" y="67733"/>
                  <a:pt x="4260145" y="33866"/>
                  <a:pt x="4766734" y="0"/>
                </a:cubicBezTo>
              </a:path>
            </a:pathLst>
          </a:custGeom>
          <a:noFill/>
          <a:ln w="12700" cap="flat" cmpd="sng" algn="ctr">
            <a:solidFill>
              <a:srgbClr val="0B1F5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13" name="TextBox 12"/>
          <p:cNvSpPr txBox="1"/>
          <p:nvPr/>
        </p:nvSpPr>
        <p:spPr>
          <a:xfrm>
            <a:off x="6057581" y="2706913"/>
            <a:ext cx="2417283" cy="646331"/>
          </a:xfrm>
          <a:prstGeom prst="rect">
            <a:avLst/>
          </a:prstGeom>
          <a:noFill/>
        </p:spPr>
        <p:txBody>
          <a:bodyPr wrap="square" rtlCol="0">
            <a:spAutoFit/>
          </a:bodyPr>
          <a:lstStyle/>
          <a:p>
            <a:r>
              <a:rPr lang="en-GB" dirty="0">
                <a:solidFill>
                  <a:srgbClr val="0B1F51"/>
                </a:solidFill>
                <a:latin typeface="+mj-lt"/>
              </a:rPr>
              <a:t>Household type B (1 more member than A)</a:t>
            </a:r>
          </a:p>
        </p:txBody>
      </p:sp>
      <p:sp>
        <p:nvSpPr>
          <p:cNvPr id="14" name="TextBox 13"/>
          <p:cNvSpPr txBox="1"/>
          <p:nvPr/>
        </p:nvSpPr>
        <p:spPr>
          <a:xfrm>
            <a:off x="5641829" y="2333697"/>
            <a:ext cx="2494510" cy="369332"/>
          </a:xfrm>
          <a:prstGeom prst="rect">
            <a:avLst/>
          </a:prstGeom>
          <a:noFill/>
        </p:spPr>
        <p:txBody>
          <a:bodyPr wrap="square" rtlCol="0">
            <a:spAutoFit/>
          </a:bodyPr>
          <a:lstStyle/>
          <a:p>
            <a:r>
              <a:rPr lang="en-GB" dirty="0">
                <a:solidFill>
                  <a:srgbClr val="0B1F51"/>
                </a:solidFill>
              </a:rPr>
              <a:t>Household type A</a:t>
            </a:r>
          </a:p>
        </p:txBody>
      </p:sp>
      <p:cxnSp>
        <p:nvCxnSpPr>
          <p:cNvPr id="15" name="Straight Connector 14"/>
          <p:cNvCxnSpPr/>
          <p:nvPr/>
        </p:nvCxnSpPr>
        <p:spPr>
          <a:xfrm>
            <a:off x="1075543" y="3620307"/>
            <a:ext cx="1893597" cy="0"/>
          </a:xfrm>
          <a:prstGeom prst="line">
            <a:avLst/>
          </a:prstGeom>
          <a:noFill/>
          <a:ln w="28575" cap="flat" cmpd="sng" algn="ctr">
            <a:solidFill>
              <a:srgbClr val="0B1F51"/>
            </a:solidFill>
            <a:prstDash val="sysDash"/>
            <a:miter lim="800000"/>
          </a:ln>
          <a:effectLst/>
        </p:spPr>
      </p:cxnSp>
      <p:cxnSp>
        <p:nvCxnSpPr>
          <p:cNvPr id="16" name="Straight Connector 15"/>
          <p:cNvCxnSpPr/>
          <p:nvPr/>
        </p:nvCxnSpPr>
        <p:spPr>
          <a:xfrm>
            <a:off x="2197029" y="3620307"/>
            <a:ext cx="772110" cy="0"/>
          </a:xfrm>
          <a:prstGeom prst="line">
            <a:avLst/>
          </a:prstGeom>
          <a:noFill/>
          <a:ln w="76200" cap="flat" cmpd="sng" algn="ctr">
            <a:solidFill>
              <a:srgbClr val="0B1F51"/>
            </a:solidFill>
            <a:prstDash val="solid"/>
            <a:miter lim="800000"/>
          </a:ln>
          <a:effectLst/>
        </p:spPr>
      </p:cxnSp>
      <p:cxnSp>
        <p:nvCxnSpPr>
          <p:cNvPr id="17" name="Straight Arrow Connector 16"/>
          <p:cNvCxnSpPr/>
          <p:nvPr/>
        </p:nvCxnSpPr>
        <p:spPr>
          <a:xfrm>
            <a:off x="2612781" y="3681200"/>
            <a:ext cx="475145" cy="548037"/>
          </a:xfrm>
          <a:prstGeom prst="straightConnector1">
            <a:avLst/>
          </a:prstGeom>
          <a:noFill/>
          <a:ln w="6350" cap="flat" cmpd="sng" algn="ctr">
            <a:solidFill>
              <a:srgbClr val="0B1F51"/>
            </a:solidFill>
            <a:prstDash val="solid"/>
            <a:miter lim="800000"/>
            <a:tailEnd type="triangle"/>
          </a:ln>
          <a:effectLst/>
        </p:spPr>
      </p:cxnSp>
      <p:sp>
        <p:nvSpPr>
          <p:cNvPr id="18" name="TextBox 17"/>
          <p:cNvSpPr txBox="1"/>
          <p:nvPr/>
        </p:nvSpPr>
        <p:spPr>
          <a:xfrm>
            <a:off x="3206712" y="4168344"/>
            <a:ext cx="1900579" cy="369332"/>
          </a:xfrm>
          <a:prstGeom prst="rect">
            <a:avLst/>
          </a:prstGeom>
          <a:noFill/>
        </p:spPr>
        <p:txBody>
          <a:bodyPr wrap="square" rtlCol="0">
            <a:spAutoFit/>
          </a:bodyPr>
          <a:lstStyle/>
          <a:p>
            <a:r>
              <a:rPr lang="en-GB" dirty="0">
                <a:solidFill>
                  <a:srgbClr val="0B1F51"/>
                </a:solidFill>
              </a:rPr>
              <a:t>Extra Cost</a:t>
            </a:r>
          </a:p>
        </p:txBody>
      </p:sp>
      <p:sp>
        <p:nvSpPr>
          <p:cNvPr id="20" name="Slide Number Placeholder 19"/>
          <p:cNvSpPr>
            <a:spLocks noGrp="1"/>
          </p:cNvSpPr>
          <p:nvPr>
            <p:ph type="sldNum" sz="quarter" idx="12"/>
          </p:nvPr>
        </p:nvSpPr>
        <p:spPr/>
        <p:txBody>
          <a:bodyPr/>
          <a:lstStyle/>
          <a:p>
            <a:fld id="{3A98EE3D-8CD1-4C3F-BD1C-C98C9596463C}" type="slidenum">
              <a:rPr lang="en-US" smtClean="0"/>
              <a:t>8</a:t>
            </a:fld>
            <a:endParaRPr lang="en-US" dirty="0"/>
          </a:p>
        </p:txBody>
      </p:sp>
    </p:spTree>
    <p:extLst>
      <p:ext uri="{BB962C8B-B14F-4D97-AF65-F5344CB8AC3E}">
        <p14:creationId xmlns:p14="http://schemas.microsoft.com/office/powerpoint/2010/main" val="197223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p:bldP spid="14" grpId="0"/>
      <p:bldP spid="1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34940"/>
            <a:ext cx="11029616" cy="1188720"/>
          </a:xfrm>
        </p:spPr>
        <p:txBody>
          <a:bodyPr>
            <a:normAutofit fontScale="90000"/>
          </a:bodyPr>
          <a:lstStyle/>
          <a:p>
            <a:r>
              <a:rPr lang="en-GB" sz="4800" b="1" cap="none" dirty="0">
                <a:solidFill>
                  <a:schemeClr val="accent6">
                    <a:lumMod val="50000"/>
                  </a:schemeClr>
                </a:solidFill>
              </a:rPr>
              <a:t>4. Use of Minimum Income question (MIQ)</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2" y="2057399"/>
            <a:ext cx="11029615" cy="4207933"/>
          </a:xfrm>
        </p:spPr>
        <p:txBody>
          <a:bodyPr>
            <a:normAutofit fontScale="77500" lnSpcReduction="20000"/>
          </a:bodyPr>
          <a:lstStyle/>
          <a:p>
            <a:pPr algn="just"/>
            <a:r>
              <a:rPr lang="en-GB" sz="3200" dirty="0"/>
              <a:t>Households are asked to specify the income that their household needs in order to satisfy their basic needs (MIQ)</a:t>
            </a:r>
          </a:p>
          <a:p>
            <a:pPr algn="just"/>
            <a:r>
              <a:rPr lang="en-GB" sz="3200" dirty="0"/>
              <a:t>Also the HIES in Georgia collects this information</a:t>
            </a:r>
          </a:p>
          <a:p>
            <a:pPr algn="just"/>
            <a:r>
              <a:rPr lang="en-GB" sz="3200" dirty="0"/>
              <a:t>The answer to this question can be used to calculate income required by different household types and then indirectly estimate equivalence scales</a:t>
            </a:r>
          </a:p>
          <a:p>
            <a:pPr algn="just"/>
            <a:r>
              <a:rPr lang="en-GB" sz="3200" dirty="0"/>
              <a:t>This method controls for various characteristics of the household: level of income, living in urban/rural areas, share of consumption from own production, house ownership, etc.</a:t>
            </a:r>
          </a:p>
          <a:p>
            <a:pPr algn="just"/>
            <a:r>
              <a:rPr lang="en-GB" sz="3200" dirty="0"/>
              <a:t>Such analysis would provide alternative equivalence scales as a way to check the proposed equivalence scales in the revised needs index</a:t>
            </a:r>
          </a:p>
        </p:txBody>
      </p:sp>
      <p:sp>
        <p:nvSpPr>
          <p:cNvPr id="4" name="Slide Number Placeholder 3"/>
          <p:cNvSpPr>
            <a:spLocks noGrp="1"/>
          </p:cNvSpPr>
          <p:nvPr>
            <p:ph type="sldNum" sz="quarter" idx="12"/>
          </p:nvPr>
        </p:nvSpPr>
        <p:spPr/>
        <p:txBody>
          <a:bodyPr/>
          <a:lstStyle/>
          <a:p>
            <a:fld id="{3A98EE3D-8CD1-4C3F-BD1C-C98C9596463C}" type="slidenum">
              <a:rPr lang="en-US" smtClean="0"/>
              <a:t>9</a:t>
            </a:fld>
            <a:endParaRPr lang="en-US" dirty="0"/>
          </a:p>
        </p:txBody>
      </p:sp>
    </p:spTree>
    <p:extLst>
      <p:ext uri="{BB962C8B-B14F-4D97-AF65-F5344CB8AC3E}">
        <p14:creationId xmlns:p14="http://schemas.microsoft.com/office/powerpoint/2010/main" val="3592925605"/>
      </p:ext>
    </p:extLst>
  </p:cSld>
  <p:clrMapOvr>
    <a:masterClrMapping/>
  </p:clrMapOvr>
</p:sld>
</file>

<file path=ppt/theme/theme1.xml><?xml version="1.0" encoding="utf-8"?>
<a:theme xmlns:a="http://schemas.openxmlformats.org/drawingml/2006/main" name="DividendVTI">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Candara">
      <a:maj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2834bc84-a818-4cb9-8b4d-5179cfe104eb"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787EA3DE823DC489E44BF4CD2C2AF9F" ma:contentTypeVersion="13" ma:contentTypeDescription="Create a new document." ma:contentTypeScope="" ma:versionID="e8b632d25f0261b12fe555f249d89945">
  <xsd:schema xmlns:xsd="http://www.w3.org/2001/XMLSchema" xmlns:xs="http://www.w3.org/2001/XMLSchema" xmlns:p="http://schemas.microsoft.com/office/2006/metadata/properties" xmlns:ns3="543abfbf-1b39-4535-8b1b-c72a4cdaa484" xmlns:ns4="2834bc84-a818-4cb9-8b4d-5179cfe104eb" targetNamespace="http://schemas.microsoft.com/office/2006/metadata/properties" ma:root="true" ma:fieldsID="e7515b8196c25d94a581151e2348f84d" ns3:_="" ns4:_="">
    <xsd:import namespace="543abfbf-1b39-4535-8b1b-c72a4cdaa484"/>
    <xsd:import namespace="2834bc84-a818-4cb9-8b4d-5179cfe104eb"/>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43abfbf-1b39-4535-8b1b-c72a4cdaa484"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834bc84-a818-4cb9-8b4d-5179cfe104eb"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Location" ma:index="15" nillable="true" ma:displayName="MediaServiceLocation" ma:internalName="MediaServiceLocatio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BD2D995-20F0-4C14-BF62-1248AB4B484D}">
  <ds:schemaRefs>
    <ds:schemaRef ds:uri="http://schemas.openxmlformats.org/package/2006/metadata/core-properties"/>
    <ds:schemaRef ds:uri="http://purl.org/dc/terms/"/>
    <ds:schemaRef ds:uri="http://purl.org/dc/elements/1.1/"/>
    <ds:schemaRef ds:uri="http://www.w3.org/XML/1998/namespace"/>
    <ds:schemaRef ds:uri="http://schemas.microsoft.com/office/2006/documentManagement/types"/>
    <ds:schemaRef ds:uri="543abfbf-1b39-4535-8b1b-c72a4cdaa484"/>
    <ds:schemaRef ds:uri="http://schemas.microsoft.com/office/2006/metadata/properties"/>
    <ds:schemaRef ds:uri="http://purl.org/dc/dcmitype/"/>
    <ds:schemaRef ds:uri="http://schemas.microsoft.com/office/infopath/2007/PartnerControls"/>
    <ds:schemaRef ds:uri="2834bc84-a818-4cb9-8b4d-5179cfe104eb"/>
  </ds:schemaRefs>
</ds:datastoreItem>
</file>

<file path=customXml/itemProps2.xml><?xml version="1.0" encoding="utf-8"?>
<ds:datastoreItem xmlns:ds="http://schemas.openxmlformats.org/officeDocument/2006/customXml" ds:itemID="{BB3242A4-1E6A-4E02-809C-4A24066EC01D}">
  <ds:schemaRefs>
    <ds:schemaRef ds:uri="http://schemas.microsoft.com/sharepoint/v3/contenttype/forms"/>
  </ds:schemaRefs>
</ds:datastoreItem>
</file>

<file path=customXml/itemProps3.xml><?xml version="1.0" encoding="utf-8"?>
<ds:datastoreItem xmlns:ds="http://schemas.openxmlformats.org/officeDocument/2006/customXml" ds:itemID="{088ECCFC-29F7-4601-BE07-DC386BBAC0B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43abfbf-1b39-4535-8b1b-c72a4cdaa484"/>
    <ds:schemaRef ds:uri="2834bc84-a818-4cb9-8b4d-5179cfe104e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{FE530278-2182-4965-AE0C-FC22266379F5}tf67061901_win32</Template>
  <TotalTime>976</TotalTime>
  <Words>1773</Words>
  <Application>Microsoft Office PowerPoint</Application>
  <PresentationFormat>Widescreen</PresentationFormat>
  <Paragraphs>125</Paragraphs>
  <Slides>14</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Candara</vt:lpstr>
      <vt:lpstr>Wingdings</vt:lpstr>
      <vt:lpstr>Wingdings 2</vt:lpstr>
      <vt:lpstr>DividendVTI</vt:lpstr>
      <vt:lpstr>Needs index revision:</vt:lpstr>
      <vt:lpstr>Outline</vt:lpstr>
      <vt:lpstr>Why the needs index is important</vt:lpstr>
      <vt:lpstr>Reasons to update the needs index</vt:lpstr>
      <vt:lpstr>Alternative methods to estimate the needs index </vt:lpstr>
      <vt:lpstr>1. Costs of basket of goods</vt:lpstr>
      <vt:lpstr>2. Use of consumption patterns</vt:lpstr>
      <vt:lpstr>3. Use of living standard approach</vt:lpstr>
      <vt:lpstr>4. Use of Minimum Income question (MIQ)</vt:lpstr>
      <vt:lpstr>Assessment of the current approach (ISET 2014)</vt:lpstr>
      <vt:lpstr>Comparison with poverty measurement</vt:lpstr>
      <vt:lpstr>Proposed methodology to update the needs index</vt:lpstr>
      <vt:lpstr>Proposed steps in the analysis</vt:lpstr>
      <vt:lpstr>Key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dc:title>
  <dc:creator>Ludo Carraro</dc:creator>
  <cp:lastModifiedBy>Lela Ghongadze</cp:lastModifiedBy>
  <cp:revision>59</cp:revision>
  <dcterms:created xsi:type="dcterms:W3CDTF">2020-11-17T10:48:41Z</dcterms:created>
  <dcterms:modified xsi:type="dcterms:W3CDTF">2021-01-28T08:57:53Z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0x0101007787EA3DE823DC489E44BF4CD2C2AF9F</vt:lpwstr>
  </property>
</Properties>
</file>