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41"/>
  </p:notesMasterIdLst>
  <p:sldIdLst>
    <p:sldId id="289" r:id="rId5"/>
    <p:sldId id="304" r:id="rId6"/>
    <p:sldId id="349" r:id="rId7"/>
    <p:sldId id="291" r:id="rId8"/>
    <p:sldId id="332" r:id="rId9"/>
    <p:sldId id="345" r:id="rId10"/>
    <p:sldId id="331" r:id="rId11"/>
    <p:sldId id="312" r:id="rId12"/>
    <p:sldId id="313" r:id="rId13"/>
    <p:sldId id="336" r:id="rId14"/>
    <p:sldId id="314" r:id="rId15"/>
    <p:sldId id="315" r:id="rId16"/>
    <p:sldId id="316" r:id="rId17"/>
    <p:sldId id="334" r:id="rId18"/>
    <p:sldId id="333" r:id="rId19"/>
    <p:sldId id="329" r:id="rId20"/>
    <p:sldId id="319" r:id="rId21"/>
    <p:sldId id="342" r:id="rId22"/>
    <p:sldId id="348" r:id="rId23"/>
    <p:sldId id="350" r:id="rId24"/>
    <p:sldId id="335" r:id="rId25"/>
    <p:sldId id="317" r:id="rId26"/>
    <p:sldId id="320" r:id="rId27"/>
    <p:sldId id="322" r:id="rId28"/>
    <p:sldId id="323" r:id="rId29"/>
    <p:sldId id="327" r:id="rId30"/>
    <p:sldId id="351" r:id="rId31"/>
    <p:sldId id="346" r:id="rId32"/>
    <p:sldId id="352" r:id="rId33"/>
    <p:sldId id="328" r:id="rId34"/>
    <p:sldId id="339" r:id="rId35"/>
    <p:sldId id="338" r:id="rId36"/>
    <p:sldId id="340" r:id="rId37"/>
    <p:sldId id="341" r:id="rId38"/>
    <p:sldId id="326" r:id="rId39"/>
    <p:sldId id="34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erto Claudio Sormani" initials="RCS" lastIdx="8" clrIdx="0">
    <p:extLst>
      <p:ext uri="{19B8F6BF-5375-455C-9EA6-DF929625EA0E}">
        <p15:presenceInfo xmlns:p15="http://schemas.microsoft.com/office/powerpoint/2012/main" userId="S::rsormani@worldbank.org::e396591f-51d3-4886-8c3b-f9220fd87563" providerId="AD"/>
      </p:ext>
    </p:extLst>
  </p:cmAuthor>
  <p:cmAuthor id="2" name="Maddalena Honorati" initials="MH" lastIdx="35" clrIdx="1">
    <p:extLst>
      <p:ext uri="{19B8F6BF-5375-455C-9EA6-DF929625EA0E}">
        <p15:presenceInfo xmlns:p15="http://schemas.microsoft.com/office/powerpoint/2012/main" userId="S::mhonorati@worldbank.org::227c41b8-153f-4f1c-b34b-5333e6a725d8" providerId="AD"/>
      </p:ext>
    </p:extLst>
  </p:cmAuthor>
  <p:cmAuthor id="3" name="Ludovico Carraro" initials="LC" lastIdx="3" clrIdx="2">
    <p:extLst>
      <p:ext uri="{19B8F6BF-5375-455C-9EA6-DF929625EA0E}">
        <p15:presenceInfo xmlns:p15="http://schemas.microsoft.com/office/powerpoint/2012/main" userId="S-1-5-21-1298681547-1710639334-1544898942-12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55ACE6-AFCC-4DB8-9EB7-A8E9B4579EB8}" v="24" dt="2021-02-19T18:10:16.7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464" autoAdjust="0"/>
  </p:normalViewPr>
  <p:slideViewPr>
    <p:cSldViewPr snapToGrid="0">
      <p:cViewPr varScale="1">
        <p:scale>
          <a:sx n="54" d="100"/>
          <a:sy n="54" d="100"/>
        </p:scale>
        <p:origin x="114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commentAuthors" Target="commentAuthors.xml"/><Relationship Id="rId47"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ddalena Honorati" userId="227c41b8-153f-4f1c-b34b-5333e6a725d8" providerId="ADAL" clId="{B255ACE6-AFCC-4DB8-9EB7-A8E9B4579EB8}"/>
    <pc:docChg chg="undo custSel addSld delSld modSld sldOrd">
      <pc:chgData name="Maddalena Honorati" userId="227c41b8-153f-4f1c-b34b-5333e6a725d8" providerId="ADAL" clId="{B255ACE6-AFCC-4DB8-9EB7-A8E9B4579EB8}" dt="2021-02-19T18:13:18.371" v="1569" actId="20577"/>
      <pc:docMkLst>
        <pc:docMk/>
      </pc:docMkLst>
      <pc:sldChg chg="addSp modSp">
        <pc:chgData name="Maddalena Honorati" userId="227c41b8-153f-4f1c-b34b-5333e6a725d8" providerId="ADAL" clId="{B255ACE6-AFCC-4DB8-9EB7-A8E9B4579EB8}" dt="2021-02-19T17:45:09.001" v="1422" actId="255"/>
        <pc:sldMkLst>
          <pc:docMk/>
          <pc:sldMk cId="4077024095" sldId="289"/>
        </pc:sldMkLst>
        <pc:spChg chg="mod">
          <ac:chgData name="Maddalena Honorati" userId="227c41b8-153f-4f1c-b34b-5333e6a725d8" providerId="ADAL" clId="{B255ACE6-AFCC-4DB8-9EB7-A8E9B4579EB8}" dt="2021-02-19T17:44:41.113" v="1397" actId="113"/>
          <ac:spMkLst>
            <pc:docMk/>
            <pc:sldMk cId="4077024095" sldId="289"/>
            <ac:spMk id="3" creationId="{5BC90FCB-36A9-4EB2-9827-BA826CA4B998}"/>
          </ac:spMkLst>
        </pc:spChg>
        <pc:spChg chg="add mod">
          <ac:chgData name="Maddalena Honorati" userId="227c41b8-153f-4f1c-b34b-5333e6a725d8" providerId="ADAL" clId="{B255ACE6-AFCC-4DB8-9EB7-A8E9B4579EB8}" dt="2021-02-19T17:45:09.001" v="1422" actId="255"/>
          <ac:spMkLst>
            <pc:docMk/>
            <pc:sldMk cId="4077024095" sldId="289"/>
            <ac:spMk id="5" creationId="{9E37C56A-1BD3-4FD0-8F8F-94ABA51667F3}"/>
          </ac:spMkLst>
        </pc:spChg>
        <pc:picChg chg="add mod">
          <ac:chgData name="Maddalena Honorati" userId="227c41b8-153f-4f1c-b34b-5333e6a725d8" providerId="ADAL" clId="{B255ACE6-AFCC-4DB8-9EB7-A8E9B4579EB8}" dt="2021-02-19T17:44:00.771" v="1392" actId="1076"/>
          <ac:picMkLst>
            <pc:docMk/>
            <pc:sldMk cId="4077024095" sldId="289"/>
            <ac:picMk id="4" creationId="{039B6738-B8A4-481F-A494-E092941B6734}"/>
          </ac:picMkLst>
        </pc:picChg>
      </pc:sldChg>
      <pc:sldChg chg="modSp">
        <pc:chgData name="Maddalena Honorati" userId="227c41b8-153f-4f1c-b34b-5333e6a725d8" providerId="ADAL" clId="{B255ACE6-AFCC-4DB8-9EB7-A8E9B4579EB8}" dt="2021-02-19T11:35:34.559" v="448" actId="20577"/>
        <pc:sldMkLst>
          <pc:docMk/>
          <pc:sldMk cId="2642806257" sldId="291"/>
        </pc:sldMkLst>
        <pc:spChg chg="mod">
          <ac:chgData name="Maddalena Honorati" userId="227c41b8-153f-4f1c-b34b-5333e6a725d8" providerId="ADAL" clId="{B255ACE6-AFCC-4DB8-9EB7-A8E9B4579EB8}" dt="2021-02-19T11:28:19.280" v="30" actId="20577"/>
          <ac:spMkLst>
            <pc:docMk/>
            <pc:sldMk cId="2642806257" sldId="291"/>
            <ac:spMk id="2" creationId="{7938E99E-A905-4D18-81D9-1DFF3689E30C}"/>
          </ac:spMkLst>
        </pc:spChg>
        <pc:spChg chg="mod">
          <ac:chgData name="Maddalena Honorati" userId="227c41b8-153f-4f1c-b34b-5333e6a725d8" providerId="ADAL" clId="{B255ACE6-AFCC-4DB8-9EB7-A8E9B4579EB8}" dt="2021-02-19T11:35:34.559" v="448" actId="20577"/>
          <ac:spMkLst>
            <pc:docMk/>
            <pc:sldMk cId="2642806257" sldId="291"/>
            <ac:spMk id="3" creationId="{036C1BF4-C527-4131-86DF-3E8CA42C46A0}"/>
          </ac:spMkLst>
        </pc:spChg>
      </pc:sldChg>
      <pc:sldChg chg="modSp">
        <pc:chgData name="Maddalena Honorati" userId="227c41b8-153f-4f1c-b34b-5333e6a725d8" providerId="ADAL" clId="{B255ACE6-AFCC-4DB8-9EB7-A8E9B4579EB8}" dt="2021-02-19T15:32:06.355" v="1389" actId="20577"/>
        <pc:sldMkLst>
          <pc:docMk/>
          <pc:sldMk cId="1336936376" sldId="304"/>
        </pc:sldMkLst>
        <pc:spChg chg="mod">
          <ac:chgData name="Maddalena Honorati" userId="227c41b8-153f-4f1c-b34b-5333e6a725d8" providerId="ADAL" clId="{B255ACE6-AFCC-4DB8-9EB7-A8E9B4579EB8}" dt="2021-02-19T15:32:06.355" v="1389" actId="20577"/>
          <ac:spMkLst>
            <pc:docMk/>
            <pc:sldMk cId="1336936376" sldId="304"/>
            <ac:spMk id="3" creationId="{00000000-0000-0000-0000-000000000000}"/>
          </ac:spMkLst>
        </pc:spChg>
      </pc:sldChg>
      <pc:sldChg chg="modSp modNotesTx">
        <pc:chgData name="Maddalena Honorati" userId="227c41b8-153f-4f1c-b34b-5333e6a725d8" providerId="ADAL" clId="{B255ACE6-AFCC-4DB8-9EB7-A8E9B4579EB8}" dt="2021-02-19T17:46:09.265" v="1442" actId="20577"/>
        <pc:sldMkLst>
          <pc:docMk/>
          <pc:sldMk cId="27566400" sldId="312"/>
        </pc:sldMkLst>
        <pc:spChg chg="mod">
          <ac:chgData name="Maddalena Honorati" userId="227c41b8-153f-4f1c-b34b-5333e6a725d8" providerId="ADAL" clId="{B255ACE6-AFCC-4DB8-9EB7-A8E9B4579EB8}" dt="2021-02-19T17:46:09.265" v="1442" actId="20577"/>
          <ac:spMkLst>
            <pc:docMk/>
            <pc:sldMk cId="27566400" sldId="312"/>
            <ac:spMk id="2" creationId="{7938E99E-A905-4D18-81D9-1DFF3689E30C}"/>
          </ac:spMkLst>
        </pc:spChg>
      </pc:sldChg>
      <pc:sldChg chg="modSp">
        <pc:chgData name="Maddalena Honorati" userId="227c41b8-153f-4f1c-b34b-5333e6a725d8" providerId="ADAL" clId="{B255ACE6-AFCC-4DB8-9EB7-A8E9B4579EB8}" dt="2021-02-19T17:46:19.305" v="1446" actId="20577"/>
        <pc:sldMkLst>
          <pc:docMk/>
          <pc:sldMk cId="3745445457" sldId="313"/>
        </pc:sldMkLst>
        <pc:spChg chg="mod">
          <ac:chgData name="Maddalena Honorati" userId="227c41b8-153f-4f1c-b34b-5333e6a725d8" providerId="ADAL" clId="{B255ACE6-AFCC-4DB8-9EB7-A8E9B4579EB8}" dt="2021-02-19T17:46:19.305" v="1446" actId="20577"/>
          <ac:spMkLst>
            <pc:docMk/>
            <pc:sldMk cId="3745445457" sldId="313"/>
            <ac:spMk id="2" creationId="{7938E99E-A905-4D18-81D9-1DFF3689E30C}"/>
          </ac:spMkLst>
        </pc:spChg>
      </pc:sldChg>
      <pc:sldChg chg="modSp ord">
        <pc:chgData name="Maddalena Honorati" userId="227c41b8-153f-4f1c-b34b-5333e6a725d8" providerId="ADAL" clId="{B255ACE6-AFCC-4DB8-9EB7-A8E9B4579EB8}" dt="2021-02-19T11:43:17.759" v="753" actId="1076"/>
        <pc:sldMkLst>
          <pc:docMk/>
          <pc:sldMk cId="1856756033" sldId="314"/>
        </pc:sldMkLst>
        <pc:spChg chg="mod">
          <ac:chgData name="Maddalena Honorati" userId="227c41b8-153f-4f1c-b34b-5333e6a725d8" providerId="ADAL" clId="{B255ACE6-AFCC-4DB8-9EB7-A8E9B4579EB8}" dt="2021-02-19T11:43:17.759" v="753" actId="1076"/>
          <ac:spMkLst>
            <pc:docMk/>
            <pc:sldMk cId="1856756033" sldId="314"/>
            <ac:spMk id="2" creationId="{7938E99E-A905-4D18-81D9-1DFF3689E30C}"/>
          </ac:spMkLst>
        </pc:spChg>
      </pc:sldChg>
      <pc:sldChg chg="modSp ord">
        <pc:chgData name="Maddalena Honorati" userId="227c41b8-153f-4f1c-b34b-5333e6a725d8" providerId="ADAL" clId="{B255ACE6-AFCC-4DB8-9EB7-A8E9B4579EB8}" dt="2021-02-19T11:47:02.090" v="831" actId="20577"/>
        <pc:sldMkLst>
          <pc:docMk/>
          <pc:sldMk cId="4078244933" sldId="315"/>
        </pc:sldMkLst>
        <pc:spChg chg="mod">
          <ac:chgData name="Maddalena Honorati" userId="227c41b8-153f-4f1c-b34b-5333e6a725d8" providerId="ADAL" clId="{B255ACE6-AFCC-4DB8-9EB7-A8E9B4579EB8}" dt="2021-02-19T11:47:02.090" v="831" actId="20577"/>
          <ac:spMkLst>
            <pc:docMk/>
            <pc:sldMk cId="4078244933" sldId="315"/>
            <ac:spMk id="2" creationId="{7938E99E-A905-4D18-81D9-1DFF3689E30C}"/>
          </ac:spMkLst>
        </pc:spChg>
      </pc:sldChg>
      <pc:sldChg chg="modSp ord">
        <pc:chgData name="Maddalena Honorati" userId="227c41b8-153f-4f1c-b34b-5333e6a725d8" providerId="ADAL" clId="{B255ACE6-AFCC-4DB8-9EB7-A8E9B4579EB8}" dt="2021-02-19T11:47:59.713" v="949" actId="1076"/>
        <pc:sldMkLst>
          <pc:docMk/>
          <pc:sldMk cId="713355940" sldId="316"/>
        </pc:sldMkLst>
        <pc:spChg chg="mod">
          <ac:chgData name="Maddalena Honorati" userId="227c41b8-153f-4f1c-b34b-5333e6a725d8" providerId="ADAL" clId="{B255ACE6-AFCC-4DB8-9EB7-A8E9B4579EB8}" dt="2021-02-19T11:47:59.713" v="949" actId="1076"/>
          <ac:spMkLst>
            <pc:docMk/>
            <pc:sldMk cId="713355940" sldId="316"/>
            <ac:spMk id="2" creationId="{7938E99E-A905-4D18-81D9-1DFF3689E30C}"/>
          </ac:spMkLst>
        </pc:spChg>
      </pc:sldChg>
      <pc:sldChg chg="modSp">
        <pc:chgData name="Maddalena Honorati" userId="227c41b8-153f-4f1c-b34b-5333e6a725d8" providerId="ADAL" clId="{B255ACE6-AFCC-4DB8-9EB7-A8E9B4579EB8}" dt="2021-02-19T18:09:49.986" v="1492" actId="20577"/>
        <pc:sldMkLst>
          <pc:docMk/>
          <pc:sldMk cId="3787827238" sldId="317"/>
        </pc:sldMkLst>
        <pc:spChg chg="mod">
          <ac:chgData name="Maddalena Honorati" userId="227c41b8-153f-4f1c-b34b-5333e6a725d8" providerId="ADAL" clId="{B255ACE6-AFCC-4DB8-9EB7-A8E9B4579EB8}" dt="2021-02-19T18:09:49.986" v="1492" actId="20577"/>
          <ac:spMkLst>
            <pc:docMk/>
            <pc:sldMk cId="3787827238" sldId="317"/>
            <ac:spMk id="2" creationId="{00000000-0000-0000-0000-000000000000}"/>
          </ac:spMkLst>
        </pc:spChg>
      </pc:sldChg>
      <pc:sldChg chg="modSp ord">
        <pc:chgData name="Maddalena Honorati" userId="227c41b8-153f-4f1c-b34b-5333e6a725d8" providerId="ADAL" clId="{B255ACE6-AFCC-4DB8-9EB7-A8E9B4579EB8}" dt="2021-02-19T11:59:55.548" v="1230" actId="27636"/>
        <pc:sldMkLst>
          <pc:docMk/>
          <pc:sldMk cId="845477292" sldId="319"/>
        </pc:sldMkLst>
        <pc:spChg chg="mod">
          <ac:chgData name="Maddalena Honorati" userId="227c41b8-153f-4f1c-b34b-5333e6a725d8" providerId="ADAL" clId="{B255ACE6-AFCC-4DB8-9EB7-A8E9B4579EB8}" dt="2021-02-19T11:59:55.548" v="1230" actId="27636"/>
          <ac:spMkLst>
            <pc:docMk/>
            <pc:sldMk cId="845477292" sldId="319"/>
            <ac:spMk id="2" creationId="{7938E99E-A905-4D18-81D9-1DFF3689E30C}"/>
          </ac:spMkLst>
        </pc:spChg>
        <pc:picChg chg="mod">
          <ac:chgData name="Maddalena Honorati" userId="227c41b8-153f-4f1c-b34b-5333e6a725d8" providerId="ADAL" clId="{B255ACE6-AFCC-4DB8-9EB7-A8E9B4579EB8}" dt="2021-02-19T11:56:55.520" v="1195" actId="1076"/>
          <ac:picMkLst>
            <pc:docMk/>
            <pc:sldMk cId="845477292" sldId="319"/>
            <ac:picMk id="7" creationId="{00000000-0000-0000-0000-000000000000}"/>
          </ac:picMkLst>
        </pc:picChg>
      </pc:sldChg>
      <pc:sldChg chg="modSp">
        <pc:chgData name="Maddalena Honorati" userId="227c41b8-153f-4f1c-b34b-5333e6a725d8" providerId="ADAL" clId="{B255ACE6-AFCC-4DB8-9EB7-A8E9B4579EB8}" dt="2021-02-19T18:12:30.592" v="1529" actId="20577"/>
        <pc:sldMkLst>
          <pc:docMk/>
          <pc:sldMk cId="2924803170" sldId="326"/>
        </pc:sldMkLst>
        <pc:spChg chg="mod">
          <ac:chgData name="Maddalena Honorati" userId="227c41b8-153f-4f1c-b34b-5333e6a725d8" providerId="ADAL" clId="{B255ACE6-AFCC-4DB8-9EB7-A8E9B4579EB8}" dt="2021-02-19T18:12:30.592" v="1529" actId="20577"/>
          <ac:spMkLst>
            <pc:docMk/>
            <pc:sldMk cId="2924803170" sldId="326"/>
            <ac:spMk id="3" creationId="{036C1BF4-C527-4131-86DF-3E8CA42C46A0}"/>
          </ac:spMkLst>
        </pc:spChg>
      </pc:sldChg>
      <pc:sldChg chg="modSp">
        <pc:chgData name="Maddalena Honorati" userId="227c41b8-153f-4f1c-b34b-5333e6a725d8" providerId="ADAL" clId="{B255ACE6-AFCC-4DB8-9EB7-A8E9B4579EB8}" dt="2021-02-19T15:30:45.343" v="1354" actId="20577"/>
        <pc:sldMkLst>
          <pc:docMk/>
          <pc:sldMk cId="1254037205" sldId="327"/>
        </pc:sldMkLst>
        <pc:spChg chg="mod">
          <ac:chgData name="Maddalena Honorati" userId="227c41b8-153f-4f1c-b34b-5333e6a725d8" providerId="ADAL" clId="{B255ACE6-AFCC-4DB8-9EB7-A8E9B4579EB8}" dt="2021-02-19T15:30:45.343" v="1354" actId="20577"/>
          <ac:spMkLst>
            <pc:docMk/>
            <pc:sldMk cId="1254037205" sldId="327"/>
            <ac:spMk id="2" creationId="{00000000-0000-0000-0000-000000000000}"/>
          </ac:spMkLst>
        </pc:spChg>
      </pc:sldChg>
      <pc:sldChg chg="modSp">
        <pc:chgData name="Maddalena Honorati" userId="227c41b8-153f-4f1c-b34b-5333e6a725d8" providerId="ADAL" clId="{B255ACE6-AFCC-4DB8-9EB7-A8E9B4579EB8}" dt="2021-02-19T11:25:51.378" v="2" actId="20577"/>
        <pc:sldMkLst>
          <pc:docMk/>
          <pc:sldMk cId="154218103" sldId="329"/>
        </pc:sldMkLst>
        <pc:spChg chg="mod">
          <ac:chgData name="Maddalena Honorati" userId="227c41b8-153f-4f1c-b34b-5333e6a725d8" providerId="ADAL" clId="{B255ACE6-AFCC-4DB8-9EB7-A8E9B4579EB8}" dt="2021-02-19T11:25:51.378" v="2" actId="20577"/>
          <ac:spMkLst>
            <pc:docMk/>
            <pc:sldMk cId="154218103" sldId="329"/>
            <ac:spMk id="2" creationId="{7938E99E-A905-4D18-81D9-1DFF3689E30C}"/>
          </ac:spMkLst>
        </pc:spChg>
      </pc:sldChg>
      <pc:sldChg chg="modSp">
        <pc:chgData name="Maddalena Honorati" userId="227c41b8-153f-4f1c-b34b-5333e6a725d8" providerId="ADAL" clId="{B255ACE6-AFCC-4DB8-9EB7-A8E9B4579EB8}" dt="2021-02-19T11:52:13.875" v="1022" actId="27636"/>
        <pc:sldMkLst>
          <pc:docMk/>
          <pc:sldMk cId="3689743562" sldId="334"/>
        </pc:sldMkLst>
        <pc:spChg chg="mod">
          <ac:chgData name="Maddalena Honorati" userId="227c41b8-153f-4f1c-b34b-5333e6a725d8" providerId="ADAL" clId="{B255ACE6-AFCC-4DB8-9EB7-A8E9B4579EB8}" dt="2021-02-19T11:50:57.592" v="1018" actId="20577"/>
          <ac:spMkLst>
            <pc:docMk/>
            <pc:sldMk cId="3689743562" sldId="334"/>
            <ac:spMk id="2" creationId="{7938E99E-A905-4D18-81D9-1DFF3689E30C}"/>
          </ac:spMkLst>
        </pc:spChg>
        <pc:spChg chg="mod">
          <ac:chgData name="Maddalena Honorati" userId="227c41b8-153f-4f1c-b34b-5333e6a725d8" providerId="ADAL" clId="{B255ACE6-AFCC-4DB8-9EB7-A8E9B4579EB8}" dt="2021-02-19T11:52:13.875" v="1022" actId="27636"/>
          <ac:spMkLst>
            <pc:docMk/>
            <pc:sldMk cId="3689743562" sldId="334"/>
            <ac:spMk id="3" creationId="{036C1BF4-C527-4131-86DF-3E8CA42C46A0}"/>
          </ac:spMkLst>
        </pc:spChg>
      </pc:sldChg>
      <pc:sldChg chg="modSp ord">
        <pc:chgData name="Maddalena Honorati" userId="227c41b8-153f-4f1c-b34b-5333e6a725d8" providerId="ADAL" clId="{B255ACE6-AFCC-4DB8-9EB7-A8E9B4579EB8}" dt="2021-02-19T18:08:13.936" v="1480" actId="1076"/>
        <pc:sldMkLst>
          <pc:docMk/>
          <pc:sldMk cId="312067874" sldId="335"/>
        </pc:sldMkLst>
        <pc:spChg chg="mod">
          <ac:chgData name="Maddalena Honorati" userId="227c41b8-153f-4f1c-b34b-5333e6a725d8" providerId="ADAL" clId="{B255ACE6-AFCC-4DB8-9EB7-A8E9B4579EB8}" dt="2021-02-19T18:08:13.936" v="1480" actId="1076"/>
          <ac:spMkLst>
            <pc:docMk/>
            <pc:sldMk cId="312067874" sldId="335"/>
            <ac:spMk id="2" creationId="{7938E99E-A905-4D18-81D9-1DFF3689E30C}"/>
          </ac:spMkLst>
        </pc:spChg>
        <pc:spChg chg="mod">
          <ac:chgData name="Maddalena Honorati" userId="227c41b8-153f-4f1c-b34b-5333e6a725d8" providerId="ADAL" clId="{B255ACE6-AFCC-4DB8-9EB7-A8E9B4579EB8}" dt="2021-02-19T11:54:56.305" v="1124" actId="1076"/>
          <ac:spMkLst>
            <pc:docMk/>
            <pc:sldMk cId="312067874" sldId="335"/>
            <ac:spMk id="3" creationId="{036C1BF4-C527-4131-86DF-3E8CA42C46A0}"/>
          </ac:spMkLst>
        </pc:spChg>
        <pc:picChg chg="mod">
          <ac:chgData name="Maddalena Honorati" userId="227c41b8-153f-4f1c-b34b-5333e6a725d8" providerId="ADAL" clId="{B255ACE6-AFCC-4DB8-9EB7-A8E9B4579EB8}" dt="2021-02-19T18:08:07.247" v="1479" actId="1076"/>
          <ac:picMkLst>
            <pc:docMk/>
            <pc:sldMk cId="312067874" sldId="335"/>
            <ac:picMk id="5" creationId="{00000000-0000-0000-0000-000000000000}"/>
          </ac:picMkLst>
        </pc:picChg>
      </pc:sldChg>
      <pc:sldChg chg="ord">
        <pc:chgData name="Maddalena Honorati" userId="227c41b8-153f-4f1c-b34b-5333e6a725d8" providerId="ADAL" clId="{B255ACE6-AFCC-4DB8-9EB7-A8E9B4579EB8}" dt="2021-02-19T12:01:37.932" v="1348"/>
        <pc:sldMkLst>
          <pc:docMk/>
          <pc:sldMk cId="1453578479" sldId="342"/>
        </pc:sldMkLst>
      </pc:sldChg>
      <pc:sldChg chg="del">
        <pc:chgData name="Maddalena Honorati" userId="227c41b8-153f-4f1c-b34b-5333e6a725d8" providerId="ADAL" clId="{B255ACE6-AFCC-4DB8-9EB7-A8E9B4579EB8}" dt="2021-02-19T11:52:27.748" v="1023" actId="2696"/>
        <pc:sldMkLst>
          <pc:docMk/>
          <pc:sldMk cId="1852442038" sldId="343"/>
        </pc:sldMkLst>
      </pc:sldChg>
      <pc:sldChg chg="modSp">
        <pc:chgData name="Maddalena Honorati" userId="227c41b8-153f-4f1c-b34b-5333e6a725d8" providerId="ADAL" clId="{B255ACE6-AFCC-4DB8-9EB7-A8E9B4579EB8}" dt="2021-02-19T18:13:18.371" v="1569" actId="20577"/>
        <pc:sldMkLst>
          <pc:docMk/>
          <pc:sldMk cId="344938830" sldId="344"/>
        </pc:sldMkLst>
        <pc:spChg chg="mod">
          <ac:chgData name="Maddalena Honorati" userId="227c41b8-153f-4f1c-b34b-5333e6a725d8" providerId="ADAL" clId="{B255ACE6-AFCC-4DB8-9EB7-A8E9B4579EB8}" dt="2021-02-19T18:13:18.371" v="1569" actId="20577"/>
          <ac:spMkLst>
            <pc:docMk/>
            <pc:sldMk cId="344938830" sldId="344"/>
            <ac:spMk id="3" creationId="{036C1BF4-C527-4131-86DF-3E8CA42C46A0}"/>
          </ac:spMkLst>
        </pc:spChg>
      </pc:sldChg>
      <pc:sldChg chg="modSp">
        <pc:chgData name="Maddalena Honorati" userId="227c41b8-153f-4f1c-b34b-5333e6a725d8" providerId="ADAL" clId="{B255ACE6-AFCC-4DB8-9EB7-A8E9B4579EB8}" dt="2021-02-19T11:29:21.281" v="87"/>
        <pc:sldMkLst>
          <pc:docMk/>
          <pc:sldMk cId="939942691" sldId="345"/>
        </pc:sldMkLst>
        <pc:spChg chg="mod">
          <ac:chgData name="Maddalena Honorati" userId="227c41b8-153f-4f1c-b34b-5333e6a725d8" providerId="ADAL" clId="{B255ACE6-AFCC-4DB8-9EB7-A8E9B4579EB8}" dt="2021-02-19T11:29:21.281" v="87"/>
          <ac:spMkLst>
            <pc:docMk/>
            <pc:sldMk cId="939942691" sldId="345"/>
            <ac:spMk id="2" creationId="{00000000-0000-0000-0000-000000000000}"/>
          </ac:spMkLst>
        </pc:spChg>
      </pc:sldChg>
      <pc:sldChg chg="ord">
        <pc:chgData name="Maddalena Honorati" userId="227c41b8-153f-4f1c-b34b-5333e6a725d8" providerId="ADAL" clId="{B255ACE6-AFCC-4DB8-9EB7-A8E9B4579EB8}" dt="2021-02-19T18:10:16.793" v="1493"/>
        <pc:sldMkLst>
          <pc:docMk/>
          <pc:sldMk cId="1460449823" sldId="346"/>
        </pc:sldMkLst>
      </pc:sldChg>
      <pc:sldChg chg="modSp add del">
        <pc:chgData name="Maddalena Honorati" userId="227c41b8-153f-4f1c-b34b-5333e6a725d8" providerId="ADAL" clId="{B255ACE6-AFCC-4DB8-9EB7-A8E9B4579EB8}" dt="2021-02-19T11:33:06.923" v="374" actId="2696"/>
        <pc:sldMkLst>
          <pc:docMk/>
          <pc:sldMk cId="41815257" sldId="347"/>
        </pc:sldMkLst>
        <pc:spChg chg="mod">
          <ac:chgData name="Maddalena Honorati" userId="227c41b8-153f-4f1c-b34b-5333e6a725d8" providerId="ADAL" clId="{B255ACE6-AFCC-4DB8-9EB7-A8E9B4579EB8}" dt="2021-02-19T11:31:15.864" v="212" actId="14100"/>
          <ac:spMkLst>
            <pc:docMk/>
            <pc:sldMk cId="41815257" sldId="347"/>
            <ac:spMk id="2" creationId="{178235A0-2EF3-4F52-87EF-160EE11A7011}"/>
          </ac:spMkLst>
        </pc:spChg>
        <pc:spChg chg="mod">
          <ac:chgData name="Maddalena Honorati" userId="227c41b8-153f-4f1c-b34b-5333e6a725d8" providerId="ADAL" clId="{B255ACE6-AFCC-4DB8-9EB7-A8E9B4579EB8}" dt="2021-02-19T11:31:17.866" v="214" actId="14100"/>
          <ac:spMkLst>
            <pc:docMk/>
            <pc:sldMk cId="41815257" sldId="347"/>
            <ac:spMk id="3" creationId="{C6230DBD-737D-4190-BFD0-519B5428C9B1}"/>
          </ac:spMkLst>
        </pc:spChg>
      </pc:sldChg>
      <pc:sldChg chg="add del">
        <pc:chgData name="Maddalena Honorati" userId="227c41b8-153f-4f1c-b34b-5333e6a725d8" providerId="ADAL" clId="{B255ACE6-AFCC-4DB8-9EB7-A8E9B4579EB8}" dt="2021-02-17T16:28:01.918" v="1" actId="2696"/>
        <pc:sldMkLst>
          <pc:docMk/>
          <pc:sldMk cId="168179202" sldId="347"/>
        </pc:sldMkLst>
      </pc:sldChg>
      <pc:sldChg chg="add del">
        <pc:chgData name="Maddalena Honorati" userId="227c41b8-153f-4f1c-b34b-5333e6a725d8" providerId="ADAL" clId="{B255ACE6-AFCC-4DB8-9EB7-A8E9B4579EB8}" dt="2021-02-19T11:32:12.336" v="218" actId="2696"/>
        <pc:sldMkLst>
          <pc:docMk/>
          <pc:sldMk cId="544832767" sldId="348"/>
        </pc:sldMkLst>
      </pc:sldChg>
      <pc:sldChg chg="modSp add ord">
        <pc:chgData name="Maddalena Honorati" userId="227c41b8-153f-4f1c-b34b-5333e6a725d8" providerId="ADAL" clId="{B255ACE6-AFCC-4DB8-9EB7-A8E9B4579EB8}" dt="2021-02-19T17:47:38.683" v="1478" actId="20577"/>
        <pc:sldMkLst>
          <pc:docMk/>
          <pc:sldMk cId="1700111062" sldId="348"/>
        </pc:sldMkLst>
        <pc:spChg chg="mod">
          <ac:chgData name="Maddalena Honorati" userId="227c41b8-153f-4f1c-b34b-5333e6a725d8" providerId="ADAL" clId="{B255ACE6-AFCC-4DB8-9EB7-A8E9B4579EB8}" dt="2021-02-19T11:32:37.082" v="288" actId="20577"/>
          <ac:spMkLst>
            <pc:docMk/>
            <pc:sldMk cId="1700111062" sldId="348"/>
            <ac:spMk id="2" creationId="{7938E99E-A905-4D18-81D9-1DFF3689E30C}"/>
          </ac:spMkLst>
        </pc:spChg>
        <pc:spChg chg="mod">
          <ac:chgData name="Maddalena Honorati" userId="227c41b8-153f-4f1c-b34b-5333e6a725d8" providerId="ADAL" clId="{B255ACE6-AFCC-4DB8-9EB7-A8E9B4579EB8}" dt="2021-02-19T17:47:38.683" v="1478" actId="20577"/>
          <ac:spMkLst>
            <pc:docMk/>
            <pc:sldMk cId="1700111062" sldId="348"/>
            <ac:spMk id="3" creationId="{036C1BF4-C527-4131-86DF-3E8CA42C46A0}"/>
          </ac:spMkLst>
        </pc:spChg>
      </pc:sldChg>
      <pc:sldChg chg="modSp">
        <pc:chgData name="Maddalena Honorati" userId="227c41b8-153f-4f1c-b34b-5333e6a725d8" providerId="ADAL" clId="{B255ACE6-AFCC-4DB8-9EB7-A8E9B4579EB8}" dt="2021-02-19T17:45:53.364" v="1438" actId="20577"/>
        <pc:sldMkLst>
          <pc:docMk/>
          <pc:sldMk cId="3716021825" sldId="349"/>
        </pc:sldMkLst>
        <pc:spChg chg="mod">
          <ac:chgData name="Maddalena Honorati" userId="227c41b8-153f-4f1c-b34b-5333e6a725d8" providerId="ADAL" clId="{B255ACE6-AFCC-4DB8-9EB7-A8E9B4579EB8}" dt="2021-02-19T17:45:53.364" v="1438" actId="20577"/>
          <ac:spMkLst>
            <pc:docMk/>
            <pc:sldMk cId="3716021825" sldId="349"/>
            <ac:spMk id="2" creationId="{00000000-0000-0000-0000-000000000000}"/>
          </ac:spMkLst>
        </pc:spChg>
      </pc:sldChg>
      <pc:sldChg chg="modSp add">
        <pc:chgData name="Maddalena Honorati" userId="227c41b8-153f-4f1c-b34b-5333e6a725d8" providerId="ADAL" clId="{B255ACE6-AFCC-4DB8-9EB7-A8E9B4579EB8}" dt="2021-02-19T15:31:40.374" v="1372" actId="20577"/>
        <pc:sldMkLst>
          <pc:docMk/>
          <pc:sldMk cId="1057193041" sldId="351"/>
        </pc:sldMkLst>
        <pc:spChg chg="mod">
          <ac:chgData name="Maddalena Honorati" userId="227c41b8-153f-4f1c-b34b-5333e6a725d8" providerId="ADAL" clId="{B255ACE6-AFCC-4DB8-9EB7-A8E9B4579EB8}" dt="2021-02-19T15:31:40.374" v="1372" actId="20577"/>
          <ac:spMkLst>
            <pc:docMk/>
            <pc:sldMk cId="1057193041" sldId="351"/>
            <ac:spMk id="2" creationId="{00000000-0000-0000-0000-000000000000}"/>
          </ac:spMkLst>
        </pc:spChg>
      </pc:sldChg>
      <pc:sldChg chg="modSp add">
        <pc:chgData name="Maddalena Honorati" userId="227c41b8-153f-4f1c-b34b-5333e6a725d8" providerId="ADAL" clId="{B255ACE6-AFCC-4DB8-9EB7-A8E9B4579EB8}" dt="2021-02-19T15:31:50.063" v="1378" actId="20577"/>
        <pc:sldMkLst>
          <pc:docMk/>
          <pc:sldMk cId="1660271291" sldId="352"/>
        </pc:sldMkLst>
        <pc:spChg chg="mod">
          <ac:chgData name="Maddalena Honorati" userId="227c41b8-153f-4f1c-b34b-5333e6a725d8" providerId="ADAL" clId="{B255ACE6-AFCC-4DB8-9EB7-A8E9B4579EB8}" dt="2021-02-19T15:31:50.063" v="1378" actId="20577"/>
          <ac:spMkLst>
            <pc:docMk/>
            <pc:sldMk cId="1660271291" sldId="352"/>
            <ac:spMk id="2" creationId="{00000000-0000-0000-0000-000000000000}"/>
          </ac:spMkLst>
        </pc:spChg>
      </pc:sldChg>
    </pc:docChg>
  </pc:docChgLst>
  <pc:docChgLst>
    <pc:chgData name="Maddalena Honorati" userId="227c41b8-153f-4f1c-b34b-5333e6a725d8" providerId="ADAL" clId="{8F094153-9D34-40A6-9F2E-A8FA54E0BA1C}"/>
    <pc:docChg chg="undo custSel modSld">
      <pc:chgData name="Maddalena Honorati" userId="227c41b8-153f-4f1c-b34b-5333e6a725d8" providerId="ADAL" clId="{8F094153-9D34-40A6-9F2E-A8FA54E0BA1C}" dt="2021-02-15T17:54:38.232" v="443"/>
      <pc:docMkLst>
        <pc:docMk/>
      </pc:docMkLst>
      <pc:sldChg chg="modSp addCm modCm modNotesTx">
        <pc:chgData name="Maddalena Honorati" userId="227c41b8-153f-4f1c-b34b-5333e6a725d8" providerId="ADAL" clId="{8F094153-9D34-40A6-9F2E-A8FA54E0BA1C}" dt="2021-02-15T16:57:47.282" v="339" actId="20577"/>
        <pc:sldMkLst>
          <pc:docMk/>
          <pc:sldMk cId="2642806257" sldId="291"/>
        </pc:sldMkLst>
        <pc:spChg chg="mod">
          <ac:chgData name="Maddalena Honorati" userId="227c41b8-153f-4f1c-b34b-5333e6a725d8" providerId="ADAL" clId="{8F094153-9D34-40A6-9F2E-A8FA54E0BA1C}" dt="2021-02-15T16:32:53.167" v="142" actId="12"/>
          <ac:spMkLst>
            <pc:docMk/>
            <pc:sldMk cId="2642806257" sldId="291"/>
            <ac:spMk id="3" creationId="{036C1BF4-C527-4131-86DF-3E8CA42C46A0}"/>
          </ac:spMkLst>
        </pc:spChg>
      </pc:sldChg>
      <pc:sldChg chg="addCm modCm modNotesTx">
        <pc:chgData name="Maddalena Honorati" userId="227c41b8-153f-4f1c-b34b-5333e6a725d8" providerId="ADAL" clId="{8F094153-9D34-40A6-9F2E-A8FA54E0BA1C}" dt="2021-02-15T16:35:30.713" v="150"/>
        <pc:sldMkLst>
          <pc:docMk/>
          <pc:sldMk cId="27566400" sldId="312"/>
        </pc:sldMkLst>
      </pc:sldChg>
      <pc:sldChg chg="addCm modCm">
        <pc:chgData name="Maddalena Honorati" userId="227c41b8-153f-4f1c-b34b-5333e6a725d8" providerId="ADAL" clId="{8F094153-9D34-40A6-9F2E-A8FA54E0BA1C}" dt="2021-02-15T16:35:45.127" v="151" actId="1589"/>
        <pc:sldMkLst>
          <pc:docMk/>
          <pc:sldMk cId="3745445457" sldId="313"/>
        </pc:sldMkLst>
      </pc:sldChg>
      <pc:sldChg chg="addCm modCm">
        <pc:chgData name="Maddalena Honorati" userId="227c41b8-153f-4f1c-b34b-5333e6a725d8" providerId="ADAL" clId="{8F094153-9D34-40A6-9F2E-A8FA54E0BA1C}" dt="2021-02-15T17:29:48.668" v="409" actId="1589"/>
        <pc:sldMkLst>
          <pc:docMk/>
          <pc:sldMk cId="1856756033" sldId="314"/>
        </pc:sldMkLst>
      </pc:sldChg>
      <pc:sldChg chg="modSp addCm modCm">
        <pc:chgData name="Maddalena Honorati" userId="227c41b8-153f-4f1c-b34b-5333e6a725d8" providerId="ADAL" clId="{8F094153-9D34-40A6-9F2E-A8FA54E0BA1C}" dt="2021-02-15T17:23:03.784" v="401"/>
        <pc:sldMkLst>
          <pc:docMk/>
          <pc:sldMk cId="713355940" sldId="316"/>
        </pc:sldMkLst>
        <pc:spChg chg="mod">
          <ac:chgData name="Maddalena Honorati" userId="227c41b8-153f-4f1c-b34b-5333e6a725d8" providerId="ADAL" clId="{8F094153-9D34-40A6-9F2E-A8FA54E0BA1C}" dt="2021-02-15T17:16:28.924" v="391" actId="1076"/>
          <ac:spMkLst>
            <pc:docMk/>
            <pc:sldMk cId="713355940" sldId="316"/>
            <ac:spMk id="2" creationId="{7938E99E-A905-4D18-81D9-1DFF3689E30C}"/>
          </ac:spMkLst>
        </pc:spChg>
        <pc:spChg chg="mod">
          <ac:chgData name="Maddalena Honorati" userId="227c41b8-153f-4f1c-b34b-5333e6a725d8" providerId="ADAL" clId="{8F094153-9D34-40A6-9F2E-A8FA54E0BA1C}" dt="2021-02-15T17:16:18.907" v="389" actId="14100"/>
          <ac:spMkLst>
            <pc:docMk/>
            <pc:sldMk cId="713355940" sldId="316"/>
            <ac:spMk id="3" creationId="{036C1BF4-C527-4131-86DF-3E8CA42C46A0}"/>
          </ac:spMkLst>
        </pc:spChg>
      </pc:sldChg>
      <pc:sldChg chg="modSp addCm delCm modCm">
        <pc:chgData name="Maddalena Honorati" userId="227c41b8-153f-4f1c-b34b-5333e6a725d8" providerId="ADAL" clId="{8F094153-9D34-40A6-9F2E-A8FA54E0BA1C}" dt="2021-02-15T17:47:59.580" v="435" actId="1589"/>
        <pc:sldMkLst>
          <pc:docMk/>
          <pc:sldMk cId="3787827238" sldId="317"/>
        </pc:sldMkLst>
        <pc:spChg chg="mod">
          <ac:chgData name="Maddalena Honorati" userId="227c41b8-153f-4f1c-b34b-5333e6a725d8" providerId="ADAL" clId="{8F094153-9D34-40A6-9F2E-A8FA54E0BA1C}" dt="2021-02-15T17:46:08.739" v="422" actId="20577"/>
          <ac:spMkLst>
            <pc:docMk/>
            <pc:sldMk cId="3787827238" sldId="317"/>
            <ac:spMk id="2" creationId="{00000000-0000-0000-0000-000000000000}"/>
          </ac:spMkLst>
        </pc:spChg>
      </pc:sldChg>
      <pc:sldChg chg="addCm modCm">
        <pc:chgData name="Maddalena Honorati" userId="227c41b8-153f-4f1c-b34b-5333e6a725d8" providerId="ADAL" clId="{8F094153-9D34-40A6-9F2E-A8FA54E0BA1C}" dt="2021-02-15T17:50:17.841" v="437"/>
        <pc:sldMkLst>
          <pc:docMk/>
          <pc:sldMk cId="1522351281" sldId="322"/>
        </pc:sldMkLst>
      </pc:sldChg>
      <pc:sldChg chg="addCm modCm">
        <pc:chgData name="Maddalena Honorati" userId="227c41b8-153f-4f1c-b34b-5333e6a725d8" providerId="ADAL" clId="{8F094153-9D34-40A6-9F2E-A8FA54E0BA1C}" dt="2021-02-15T17:53:51.198" v="440" actId="1589"/>
        <pc:sldMkLst>
          <pc:docMk/>
          <pc:sldMk cId="1807006582" sldId="323"/>
        </pc:sldMkLst>
      </pc:sldChg>
      <pc:sldChg chg="addCm modCm">
        <pc:chgData name="Maddalena Honorati" userId="227c41b8-153f-4f1c-b34b-5333e6a725d8" providerId="ADAL" clId="{8F094153-9D34-40A6-9F2E-A8FA54E0BA1C}" dt="2021-02-15T17:54:38.232" v="443"/>
        <pc:sldMkLst>
          <pc:docMk/>
          <pc:sldMk cId="1254037205" sldId="327"/>
        </pc:sldMkLst>
      </pc:sldChg>
      <pc:sldChg chg="addCm modCm">
        <pc:chgData name="Maddalena Honorati" userId="227c41b8-153f-4f1c-b34b-5333e6a725d8" providerId="ADAL" clId="{8F094153-9D34-40A6-9F2E-A8FA54E0BA1C}" dt="2021-02-15T17:32:52.845" v="413"/>
        <pc:sldMkLst>
          <pc:docMk/>
          <pc:sldMk cId="154218103" sldId="329"/>
        </pc:sldMkLst>
      </pc:sldChg>
      <pc:sldChg chg="modSp addCm modCm modNotesTx">
        <pc:chgData name="Maddalena Honorati" userId="227c41b8-153f-4f1c-b34b-5333e6a725d8" providerId="ADAL" clId="{8F094153-9D34-40A6-9F2E-A8FA54E0BA1C}" dt="2021-02-15T17:46:44.834" v="430" actId="20577"/>
        <pc:sldMkLst>
          <pc:docMk/>
          <pc:sldMk cId="2578672888" sldId="331"/>
        </pc:sldMkLst>
        <pc:spChg chg="mod">
          <ac:chgData name="Maddalena Honorati" userId="227c41b8-153f-4f1c-b34b-5333e6a725d8" providerId="ADAL" clId="{8F094153-9D34-40A6-9F2E-A8FA54E0BA1C}" dt="2021-02-15T17:46:44.834" v="430" actId="20577"/>
          <ac:spMkLst>
            <pc:docMk/>
            <pc:sldMk cId="2578672888" sldId="331"/>
            <ac:spMk id="2" creationId="{7938E99E-A905-4D18-81D9-1DFF3689E30C}"/>
          </ac:spMkLst>
        </pc:spChg>
      </pc:sldChg>
      <pc:sldChg chg="addCm delCm modCm">
        <pc:chgData name="Maddalena Honorati" userId="227c41b8-153f-4f1c-b34b-5333e6a725d8" providerId="ADAL" clId="{8F094153-9D34-40A6-9F2E-A8FA54E0BA1C}" dt="2021-02-15T16:23:57.856" v="125"/>
        <pc:sldMkLst>
          <pc:docMk/>
          <pc:sldMk cId="1737428626" sldId="332"/>
        </pc:sldMkLst>
      </pc:sldChg>
      <pc:sldChg chg="addCm delCm modCm">
        <pc:chgData name="Maddalena Honorati" userId="227c41b8-153f-4f1c-b34b-5333e6a725d8" providerId="ADAL" clId="{8F094153-9D34-40A6-9F2E-A8FA54E0BA1C}" dt="2021-02-15T17:27:37.106" v="406"/>
        <pc:sldMkLst>
          <pc:docMk/>
          <pc:sldMk cId="3689743562" sldId="334"/>
        </pc:sldMkLst>
      </pc:sldChg>
      <pc:sldChg chg="addCm modCm">
        <pc:chgData name="Maddalena Honorati" userId="227c41b8-153f-4f1c-b34b-5333e6a725d8" providerId="ADAL" clId="{8F094153-9D34-40A6-9F2E-A8FA54E0BA1C}" dt="2021-02-15T17:30:20.686" v="411"/>
        <pc:sldMkLst>
          <pc:docMk/>
          <pc:sldMk cId="312067874" sldId="335"/>
        </pc:sldMkLst>
      </pc:sldChg>
      <pc:sldChg chg="addCm modCm">
        <pc:chgData name="Maddalena Honorati" userId="227c41b8-153f-4f1c-b34b-5333e6a725d8" providerId="ADAL" clId="{8F094153-9D34-40A6-9F2E-A8FA54E0BA1C}" dt="2021-02-15T17:20:57.202" v="396"/>
        <pc:sldMkLst>
          <pc:docMk/>
          <pc:sldMk cId="1839660333" sldId="336"/>
        </pc:sldMkLst>
      </pc:sldChg>
      <pc:sldChg chg="modSp addCm modCm">
        <pc:chgData name="Maddalena Honorati" userId="227c41b8-153f-4f1c-b34b-5333e6a725d8" providerId="ADAL" clId="{8F094153-9D34-40A6-9F2E-A8FA54E0BA1C}" dt="2021-02-15T17:45:54.018" v="420"/>
        <pc:sldMkLst>
          <pc:docMk/>
          <pc:sldMk cId="1453578479" sldId="342"/>
        </pc:sldMkLst>
        <pc:spChg chg="mod">
          <ac:chgData name="Maddalena Honorati" userId="227c41b8-153f-4f1c-b34b-5333e6a725d8" providerId="ADAL" clId="{8F094153-9D34-40A6-9F2E-A8FA54E0BA1C}" dt="2021-02-15T17:33:03.844" v="416" actId="20577"/>
          <ac:spMkLst>
            <pc:docMk/>
            <pc:sldMk cId="1453578479" sldId="342"/>
            <ac:spMk id="3" creationId="{036C1BF4-C527-4131-86DF-3E8CA42C46A0}"/>
          </ac:spMkLst>
        </pc:spChg>
      </pc:sldChg>
    </pc:docChg>
  </pc:docChgLst>
</pc:chgInfo>
</file>

<file path=ppt/drawings/_rels/vmlDrawing1.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34E2C2-23CE-4003-98E6-15EE2A9941C6}" type="datetimeFigureOut">
              <a:rPr lang="en-GB" smtClean="0"/>
              <a:t>19/02/2021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18D8ED-CB52-4136-A343-1430BDCB439A}" type="slidenum">
              <a:rPr lang="en-GB" smtClean="0"/>
              <a:t>‹#›</a:t>
            </a:fld>
            <a:endParaRPr lang="en-GB" dirty="0"/>
          </a:p>
        </p:txBody>
      </p:sp>
    </p:spTree>
    <p:extLst>
      <p:ext uri="{BB962C8B-B14F-4D97-AF65-F5344CB8AC3E}">
        <p14:creationId xmlns:p14="http://schemas.microsoft.com/office/powerpoint/2010/main" val="2630616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a:t>
            </a:fld>
            <a:endParaRPr lang="en-GB" dirty="0"/>
          </a:p>
        </p:txBody>
      </p:sp>
    </p:spTree>
    <p:extLst>
      <p:ext uri="{BB962C8B-B14F-4D97-AF65-F5344CB8AC3E}">
        <p14:creationId xmlns:p14="http://schemas.microsoft.com/office/powerpoint/2010/main" val="30174228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12</a:t>
            </a:fld>
            <a:endParaRPr lang="en-GB" dirty="0"/>
          </a:p>
        </p:txBody>
      </p:sp>
    </p:spTree>
    <p:extLst>
      <p:ext uri="{BB962C8B-B14F-4D97-AF65-F5344CB8AC3E}">
        <p14:creationId xmlns:p14="http://schemas.microsoft.com/office/powerpoint/2010/main" val="1811181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13</a:t>
            </a:fld>
            <a:endParaRPr lang="en-GB" dirty="0"/>
          </a:p>
        </p:txBody>
      </p:sp>
    </p:spTree>
    <p:extLst>
      <p:ext uri="{BB962C8B-B14F-4D97-AF65-F5344CB8AC3E}">
        <p14:creationId xmlns:p14="http://schemas.microsoft.com/office/powerpoint/2010/main" val="4130640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14</a:t>
            </a:fld>
            <a:endParaRPr lang="en-GB" dirty="0"/>
          </a:p>
        </p:txBody>
      </p:sp>
    </p:spTree>
    <p:extLst>
      <p:ext uri="{BB962C8B-B14F-4D97-AF65-F5344CB8AC3E}">
        <p14:creationId xmlns:p14="http://schemas.microsoft.com/office/powerpoint/2010/main" val="1468112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15</a:t>
            </a:fld>
            <a:endParaRPr lang="en-GB" dirty="0"/>
          </a:p>
        </p:txBody>
      </p:sp>
    </p:spTree>
    <p:extLst>
      <p:ext uri="{BB962C8B-B14F-4D97-AF65-F5344CB8AC3E}">
        <p14:creationId xmlns:p14="http://schemas.microsoft.com/office/powerpoint/2010/main" val="34416730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16</a:t>
            </a:fld>
            <a:endParaRPr lang="en-GB" dirty="0"/>
          </a:p>
        </p:txBody>
      </p:sp>
    </p:spTree>
    <p:extLst>
      <p:ext uri="{BB962C8B-B14F-4D97-AF65-F5344CB8AC3E}">
        <p14:creationId xmlns:p14="http://schemas.microsoft.com/office/powerpoint/2010/main" val="25270495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17</a:t>
            </a:fld>
            <a:endParaRPr lang="en-GB" dirty="0"/>
          </a:p>
        </p:txBody>
      </p:sp>
    </p:spTree>
    <p:extLst>
      <p:ext uri="{BB962C8B-B14F-4D97-AF65-F5344CB8AC3E}">
        <p14:creationId xmlns:p14="http://schemas.microsoft.com/office/powerpoint/2010/main" val="2056991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18</a:t>
            </a:fld>
            <a:endParaRPr lang="en-GB" dirty="0"/>
          </a:p>
        </p:txBody>
      </p:sp>
    </p:spTree>
    <p:extLst>
      <p:ext uri="{BB962C8B-B14F-4D97-AF65-F5344CB8AC3E}">
        <p14:creationId xmlns:p14="http://schemas.microsoft.com/office/powerpoint/2010/main" val="41262743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19</a:t>
            </a:fld>
            <a:endParaRPr lang="en-GB" dirty="0"/>
          </a:p>
        </p:txBody>
      </p:sp>
    </p:spTree>
    <p:extLst>
      <p:ext uri="{BB962C8B-B14F-4D97-AF65-F5344CB8AC3E}">
        <p14:creationId xmlns:p14="http://schemas.microsoft.com/office/powerpoint/2010/main" val="6732002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21</a:t>
            </a:fld>
            <a:endParaRPr lang="en-GB" dirty="0"/>
          </a:p>
        </p:txBody>
      </p:sp>
    </p:spTree>
    <p:extLst>
      <p:ext uri="{BB962C8B-B14F-4D97-AF65-F5344CB8AC3E}">
        <p14:creationId xmlns:p14="http://schemas.microsoft.com/office/powerpoint/2010/main" val="37222976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23</a:t>
            </a:fld>
            <a:endParaRPr lang="en-GB" dirty="0"/>
          </a:p>
        </p:txBody>
      </p:sp>
    </p:spTree>
    <p:extLst>
      <p:ext uri="{BB962C8B-B14F-4D97-AF65-F5344CB8AC3E}">
        <p14:creationId xmlns:p14="http://schemas.microsoft.com/office/powerpoint/2010/main" val="1903896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318D8ED-CB52-4136-A343-1430BDCB439A}" type="slidenum">
              <a:rPr lang="en-GB" smtClean="0"/>
              <a:t>2</a:t>
            </a:fld>
            <a:endParaRPr lang="en-GB" dirty="0"/>
          </a:p>
        </p:txBody>
      </p:sp>
    </p:spTree>
    <p:extLst>
      <p:ext uri="{BB962C8B-B14F-4D97-AF65-F5344CB8AC3E}">
        <p14:creationId xmlns:p14="http://schemas.microsoft.com/office/powerpoint/2010/main" val="39192900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24</a:t>
            </a:fld>
            <a:endParaRPr lang="en-GB" dirty="0"/>
          </a:p>
        </p:txBody>
      </p:sp>
    </p:spTree>
    <p:extLst>
      <p:ext uri="{BB962C8B-B14F-4D97-AF65-F5344CB8AC3E}">
        <p14:creationId xmlns:p14="http://schemas.microsoft.com/office/powerpoint/2010/main" val="20876216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25</a:t>
            </a:fld>
            <a:endParaRPr lang="en-GB" dirty="0"/>
          </a:p>
        </p:txBody>
      </p:sp>
    </p:spTree>
    <p:extLst>
      <p:ext uri="{BB962C8B-B14F-4D97-AF65-F5344CB8AC3E}">
        <p14:creationId xmlns:p14="http://schemas.microsoft.com/office/powerpoint/2010/main" val="29607761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30</a:t>
            </a:fld>
            <a:endParaRPr lang="en-GB" dirty="0"/>
          </a:p>
        </p:txBody>
      </p:sp>
    </p:spTree>
    <p:extLst>
      <p:ext uri="{BB962C8B-B14F-4D97-AF65-F5344CB8AC3E}">
        <p14:creationId xmlns:p14="http://schemas.microsoft.com/office/powerpoint/2010/main" val="401265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31</a:t>
            </a:fld>
            <a:endParaRPr lang="en-GB" dirty="0"/>
          </a:p>
        </p:txBody>
      </p:sp>
    </p:spTree>
    <p:extLst>
      <p:ext uri="{BB962C8B-B14F-4D97-AF65-F5344CB8AC3E}">
        <p14:creationId xmlns:p14="http://schemas.microsoft.com/office/powerpoint/2010/main" val="35142260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32</a:t>
            </a:fld>
            <a:endParaRPr lang="en-GB" dirty="0"/>
          </a:p>
        </p:txBody>
      </p:sp>
    </p:spTree>
    <p:extLst>
      <p:ext uri="{BB962C8B-B14F-4D97-AF65-F5344CB8AC3E}">
        <p14:creationId xmlns:p14="http://schemas.microsoft.com/office/powerpoint/2010/main" val="39363454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33</a:t>
            </a:fld>
            <a:endParaRPr lang="en-GB" dirty="0"/>
          </a:p>
        </p:txBody>
      </p:sp>
    </p:spTree>
    <p:extLst>
      <p:ext uri="{BB962C8B-B14F-4D97-AF65-F5344CB8AC3E}">
        <p14:creationId xmlns:p14="http://schemas.microsoft.com/office/powerpoint/2010/main" val="38044087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35</a:t>
            </a:fld>
            <a:endParaRPr lang="en-GB" dirty="0"/>
          </a:p>
        </p:txBody>
      </p:sp>
    </p:spTree>
    <p:extLst>
      <p:ext uri="{BB962C8B-B14F-4D97-AF65-F5344CB8AC3E}">
        <p14:creationId xmlns:p14="http://schemas.microsoft.com/office/powerpoint/2010/main" val="10398126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36</a:t>
            </a:fld>
            <a:endParaRPr lang="en-GB" dirty="0"/>
          </a:p>
        </p:txBody>
      </p:sp>
    </p:spTree>
    <p:extLst>
      <p:ext uri="{BB962C8B-B14F-4D97-AF65-F5344CB8AC3E}">
        <p14:creationId xmlns:p14="http://schemas.microsoft.com/office/powerpoint/2010/main" val="1849648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4</a:t>
            </a:fld>
            <a:endParaRPr lang="en-GB" dirty="0"/>
          </a:p>
        </p:txBody>
      </p:sp>
    </p:spTree>
    <p:extLst>
      <p:ext uri="{BB962C8B-B14F-4D97-AF65-F5344CB8AC3E}">
        <p14:creationId xmlns:p14="http://schemas.microsoft.com/office/powerpoint/2010/main" val="2478016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5</a:t>
            </a:fld>
            <a:endParaRPr lang="en-GB"/>
          </a:p>
        </p:txBody>
      </p:sp>
    </p:spTree>
    <p:extLst>
      <p:ext uri="{BB962C8B-B14F-4D97-AF65-F5344CB8AC3E}">
        <p14:creationId xmlns:p14="http://schemas.microsoft.com/office/powerpoint/2010/main" val="2558065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MH: AE = average sum of AE in the </a:t>
            </a:r>
            <a:r>
              <a:rPr lang="en-US" dirty="0" err="1"/>
              <a:t>hh</a:t>
            </a:r>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7</a:t>
            </a:fld>
            <a:endParaRPr lang="en-GB"/>
          </a:p>
        </p:txBody>
      </p:sp>
    </p:spTree>
    <p:extLst>
      <p:ext uri="{BB962C8B-B14F-4D97-AF65-F5344CB8AC3E}">
        <p14:creationId xmlns:p14="http://schemas.microsoft.com/office/powerpoint/2010/main" val="645100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Derived consumption is the monetary value of expenses based con the current methodology assumptions.</a:t>
            </a:r>
          </a:p>
        </p:txBody>
      </p:sp>
      <p:sp>
        <p:nvSpPr>
          <p:cNvPr id="4" name="Slide Number Placeholder 3"/>
          <p:cNvSpPr>
            <a:spLocks noGrp="1"/>
          </p:cNvSpPr>
          <p:nvPr>
            <p:ph type="sldNum" sz="quarter" idx="5"/>
          </p:nvPr>
        </p:nvSpPr>
        <p:spPr/>
        <p:txBody>
          <a:bodyPr/>
          <a:lstStyle/>
          <a:p>
            <a:fld id="{4318D8ED-CB52-4136-A343-1430BDCB439A}" type="slidenum">
              <a:rPr lang="en-GB" smtClean="0"/>
              <a:t>8</a:t>
            </a:fld>
            <a:endParaRPr lang="en-GB"/>
          </a:p>
        </p:txBody>
      </p:sp>
    </p:spTree>
    <p:extLst>
      <p:ext uri="{BB962C8B-B14F-4D97-AF65-F5344CB8AC3E}">
        <p14:creationId xmlns:p14="http://schemas.microsoft.com/office/powerpoint/2010/main" val="425667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9</a:t>
            </a:fld>
            <a:endParaRPr lang="en-GB" dirty="0"/>
          </a:p>
        </p:txBody>
      </p:sp>
    </p:spTree>
    <p:extLst>
      <p:ext uri="{BB962C8B-B14F-4D97-AF65-F5344CB8AC3E}">
        <p14:creationId xmlns:p14="http://schemas.microsoft.com/office/powerpoint/2010/main" val="1983544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10</a:t>
            </a:fld>
            <a:endParaRPr lang="en-GB" dirty="0"/>
          </a:p>
        </p:txBody>
      </p:sp>
    </p:spTree>
    <p:extLst>
      <p:ext uri="{BB962C8B-B14F-4D97-AF65-F5344CB8AC3E}">
        <p14:creationId xmlns:p14="http://schemas.microsoft.com/office/powerpoint/2010/main" val="42458300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8D8ED-CB52-4136-A343-1430BDCB439A}" type="slidenum">
              <a:rPr lang="en-GB" smtClean="0"/>
              <a:t>11</a:t>
            </a:fld>
            <a:endParaRPr lang="en-GB" dirty="0"/>
          </a:p>
        </p:txBody>
      </p:sp>
    </p:spTree>
    <p:extLst>
      <p:ext uri="{BB962C8B-B14F-4D97-AF65-F5344CB8AC3E}">
        <p14:creationId xmlns:p14="http://schemas.microsoft.com/office/powerpoint/2010/main" val="2096782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ctr">
            <a:normAutofit/>
          </a:bodyPr>
          <a:lstStyle>
            <a:lvl1pPr>
              <a:defRPr sz="3600">
                <a:solidFill>
                  <a:schemeClr val="accent6">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6">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7DD79B91-4306-47AB-8C2C-1482EF197705}" type="datetime1">
              <a:rPr lang="en-US" smtClean="0"/>
              <a:t>2/19/2021</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2958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dirty="0"/>
              <a:t>Click to edit Master title style</a:t>
            </a:r>
          </a:p>
        </p:txBody>
      </p:sp>
      <p:sp>
        <p:nvSpPr>
          <p:cNvPr id="3" name="Content Placeholder 2"/>
          <p:cNvSpPr>
            <a:spLocks noGrp="1"/>
          </p:cNvSpPr>
          <p:nvPr>
            <p:ph idx="1"/>
          </p:nvPr>
        </p:nvSpPr>
        <p:spPr>
          <a:xfrm>
            <a:off x="581192" y="2340864"/>
            <a:ext cx="11029615" cy="3634486"/>
          </a:xfrm>
        </p:spPr>
        <p:txBody>
          <a:bodyPr anchor="t"/>
          <a:lstStyle>
            <a:lvl1pPr algn="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1F8C215B-CCB2-4E2D-A4BC-6090E5585C8F}" type="datetime1">
              <a:rPr lang="en-US" smtClean="0"/>
              <a:t>2/19/2021</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66990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ctr">
            <a:normAutofit/>
          </a:bodyPr>
          <a:lstStyle>
            <a:lvl1pPr algn="l">
              <a:defRPr sz="3600" b="0" cap="all">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8ECC7761-FD1E-42C6-A489-D986259AF3C4}" type="datetime1">
              <a:rPr lang="en-US" smtClean="0"/>
              <a:t>2/19/2021</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31224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3986CE-6AAF-43F0-AF1B-368141E06C28}" type="datetime1">
              <a:rPr lang="en-US" smtClean="0"/>
              <a:t>2/19/2021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5378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dirty="0"/>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lvl1pPr>
              <a:defRPr>
                <a:solidFill>
                  <a:schemeClr val="tx1"/>
                </a:solidFill>
              </a:defRPr>
            </a:lvl1pPr>
            <a:lvl2pPr>
              <a:defRPr>
                <a:solidFill>
                  <a:schemeClr val="tx1"/>
                </a:solidFill>
              </a:defRPr>
            </a:lvl2pPr>
            <a:lvl3pPr>
              <a:defRPr>
                <a:solidFill>
                  <a:schemeClr val="tx1"/>
                </a:solidFill>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E579C265-C366-4F27-B36C-F6A22AFE8DBC}" type="datetime1">
              <a:rPr lang="en-US" smtClean="0"/>
              <a:t>2/19/2021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697556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C4730F-EE04-4243-9C32-057CC85A3E2C}" type="datetime1">
              <a:rPr lang="en-US" smtClean="0"/>
              <a:t>2/19/2021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541461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91A73-814B-4CD5-97F3-4A100F614406}" type="datetime1">
              <a:rPr lang="en-US" smtClean="0"/>
              <a:t>2/19/2021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35059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ctr">
            <a:normAutofit/>
          </a:bodyPr>
          <a:lstStyle>
            <a:lvl1pPr algn="l">
              <a:defRPr sz="2400" b="0">
                <a:solidFill>
                  <a:schemeClr val="accent6">
                    <a:lumMod val="50000"/>
                  </a:schemeClr>
                </a:solidFill>
              </a:defRPr>
            </a:lvl1pPr>
          </a:lstStyle>
          <a:p>
            <a:r>
              <a:rPr lang="en-US" dirty="0"/>
              <a:t>Click to edit Master title style</a:t>
            </a:r>
          </a:p>
        </p:txBody>
      </p:sp>
      <p:sp>
        <p:nvSpPr>
          <p:cNvPr id="3" name="Content Placeholder 2"/>
          <p:cNvSpPr>
            <a:spLocks noGrp="1"/>
          </p:cNvSpPr>
          <p:nvPr>
            <p:ph idx="1"/>
          </p:nvPr>
        </p:nvSpPr>
        <p:spPr>
          <a:xfrm>
            <a:off x="4900928" y="1179829"/>
            <a:ext cx="6650991" cy="4658216"/>
          </a:xfrm>
        </p:spPr>
        <p:txBody>
          <a:bodyPr anchor="t">
            <a:normAutofit/>
          </a:bodyPr>
          <a:lstStyle>
            <a:lvl1pPr>
              <a:defRPr sz="2000">
                <a:solidFill>
                  <a:schemeClr val="tx1"/>
                </a:solidFill>
              </a:defRPr>
            </a:lvl1pPr>
            <a:lvl2pPr>
              <a:defRPr sz="1800">
                <a:solidFill>
                  <a:schemeClr val="tx1"/>
                </a:solidFill>
              </a:defRPr>
            </a:lvl2pPr>
            <a:lvl3pPr>
              <a:defRPr sz="1600">
                <a:solidFill>
                  <a:schemeClr val="tx1"/>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chemeClr val="accent6">
                    <a:lumMod val="50000"/>
                  </a:schemeClr>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FB6F409D-6EB5-475F-995B-51F0B40FC9B5}" type="datetime1">
              <a:rPr lang="en-US" smtClean="0"/>
              <a:t>2/19/2021</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02098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ctr">
            <a:normAutofit/>
          </a:bodyPr>
          <a:lstStyle>
            <a:lvl1pPr algn="l">
              <a:defRPr sz="2400" b="0">
                <a:solidFill>
                  <a:schemeClr val="tx1"/>
                </a:solidFill>
              </a:defRPr>
            </a:lvl1pPr>
          </a:lstStyle>
          <a:p>
            <a:r>
              <a:rPr lang="en-US" dirty="0"/>
              <a:t>Click to edit Master title style</a:t>
            </a:r>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E4CF329-5DA0-461A-A55F-277881E12423}" type="datetime1">
              <a:rPr lang="en-US" smtClean="0"/>
              <a:t>2/19/2021</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lvl1pPr>
              <a:defRPr sz="1400"/>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189051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461F5876-FE2F-442D-A756-57853CDBAF4A}" type="datetime1">
              <a:rPr lang="en-US" smtClean="0"/>
              <a:t>2/19/2021</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1400">
                <a:solidFill>
                  <a:schemeClr val="tx1">
                    <a:lumMod val="75000"/>
                    <a:lumOff val="25000"/>
                  </a:schemeClr>
                </a:solidFill>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6">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300824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defTabSz="457200" rtl="0" eaLnBrk="1" latinLnBrk="0" hangingPunct="1">
        <a:lnSpc>
          <a:spcPct val="100000"/>
        </a:lnSpc>
        <a:spcBef>
          <a:spcPct val="0"/>
        </a:spcBef>
        <a:buNone/>
        <a:defRPr sz="2800" b="0" kern="1200" cap="all">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Arial" panose="020B0604020202020204" pitchFamily="34" charset="0"/>
        <a:buChar char="•"/>
        <a:defRPr sz="1700" kern="1200">
          <a:solidFill>
            <a:schemeClr val="tx1"/>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Candara" panose="020E0502030303020204" pitchFamily="34" charset="0"/>
        <a:buChar char="–"/>
        <a:defRPr sz="1400" kern="1200">
          <a:solidFill>
            <a:schemeClr val="tx1"/>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panose="05000000000000000000" pitchFamily="2" charset="2"/>
        <a:buChar char="§"/>
        <a:defRPr sz="1300" kern="1200">
          <a:solidFill>
            <a:schemeClr val="tx1"/>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Arial" panose="020B0604020202020204" pitchFamily="34" charset="0"/>
        <a:buChar char="•"/>
        <a:defRPr sz="1100" kern="1200">
          <a:solidFill>
            <a:schemeClr val="tx1"/>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Arial" panose="020B0604020202020204" pitchFamily="34" charset="0"/>
        <a:buChar char="•"/>
        <a:defRPr sz="1100" kern="1200">
          <a:solidFill>
            <a:schemeClr val="tx1"/>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2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4.xml"/><Relationship Id="rId7"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5.wmf"/><Relationship Id="rId4" Type="http://schemas.openxmlformats.org/officeDocument/2006/relationships/oleObject" Target="../embeddings/oleObject1.bin"/></Relationships>
</file>

<file path=ppt/slides/_rels/slide33.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CC3F-00D5-4BAB-AB14-24DD54E03D2A}"/>
              </a:ext>
            </a:extLst>
          </p:cNvPr>
          <p:cNvSpPr>
            <a:spLocks noGrp="1"/>
          </p:cNvSpPr>
          <p:nvPr>
            <p:ph type="ctrTitle"/>
          </p:nvPr>
        </p:nvSpPr>
        <p:spPr/>
        <p:txBody>
          <a:bodyPr>
            <a:normAutofit/>
          </a:bodyPr>
          <a:lstStyle/>
          <a:p>
            <a:r>
              <a:rPr lang="en-GB" sz="4800" b="1" cap="small" dirty="0"/>
              <a:t>Needs index revision:</a:t>
            </a:r>
          </a:p>
        </p:txBody>
      </p:sp>
      <p:sp>
        <p:nvSpPr>
          <p:cNvPr id="3" name="Subtitle 2">
            <a:extLst>
              <a:ext uri="{FF2B5EF4-FFF2-40B4-BE49-F238E27FC236}">
                <a16:creationId xmlns:a16="http://schemas.microsoft.com/office/drawing/2014/main" id="{5BC90FCB-36A9-4EB2-9827-BA826CA4B998}"/>
              </a:ext>
            </a:extLst>
          </p:cNvPr>
          <p:cNvSpPr>
            <a:spLocks noGrp="1"/>
          </p:cNvSpPr>
          <p:nvPr>
            <p:ph type="subTitle" idx="1"/>
          </p:nvPr>
        </p:nvSpPr>
        <p:spPr>
          <a:xfrm>
            <a:off x="581191" y="2067933"/>
            <a:ext cx="10993546" cy="590321"/>
          </a:xfrm>
        </p:spPr>
        <p:txBody>
          <a:bodyPr>
            <a:noAutofit/>
          </a:bodyPr>
          <a:lstStyle/>
          <a:p>
            <a:r>
              <a:rPr lang="en-GB" sz="3200" b="1" cap="none" dirty="0">
                <a:solidFill>
                  <a:srgbClr val="002060"/>
                </a:solidFill>
              </a:rPr>
              <a:t>Preliminary results for discussion</a:t>
            </a:r>
          </a:p>
        </p:txBody>
      </p:sp>
      <p:pic>
        <p:nvPicPr>
          <p:cNvPr id="4" name="Picture 3">
            <a:extLst>
              <a:ext uri="{FF2B5EF4-FFF2-40B4-BE49-F238E27FC236}">
                <a16:creationId xmlns:a16="http://schemas.microsoft.com/office/drawing/2014/main" id="{039B6738-B8A4-481F-A494-E092941B6734}"/>
              </a:ext>
            </a:extLst>
          </p:cNvPr>
          <p:cNvPicPr>
            <a:picLocks noChangeAspect="1"/>
          </p:cNvPicPr>
          <p:nvPr/>
        </p:nvPicPr>
        <p:blipFill>
          <a:blip r:embed="rId3"/>
          <a:stretch>
            <a:fillRect/>
          </a:stretch>
        </p:blipFill>
        <p:spPr>
          <a:xfrm>
            <a:off x="478043" y="5503532"/>
            <a:ext cx="4371975" cy="981075"/>
          </a:xfrm>
          <a:prstGeom prst="rect">
            <a:avLst/>
          </a:prstGeom>
        </p:spPr>
      </p:pic>
      <p:sp>
        <p:nvSpPr>
          <p:cNvPr id="5" name="TextBox 4">
            <a:extLst>
              <a:ext uri="{FF2B5EF4-FFF2-40B4-BE49-F238E27FC236}">
                <a16:creationId xmlns:a16="http://schemas.microsoft.com/office/drawing/2014/main" id="{9E37C56A-1BD3-4FD0-8F8F-94ABA51667F3}"/>
              </a:ext>
            </a:extLst>
          </p:cNvPr>
          <p:cNvSpPr txBox="1"/>
          <p:nvPr/>
        </p:nvSpPr>
        <p:spPr>
          <a:xfrm>
            <a:off x="617263" y="2658254"/>
            <a:ext cx="2390398" cy="461665"/>
          </a:xfrm>
          <a:prstGeom prst="rect">
            <a:avLst/>
          </a:prstGeom>
          <a:noFill/>
        </p:spPr>
        <p:txBody>
          <a:bodyPr wrap="none" rtlCol="0">
            <a:spAutoFit/>
          </a:bodyPr>
          <a:lstStyle/>
          <a:p>
            <a:r>
              <a:rPr lang="en-US" sz="2400" dirty="0">
                <a:solidFill>
                  <a:schemeClr val="accent6"/>
                </a:solidFill>
              </a:rPr>
              <a:t>February 19, 2021</a:t>
            </a:r>
          </a:p>
        </p:txBody>
      </p:sp>
    </p:spTree>
    <p:extLst>
      <p:ext uri="{BB962C8B-B14F-4D97-AF65-F5344CB8AC3E}">
        <p14:creationId xmlns:p14="http://schemas.microsoft.com/office/powerpoint/2010/main" val="4077024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846185"/>
          </a:xfrm>
        </p:spPr>
        <p:txBody>
          <a:bodyPr>
            <a:normAutofit fontScale="90000"/>
          </a:bodyPr>
          <a:lstStyle/>
          <a:p>
            <a:r>
              <a:rPr lang="en-GB" sz="3600" b="1" cap="none" dirty="0">
                <a:solidFill>
                  <a:schemeClr val="accent6">
                    <a:lumMod val="50000"/>
                  </a:schemeClr>
                </a:solidFill>
              </a:rPr>
              <a:t>Observed consumption patterns in 2018 HIES by income quintiles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8877299" y="1571999"/>
            <a:ext cx="3152776" cy="4851915"/>
          </a:xfrm>
        </p:spPr>
        <p:txBody>
          <a:bodyPr>
            <a:normAutofit fontScale="55000" lnSpcReduction="20000"/>
          </a:bodyPr>
          <a:lstStyle/>
          <a:p>
            <a:r>
              <a:rPr lang="en-GB" sz="3200" dirty="0"/>
              <a:t>Even in the poorest quintile the average food share is only 52% =&gt; much lower than what is assumed in the subsistence minimum and in the needs index calculations</a:t>
            </a:r>
          </a:p>
          <a:p>
            <a:r>
              <a:rPr lang="en-GB" sz="3200" dirty="0"/>
              <a:t>Analysis of consumption patterns by household size suggests that some items have ‘public goods’ properties (for example utilities &amp; furnishing): their budget share declines as household size increases</a:t>
            </a:r>
          </a:p>
          <a:p>
            <a:r>
              <a:rPr lang="en-GB" sz="3200" dirty="0"/>
              <a:t>The implication is that the co-habitation coefficient is definitely below 1</a:t>
            </a:r>
          </a:p>
        </p:txBody>
      </p:sp>
      <p:sp>
        <p:nvSpPr>
          <p:cNvPr id="4" name="Slide Number Placeholder 3"/>
          <p:cNvSpPr>
            <a:spLocks noGrp="1"/>
          </p:cNvSpPr>
          <p:nvPr>
            <p:ph type="sldNum" sz="quarter" idx="12"/>
          </p:nvPr>
        </p:nvSpPr>
        <p:spPr/>
        <p:txBody>
          <a:bodyPr/>
          <a:lstStyle/>
          <a:p>
            <a:fld id="{3A98EE3D-8CD1-4C3F-BD1C-C98C9596463C}" type="slidenum">
              <a:rPr lang="en-US" smtClean="0"/>
              <a:t>10</a:t>
            </a:fld>
            <a:endParaRPr lang="en-US" dirty="0"/>
          </a:p>
        </p:txBody>
      </p:sp>
      <p:pic>
        <p:nvPicPr>
          <p:cNvPr id="7" name="Picture 6"/>
          <p:cNvPicPr>
            <a:picLocks noChangeAspect="1"/>
          </p:cNvPicPr>
          <p:nvPr/>
        </p:nvPicPr>
        <p:blipFill>
          <a:blip r:embed="rId3"/>
          <a:stretch>
            <a:fillRect/>
          </a:stretch>
        </p:blipFill>
        <p:spPr>
          <a:xfrm>
            <a:off x="581191" y="1571999"/>
            <a:ext cx="7690939" cy="4291230"/>
          </a:xfrm>
          <a:prstGeom prst="rect">
            <a:avLst/>
          </a:prstGeom>
        </p:spPr>
      </p:pic>
    </p:spTree>
    <p:extLst>
      <p:ext uri="{BB962C8B-B14F-4D97-AF65-F5344CB8AC3E}">
        <p14:creationId xmlns:p14="http://schemas.microsoft.com/office/powerpoint/2010/main" val="1839660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296883" y="592668"/>
            <a:ext cx="11218921" cy="1188720"/>
          </a:xfrm>
        </p:spPr>
        <p:txBody>
          <a:bodyPr>
            <a:normAutofit fontScale="90000"/>
          </a:bodyPr>
          <a:lstStyle/>
          <a:p>
            <a:r>
              <a:rPr lang="en-GB" sz="4800" b="1" cap="none" dirty="0">
                <a:solidFill>
                  <a:schemeClr val="accent6">
                    <a:lumMod val="50000"/>
                  </a:schemeClr>
                </a:solidFill>
              </a:rPr>
              <a:t>Expenses for Caring needs may not be taken into account in the Needs Index</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70000" lnSpcReduction="20000"/>
          </a:bodyPr>
          <a:lstStyle/>
          <a:p>
            <a:r>
              <a:rPr lang="en-GB" sz="3200" dirty="0"/>
              <a:t>In the HIES we do not find evidence that caring is a need that incurs a monetary cost for households in Georgia</a:t>
            </a:r>
          </a:p>
          <a:p>
            <a:r>
              <a:rPr lang="en-GB" sz="3200" dirty="0"/>
              <a:t>In the context of Georgia it is probably the norm that household members look after young children or elderly members</a:t>
            </a:r>
          </a:p>
          <a:p>
            <a:r>
              <a:rPr lang="en-GB" sz="3200" dirty="0"/>
              <a:t>The cost in this case is essentially an </a:t>
            </a:r>
            <a:r>
              <a:rPr lang="en-GB" sz="3200" b="1" dirty="0"/>
              <a:t>opportunity cost</a:t>
            </a:r>
            <a:r>
              <a:rPr lang="en-GB" sz="3200" dirty="0"/>
              <a:t> that will manifest itself in lower income levels. Therefore, imputing such cost appears incorrect</a:t>
            </a:r>
          </a:p>
          <a:p>
            <a:r>
              <a:rPr lang="en-GB" sz="3200" dirty="0"/>
              <a:t>Note that in most OECD countries policies to address childcare costs or elderly costs are very important, but these occur to allow parents to work or compensating adult children looking after elderly parents for lost work</a:t>
            </a:r>
          </a:p>
          <a:p>
            <a:r>
              <a:rPr lang="en-GB" sz="3200" dirty="0"/>
              <a:t>However, within caring needs the issue of persons with disabilities (PWD) will definitely need to be taken into account</a:t>
            </a:r>
          </a:p>
        </p:txBody>
      </p:sp>
      <p:sp>
        <p:nvSpPr>
          <p:cNvPr id="4" name="Slide Number Placeholder 3"/>
          <p:cNvSpPr>
            <a:spLocks noGrp="1"/>
          </p:cNvSpPr>
          <p:nvPr>
            <p:ph type="sldNum" sz="quarter" idx="12"/>
          </p:nvPr>
        </p:nvSpPr>
        <p:spPr/>
        <p:txBody>
          <a:bodyPr/>
          <a:lstStyle/>
          <a:p>
            <a:fld id="{3A98EE3D-8CD1-4C3F-BD1C-C98C9596463C}" type="slidenum">
              <a:rPr lang="en-US" smtClean="0"/>
              <a:t>11</a:t>
            </a:fld>
            <a:endParaRPr lang="en-US" dirty="0"/>
          </a:p>
        </p:txBody>
      </p:sp>
    </p:spTree>
    <p:extLst>
      <p:ext uri="{BB962C8B-B14F-4D97-AF65-F5344CB8AC3E}">
        <p14:creationId xmlns:p14="http://schemas.microsoft.com/office/powerpoint/2010/main" val="1856756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fontScale="90000"/>
          </a:bodyPr>
          <a:lstStyle/>
          <a:p>
            <a:r>
              <a:rPr lang="en-GB" sz="4800" b="1" cap="none" dirty="0">
                <a:solidFill>
                  <a:schemeClr val="accent6">
                    <a:lumMod val="50000"/>
                  </a:schemeClr>
                </a:solidFill>
              </a:rPr>
              <a:t>Estimating in HIES 2018 the cost of ‘special means needs’ under the current methodology</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85000" lnSpcReduction="20000"/>
          </a:bodyPr>
          <a:lstStyle/>
          <a:p>
            <a:r>
              <a:rPr lang="en-GB" sz="3200" dirty="0"/>
              <a:t>The current methodology identifies a number of age-specific needs or needs specific to certain conditions: </a:t>
            </a:r>
          </a:p>
          <a:p>
            <a:pPr lvl="1"/>
            <a:r>
              <a:rPr lang="en-GB" sz="2900" dirty="0"/>
              <a:t>Age 0-3: diapers, baby items, etc.</a:t>
            </a:r>
          </a:p>
          <a:p>
            <a:pPr lvl="1"/>
            <a:r>
              <a:rPr lang="en-GB" sz="2900" dirty="0"/>
              <a:t>Age 3-5: pre-school</a:t>
            </a:r>
          </a:p>
          <a:p>
            <a:pPr lvl="1"/>
            <a:r>
              <a:rPr lang="en-GB" sz="2900" dirty="0"/>
              <a:t>Age 6-17: school (primary and secondary)</a:t>
            </a:r>
          </a:p>
          <a:p>
            <a:pPr lvl="1"/>
            <a:r>
              <a:rPr lang="en-GB" sz="2900" dirty="0"/>
              <a:t>Special equipment for persons with disabilities </a:t>
            </a:r>
          </a:p>
          <a:p>
            <a:r>
              <a:rPr lang="en-GB" sz="3200" dirty="0"/>
              <a:t>We have estimated such costs by looking at households who contain members who have those specific needs and who have an overall consumption close to the poverty line</a:t>
            </a:r>
          </a:p>
        </p:txBody>
      </p:sp>
      <p:sp>
        <p:nvSpPr>
          <p:cNvPr id="4" name="Slide Number Placeholder 3"/>
          <p:cNvSpPr>
            <a:spLocks noGrp="1"/>
          </p:cNvSpPr>
          <p:nvPr>
            <p:ph type="sldNum" sz="quarter" idx="12"/>
          </p:nvPr>
        </p:nvSpPr>
        <p:spPr/>
        <p:txBody>
          <a:bodyPr/>
          <a:lstStyle/>
          <a:p>
            <a:fld id="{3A98EE3D-8CD1-4C3F-BD1C-C98C9596463C}" type="slidenum">
              <a:rPr lang="en-US" smtClean="0"/>
              <a:t>12</a:t>
            </a:fld>
            <a:endParaRPr lang="en-US" dirty="0"/>
          </a:p>
        </p:txBody>
      </p:sp>
    </p:spTree>
    <p:extLst>
      <p:ext uri="{BB962C8B-B14F-4D97-AF65-F5344CB8AC3E}">
        <p14:creationId xmlns:p14="http://schemas.microsoft.com/office/powerpoint/2010/main" val="4078244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238424" y="541133"/>
            <a:ext cx="11715152" cy="1188720"/>
          </a:xfrm>
        </p:spPr>
        <p:txBody>
          <a:bodyPr>
            <a:normAutofit/>
          </a:bodyPr>
          <a:lstStyle/>
          <a:p>
            <a:r>
              <a:rPr lang="en-GB" sz="3600" b="1" cap="none">
                <a:solidFill>
                  <a:schemeClr val="accent6">
                    <a:lumMod val="50000"/>
                  </a:schemeClr>
                </a:solidFill>
              </a:rPr>
              <a:t>HIES-based estimates of “special means needs” deviate from values assumed in ISET methodology</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7924801" y="1901524"/>
            <a:ext cx="4082716" cy="4715844"/>
          </a:xfrm>
        </p:spPr>
        <p:txBody>
          <a:bodyPr>
            <a:normAutofit fontScale="70000" lnSpcReduction="20000"/>
          </a:bodyPr>
          <a:lstStyle/>
          <a:p>
            <a:r>
              <a:rPr lang="en-GB" sz="3200" dirty="0"/>
              <a:t>The approach used to make these estimates is clearly different, but for baby items value is of the same magnitude, even though measured at different times</a:t>
            </a:r>
          </a:p>
          <a:p>
            <a:r>
              <a:rPr lang="en-GB" sz="3200" dirty="0"/>
              <a:t>For pre-school the value is significantly lower and we should understand whether this is a reflection of new education policies</a:t>
            </a:r>
          </a:p>
          <a:p>
            <a:r>
              <a:rPr lang="en-GB" sz="3200" dirty="0"/>
              <a:t>For school expenses again the value is similar, though a bit lower</a:t>
            </a:r>
          </a:p>
        </p:txBody>
      </p:sp>
      <p:sp>
        <p:nvSpPr>
          <p:cNvPr id="4" name="Slide Number Placeholder 3"/>
          <p:cNvSpPr>
            <a:spLocks noGrp="1"/>
          </p:cNvSpPr>
          <p:nvPr>
            <p:ph type="sldNum" sz="quarter" idx="12"/>
          </p:nvPr>
        </p:nvSpPr>
        <p:spPr/>
        <p:txBody>
          <a:bodyPr/>
          <a:lstStyle/>
          <a:p>
            <a:fld id="{3A98EE3D-8CD1-4C3F-BD1C-C98C9596463C}" type="slidenum">
              <a:rPr lang="en-US" smtClean="0"/>
              <a:t>13</a:t>
            </a:fld>
            <a:endParaRPr lang="en-US" dirty="0"/>
          </a:p>
        </p:txBody>
      </p:sp>
      <p:pic>
        <p:nvPicPr>
          <p:cNvPr id="5" name="Picture 4"/>
          <p:cNvPicPr>
            <a:picLocks noChangeAspect="1"/>
          </p:cNvPicPr>
          <p:nvPr/>
        </p:nvPicPr>
        <p:blipFill>
          <a:blip r:embed="rId3"/>
          <a:stretch>
            <a:fillRect/>
          </a:stretch>
        </p:blipFill>
        <p:spPr>
          <a:xfrm>
            <a:off x="583702" y="2011544"/>
            <a:ext cx="6271835" cy="2852286"/>
          </a:xfrm>
          <a:prstGeom prst="rect">
            <a:avLst/>
          </a:prstGeom>
        </p:spPr>
      </p:pic>
    </p:spTree>
    <p:extLst>
      <p:ext uri="{BB962C8B-B14F-4D97-AF65-F5344CB8AC3E}">
        <p14:creationId xmlns:p14="http://schemas.microsoft.com/office/powerpoint/2010/main" val="713355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447472" y="592668"/>
            <a:ext cx="10755137" cy="1188720"/>
          </a:xfrm>
        </p:spPr>
        <p:txBody>
          <a:bodyPr>
            <a:normAutofit fontScale="90000"/>
          </a:bodyPr>
          <a:lstStyle/>
          <a:p>
            <a:r>
              <a:rPr lang="en-GB" sz="4800" b="1" cap="none" dirty="0">
                <a:solidFill>
                  <a:schemeClr val="accent6">
                    <a:lumMod val="50000"/>
                  </a:schemeClr>
                </a:solidFill>
              </a:rPr>
              <a:t>Assessing  consumption expenditures of poor families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lnSpcReduction="10000"/>
          </a:bodyPr>
          <a:lstStyle/>
          <a:p>
            <a:r>
              <a:rPr lang="en-GB" sz="3200" dirty="0"/>
              <a:t>We can compute the full consumption aggregate when households have an overall consumption that we believe should be considered essential:</a:t>
            </a:r>
          </a:p>
          <a:p>
            <a:pPr lvl="1"/>
            <a:r>
              <a:rPr lang="en-GB" sz="2900" dirty="0"/>
              <a:t>Households have an overall consumption equivalent to the current subsistence minimum</a:t>
            </a:r>
          </a:p>
          <a:p>
            <a:r>
              <a:rPr lang="en-GB" sz="3200" dirty="0"/>
              <a:t>We should be aware that in such analysis we observe together both the effect of equivalence scales and co-habitation</a:t>
            </a:r>
          </a:p>
        </p:txBody>
      </p:sp>
      <p:sp>
        <p:nvSpPr>
          <p:cNvPr id="4" name="Slide Number Placeholder 3"/>
          <p:cNvSpPr>
            <a:spLocks noGrp="1"/>
          </p:cNvSpPr>
          <p:nvPr>
            <p:ph type="sldNum" sz="quarter" idx="12"/>
          </p:nvPr>
        </p:nvSpPr>
        <p:spPr/>
        <p:txBody>
          <a:bodyPr/>
          <a:lstStyle/>
          <a:p>
            <a:fld id="{3A98EE3D-8CD1-4C3F-BD1C-C98C9596463C}" type="slidenum">
              <a:rPr lang="en-US" smtClean="0"/>
              <a:t>14</a:t>
            </a:fld>
            <a:endParaRPr lang="en-US" dirty="0"/>
          </a:p>
        </p:txBody>
      </p:sp>
    </p:spTree>
    <p:extLst>
      <p:ext uri="{BB962C8B-B14F-4D97-AF65-F5344CB8AC3E}">
        <p14:creationId xmlns:p14="http://schemas.microsoft.com/office/powerpoint/2010/main" val="3689743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fontScale="90000"/>
          </a:bodyPr>
          <a:lstStyle/>
          <a:p>
            <a:r>
              <a:rPr lang="en-GB" sz="4800" b="1" cap="none" dirty="0">
                <a:solidFill>
                  <a:schemeClr val="accent6">
                    <a:lumMod val="50000"/>
                  </a:schemeClr>
                </a:solidFill>
              </a:rPr>
              <a:t>Expenditure for households with consumption around the poverty line</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8720470" y="2130655"/>
            <a:ext cx="3019426" cy="4475821"/>
          </a:xfrm>
        </p:spPr>
        <p:txBody>
          <a:bodyPr>
            <a:normAutofit fontScale="55000" lnSpcReduction="20000"/>
          </a:bodyPr>
          <a:lstStyle/>
          <a:p>
            <a:r>
              <a:rPr lang="en-GB" sz="3200" dirty="0"/>
              <a:t>Clothing: elderly spend less than adults, and children more than adults </a:t>
            </a:r>
          </a:p>
          <a:p>
            <a:r>
              <a:rPr lang="en-GB" sz="3200" dirty="0"/>
              <a:t>Transport and communication: both elderly and children spend less than adults</a:t>
            </a:r>
          </a:p>
          <a:p>
            <a:r>
              <a:rPr lang="en-GB" sz="3200" dirty="0"/>
              <a:t>Utilities/household equipment has clearly a declining cost having characteristics of a public good</a:t>
            </a:r>
          </a:p>
          <a:p>
            <a:r>
              <a:rPr lang="en-GB" sz="3200" dirty="0"/>
              <a:t>Health: elderly spend significantly more than adults and children</a:t>
            </a:r>
          </a:p>
        </p:txBody>
      </p:sp>
      <p:sp>
        <p:nvSpPr>
          <p:cNvPr id="4" name="Slide Number Placeholder 3"/>
          <p:cNvSpPr>
            <a:spLocks noGrp="1"/>
          </p:cNvSpPr>
          <p:nvPr>
            <p:ph type="sldNum" sz="quarter" idx="12"/>
          </p:nvPr>
        </p:nvSpPr>
        <p:spPr/>
        <p:txBody>
          <a:bodyPr/>
          <a:lstStyle/>
          <a:p>
            <a:fld id="{3A98EE3D-8CD1-4C3F-BD1C-C98C9596463C}" type="slidenum">
              <a:rPr lang="en-US" smtClean="0"/>
              <a:t>15</a:t>
            </a:fld>
            <a:endParaRPr lang="en-US" dirty="0"/>
          </a:p>
        </p:txBody>
      </p:sp>
      <p:pic>
        <p:nvPicPr>
          <p:cNvPr id="5" name="Picture 4"/>
          <p:cNvPicPr>
            <a:picLocks noChangeAspect="1"/>
          </p:cNvPicPr>
          <p:nvPr/>
        </p:nvPicPr>
        <p:blipFill>
          <a:blip r:embed="rId3"/>
          <a:stretch>
            <a:fillRect/>
          </a:stretch>
        </p:blipFill>
        <p:spPr>
          <a:xfrm>
            <a:off x="682791" y="1955400"/>
            <a:ext cx="7216110" cy="4498994"/>
          </a:xfrm>
          <a:prstGeom prst="rect">
            <a:avLst/>
          </a:prstGeom>
        </p:spPr>
      </p:pic>
    </p:spTree>
    <p:extLst>
      <p:ext uri="{BB962C8B-B14F-4D97-AF65-F5344CB8AC3E}">
        <p14:creationId xmlns:p14="http://schemas.microsoft.com/office/powerpoint/2010/main" val="795507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779510"/>
          </a:xfrm>
        </p:spPr>
        <p:txBody>
          <a:bodyPr>
            <a:normAutofit fontScale="90000"/>
          </a:bodyPr>
          <a:lstStyle/>
          <a:p>
            <a:r>
              <a:rPr lang="en-GB" sz="4800" b="1" cap="none" dirty="0">
                <a:solidFill>
                  <a:schemeClr val="accent6">
                    <a:lumMod val="50000"/>
                  </a:schemeClr>
                </a:solidFill>
              </a:rPr>
              <a:t>Issues of defining costs for specific groups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406400" y="1493520"/>
            <a:ext cx="11297920" cy="5090160"/>
          </a:xfrm>
        </p:spPr>
        <p:txBody>
          <a:bodyPr>
            <a:normAutofit fontScale="62500" lnSpcReduction="20000"/>
          </a:bodyPr>
          <a:lstStyle/>
          <a:p>
            <a:r>
              <a:rPr lang="en-GB" sz="3200" dirty="0"/>
              <a:t>The current methodology identifies a number of specific groups that are supposed to have differing needs:</a:t>
            </a:r>
          </a:p>
          <a:p>
            <a:pPr lvl="1"/>
            <a:r>
              <a:rPr lang="en-GB" sz="2900" dirty="0"/>
              <a:t>PWD, single mothers, pregnant/breastfeeding women, single pensioners, bedridden persons, IDPs and orphans</a:t>
            </a:r>
          </a:p>
          <a:p>
            <a:r>
              <a:rPr lang="en-GB" sz="3200" dirty="0"/>
              <a:t>Some of these groups are very narrow (bedridden persons, pregnant women) and their specific needs are better addressed by adequate programme responses, rather than equivalence scales: for example the special need of a pregnant woman is temporary and short</a:t>
            </a:r>
          </a:p>
          <a:p>
            <a:r>
              <a:rPr lang="en-GB" sz="3200" dirty="0"/>
              <a:t>For other groups it is very questionable why we should expect a different need. For example, on what basis an IDP has a different calorific need? Why single mothers have different health needs? By all means these are groups requiring specific attention, but their vulnerability is due to their ability to work and earn, rather than in their different needs</a:t>
            </a:r>
          </a:p>
          <a:p>
            <a:r>
              <a:rPr lang="en-GB" sz="3200" dirty="0"/>
              <a:t>We have seen that single pensioners have very high health expenditure and we have also evidence that suggest that such expenditure is ‘catastrophic’, since it is incurred affecting the amount of food expenditure, but unless they also have a disability their equivalence scale can be captured as above</a:t>
            </a:r>
          </a:p>
          <a:p>
            <a:r>
              <a:rPr lang="en-GB" sz="3200" dirty="0"/>
              <a:t>The specific groups for which we believe there is need of a specific equivalence scales are </a:t>
            </a:r>
            <a:r>
              <a:rPr lang="en-GB" sz="3200" b="1" dirty="0"/>
              <a:t>PWD</a:t>
            </a:r>
            <a:r>
              <a:rPr lang="en-GB" sz="3200" dirty="0"/>
              <a:t>, both children, adults and elderly</a:t>
            </a:r>
          </a:p>
        </p:txBody>
      </p:sp>
      <p:sp>
        <p:nvSpPr>
          <p:cNvPr id="4" name="Slide Number Placeholder 3"/>
          <p:cNvSpPr>
            <a:spLocks noGrp="1"/>
          </p:cNvSpPr>
          <p:nvPr>
            <p:ph type="sldNum" sz="quarter" idx="12"/>
          </p:nvPr>
        </p:nvSpPr>
        <p:spPr/>
        <p:txBody>
          <a:bodyPr/>
          <a:lstStyle/>
          <a:p>
            <a:fld id="{3A98EE3D-8CD1-4C3F-BD1C-C98C9596463C}" type="slidenum">
              <a:rPr lang="en-US" smtClean="0"/>
              <a:t>16</a:t>
            </a:fld>
            <a:endParaRPr lang="en-US" dirty="0"/>
          </a:p>
        </p:txBody>
      </p:sp>
    </p:spTree>
    <p:extLst>
      <p:ext uri="{BB962C8B-B14F-4D97-AF65-F5344CB8AC3E}">
        <p14:creationId xmlns:p14="http://schemas.microsoft.com/office/powerpoint/2010/main" val="154218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367435" y="672588"/>
            <a:ext cx="11029616" cy="875203"/>
          </a:xfrm>
        </p:spPr>
        <p:txBody>
          <a:bodyPr>
            <a:normAutofit fontScale="90000"/>
          </a:bodyPr>
          <a:lstStyle/>
          <a:p>
            <a:r>
              <a:rPr lang="en-GB" sz="4800" b="1" cap="none" dirty="0">
                <a:solidFill>
                  <a:schemeClr val="accent6">
                    <a:lumMod val="50000"/>
                  </a:schemeClr>
                </a:solidFill>
              </a:rPr>
              <a:t>PWD have different consumption patterns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6188149" y="1901525"/>
            <a:ext cx="5594277" cy="4165900"/>
          </a:xfrm>
        </p:spPr>
        <p:txBody>
          <a:bodyPr>
            <a:normAutofit fontScale="77500" lnSpcReduction="20000"/>
          </a:bodyPr>
          <a:lstStyle/>
          <a:p>
            <a:r>
              <a:rPr lang="en-GB" sz="3200" dirty="0"/>
              <a:t>PWD appear to have significantly higher health expenses: these include not only equipment, but also their maintenance and repair, costs for medicines, therapies, etc. </a:t>
            </a:r>
          </a:p>
          <a:p>
            <a:r>
              <a:rPr lang="en-GB" sz="3200" dirty="0"/>
              <a:t>The literature also identifies other extra costs: home adaptation, costs for specific dietary requirements, etc.</a:t>
            </a:r>
          </a:p>
          <a:p>
            <a:r>
              <a:rPr lang="en-GB" sz="3200" dirty="0"/>
              <a:t>Such costs could vary greatly in relation to the specific disability </a:t>
            </a:r>
          </a:p>
        </p:txBody>
      </p:sp>
      <p:sp>
        <p:nvSpPr>
          <p:cNvPr id="4" name="Slide Number Placeholder 3"/>
          <p:cNvSpPr>
            <a:spLocks noGrp="1"/>
          </p:cNvSpPr>
          <p:nvPr>
            <p:ph type="sldNum" sz="quarter" idx="12"/>
          </p:nvPr>
        </p:nvSpPr>
        <p:spPr/>
        <p:txBody>
          <a:bodyPr/>
          <a:lstStyle/>
          <a:p>
            <a:fld id="{3A98EE3D-8CD1-4C3F-BD1C-C98C9596463C}" type="slidenum">
              <a:rPr lang="en-US" smtClean="0"/>
              <a:t>17</a:t>
            </a:fld>
            <a:endParaRPr lang="en-US" dirty="0"/>
          </a:p>
        </p:txBody>
      </p:sp>
      <p:pic>
        <p:nvPicPr>
          <p:cNvPr id="7" name="Picture 6"/>
          <p:cNvPicPr>
            <a:picLocks noChangeAspect="1"/>
          </p:cNvPicPr>
          <p:nvPr/>
        </p:nvPicPr>
        <p:blipFill>
          <a:blip r:embed="rId3"/>
          <a:stretch>
            <a:fillRect/>
          </a:stretch>
        </p:blipFill>
        <p:spPr>
          <a:xfrm>
            <a:off x="699944" y="1726036"/>
            <a:ext cx="4160930" cy="4880440"/>
          </a:xfrm>
          <a:prstGeom prst="rect">
            <a:avLst/>
          </a:prstGeom>
        </p:spPr>
      </p:pic>
    </p:spTree>
    <p:extLst>
      <p:ext uri="{BB962C8B-B14F-4D97-AF65-F5344CB8AC3E}">
        <p14:creationId xmlns:p14="http://schemas.microsoft.com/office/powerpoint/2010/main" val="845477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499729" y="592090"/>
            <a:ext cx="11111077" cy="1188720"/>
          </a:xfrm>
        </p:spPr>
        <p:txBody>
          <a:bodyPr>
            <a:normAutofit fontScale="90000"/>
          </a:bodyPr>
          <a:lstStyle/>
          <a:p>
            <a:r>
              <a:rPr lang="en-GB" sz="4000" b="1" cap="none" dirty="0">
                <a:solidFill>
                  <a:schemeClr val="accent6">
                    <a:lumMod val="50000"/>
                  </a:schemeClr>
                </a:solidFill>
              </a:rPr>
              <a:t>Differentiating between actual and opportunity costs:</a:t>
            </a:r>
            <a:br>
              <a:rPr lang="en-GB" sz="4000" b="1" cap="none" dirty="0">
                <a:solidFill>
                  <a:schemeClr val="accent6">
                    <a:lumMod val="50000"/>
                  </a:schemeClr>
                </a:solidFill>
              </a:rPr>
            </a:br>
            <a:r>
              <a:rPr lang="en-GB" sz="3100" b="1" cap="none" dirty="0">
                <a:solidFill>
                  <a:schemeClr val="accent6">
                    <a:lumMod val="50000"/>
                  </a:schemeClr>
                </a:solidFill>
              </a:rPr>
              <a:t>the problem of over-estimating needs for single mothers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77500" lnSpcReduction="20000"/>
          </a:bodyPr>
          <a:lstStyle/>
          <a:p>
            <a:r>
              <a:rPr lang="en-GB" sz="3200" dirty="0"/>
              <a:t>Addressing difficulties of single mothers is better done with specific targeted assistance, rather than by changing equivalence scales</a:t>
            </a:r>
          </a:p>
          <a:p>
            <a:r>
              <a:rPr lang="en-GB" sz="3200" dirty="0"/>
              <a:t>In fact, over-estimating needs for single mothers could have negative indirect consequences</a:t>
            </a:r>
          </a:p>
          <a:p>
            <a:r>
              <a:rPr lang="en-GB" sz="3200" dirty="0"/>
              <a:t>Is the extra need of a single mother related to her opportunity to work or to an actual extra basic need? </a:t>
            </a:r>
          </a:p>
          <a:p>
            <a:r>
              <a:rPr lang="en-GB" sz="3200" dirty="0"/>
              <a:t>If the problem is related to work, then the problem is addressed at two different stages:</a:t>
            </a:r>
          </a:p>
          <a:p>
            <a:pPr lvl="1"/>
            <a:r>
              <a:rPr lang="en-GB" sz="2900" dirty="0"/>
              <a:t>Support based on needs if the person does not work</a:t>
            </a:r>
          </a:p>
          <a:p>
            <a:pPr lvl="1"/>
            <a:r>
              <a:rPr lang="en-GB" sz="2900" dirty="0"/>
              <a:t>Extra support if and when the person works</a:t>
            </a:r>
          </a:p>
        </p:txBody>
      </p:sp>
      <p:sp>
        <p:nvSpPr>
          <p:cNvPr id="4" name="Slide Number Placeholder 3"/>
          <p:cNvSpPr>
            <a:spLocks noGrp="1"/>
          </p:cNvSpPr>
          <p:nvPr>
            <p:ph type="sldNum" sz="quarter" idx="12"/>
          </p:nvPr>
        </p:nvSpPr>
        <p:spPr/>
        <p:txBody>
          <a:bodyPr/>
          <a:lstStyle/>
          <a:p>
            <a:fld id="{3A98EE3D-8CD1-4C3F-BD1C-C98C9596463C}" type="slidenum">
              <a:rPr lang="en-US" smtClean="0"/>
              <a:t>18</a:t>
            </a:fld>
            <a:endParaRPr lang="en-US" dirty="0"/>
          </a:p>
        </p:txBody>
      </p:sp>
    </p:spTree>
    <p:extLst>
      <p:ext uri="{BB962C8B-B14F-4D97-AF65-F5344CB8AC3E}">
        <p14:creationId xmlns:p14="http://schemas.microsoft.com/office/powerpoint/2010/main" val="1453578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fontScale="90000"/>
          </a:bodyPr>
          <a:lstStyle/>
          <a:p>
            <a:r>
              <a:rPr lang="en-GB" sz="4800" b="1" cap="none">
                <a:solidFill>
                  <a:schemeClr val="accent6">
                    <a:lumMod val="50000"/>
                  </a:schemeClr>
                </a:solidFill>
              </a:rPr>
              <a:t>Summary of issues </a:t>
            </a:r>
            <a:r>
              <a:rPr lang="en-GB" sz="4800" b="1" cap="none" dirty="0">
                <a:solidFill>
                  <a:schemeClr val="accent6">
                    <a:lumMod val="50000"/>
                  </a:schemeClr>
                </a:solidFill>
              </a:rPr>
              <a:t>identified in the current methodology (ISET 2015</a:t>
            </a:r>
            <a:r>
              <a:rPr lang="en-GB" sz="4800" b="1" cap="none">
                <a:solidFill>
                  <a:schemeClr val="accent6">
                    <a:lumMod val="50000"/>
                  </a:schemeClr>
                </a:solidFill>
              </a:rPr>
              <a:t>)</a:t>
            </a:r>
            <a:endParaRPr lang="en-GB" sz="4800" b="1" cap="none" dirty="0">
              <a:solidFill>
                <a:schemeClr val="accent6">
                  <a:lumMod val="50000"/>
                </a:schemeClr>
              </a:solidFill>
            </a:endParaRP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77500" lnSpcReduction="20000"/>
          </a:bodyPr>
          <a:lstStyle/>
          <a:p>
            <a:r>
              <a:rPr lang="en-GB" sz="3200" dirty="0"/>
              <a:t>Overestimation of food expenditure</a:t>
            </a:r>
          </a:p>
          <a:p>
            <a:r>
              <a:rPr lang="en-GB" sz="3200" dirty="0"/>
              <a:t>No empirical evidence of expenditure for children’s caring needs</a:t>
            </a:r>
          </a:p>
          <a:p>
            <a:r>
              <a:rPr lang="en-GB" sz="3200" dirty="0"/>
              <a:t>Other expenditures are underestimated (included in “other” category) and ignore different level of expenses across adults, elderly and children: for clothing, transport and communication</a:t>
            </a:r>
          </a:p>
          <a:p>
            <a:r>
              <a:rPr lang="en-GB" sz="3200" dirty="0"/>
              <a:t>Special needs of different groups are tackled focusing only on a subset of items</a:t>
            </a:r>
          </a:p>
          <a:p>
            <a:r>
              <a:rPr lang="en-GB" sz="3200" dirty="0"/>
              <a:t>For certain social groups the current needs index confuses actual costs with opportunity costs and this results in over-estimating their equivalence scales </a:t>
            </a:r>
          </a:p>
          <a:p>
            <a:endParaRPr lang="en-GB" sz="3200" dirty="0"/>
          </a:p>
        </p:txBody>
      </p:sp>
      <p:sp>
        <p:nvSpPr>
          <p:cNvPr id="4" name="Slide Number Placeholder 3"/>
          <p:cNvSpPr>
            <a:spLocks noGrp="1"/>
          </p:cNvSpPr>
          <p:nvPr>
            <p:ph type="sldNum" sz="quarter" idx="12"/>
          </p:nvPr>
        </p:nvSpPr>
        <p:spPr/>
        <p:txBody>
          <a:bodyPr/>
          <a:lstStyle/>
          <a:p>
            <a:fld id="{3A98EE3D-8CD1-4C3F-BD1C-C98C9596463C}" type="slidenum">
              <a:rPr lang="en-US" smtClean="0"/>
              <a:t>19</a:t>
            </a:fld>
            <a:endParaRPr lang="en-US" dirty="0"/>
          </a:p>
        </p:txBody>
      </p:sp>
    </p:spTree>
    <p:extLst>
      <p:ext uri="{BB962C8B-B14F-4D97-AF65-F5344CB8AC3E}">
        <p14:creationId xmlns:p14="http://schemas.microsoft.com/office/powerpoint/2010/main" val="1700111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549756"/>
            <a:ext cx="11029616" cy="1188720"/>
          </a:xfrm>
        </p:spPr>
        <p:txBody>
          <a:bodyPr>
            <a:normAutofit/>
          </a:bodyPr>
          <a:lstStyle/>
          <a:p>
            <a:r>
              <a:rPr lang="en-GB" sz="4800" b="1" cap="none" dirty="0">
                <a:solidFill>
                  <a:schemeClr val="accent6">
                    <a:lumMod val="50000"/>
                  </a:schemeClr>
                </a:solidFill>
              </a:rPr>
              <a:t>Outline</a:t>
            </a:r>
          </a:p>
        </p:txBody>
      </p:sp>
      <p:sp>
        <p:nvSpPr>
          <p:cNvPr id="3" name="Content Placeholder 2"/>
          <p:cNvSpPr>
            <a:spLocks noGrp="1"/>
          </p:cNvSpPr>
          <p:nvPr>
            <p:ph idx="1"/>
          </p:nvPr>
        </p:nvSpPr>
        <p:spPr>
          <a:xfrm>
            <a:off x="465667" y="1658679"/>
            <a:ext cx="11235265" cy="4691322"/>
          </a:xfrm>
        </p:spPr>
        <p:txBody>
          <a:bodyPr>
            <a:normAutofit fontScale="92500" lnSpcReduction="20000"/>
          </a:bodyPr>
          <a:lstStyle/>
          <a:p>
            <a:r>
              <a:rPr lang="en-GB" sz="2400" dirty="0"/>
              <a:t>In the previous meeting we discussed four main steps/methodologies</a:t>
            </a:r>
          </a:p>
          <a:p>
            <a:r>
              <a:rPr lang="en-GB" sz="2400" dirty="0"/>
              <a:t>1. Assessment and revision of the existing approach: “cost of basket of goods”, where the basket is primarily identified and chosen by experts:</a:t>
            </a:r>
          </a:p>
          <a:p>
            <a:pPr lvl="1"/>
            <a:r>
              <a:rPr lang="en-GB" sz="2400" dirty="0"/>
              <a:t>a) Critical assessment of methodology</a:t>
            </a:r>
          </a:p>
          <a:p>
            <a:pPr lvl="1"/>
            <a:r>
              <a:rPr lang="en-GB" sz="2400" dirty="0"/>
              <a:t>b) Revision of some of the cost estimates based on HIES data =&gt; possible proposed adjustments </a:t>
            </a:r>
          </a:p>
          <a:p>
            <a:r>
              <a:rPr lang="en-GB" sz="2400" dirty="0"/>
              <a:t>2. Calculation of needs index based on empirical consumption patterns</a:t>
            </a:r>
          </a:p>
          <a:p>
            <a:pPr marL="0" indent="0">
              <a:buNone/>
            </a:pPr>
            <a:r>
              <a:rPr lang="en-GB" sz="2400" dirty="0"/>
              <a:t>Alternative approaches</a:t>
            </a:r>
          </a:p>
          <a:p>
            <a:r>
              <a:rPr lang="en-GB" sz="2400" dirty="0"/>
              <a:t>3. Living standard approach (</a:t>
            </a:r>
            <a:r>
              <a:rPr lang="en-GB" sz="2400" b="1" dirty="0"/>
              <a:t>not yet completed</a:t>
            </a:r>
            <a:r>
              <a:rPr lang="en-GB" sz="2400" dirty="0"/>
              <a:t>)</a:t>
            </a:r>
          </a:p>
          <a:p>
            <a:r>
              <a:rPr lang="en-GB" sz="2400" dirty="0"/>
              <a:t>4. Minimum income question approach</a:t>
            </a:r>
          </a:p>
          <a:p>
            <a:r>
              <a:rPr lang="en-GB" sz="2400" dirty="0"/>
              <a:t>Summary and next steps</a:t>
            </a:r>
          </a:p>
        </p:txBody>
      </p:sp>
      <p:sp>
        <p:nvSpPr>
          <p:cNvPr id="4" name="Slide Number Placeholder 3"/>
          <p:cNvSpPr>
            <a:spLocks noGrp="1"/>
          </p:cNvSpPr>
          <p:nvPr>
            <p:ph type="sldNum" sz="quarter" idx="12"/>
          </p:nvPr>
        </p:nvSpPr>
        <p:spPr/>
        <p:txBody>
          <a:bodyPr/>
          <a:lstStyle/>
          <a:p>
            <a:fld id="{3A98EE3D-8CD1-4C3F-BD1C-C98C9596463C}" type="slidenum">
              <a:rPr lang="en-US" smtClean="0"/>
              <a:t>2</a:t>
            </a:fld>
            <a:endParaRPr lang="en-US" dirty="0"/>
          </a:p>
        </p:txBody>
      </p:sp>
    </p:spTree>
    <p:extLst>
      <p:ext uri="{BB962C8B-B14F-4D97-AF65-F5344CB8AC3E}">
        <p14:creationId xmlns:p14="http://schemas.microsoft.com/office/powerpoint/2010/main" val="13369363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a:t>1.B</a:t>
            </a:r>
            <a:br>
              <a:rPr lang="en-GB"/>
            </a:br>
            <a:r>
              <a:rPr lang="en-GB"/>
              <a:t>Possible proposed adjustments to the CURRENT Methodology</a:t>
            </a:r>
          </a:p>
        </p:txBody>
      </p:sp>
      <p:sp>
        <p:nvSpPr>
          <p:cNvPr id="4" name="Slide Number Placeholder 3"/>
          <p:cNvSpPr>
            <a:spLocks noGrp="1"/>
          </p:cNvSpPr>
          <p:nvPr>
            <p:ph type="sldNum" sz="quarter" idx="12"/>
          </p:nvPr>
        </p:nvSpPr>
        <p:spPr/>
        <p:txBody>
          <a:bodyPr/>
          <a:lstStyle/>
          <a:p>
            <a:fld id="{3A98EE3D-8CD1-4C3F-BD1C-C98C9596463C}" type="slidenum">
              <a:rPr lang="en-US" smtClean="0"/>
              <a:pPr/>
              <a:t>20</a:t>
            </a:fld>
            <a:endParaRPr lang="en-US"/>
          </a:p>
        </p:txBody>
      </p:sp>
    </p:spTree>
    <p:extLst>
      <p:ext uri="{BB962C8B-B14F-4D97-AF65-F5344CB8AC3E}">
        <p14:creationId xmlns:p14="http://schemas.microsoft.com/office/powerpoint/2010/main" val="21281508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225954" y="746406"/>
            <a:ext cx="12025423" cy="1188720"/>
          </a:xfrm>
        </p:spPr>
        <p:txBody>
          <a:bodyPr>
            <a:normAutofit fontScale="90000"/>
          </a:bodyPr>
          <a:lstStyle/>
          <a:p>
            <a:r>
              <a:rPr lang="en-GB" sz="4800" b="1" cap="none" dirty="0">
                <a:solidFill>
                  <a:schemeClr val="accent6">
                    <a:lumMod val="50000"/>
                  </a:schemeClr>
                </a:solidFill>
              </a:rPr>
              <a:t>Revised scales based on HIES 2018 and proposed changes in the methodology  </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8343014" y="1935126"/>
            <a:ext cx="3848986" cy="4253023"/>
          </a:xfrm>
        </p:spPr>
        <p:txBody>
          <a:bodyPr>
            <a:normAutofit fontScale="55000" lnSpcReduction="20000"/>
          </a:bodyPr>
          <a:lstStyle/>
          <a:p>
            <a:pPr marL="0" indent="0">
              <a:buNone/>
            </a:pPr>
            <a:r>
              <a:rPr lang="en-GB" sz="3200" dirty="0"/>
              <a:t>Calculations have made the following changes:</a:t>
            </a:r>
          </a:p>
          <a:p>
            <a:r>
              <a:rPr lang="en-GB" sz="3200" dirty="0"/>
              <a:t>Food needs of a 30-39 male are 50%, rather than 70%</a:t>
            </a:r>
          </a:p>
          <a:p>
            <a:r>
              <a:rPr lang="en-GB" sz="3200" dirty="0"/>
              <a:t>Caring needs are ignored</a:t>
            </a:r>
          </a:p>
          <a:p>
            <a:r>
              <a:rPr lang="en-GB" sz="3200" dirty="0"/>
              <a:t>New weights by age are given to better account for variations in:</a:t>
            </a:r>
          </a:p>
          <a:p>
            <a:pPr lvl="1"/>
            <a:r>
              <a:rPr lang="en-GB" sz="3300" dirty="0"/>
              <a:t>clothing needs</a:t>
            </a:r>
          </a:p>
          <a:p>
            <a:pPr lvl="1"/>
            <a:r>
              <a:rPr lang="en-GB" sz="3200" dirty="0"/>
              <a:t>transport and communication</a:t>
            </a:r>
          </a:p>
          <a:p>
            <a:pPr lvl="1"/>
            <a:r>
              <a:rPr lang="en-GB" sz="3200" dirty="0"/>
              <a:t>health</a:t>
            </a:r>
          </a:p>
          <a:p>
            <a:pPr lvl="1"/>
            <a:r>
              <a:rPr lang="en-GB" sz="3200" dirty="0"/>
              <a:t>special items (education)</a:t>
            </a:r>
          </a:p>
        </p:txBody>
      </p:sp>
      <p:sp>
        <p:nvSpPr>
          <p:cNvPr id="4" name="Slide Number Placeholder 3"/>
          <p:cNvSpPr>
            <a:spLocks noGrp="1"/>
          </p:cNvSpPr>
          <p:nvPr>
            <p:ph type="sldNum" sz="quarter" idx="12"/>
          </p:nvPr>
        </p:nvSpPr>
        <p:spPr/>
        <p:txBody>
          <a:bodyPr/>
          <a:lstStyle/>
          <a:p>
            <a:fld id="{3A98EE3D-8CD1-4C3F-BD1C-C98C9596463C}" type="slidenum">
              <a:rPr lang="en-US" smtClean="0"/>
              <a:t>21</a:t>
            </a:fld>
            <a:endParaRPr lang="en-US" dirty="0"/>
          </a:p>
        </p:txBody>
      </p:sp>
      <p:pic>
        <p:nvPicPr>
          <p:cNvPr id="5" name="Picture 4"/>
          <p:cNvPicPr>
            <a:picLocks noChangeAspect="1"/>
          </p:cNvPicPr>
          <p:nvPr/>
        </p:nvPicPr>
        <p:blipFill>
          <a:blip r:embed="rId3"/>
          <a:stretch>
            <a:fillRect/>
          </a:stretch>
        </p:blipFill>
        <p:spPr>
          <a:xfrm>
            <a:off x="299857" y="2968279"/>
            <a:ext cx="7863200" cy="2402084"/>
          </a:xfrm>
          <a:prstGeom prst="rect">
            <a:avLst/>
          </a:prstGeom>
        </p:spPr>
      </p:pic>
    </p:spTree>
    <p:extLst>
      <p:ext uri="{BB962C8B-B14F-4D97-AF65-F5344CB8AC3E}">
        <p14:creationId xmlns:p14="http://schemas.microsoft.com/office/powerpoint/2010/main" val="312067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a:t>2</a:t>
            </a:r>
            <a:br>
              <a:rPr lang="en-GB" dirty="0"/>
            </a:br>
            <a:r>
              <a:rPr lang="en-GB" dirty="0"/>
              <a:t>Calculation of needs index based on empirical consumption patterns</a:t>
            </a:r>
            <a:br>
              <a:rPr lang="en-GB" dirty="0"/>
            </a:br>
            <a:endParaRPr lang="en-GB" dirty="0"/>
          </a:p>
        </p:txBody>
      </p:sp>
      <p:sp>
        <p:nvSpPr>
          <p:cNvPr id="4" name="Slide Number Placeholder 3"/>
          <p:cNvSpPr>
            <a:spLocks noGrp="1"/>
          </p:cNvSpPr>
          <p:nvPr>
            <p:ph type="sldNum" sz="quarter" idx="12"/>
          </p:nvPr>
        </p:nvSpPr>
        <p:spPr/>
        <p:txBody>
          <a:bodyPr/>
          <a:lstStyle/>
          <a:p>
            <a:fld id="{3A98EE3D-8CD1-4C3F-BD1C-C98C9596463C}" type="slidenum">
              <a:rPr lang="en-US" smtClean="0"/>
              <a:pPr/>
              <a:t>22</a:t>
            </a:fld>
            <a:endParaRPr lang="en-US" dirty="0"/>
          </a:p>
        </p:txBody>
      </p:sp>
    </p:spTree>
    <p:extLst>
      <p:ext uri="{BB962C8B-B14F-4D97-AF65-F5344CB8AC3E}">
        <p14:creationId xmlns:p14="http://schemas.microsoft.com/office/powerpoint/2010/main" val="37878272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fontScale="90000"/>
          </a:bodyPr>
          <a:lstStyle/>
          <a:p>
            <a:r>
              <a:rPr lang="en-GB" sz="4800" b="1" cap="none" dirty="0">
                <a:solidFill>
                  <a:schemeClr val="accent6">
                    <a:lumMod val="50000"/>
                  </a:schemeClr>
                </a:solidFill>
              </a:rPr>
              <a:t>How do we measure equivalent scales</a:t>
            </a:r>
            <a:r>
              <a:rPr lang="en-GB" sz="4800" b="1" cap="none">
                <a:solidFill>
                  <a:schemeClr val="accent6">
                    <a:lumMod val="50000"/>
                  </a:schemeClr>
                </a:solidFill>
              </a:rPr>
              <a:t> using solely consumption patterns</a:t>
            </a:r>
            <a:r>
              <a:rPr lang="en-GB" sz="4800" b="1" cap="none" dirty="0">
                <a:solidFill>
                  <a:schemeClr val="accent6">
                    <a:lumMod val="50000"/>
                  </a:schemeClr>
                </a:solidFill>
              </a:rPr>
              <a:t>?</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77500" lnSpcReduction="20000"/>
          </a:bodyPr>
          <a:lstStyle/>
          <a:p>
            <a:r>
              <a:rPr lang="en-GB" sz="3200" dirty="0"/>
              <a:t>The starting point is the Engel law and the fact that the percentage of food expenditure in itself can be considered a specific measure of welfare </a:t>
            </a:r>
          </a:p>
          <a:p>
            <a:r>
              <a:rPr lang="en-GB" sz="3200" dirty="0"/>
              <a:t>For this analysis it is critical to establish key comparison groups to determine the equivalence scales of the main groups: adults, elderly and children</a:t>
            </a:r>
          </a:p>
          <a:p>
            <a:r>
              <a:rPr lang="en-GB" sz="3200" dirty="0"/>
              <a:t>In this case we only compare broad groups and cannot be specific as in the previous methodology  </a:t>
            </a:r>
          </a:p>
          <a:p>
            <a:r>
              <a:rPr lang="en-GB" sz="3200" dirty="0"/>
              <a:t>We want to compare single to couples, couples with children vs childless couples, single adult vs single elderly</a:t>
            </a:r>
          </a:p>
        </p:txBody>
      </p:sp>
      <p:sp>
        <p:nvSpPr>
          <p:cNvPr id="4" name="Slide Number Placeholder 3"/>
          <p:cNvSpPr>
            <a:spLocks noGrp="1"/>
          </p:cNvSpPr>
          <p:nvPr>
            <p:ph type="sldNum" sz="quarter" idx="12"/>
          </p:nvPr>
        </p:nvSpPr>
        <p:spPr/>
        <p:txBody>
          <a:bodyPr/>
          <a:lstStyle/>
          <a:p>
            <a:fld id="{3A98EE3D-8CD1-4C3F-BD1C-C98C9596463C}" type="slidenum">
              <a:rPr lang="en-US" smtClean="0"/>
              <a:t>23</a:t>
            </a:fld>
            <a:endParaRPr lang="en-US" dirty="0"/>
          </a:p>
        </p:txBody>
      </p:sp>
    </p:spTree>
    <p:extLst>
      <p:ext uri="{BB962C8B-B14F-4D97-AF65-F5344CB8AC3E}">
        <p14:creationId xmlns:p14="http://schemas.microsoft.com/office/powerpoint/2010/main" val="3248586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291830" y="592090"/>
            <a:ext cx="11737609" cy="790143"/>
          </a:xfrm>
        </p:spPr>
        <p:txBody>
          <a:bodyPr>
            <a:normAutofit fontScale="90000"/>
          </a:bodyPr>
          <a:lstStyle/>
          <a:p>
            <a:r>
              <a:rPr lang="en-GB" sz="4000" b="1" cap="none">
                <a:solidFill>
                  <a:schemeClr val="accent6">
                    <a:lumMod val="50000"/>
                  </a:schemeClr>
                </a:solidFill>
              </a:rPr>
              <a:t>Example of the approach: needs of couple vs single person</a:t>
            </a:r>
          </a:p>
        </p:txBody>
      </p:sp>
      <p:pic>
        <p:nvPicPr>
          <p:cNvPr id="5" name="Content Placeholder 4"/>
          <p:cNvPicPr>
            <a:picLocks noGrp="1" noChangeAspect="1"/>
          </p:cNvPicPr>
          <p:nvPr>
            <p:ph idx="1"/>
          </p:nvPr>
        </p:nvPicPr>
        <p:blipFill>
          <a:blip r:embed="rId3"/>
          <a:stretch>
            <a:fillRect/>
          </a:stretch>
        </p:blipFill>
        <p:spPr>
          <a:xfrm>
            <a:off x="457200" y="1452546"/>
            <a:ext cx="6741042" cy="4901054"/>
          </a:xfrm>
          <a:prstGeom prst="rect">
            <a:avLst/>
          </a:prstGeom>
        </p:spPr>
      </p:pic>
      <p:sp>
        <p:nvSpPr>
          <p:cNvPr id="4" name="Slide Number Placeholder 3"/>
          <p:cNvSpPr>
            <a:spLocks noGrp="1"/>
          </p:cNvSpPr>
          <p:nvPr>
            <p:ph type="sldNum" sz="quarter" idx="12"/>
          </p:nvPr>
        </p:nvSpPr>
        <p:spPr/>
        <p:txBody>
          <a:bodyPr/>
          <a:lstStyle/>
          <a:p>
            <a:fld id="{3A98EE3D-8CD1-4C3F-BD1C-C98C9596463C}" type="slidenum">
              <a:rPr lang="en-US" smtClean="0"/>
              <a:t>24</a:t>
            </a:fld>
            <a:endParaRPr lang="en-US" dirty="0"/>
          </a:p>
        </p:txBody>
      </p:sp>
      <p:sp>
        <p:nvSpPr>
          <p:cNvPr id="6" name="Content Placeholder 2">
            <a:extLst>
              <a:ext uri="{FF2B5EF4-FFF2-40B4-BE49-F238E27FC236}">
                <a16:creationId xmlns:a16="http://schemas.microsoft.com/office/drawing/2014/main" id="{036C1BF4-C527-4131-86DF-3E8CA42C46A0}"/>
              </a:ext>
            </a:extLst>
          </p:cNvPr>
          <p:cNvSpPr txBox="1">
            <a:spLocks/>
          </p:cNvSpPr>
          <p:nvPr/>
        </p:nvSpPr>
        <p:spPr>
          <a:xfrm>
            <a:off x="7899990" y="1452546"/>
            <a:ext cx="4129450" cy="5217998"/>
          </a:xfrm>
          <a:prstGeom prst="rect">
            <a:avLst/>
          </a:prstGeom>
        </p:spPr>
        <p:txBody>
          <a:bodyPr vert="horz" lIns="91440" tIns="45720" rIns="91440" bIns="45720" rtlCol="0" anchor="t">
            <a:normAutofit fontScale="55000" lnSpcReduction="2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Arial" panose="020B0604020202020204" pitchFamily="34" charset="0"/>
              <a:buChar char="•"/>
              <a:defRPr sz="1700" kern="1200">
                <a:solidFill>
                  <a:schemeClr val="tx1"/>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Candara" panose="020E0502030303020204" pitchFamily="34" charset="0"/>
              <a:buChar char="–"/>
              <a:defRPr sz="1400" kern="1200">
                <a:solidFill>
                  <a:schemeClr val="tx1"/>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panose="05000000000000000000" pitchFamily="2" charset="2"/>
              <a:buChar char="§"/>
              <a:defRPr sz="1300" kern="1200">
                <a:solidFill>
                  <a:schemeClr val="tx1"/>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Arial" panose="020B0604020202020204" pitchFamily="34" charset="0"/>
              <a:buChar char="•"/>
              <a:defRPr sz="1100" kern="1200">
                <a:solidFill>
                  <a:schemeClr val="tx1"/>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Arial" panose="020B0604020202020204" pitchFamily="34" charset="0"/>
              <a:buChar char="•"/>
              <a:defRPr sz="1100" kern="1200">
                <a:solidFill>
                  <a:schemeClr val="tx1"/>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en-GB" sz="3200" dirty="0"/>
              <a:t>We can estimate the Engel curve and we find that this has the expected negative relationship: the higher total expenditure the lower the food percentage</a:t>
            </a:r>
          </a:p>
          <a:p>
            <a:r>
              <a:rPr lang="en-GB" sz="3200" dirty="0"/>
              <a:t>We compare the Engel curve for two groups of interest</a:t>
            </a:r>
          </a:p>
          <a:p>
            <a:r>
              <a:rPr lang="en-GB" sz="3200" dirty="0"/>
              <a:t>The curve for the couple lies at the right of the one of single: at the same food percentage more members have a higher expenditure</a:t>
            </a:r>
          </a:p>
          <a:p>
            <a:r>
              <a:rPr lang="en-GB" sz="3200" dirty="0"/>
              <a:t>The distance between the two curves tell us the equivalence scale =&gt; </a:t>
            </a:r>
            <a:r>
              <a:rPr lang="en-GB" sz="3200" dirty="0" err="1"/>
              <a:t>exp</a:t>
            </a:r>
            <a:r>
              <a:rPr lang="en-GB" sz="3200" dirty="0"/>
              <a:t>(</a:t>
            </a:r>
            <a:r>
              <a:rPr lang="el-GR" sz="3200" dirty="0"/>
              <a:t>δ</a:t>
            </a:r>
            <a:r>
              <a:rPr lang="en-GB" sz="3200" dirty="0"/>
              <a:t>)</a:t>
            </a:r>
          </a:p>
          <a:p>
            <a:r>
              <a:rPr lang="en-GB" sz="3200" dirty="0"/>
              <a:t>Average distance calculated within a reliable grid shows that a couple requires </a:t>
            </a:r>
            <a:r>
              <a:rPr lang="en-GB" sz="3200" b="1" dirty="0"/>
              <a:t>1.65</a:t>
            </a:r>
            <a:r>
              <a:rPr lang="en-GB" sz="3200" dirty="0"/>
              <a:t> the resources of a single adult (estimated ratio of needs)</a:t>
            </a:r>
          </a:p>
        </p:txBody>
      </p:sp>
      <p:pic>
        <p:nvPicPr>
          <p:cNvPr id="7" name="Picture 6"/>
          <p:cNvPicPr>
            <a:picLocks noChangeAspect="1"/>
          </p:cNvPicPr>
          <p:nvPr/>
        </p:nvPicPr>
        <p:blipFill>
          <a:blip r:embed="rId4"/>
          <a:stretch>
            <a:fillRect/>
          </a:stretch>
        </p:blipFill>
        <p:spPr>
          <a:xfrm>
            <a:off x="457200" y="1452546"/>
            <a:ext cx="7176977" cy="5217998"/>
          </a:xfrm>
          <a:prstGeom prst="rect">
            <a:avLst/>
          </a:prstGeom>
        </p:spPr>
      </p:pic>
      <p:cxnSp>
        <p:nvCxnSpPr>
          <p:cNvPr id="9" name="Straight Connector 8"/>
          <p:cNvCxnSpPr/>
          <p:nvPr/>
        </p:nvCxnSpPr>
        <p:spPr>
          <a:xfrm>
            <a:off x="4646428" y="2860158"/>
            <a:ext cx="754912" cy="0"/>
          </a:xfrm>
          <a:prstGeom prst="line">
            <a:avLst/>
          </a:prstGeom>
          <a:ln/>
        </p:spPr>
        <p:style>
          <a:lnRef idx="2">
            <a:schemeClr val="dk1"/>
          </a:lnRef>
          <a:fillRef idx="0">
            <a:schemeClr val="dk1"/>
          </a:fillRef>
          <a:effectRef idx="1">
            <a:schemeClr val="dk1"/>
          </a:effectRef>
          <a:fontRef idx="minor">
            <a:schemeClr val="tx1"/>
          </a:fontRef>
        </p:style>
      </p:cxnSp>
      <p:cxnSp>
        <p:nvCxnSpPr>
          <p:cNvPr id="11" name="Straight Arrow Connector 10"/>
          <p:cNvCxnSpPr/>
          <p:nvPr/>
        </p:nvCxnSpPr>
        <p:spPr>
          <a:xfrm flipH="1">
            <a:off x="4997302" y="2254102"/>
            <a:ext cx="669851" cy="5741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688419" y="2147777"/>
            <a:ext cx="659218" cy="369332"/>
          </a:xfrm>
          <a:prstGeom prst="rect">
            <a:avLst/>
          </a:prstGeom>
          <a:noFill/>
        </p:spPr>
        <p:txBody>
          <a:bodyPr wrap="square" rtlCol="0">
            <a:spAutoFit/>
          </a:bodyPr>
          <a:lstStyle/>
          <a:p>
            <a:r>
              <a:rPr lang="el-GR" dirty="0"/>
              <a:t>δ</a:t>
            </a:r>
            <a:endParaRPr lang="en-GB" dirty="0"/>
          </a:p>
        </p:txBody>
      </p:sp>
    </p:spTree>
    <p:extLst>
      <p:ext uri="{BB962C8B-B14F-4D97-AF65-F5344CB8AC3E}">
        <p14:creationId xmlns:p14="http://schemas.microsoft.com/office/powerpoint/2010/main" val="1522351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308344" y="592090"/>
            <a:ext cx="11706447" cy="1188720"/>
          </a:xfrm>
        </p:spPr>
        <p:txBody>
          <a:bodyPr>
            <a:normAutofit fontScale="90000"/>
          </a:bodyPr>
          <a:lstStyle/>
          <a:p>
            <a:r>
              <a:rPr lang="en-GB" sz="4800" b="1" cap="none">
                <a:solidFill>
                  <a:schemeClr val="accent6">
                    <a:lumMod val="50000"/>
                  </a:schemeClr>
                </a:solidFill>
              </a:rPr>
              <a:t>Empirical results of </a:t>
            </a:r>
            <a:r>
              <a:rPr lang="en-GB" sz="4800" b="1" cap="none" err="1">
                <a:solidFill>
                  <a:schemeClr val="accent6">
                    <a:lumMod val="50000"/>
                  </a:schemeClr>
                </a:solidFill>
              </a:rPr>
              <a:t>equivalised</a:t>
            </a:r>
            <a:r>
              <a:rPr lang="en-GB" sz="4800" b="1" cap="none">
                <a:solidFill>
                  <a:schemeClr val="accent6">
                    <a:lumMod val="50000"/>
                  </a:schemeClr>
                </a:solidFill>
              </a:rPr>
              <a:t> </a:t>
            </a:r>
            <a:r>
              <a:rPr lang="en-GB" sz="4800" b="1" cap="none" dirty="0">
                <a:solidFill>
                  <a:schemeClr val="accent6">
                    <a:lumMod val="50000"/>
                  </a:schemeClr>
                </a:solidFill>
              </a:rPr>
              <a:t>household size</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8646161" y="1780810"/>
            <a:ext cx="3368630" cy="4752070"/>
          </a:xfrm>
        </p:spPr>
        <p:txBody>
          <a:bodyPr>
            <a:normAutofit fontScale="47500" lnSpcReduction="20000"/>
          </a:bodyPr>
          <a:lstStyle/>
          <a:p>
            <a:r>
              <a:rPr lang="en-GB" sz="3200" dirty="0"/>
              <a:t>The estimated needs ratio is average resources ratio between the two groups under analysis</a:t>
            </a:r>
          </a:p>
          <a:p>
            <a:r>
              <a:rPr lang="en-GB" sz="3200" dirty="0"/>
              <a:t>An elderly couple requires 0.72 the resources of a couple of adults</a:t>
            </a:r>
          </a:p>
          <a:p>
            <a:r>
              <a:rPr lang="en-GB" sz="3200" dirty="0"/>
              <a:t>This is in terms of two members, so in order to compute the </a:t>
            </a:r>
            <a:r>
              <a:rPr lang="en-GB" sz="3200" dirty="0" err="1"/>
              <a:t>equivalised</a:t>
            </a:r>
            <a:r>
              <a:rPr lang="en-GB" sz="3200" dirty="0"/>
              <a:t> household size 0.72 must be multiplied by 1.65 (the resources required by a couple of adults)</a:t>
            </a:r>
          </a:p>
          <a:p>
            <a:r>
              <a:rPr lang="en-GB" sz="3200" dirty="0"/>
              <a:t>Adult equivalents are computed assuming a co-habitation parameter of 0.8 [1.18^(1/0.8)]</a:t>
            </a:r>
          </a:p>
          <a:p>
            <a:r>
              <a:rPr lang="en-GB" sz="3200" dirty="0"/>
              <a:t>Then </a:t>
            </a:r>
            <a:r>
              <a:rPr lang="el-GR" sz="3200" dirty="0"/>
              <a:t>α</a:t>
            </a:r>
            <a:r>
              <a:rPr lang="en-GB" sz="3200" dirty="0"/>
              <a:t> for an elderly is between 0.57 and 0.66 assuming that as for an extra adult the second member is female and requires 0.87 the value of an adult</a:t>
            </a:r>
          </a:p>
        </p:txBody>
      </p:sp>
      <p:sp>
        <p:nvSpPr>
          <p:cNvPr id="4" name="Slide Number Placeholder 3"/>
          <p:cNvSpPr>
            <a:spLocks noGrp="1"/>
          </p:cNvSpPr>
          <p:nvPr>
            <p:ph type="sldNum" sz="quarter" idx="12"/>
          </p:nvPr>
        </p:nvSpPr>
        <p:spPr/>
        <p:txBody>
          <a:bodyPr/>
          <a:lstStyle/>
          <a:p>
            <a:fld id="{3A98EE3D-8CD1-4C3F-BD1C-C98C9596463C}" type="slidenum">
              <a:rPr lang="en-US" smtClean="0"/>
              <a:t>25</a:t>
            </a:fld>
            <a:endParaRPr lang="en-US" dirty="0"/>
          </a:p>
        </p:txBody>
      </p:sp>
      <p:pic>
        <p:nvPicPr>
          <p:cNvPr id="7" name="Picture 6"/>
          <p:cNvPicPr>
            <a:picLocks noChangeAspect="1"/>
          </p:cNvPicPr>
          <p:nvPr/>
        </p:nvPicPr>
        <p:blipFill>
          <a:blip r:embed="rId3"/>
          <a:stretch>
            <a:fillRect/>
          </a:stretch>
        </p:blipFill>
        <p:spPr>
          <a:xfrm>
            <a:off x="308344" y="1790970"/>
            <a:ext cx="8035020" cy="3065510"/>
          </a:xfrm>
          <a:prstGeom prst="rect">
            <a:avLst/>
          </a:prstGeom>
        </p:spPr>
      </p:pic>
    </p:spTree>
    <p:extLst>
      <p:ext uri="{BB962C8B-B14F-4D97-AF65-F5344CB8AC3E}">
        <p14:creationId xmlns:p14="http://schemas.microsoft.com/office/powerpoint/2010/main" val="18070065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GB" dirty="0"/>
            </a:br>
            <a:r>
              <a:rPr lang="en-GB" dirty="0"/>
              <a:t>Alternative approaches</a:t>
            </a:r>
          </a:p>
        </p:txBody>
      </p:sp>
      <p:sp>
        <p:nvSpPr>
          <p:cNvPr id="4" name="Slide Number Placeholder 3"/>
          <p:cNvSpPr>
            <a:spLocks noGrp="1"/>
          </p:cNvSpPr>
          <p:nvPr>
            <p:ph type="sldNum" sz="quarter" idx="12"/>
          </p:nvPr>
        </p:nvSpPr>
        <p:spPr/>
        <p:txBody>
          <a:bodyPr/>
          <a:lstStyle/>
          <a:p>
            <a:fld id="{3A98EE3D-8CD1-4C3F-BD1C-C98C9596463C}" type="slidenum">
              <a:rPr lang="en-US" smtClean="0"/>
              <a:pPr/>
              <a:t>26</a:t>
            </a:fld>
            <a:endParaRPr lang="en-US" dirty="0"/>
          </a:p>
        </p:txBody>
      </p:sp>
    </p:spTree>
    <p:extLst>
      <p:ext uri="{BB962C8B-B14F-4D97-AF65-F5344CB8AC3E}">
        <p14:creationId xmlns:p14="http://schemas.microsoft.com/office/powerpoint/2010/main" val="12540372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a:t>3</a:t>
            </a:r>
            <a:br>
              <a:rPr lang="en-GB" dirty="0"/>
            </a:br>
            <a:r>
              <a:rPr lang="en-GB" dirty="0"/>
              <a:t>Living standard approach (</a:t>
            </a:r>
            <a:r>
              <a:rPr lang="en-GB" b="1" dirty="0"/>
              <a:t>not yet COMPLETED</a:t>
            </a:r>
            <a:r>
              <a:rPr lang="en-GB" dirty="0"/>
              <a:t>)</a:t>
            </a:r>
            <a:br>
              <a:rPr lang="en-GB" dirty="0"/>
            </a:br>
            <a:br>
              <a:rPr lang="en-GB" dirty="0"/>
            </a:br>
            <a:br>
              <a:rPr lang="en-GB" dirty="0"/>
            </a:br>
            <a:endParaRPr lang="en-GB" dirty="0"/>
          </a:p>
        </p:txBody>
      </p:sp>
      <p:sp>
        <p:nvSpPr>
          <p:cNvPr id="4" name="Slide Number Placeholder 3"/>
          <p:cNvSpPr>
            <a:spLocks noGrp="1"/>
          </p:cNvSpPr>
          <p:nvPr>
            <p:ph type="sldNum" sz="quarter" idx="12"/>
          </p:nvPr>
        </p:nvSpPr>
        <p:spPr/>
        <p:txBody>
          <a:bodyPr/>
          <a:lstStyle/>
          <a:p>
            <a:fld id="{3A98EE3D-8CD1-4C3F-BD1C-C98C9596463C}" type="slidenum">
              <a:rPr lang="en-US" smtClean="0"/>
              <a:pPr/>
              <a:t>27</a:t>
            </a:fld>
            <a:endParaRPr lang="en-US" dirty="0"/>
          </a:p>
        </p:txBody>
      </p:sp>
    </p:spTree>
    <p:extLst>
      <p:ext uri="{BB962C8B-B14F-4D97-AF65-F5344CB8AC3E}">
        <p14:creationId xmlns:p14="http://schemas.microsoft.com/office/powerpoint/2010/main" val="10571930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800" b="1" cap="none" dirty="0">
                <a:solidFill>
                  <a:schemeClr val="accent6">
                    <a:lumMod val="50000"/>
                  </a:schemeClr>
                </a:solidFill>
              </a:rPr>
              <a:t>Living standard approach – </a:t>
            </a:r>
            <a:r>
              <a:rPr lang="en-GB" sz="4800" b="1" cap="none" dirty="0">
                <a:solidFill>
                  <a:srgbClr val="FF0000"/>
                </a:solidFill>
              </a:rPr>
              <a:t>Not yet computed</a:t>
            </a:r>
            <a:endParaRPr lang="en-GB" sz="4800" dirty="0">
              <a:solidFill>
                <a:srgbClr val="FF0000"/>
              </a:solidFill>
            </a:endParaRPr>
          </a:p>
        </p:txBody>
      </p:sp>
      <p:sp>
        <p:nvSpPr>
          <p:cNvPr id="6" name="Content Placeholder 5"/>
          <p:cNvSpPr>
            <a:spLocks noGrp="1"/>
          </p:cNvSpPr>
          <p:nvPr>
            <p:ph sz="quarter" idx="4"/>
          </p:nvPr>
        </p:nvSpPr>
        <p:spPr>
          <a:xfrm>
            <a:off x="8569924" y="2037090"/>
            <a:ext cx="3182194" cy="4236710"/>
          </a:xfrm>
        </p:spPr>
        <p:txBody>
          <a:bodyPr>
            <a:noAutofit/>
          </a:bodyPr>
          <a:lstStyle/>
          <a:p>
            <a:r>
              <a:rPr lang="en-GB" sz="1800" dirty="0"/>
              <a:t>In this approach it is essential to carefully identify the proxy for the standard of living: self-reported level of welfare or asset index</a:t>
            </a:r>
          </a:p>
          <a:p>
            <a:r>
              <a:rPr lang="en-GB" sz="1800" dirty="0"/>
              <a:t>In other countries this approach has been used specifically to understand the extra cost of disability</a:t>
            </a:r>
          </a:p>
          <a:p>
            <a:r>
              <a:rPr lang="en-GB" sz="1800" dirty="0"/>
              <a:t>We can use this approach to validate size of equivalence scales</a:t>
            </a:r>
          </a:p>
        </p:txBody>
      </p:sp>
      <p:cxnSp>
        <p:nvCxnSpPr>
          <p:cNvPr id="7" name="Straight Arrow Connector 6"/>
          <p:cNvCxnSpPr/>
          <p:nvPr/>
        </p:nvCxnSpPr>
        <p:spPr>
          <a:xfrm flipV="1">
            <a:off x="1068560" y="2219769"/>
            <a:ext cx="0" cy="3531793"/>
          </a:xfrm>
          <a:prstGeom prst="straightConnector1">
            <a:avLst/>
          </a:prstGeom>
          <a:noFill/>
          <a:ln w="38100" cap="flat" cmpd="sng" algn="ctr">
            <a:solidFill>
              <a:srgbClr val="002060"/>
            </a:solidFill>
            <a:prstDash val="solid"/>
            <a:miter lim="800000"/>
            <a:tailEnd type="triangle"/>
          </a:ln>
          <a:effectLst/>
        </p:spPr>
      </p:cxnSp>
      <p:cxnSp>
        <p:nvCxnSpPr>
          <p:cNvPr id="8" name="Straight Arrow Connector 7"/>
          <p:cNvCxnSpPr/>
          <p:nvPr/>
        </p:nvCxnSpPr>
        <p:spPr>
          <a:xfrm>
            <a:off x="890381" y="5568883"/>
            <a:ext cx="6942078" cy="0"/>
          </a:xfrm>
          <a:prstGeom prst="straightConnector1">
            <a:avLst/>
          </a:prstGeom>
          <a:noFill/>
          <a:ln w="38100" cap="flat" cmpd="sng" algn="ctr">
            <a:solidFill>
              <a:srgbClr val="002060"/>
            </a:solidFill>
            <a:prstDash val="solid"/>
            <a:miter lim="800000"/>
            <a:tailEnd type="triangle"/>
          </a:ln>
          <a:effectLst/>
        </p:spPr>
      </p:cxnSp>
      <p:sp>
        <p:nvSpPr>
          <p:cNvPr id="9" name="TextBox 8"/>
          <p:cNvSpPr txBox="1"/>
          <p:nvPr/>
        </p:nvSpPr>
        <p:spPr>
          <a:xfrm>
            <a:off x="1246740" y="2037090"/>
            <a:ext cx="1544221" cy="1200329"/>
          </a:xfrm>
          <a:prstGeom prst="rect">
            <a:avLst/>
          </a:prstGeom>
          <a:noFill/>
        </p:spPr>
        <p:txBody>
          <a:bodyPr wrap="square" rtlCol="0">
            <a:spAutoFit/>
          </a:bodyPr>
          <a:lstStyle/>
          <a:p>
            <a:r>
              <a:rPr lang="en-GB" dirty="0">
                <a:solidFill>
                  <a:srgbClr val="0B1F51"/>
                </a:solidFill>
              </a:rPr>
              <a:t>Measure of standard of living (non-monetary)</a:t>
            </a:r>
          </a:p>
        </p:txBody>
      </p:sp>
      <p:sp>
        <p:nvSpPr>
          <p:cNvPr id="10" name="TextBox 9"/>
          <p:cNvSpPr txBox="1"/>
          <p:nvPr/>
        </p:nvSpPr>
        <p:spPr>
          <a:xfrm>
            <a:off x="5609731" y="5751562"/>
            <a:ext cx="2375724" cy="646331"/>
          </a:xfrm>
          <a:prstGeom prst="rect">
            <a:avLst/>
          </a:prstGeom>
          <a:noFill/>
        </p:spPr>
        <p:txBody>
          <a:bodyPr wrap="square" rtlCol="0">
            <a:spAutoFit/>
          </a:bodyPr>
          <a:lstStyle/>
          <a:p>
            <a:r>
              <a:rPr lang="en-GB" dirty="0">
                <a:solidFill>
                  <a:srgbClr val="0B1F51"/>
                </a:solidFill>
              </a:rPr>
              <a:t>Consumption expenditure</a:t>
            </a:r>
          </a:p>
        </p:txBody>
      </p:sp>
      <p:sp>
        <p:nvSpPr>
          <p:cNvPr id="11" name="Freeform 10"/>
          <p:cNvSpPr/>
          <p:nvPr/>
        </p:nvSpPr>
        <p:spPr>
          <a:xfrm>
            <a:off x="1692334" y="2524863"/>
            <a:ext cx="3931662" cy="2412842"/>
          </a:xfrm>
          <a:custGeom>
            <a:avLst/>
            <a:gdLst>
              <a:gd name="connsiteX0" fmla="*/ 0 w 4766734"/>
              <a:gd name="connsiteY0" fmla="*/ 2853267 h 2853267"/>
              <a:gd name="connsiteX1" fmla="*/ 838200 w 4766734"/>
              <a:gd name="connsiteY1" fmla="*/ 1117600 h 2853267"/>
              <a:gd name="connsiteX2" fmla="*/ 3098800 w 4766734"/>
              <a:gd name="connsiteY2" fmla="*/ 254000 h 2853267"/>
              <a:gd name="connsiteX3" fmla="*/ 4766734 w 4766734"/>
              <a:gd name="connsiteY3" fmla="*/ 0 h 2853267"/>
            </a:gdLst>
            <a:ahLst/>
            <a:cxnLst>
              <a:cxn ang="0">
                <a:pos x="connsiteX0" y="connsiteY0"/>
              </a:cxn>
              <a:cxn ang="0">
                <a:pos x="connsiteX1" y="connsiteY1"/>
              </a:cxn>
              <a:cxn ang="0">
                <a:pos x="connsiteX2" y="connsiteY2"/>
              </a:cxn>
              <a:cxn ang="0">
                <a:pos x="connsiteX3" y="connsiteY3"/>
              </a:cxn>
            </a:cxnLst>
            <a:rect l="l" t="t" r="r" b="b"/>
            <a:pathLst>
              <a:path w="4766734" h="2853267">
                <a:moveTo>
                  <a:pt x="0" y="2853267"/>
                </a:moveTo>
                <a:cubicBezTo>
                  <a:pt x="160866" y="2202039"/>
                  <a:pt x="321733" y="1550811"/>
                  <a:pt x="838200" y="1117600"/>
                </a:cubicBezTo>
                <a:cubicBezTo>
                  <a:pt x="1354667" y="684389"/>
                  <a:pt x="2444044" y="440267"/>
                  <a:pt x="3098800" y="254000"/>
                </a:cubicBezTo>
                <a:cubicBezTo>
                  <a:pt x="3753556" y="67733"/>
                  <a:pt x="4260145" y="33866"/>
                  <a:pt x="4766734" y="0"/>
                </a:cubicBezTo>
              </a:path>
            </a:pathLst>
          </a:custGeom>
          <a:noFill/>
          <a:ln w="12700" cap="flat" cmpd="sng" algn="ctr">
            <a:solidFill>
              <a:srgbClr val="0B1F5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2" name="Freeform 11"/>
          <p:cNvSpPr/>
          <p:nvPr/>
        </p:nvSpPr>
        <p:spPr>
          <a:xfrm>
            <a:off x="2125919" y="2790683"/>
            <a:ext cx="3931662" cy="2412842"/>
          </a:xfrm>
          <a:custGeom>
            <a:avLst/>
            <a:gdLst>
              <a:gd name="connsiteX0" fmla="*/ 0 w 4766734"/>
              <a:gd name="connsiteY0" fmla="*/ 2853267 h 2853267"/>
              <a:gd name="connsiteX1" fmla="*/ 838200 w 4766734"/>
              <a:gd name="connsiteY1" fmla="*/ 1117600 h 2853267"/>
              <a:gd name="connsiteX2" fmla="*/ 3098800 w 4766734"/>
              <a:gd name="connsiteY2" fmla="*/ 254000 h 2853267"/>
              <a:gd name="connsiteX3" fmla="*/ 4766734 w 4766734"/>
              <a:gd name="connsiteY3" fmla="*/ 0 h 2853267"/>
            </a:gdLst>
            <a:ahLst/>
            <a:cxnLst>
              <a:cxn ang="0">
                <a:pos x="connsiteX0" y="connsiteY0"/>
              </a:cxn>
              <a:cxn ang="0">
                <a:pos x="connsiteX1" y="connsiteY1"/>
              </a:cxn>
              <a:cxn ang="0">
                <a:pos x="connsiteX2" y="connsiteY2"/>
              </a:cxn>
              <a:cxn ang="0">
                <a:pos x="connsiteX3" y="connsiteY3"/>
              </a:cxn>
            </a:cxnLst>
            <a:rect l="l" t="t" r="r" b="b"/>
            <a:pathLst>
              <a:path w="4766734" h="2853267">
                <a:moveTo>
                  <a:pt x="0" y="2853267"/>
                </a:moveTo>
                <a:cubicBezTo>
                  <a:pt x="160866" y="2202039"/>
                  <a:pt x="321733" y="1550811"/>
                  <a:pt x="838200" y="1117600"/>
                </a:cubicBezTo>
                <a:cubicBezTo>
                  <a:pt x="1354667" y="684389"/>
                  <a:pt x="2444044" y="440267"/>
                  <a:pt x="3098800" y="254000"/>
                </a:cubicBezTo>
                <a:cubicBezTo>
                  <a:pt x="3753556" y="67733"/>
                  <a:pt x="4260145" y="33866"/>
                  <a:pt x="4766734" y="0"/>
                </a:cubicBezTo>
              </a:path>
            </a:pathLst>
          </a:custGeom>
          <a:noFill/>
          <a:ln w="12700" cap="flat" cmpd="sng" algn="ctr">
            <a:solidFill>
              <a:srgbClr val="0B1F5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3" name="TextBox 12"/>
          <p:cNvSpPr txBox="1"/>
          <p:nvPr/>
        </p:nvSpPr>
        <p:spPr>
          <a:xfrm>
            <a:off x="6057581" y="2706913"/>
            <a:ext cx="2417283" cy="646331"/>
          </a:xfrm>
          <a:prstGeom prst="rect">
            <a:avLst/>
          </a:prstGeom>
          <a:noFill/>
        </p:spPr>
        <p:txBody>
          <a:bodyPr wrap="square" rtlCol="0">
            <a:spAutoFit/>
          </a:bodyPr>
          <a:lstStyle/>
          <a:p>
            <a:r>
              <a:rPr lang="en-GB" dirty="0">
                <a:solidFill>
                  <a:srgbClr val="0B1F51"/>
                </a:solidFill>
                <a:latin typeface="+mj-lt"/>
              </a:rPr>
              <a:t>Household type B (1 more member than A)</a:t>
            </a:r>
          </a:p>
        </p:txBody>
      </p:sp>
      <p:sp>
        <p:nvSpPr>
          <p:cNvPr id="14" name="TextBox 13"/>
          <p:cNvSpPr txBox="1"/>
          <p:nvPr/>
        </p:nvSpPr>
        <p:spPr>
          <a:xfrm>
            <a:off x="5641829" y="2333697"/>
            <a:ext cx="2494510" cy="369332"/>
          </a:xfrm>
          <a:prstGeom prst="rect">
            <a:avLst/>
          </a:prstGeom>
          <a:noFill/>
        </p:spPr>
        <p:txBody>
          <a:bodyPr wrap="square" rtlCol="0">
            <a:spAutoFit/>
          </a:bodyPr>
          <a:lstStyle/>
          <a:p>
            <a:r>
              <a:rPr lang="en-GB" dirty="0">
                <a:solidFill>
                  <a:srgbClr val="0B1F51"/>
                </a:solidFill>
              </a:rPr>
              <a:t>Household type A</a:t>
            </a:r>
          </a:p>
        </p:txBody>
      </p:sp>
      <p:cxnSp>
        <p:nvCxnSpPr>
          <p:cNvPr id="15" name="Straight Connector 14"/>
          <p:cNvCxnSpPr/>
          <p:nvPr/>
        </p:nvCxnSpPr>
        <p:spPr>
          <a:xfrm>
            <a:off x="1075543" y="3620307"/>
            <a:ext cx="1893597" cy="0"/>
          </a:xfrm>
          <a:prstGeom prst="line">
            <a:avLst/>
          </a:prstGeom>
          <a:noFill/>
          <a:ln w="28575" cap="flat" cmpd="sng" algn="ctr">
            <a:solidFill>
              <a:srgbClr val="0B1F51"/>
            </a:solidFill>
            <a:prstDash val="sysDash"/>
            <a:miter lim="800000"/>
          </a:ln>
          <a:effectLst/>
        </p:spPr>
      </p:cxnSp>
      <p:cxnSp>
        <p:nvCxnSpPr>
          <p:cNvPr id="16" name="Straight Connector 15"/>
          <p:cNvCxnSpPr/>
          <p:nvPr/>
        </p:nvCxnSpPr>
        <p:spPr>
          <a:xfrm>
            <a:off x="2197029" y="3620307"/>
            <a:ext cx="772110" cy="0"/>
          </a:xfrm>
          <a:prstGeom prst="line">
            <a:avLst/>
          </a:prstGeom>
          <a:noFill/>
          <a:ln w="76200" cap="flat" cmpd="sng" algn="ctr">
            <a:solidFill>
              <a:srgbClr val="0B1F51"/>
            </a:solidFill>
            <a:prstDash val="solid"/>
            <a:miter lim="800000"/>
          </a:ln>
          <a:effectLst/>
        </p:spPr>
      </p:cxnSp>
      <p:cxnSp>
        <p:nvCxnSpPr>
          <p:cNvPr id="17" name="Straight Arrow Connector 16"/>
          <p:cNvCxnSpPr/>
          <p:nvPr/>
        </p:nvCxnSpPr>
        <p:spPr>
          <a:xfrm>
            <a:off x="2612781" y="3681200"/>
            <a:ext cx="475145" cy="548037"/>
          </a:xfrm>
          <a:prstGeom prst="straightConnector1">
            <a:avLst/>
          </a:prstGeom>
          <a:noFill/>
          <a:ln w="6350" cap="flat" cmpd="sng" algn="ctr">
            <a:solidFill>
              <a:srgbClr val="0B1F51"/>
            </a:solidFill>
            <a:prstDash val="solid"/>
            <a:miter lim="800000"/>
            <a:tailEnd type="triangle"/>
          </a:ln>
          <a:effectLst/>
        </p:spPr>
      </p:cxnSp>
      <p:sp>
        <p:nvSpPr>
          <p:cNvPr id="18" name="TextBox 17"/>
          <p:cNvSpPr txBox="1"/>
          <p:nvPr/>
        </p:nvSpPr>
        <p:spPr>
          <a:xfrm>
            <a:off x="3206712" y="4168344"/>
            <a:ext cx="1900579" cy="369332"/>
          </a:xfrm>
          <a:prstGeom prst="rect">
            <a:avLst/>
          </a:prstGeom>
          <a:noFill/>
        </p:spPr>
        <p:txBody>
          <a:bodyPr wrap="square" rtlCol="0">
            <a:spAutoFit/>
          </a:bodyPr>
          <a:lstStyle/>
          <a:p>
            <a:r>
              <a:rPr lang="en-GB" dirty="0">
                <a:solidFill>
                  <a:srgbClr val="0B1F51"/>
                </a:solidFill>
              </a:rPr>
              <a:t>Extra Cost</a:t>
            </a:r>
          </a:p>
        </p:txBody>
      </p:sp>
      <p:sp>
        <p:nvSpPr>
          <p:cNvPr id="20" name="Slide Number Placeholder 19"/>
          <p:cNvSpPr>
            <a:spLocks noGrp="1"/>
          </p:cNvSpPr>
          <p:nvPr>
            <p:ph type="sldNum" sz="quarter" idx="12"/>
          </p:nvPr>
        </p:nvSpPr>
        <p:spPr/>
        <p:txBody>
          <a:bodyPr/>
          <a:lstStyle/>
          <a:p>
            <a:fld id="{3A98EE3D-8CD1-4C3F-BD1C-C98C9596463C}" type="slidenum">
              <a:rPr lang="en-US" smtClean="0"/>
              <a:t>28</a:t>
            </a:fld>
            <a:endParaRPr lang="en-US" dirty="0"/>
          </a:p>
        </p:txBody>
      </p:sp>
    </p:spTree>
    <p:extLst>
      <p:ext uri="{BB962C8B-B14F-4D97-AF65-F5344CB8AC3E}">
        <p14:creationId xmlns:p14="http://schemas.microsoft.com/office/powerpoint/2010/main" val="1460449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p:bldP spid="14" grpId="0"/>
      <p:bldP spid="1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a:t>4</a:t>
            </a:r>
            <a:br>
              <a:rPr lang="en-GB" dirty="0"/>
            </a:br>
            <a:r>
              <a:rPr lang="en-GB" dirty="0"/>
              <a:t> Minimum income question approach</a:t>
            </a:r>
            <a:br>
              <a:rPr lang="en-GB" dirty="0"/>
            </a:br>
            <a:br>
              <a:rPr lang="en-GB" dirty="0"/>
            </a:br>
            <a:br>
              <a:rPr lang="en-GB" dirty="0"/>
            </a:br>
            <a:endParaRPr lang="en-GB" dirty="0"/>
          </a:p>
        </p:txBody>
      </p:sp>
      <p:sp>
        <p:nvSpPr>
          <p:cNvPr id="4" name="Slide Number Placeholder 3"/>
          <p:cNvSpPr>
            <a:spLocks noGrp="1"/>
          </p:cNvSpPr>
          <p:nvPr>
            <p:ph type="sldNum" sz="quarter" idx="12"/>
          </p:nvPr>
        </p:nvSpPr>
        <p:spPr/>
        <p:txBody>
          <a:bodyPr/>
          <a:lstStyle/>
          <a:p>
            <a:fld id="{3A98EE3D-8CD1-4C3F-BD1C-C98C9596463C}" type="slidenum">
              <a:rPr lang="en-US" smtClean="0"/>
              <a:pPr/>
              <a:t>29</a:t>
            </a:fld>
            <a:endParaRPr lang="en-US" dirty="0"/>
          </a:p>
        </p:txBody>
      </p:sp>
    </p:spTree>
    <p:extLst>
      <p:ext uri="{BB962C8B-B14F-4D97-AF65-F5344CB8AC3E}">
        <p14:creationId xmlns:p14="http://schemas.microsoft.com/office/powerpoint/2010/main" val="1660271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a:t>1. </a:t>
            </a:r>
            <a:br>
              <a:rPr lang="en-GB" dirty="0"/>
            </a:br>
            <a:br>
              <a:rPr lang="en-GB" dirty="0"/>
            </a:br>
            <a:r>
              <a:rPr lang="en-GB" dirty="0"/>
              <a:t>A.  ASSESSMENT OF the CURRENT Methodology</a:t>
            </a:r>
          </a:p>
        </p:txBody>
      </p:sp>
      <p:sp>
        <p:nvSpPr>
          <p:cNvPr id="4" name="Slide Number Placeholder 3"/>
          <p:cNvSpPr>
            <a:spLocks noGrp="1"/>
          </p:cNvSpPr>
          <p:nvPr>
            <p:ph type="sldNum" sz="quarter" idx="12"/>
          </p:nvPr>
        </p:nvSpPr>
        <p:spPr/>
        <p:txBody>
          <a:bodyPr/>
          <a:lstStyle/>
          <a:p>
            <a:fld id="{3A98EE3D-8CD1-4C3F-BD1C-C98C9596463C}" type="slidenum">
              <a:rPr lang="en-US" smtClean="0"/>
              <a:pPr/>
              <a:t>3</a:t>
            </a:fld>
            <a:endParaRPr lang="en-US"/>
          </a:p>
        </p:txBody>
      </p:sp>
    </p:spTree>
    <p:extLst>
      <p:ext uri="{BB962C8B-B14F-4D97-AF65-F5344CB8AC3E}">
        <p14:creationId xmlns:p14="http://schemas.microsoft.com/office/powerpoint/2010/main" val="37160218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Minimum income question (MIQ)</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2057399"/>
            <a:ext cx="11029615" cy="4207933"/>
          </a:xfrm>
        </p:spPr>
        <p:txBody>
          <a:bodyPr>
            <a:normAutofit fontScale="85000" lnSpcReduction="10000"/>
          </a:bodyPr>
          <a:lstStyle/>
          <a:p>
            <a:r>
              <a:rPr lang="en-GB" sz="3200" dirty="0"/>
              <a:t>The HIES asks the following question:</a:t>
            </a:r>
          </a:p>
          <a:p>
            <a:pPr lvl="1"/>
            <a:r>
              <a:rPr lang="en-GB" sz="2900" i="1" dirty="0"/>
              <a:t>In your opinion, how much per month does your household need, in order to be provided with basic food and other necessary non-food items?</a:t>
            </a:r>
          </a:p>
          <a:p>
            <a:r>
              <a:rPr lang="en-GB" sz="3200" dirty="0"/>
              <a:t>There are different variations of this type of question, but this question is also asked in the SILC in the EU and in some cases it is preceded by another question on the amount needed by the household</a:t>
            </a:r>
          </a:p>
          <a:p>
            <a:r>
              <a:rPr lang="en-GB" sz="3200" dirty="0"/>
              <a:t>Answers to this question can be used to compare answers of different household types and thus infer </a:t>
            </a:r>
            <a:r>
              <a:rPr lang="en-GB" sz="3200" dirty="0" err="1"/>
              <a:t>equivalised</a:t>
            </a:r>
            <a:r>
              <a:rPr lang="en-GB" sz="3200" dirty="0"/>
              <a:t> household sizes and implicit equivalence scales</a:t>
            </a:r>
          </a:p>
        </p:txBody>
      </p:sp>
      <p:sp>
        <p:nvSpPr>
          <p:cNvPr id="4" name="Slide Number Placeholder 3"/>
          <p:cNvSpPr>
            <a:spLocks noGrp="1"/>
          </p:cNvSpPr>
          <p:nvPr>
            <p:ph type="sldNum" sz="quarter" idx="12"/>
          </p:nvPr>
        </p:nvSpPr>
        <p:spPr/>
        <p:txBody>
          <a:bodyPr/>
          <a:lstStyle/>
          <a:p>
            <a:fld id="{3A98EE3D-8CD1-4C3F-BD1C-C98C9596463C}" type="slidenum">
              <a:rPr lang="en-US" smtClean="0"/>
              <a:t>30</a:t>
            </a:fld>
            <a:endParaRPr lang="en-US" dirty="0"/>
          </a:p>
        </p:txBody>
      </p:sp>
    </p:spTree>
    <p:extLst>
      <p:ext uri="{BB962C8B-B14F-4D97-AF65-F5344CB8AC3E}">
        <p14:creationId xmlns:p14="http://schemas.microsoft.com/office/powerpoint/2010/main" val="1585508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fontScale="90000"/>
          </a:bodyPr>
          <a:lstStyle/>
          <a:p>
            <a:r>
              <a:rPr lang="en-GB" sz="4800" b="1" cap="none" dirty="0">
                <a:solidFill>
                  <a:schemeClr val="accent6">
                    <a:lumMod val="50000"/>
                  </a:schemeClr>
                </a:solidFill>
              </a:rPr>
              <a:t>Basic assumption on the relationship between MIQ and consumption expenditure</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7868094" y="2057399"/>
            <a:ext cx="3742714" cy="4207933"/>
          </a:xfrm>
        </p:spPr>
        <p:txBody>
          <a:bodyPr>
            <a:normAutofit fontScale="62500" lnSpcReduction="20000"/>
          </a:bodyPr>
          <a:lstStyle/>
          <a:p>
            <a:r>
              <a:rPr lang="en-GB" sz="3200" dirty="0"/>
              <a:t>The higher the actual consumption expenditure the higher the needs</a:t>
            </a:r>
          </a:p>
          <a:p>
            <a:r>
              <a:rPr lang="en-GB" sz="3200" dirty="0"/>
              <a:t>If people have high incomes they overestimate needs</a:t>
            </a:r>
          </a:p>
          <a:p>
            <a:r>
              <a:rPr lang="en-GB" sz="3200" dirty="0"/>
              <a:t>If they have low incomes they under-estimate them</a:t>
            </a:r>
          </a:p>
          <a:p>
            <a:r>
              <a:rPr lang="en-GB" sz="3200" dirty="0"/>
              <a:t>When MIQ = </a:t>
            </a:r>
            <a:r>
              <a:rPr lang="en-GB" sz="3200" dirty="0" err="1"/>
              <a:t>hh</a:t>
            </a:r>
            <a:r>
              <a:rPr lang="en-GB" sz="3200" dirty="0"/>
              <a:t> income then we are identifying the equivalent of a poverty line and the basis for comparison of needs of different household types</a:t>
            </a:r>
          </a:p>
        </p:txBody>
      </p:sp>
      <p:sp>
        <p:nvSpPr>
          <p:cNvPr id="4" name="Slide Number Placeholder 3"/>
          <p:cNvSpPr>
            <a:spLocks noGrp="1"/>
          </p:cNvSpPr>
          <p:nvPr>
            <p:ph type="sldNum" sz="quarter" idx="12"/>
          </p:nvPr>
        </p:nvSpPr>
        <p:spPr/>
        <p:txBody>
          <a:bodyPr/>
          <a:lstStyle/>
          <a:p>
            <a:fld id="{3A98EE3D-8CD1-4C3F-BD1C-C98C9596463C}" type="slidenum">
              <a:rPr lang="en-US" smtClean="0"/>
              <a:t>31</a:t>
            </a:fld>
            <a:endParaRPr lang="en-US" dirty="0"/>
          </a:p>
        </p:txBody>
      </p:sp>
      <p:pic>
        <p:nvPicPr>
          <p:cNvPr id="5" name="Picture 4"/>
          <p:cNvPicPr>
            <a:picLocks noChangeAspect="1"/>
          </p:cNvPicPr>
          <p:nvPr/>
        </p:nvPicPr>
        <p:blipFill>
          <a:blip r:embed="rId3"/>
          <a:stretch>
            <a:fillRect/>
          </a:stretch>
        </p:blipFill>
        <p:spPr>
          <a:xfrm>
            <a:off x="761948" y="2057399"/>
            <a:ext cx="5777076" cy="4568977"/>
          </a:xfrm>
          <a:prstGeom prst="rect">
            <a:avLst/>
          </a:prstGeom>
        </p:spPr>
      </p:pic>
    </p:spTree>
    <p:extLst>
      <p:ext uri="{BB962C8B-B14F-4D97-AF65-F5344CB8AC3E}">
        <p14:creationId xmlns:p14="http://schemas.microsoft.com/office/powerpoint/2010/main" val="28820380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425302" y="592090"/>
            <a:ext cx="11185505" cy="1013426"/>
          </a:xfrm>
        </p:spPr>
        <p:txBody>
          <a:bodyPr>
            <a:normAutofit fontScale="90000"/>
          </a:bodyPr>
          <a:lstStyle/>
          <a:p>
            <a:r>
              <a:rPr lang="en-GB" sz="4800" b="1" cap="none">
                <a:solidFill>
                  <a:schemeClr val="accent6">
                    <a:lumMod val="50000"/>
                  </a:schemeClr>
                </a:solidFill>
              </a:rPr>
              <a:t>Estimation approach using regression methods</a:t>
            </a:r>
            <a:endParaRPr lang="en-GB" sz="4800" b="1" cap="none" dirty="0">
              <a:solidFill>
                <a:schemeClr val="accent6">
                  <a:lumMod val="50000"/>
                </a:schemeClr>
              </a:solidFill>
            </a:endParaRP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425302" y="1786271"/>
            <a:ext cx="11185505" cy="4479062"/>
          </a:xfrm>
        </p:spPr>
        <p:txBody>
          <a:bodyPr>
            <a:normAutofit fontScale="70000" lnSpcReduction="20000"/>
          </a:bodyPr>
          <a:lstStyle/>
          <a:p>
            <a:r>
              <a:rPr lang="en-GB" sz="3200" dirty="0"/>
              <a:t>We have estimated the following regression model:</a:t>
            </a:r>
          </a:p>
          <a:p>
            <a:endParaRPr lang="en-GB" sz="3200" dirty="0"/>
          </a:p>
          <a:p>
            <a:endParaRPr lang="en-GB" sz="3200" dirty="0"/>
          </a:p>
          <a:p>
            <a:r>
              <a:rPr lang="en-GB" sz="3200" dirty="0"/>
              <a:t>Household types are the usual groups: single (adult/elderly), childless couples, couples with children, etc.</a:t>
            </a:r>
          </a:p>
          <a:p>
            <a:r>
              <a:rPr lang="en-GB" sz="3200" dirty="0"/>
              <a:t>Control variables are factors that can affect the MIQ: location of the household (Tbilisi, other large cities, other urban areas, rural areas), size of consumption coming from own production, whether people need to pay for rent/mortgage, etc.</a:t>
            </a:r>
          </a:p>
          <a:p>
            <a:r>
              <a:rPr lang="en-GB" sz="3200" dirty="0"/>
              <a:t>The calculation of needs of different household types is then computed as follows:</a:t>
            </a:r>
          </a:p>
          <a:p>
            <a:endParaRPr lang="en-GB" sz="3200" dirty="0"/>
          </a:p>
          <a:p>
            <a:endParaRPr lang="en-GB" sz="3200" dirty="0"/>
          </a:p>
        </p:txBody>
      </p:sp>
      <p:sp>
        <p:nvSpPr>
          <p:cNvPr id="4" name="Slide Number Placeholder 3"/>
          <p:cNvSpPr>
            <a:spLocks noGrp="1"/>
          </p:cNvSpPr>
          <p:nvPr>
            <p:ph type="sldNum" sz="quarter" idx="12"/>
          </p:nvPr>
        </p:nvSpPr>
        <p:spPr/>
        <p:txBody>
          <a:bodyPr/>
          <a:lstStyle/>
          <a:p>
            <a:fld id="{3A98EE3D-8CD1-4C3F-BD1C-C98C9596463C}" type="slidenum">
              <a:rPr lang="en-US" smtClean="0"/>
              <a:t>32</a:t>
            </a:fld>
            <a:endParaRPr lang="en-US" dirty="0"/>
          </a:p>
        </p:txBody>
      </p:sp>
      <p:graphicFrame>
        <p:nvGraphicFramePr>
          <p:cNvPr id="5" name="Object 1"/>
          <p:cNvGraphicFramePr>
            <a:graphicFrameLocks noChangeAspect="1"/>
          </p:cNvGraphicFramePr>
          <p:nvPr>
            <p:extLst>
              <p:ext uri="{D42A27DB-BD31-4B8C-83A1-F6EECF244321}">
                <p14:modId xmlns:p14="http://schemas.microsoft.com/office/powerpoint/2010/main" val="4131421985"/>
              </p:ext>
            </p:extLst>
          </p:nvPr>
        </p:nvGraphicFramePr>
        <p:xfrm>
          <a:off x="1163636" y="2451433"/>
          <a:ext cx="9864725" cy="509587"/>
        </p:xfrm>
        <a:graphic>
          <a:graphicData uri="http://schemas.openxmlformats.org/presentationml/2006/ole">
            <mc:AlternateContent xmlns:mc="http://schemas.openxmlformats.org/markup-compatibility/2006">
              <mc:Choice xmlns:v="urn:schemas-microsoft-com:vml" Requires="v">
                <p:oleObj spid="_x0000_s1026" name="Equation" r:id="rId4" imgW="4610100" imgH="241300" progId="Equation.3">
                  <p:embed/>
                </p:oleObj>
              </mc:Choice>
              <mc:Fallback>
                <p:oleObj name="Equation" r:id="rId4" imgW="4610100" imgH="241300" progId="Equation.3">
                  <p:embed/>
                  <p:pic>
                    <p:nvPicPr>
                      <p:cNvPr id="5"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63636" y="2451433"/>
                        <a:ext cx="9864725" cy="50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2"/>
          <p:cNvGraphicFramePr>
            <a:graphicFrameLocks noChangeAspect="1"/>
          </p:cNvGraphicFramePr>
          <p:nvPr>
            <p:extLst>
              <p:ext uri="{D42A27DB-BD31-4B8C-83A1-F6EECF244321}">
                <p14:modId xmlns:p14="http://schemas.microsoft.com/office/powerpoint/2010/main" val="3893894478"/>
              </p:ext>
            </p:extLst>
          </p:nvPr>
        </p:nvGraphicFramePr>
        <p:xfrm>
          <a:off x="1512260" y="5406276"/>
          <a:ext cx="4968875" cy="1039812"/>
        </p:xfrm>
        <a:graphic>
          <a:graphicData uri="http://schemas.openxmlformats.org/presentationml/2006/ole">
            <mc:AlternateContent xmlns:mc="http://schemas.openxmlformats.org/markup-compatibility/2006">
              <mc:Choice xmlns:v="urn:schemas-microsoft-com:vml" Requires="v">
                <p:oleObj spid="_x0000_s1027" name="Equation" r:id="rId6" imgW="2298700" imgH="482600" progId="Equation.3">
                  <p:embed/>
                </p:oleObj>
              </mc:Choice>
              <mc:Fallback>
                <p:oleObj name="Equation" r:id="rId6" imgW="2298700" imgH="482600" progId="Equation.3">
                  <p:embed/>
                  <p:pic>
                    <p:nvPicPr>
                      <p:cNvPr id="6"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12260" y="5406276"/>
                        <a:ext cx="4968875" cy="103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992158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347753" y="592090"/>
            <a:ext cx="11263054" cy="769782"/>
          </a:xfrm>
        </p:spPr>
        <p:txBody>
          <a:bodyPr>
            <a:normAutofit fontScale="90000"/>
          </a:bodyPr>
          <a:lstStyle/>
          <a:p>
            <a:r>
              <a:rPr lang="en-GB" sz="4800" b="1" cap="none" err="1">
                <a:solidFill>
                  <a:schemeClr val="accent6">
                    <a:lumMod val="50000"/>
                  </a:schemeClr>
                </a:solidFill>
              </a:rPr>
              <a:t>Equivalised</a:t>
            </a:r>
            <a:r>
              <a:rPr lang="en-GB" sz="4800" b="1" cap="none">
                <a:solidFill>
                  <a:schemeClr val="accent6">
                    <a:lumMod val="50000"/>
                  </a:schemeClr>
                </a:solidFill>
              </a:rPr>
              <a:t> household size using MIQ</a:t>
            </a:r>
            <a:endParaRPr lang="en-GB" sz="4800" b="1" cap="none" dirty="0">
              <a:solidFill>
                <a:schemeClr val="accent6">
                  <a:lumMod val="50000"/>
                </a:schemeClr>
              </a:solidFill>
            </a:endParaRP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9042401" y="1463041"/>
            <a:ext cx="2951126" cy="4960874"/>
          </a:xfrm>
        </p:spPr>
        <p:txBody>
          <a:bodyPr>
            <a:normAutofit fontScale="55000" lnSpcReduction="20000"/>
          </a:bodyPr>
          <a:lstStyle/>
          <a:p>
            <a:r>
              <a:rPr lang="en-GB" sz="3200" dirty="0"/>
              <a:t>The calculation of the above formula provides the “estimated need”</a:t>
            </a:r>
          </a:p>
          <a:p>
            <a:r>
              <a:rPr lang="en-GB" sz="3200" dirty="0"/>
              <a:t>Absolute values are relatively high, but we use them to compute equivalence scales, rather than the poverty line</a:t>
            </a:r>
          </a:p>
          <a:p>
            <a:r>
              <a:rPr lang="en-GB" sz="3200" dirty="0"/>
              <a:t>In order to compute the adult equivalents we have maintained the hypothesis of a co-habitation effect of 0.8</a:t>
            </a:r>
          </a:p>
          <a:p>
            <a:r>
              <a:rPr lang="en-GB" sz="3200" dirty="0"/>
              <a:t>These results would suggest smaller equivalence scales or higher economies of size </a:t>
            </a:r>
          </a:p>
        </p:txBody>
      </p:sp>
      <p:sp>
        <p:nvSpPr>
          <p:cNvPr id="4" name="Slide Number Placeholder 3"/>
          <p:cNvSpPr>
            <a:spLocks noGrp="1"/>
          </p:cNvSpPr>
          <p:nvPr>
            <p:ph type="sldNum" sz="quarter" idx="12"/>
          </p:nvPr>
        </p:nvSpPr>
        <p:spPr/>
        <p:txBody>
          <a:bodyPr/>
          <a:lstStyle/>
          <a:p>
            <a:fld id="{3A98EE3D-8CD1-4C3F-BD1C-C98C9596463C}" type="slidenum">
              <a:rPr lang="en-US" smtClean="0"/>
              <a:t>33</a:t>
            </a:fld>
            <a:endParaRPr lang="en-US" dirty="0"/>
          </a:p>
        </p:txBody>
      </p:sp>
      <p:pic>
        <p:nvPicPr>
          <p:cNvPr id="5" name="Picture 4"/>
          <p:cNvPicPr>
            <a:picLocks noChangeAspect="1"/>
          </p:cNvPicPr>
          <p:nvPr/>
        </p:nvPicPr>
        <p:blipFill>
          <a:blip r:embed="rId3"/>
          <a:stretch>
            <a:fillRect/>
          </a:stretch>
        </p:blipFill>
        <p:spPr>
          <a:xfrm>
            <a:off x="209530" y="2057399"/>
            <a:ext cx="8653928" cy="2759150"/>
          </a:xfrm>
          <a:prstGeom prst="rect">
            <a:avLst/>
          </a:prstGeom>
        </p:spPr>
      </p:pic>
    </p:spTree>
    <p:extLst>
      <p:ext uri="{BB962C8B-B14F-4D97-AF65-F5344CB8AC3E}">
        <p14:creationId xmlns:p14="http://schemas.microsoft.com/office/powerpoint/2010/main" val="2446321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SUMMARY</a:t>
            </a:r>
            <a:r>
              <a:rPr lang="en-GB"/>
              <a:t> AND NEXT STEPS</a:t>
            </a:r>
          </a:p>
        </p:txBody>
      </p:sp>
      <p:sp>
        <p:nvSpPr>
          <p:cNvPr id="4" name="Slide Number Placeholder 3"/>
          <p:cNvSpPr>
            <a:spLocks noGrp="1"/>
          </p:cNvSpPr>
          <p:nvPr>
            <p:ph type="sldNum" sz="quarter" idx="12"/>
          </p:nvPr>
        </p:nvSpPr>
        <p:spPr/>
        <p:txBody>
          <a:bodyPr/>
          <a:lstStyle/>
          <a:p>
            <a:fld id="{3A98EE3D-8CD1-4C3F-BD1C-C98C9596463C}" type="slidenum">
              <a:rPr lang="en-US" smtClean="0"/>
              <a:pPr/>
              <a:t>34</a:t>
            </a:fld>
            <a:endParaRPr lang="en-US" dirty="0"/>
          </a:p>
        </p:txBody>
      </p:sp>
    </p:spTree>
    <p:extLst>
      <p:ext uri="{BB962C8B-B14F-4D97-AF65-F5344CB8AC3E}">
        <p14:creationId xmlns:p14="http://schemas.microsoft.com/office/powerpoint/2010/main" val="9732111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355600" y="555363"/>
            <a:ext cx="11029616" cy="666092"/>
          </a:xfrm>
        </p:spPr>
        <p:txBody>
          <a:bodyPr>
            <a:normAutofit fontScale="90000"/>
          </a:bodyPr>
          <a:lstStyle/>
          <a:p>
            <a:r>
              <a:rPr lang="en-GB" sz="4800" b="1" cap="none" dirty="0">
                <a:solidFill>
                  <a:schemeClr val="accent6">
                    <a:lumMod val="50000"/>
                  </a:schemeClr>
                </a:solidFill>
              </a:rPr>
              <a:t>Summary of results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274320" y="1381760"/>
            <a:ext cx="11551920" cy="2893191"/>
          </a:xfrm>
        </p:spPr>
        <p:txBody>
          <a:bodyPr>
            <a:normAutofit fontScale="55000" lnSpcReduction="20000"/>
          </a:bodyPr>
          <a:lstStyle/>
          <a:p>
            <a:r>
              <a:rPr lang="en-GB" sz="3200" dirty="0"/>
              <a:t>The results in terms of the key adult equivalent groups are reported below comparing the different approaches</a:t>
            </a:r>
          </a:p>
          <a:p>
            <a:r>
              <a:rPr lang="en-GB" sz="3200" dirty="0"/>
              <a:t>The current index is ad odd with other estimates since it over-estimates needs of elderly and children: this is clearly due to some methodological weaknesses</a:t>
            </a:r>
          </a:p>
          <a:p>
            <a:r>
              <a:rPr lang="en-GB" sz="3200" dirty="0"/>
              <a:t>Both the Engel method and the MIQ seem to imply a higher level of co-habitation effect than now,  resulting  in lower equivalence scales for children, however the MIQ often tends to over-estimate economies of size</a:t>
            </a:r>
          </a:p>
          <a:p>
            <a:r>
              <a:rPr lang="en-GB" sz="3200" dirty="0"/>
              <a:t>Gender differences in equivalence scales were primarily driven by high food needs, but they do not seem to be justifiable </a:t>
            </a:r>
          </a:p>
          <a:p>
            <a:r>
              <a:rPr lang="en-GB" sz="3200" dirty="0"/>
              <a:t>The overall recommendation would be to simplify the approach (number of groups) and reduce the differences in </a:t>
            </a:r>
            <a:r>
              <a:rPr lang="el-GR" sz="3200" i="1" dirty="0"/>
              <a:t>α</a:t>
            </a:r>
            <a:r>
              <a:rPr lang="en-GB" sz="3200" dirty="0"/>
              <a:t>, probably just between children and adults</a:t>
            </a:r>
          </a:p>
        </p:txBody>
      </p:sp>
      <p:sp>
        <p:nvSpPr>
          <p:cNvPr id="4" name="Slide Number Placeholder 3"/>
          <p:cNvSpPr>
            <a:spLocks noGrp="1"/>
          </p:cNvSpPr>
          <p:nvPr>
            <p:ph type="sldNum" sz="quarter" idx="12"/>
          </p:nvPr>
        </p:nvSpPr>
        <p:spPr/>
        <p:txBody>
          <a:bodyPr/>
          <a:lstStyle/>
          <a:p>
            <a:fld id="{3A98EE3D-8CD1-4C3F-BD1C-C98C9596463C}" type="slidenum">
              <a:rPr lang="en-US" smtClean="0"/>
              <a:t>35</a:t>
            </a:fld>
            <a:endParaRPr lang="en-US" dirty="0"/>
          </a:p>
        </p:txBody>
      </p:sp>
      <p:pic>
        <p:nvPicPr>
          <p:cNvPr id="5" name="Picture 4"/>
          <p:cNvPicPr>
            <a:picLocks noChangeAspect="1"/>
          </p:cNvPicPr>
          <p:nvPr/>
        </p:nvPicPr>
        <p:blipFill>
          <a:blip r:embed="rId3"/>
          <a:stretch>
            <a:fillRect/>
          </a:stretch>
        </p:blipFill>
        <p:spPr>
          <a:xfrm>
            <a:off x="660400" y="4274951"/>
            <a:ext cx="10022873" cy="2199880"/>
          </a:xfrm>
          <a:prstGeom prst="rect">
            <a:avLst/>
          </a:prstGeom>
        </p:spPr>
      </p:pic>
    </p:spTree>
    <p:extLst>
      <p:ext uri="{BB962C8B-B14F-4D97-AF65-F5344CB8AC3E}">
        <p14:creationId xmlns:p14="http://schemas.microsoft.com/office/powerpoint/2010/main" val="29248031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Next steps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446569" y="1900788"/>
            <a:ext cx="10834630" cy="4523126"/>
          </a:xfrm>
        </p:spPr>
        <p:txBody>
          <a:bodyPr>
            <a:normAutofit fontScale="77500" lnSpcReduction="20000"/>
          </a:bodyPr>
          <a:lstStyle/>
          <a:p>
            <a:r>
              <a:rPr lang="en-GB" sz="3200" dirty="0"/>
              <a:t>Can we produce an index that has less detailed groups? </a:t>
            </a:r>
          </a:p>
          <a:p>
            <a:r>
              <a:rPr lang="en-GB" sz="3200" dirty="0"/>
              <a:t>We should  look in more detail at needs of PWD (including bedridden persons) and for this we would need to implement also the living standard approach</a:t>
            </a:r>
          </a:p>
          <a:p>
            <a:r>
              <a:rPr lang="en-GB" sz="3200" dirty="0"/>
              <a:t>In general it would be important to reconcile the equivalence scales used by </a:t>
            </a:r>
            <a:r>
              <a:rPr lang="en-GB" sz="3200" dirty="0" err="1"/>
              <a:t>Geostat</a:t>
            </a:r>
            <a:r>
              <a:rPr lang="en-GB" sz="3200" dirty="0"/>
              <a:t> for poverty analysis and by the Ministry for social assistance</a:t>
            </a:r>
          </a:p>
          <a:p>
            <a:r>
              <a:rPr lang="en-GB" sz="3200" dirty="0" err="1"/>
              <a:t>Geostat</a:t>
            </a:r>
            <a:r>
              <a:rPr lang="en-GB" sz="3200" dirty="0"/>
              <a:t> scales appear somewhat outdated since some gender differences seem to be driven by the high level of food needs in the subsistence minimum</a:t>
            </a:r>
          </a:p>
          <a:p>
            <a:r>
              <a:rPr lang="en-GB" sz="3200" dirty="0"/>
              <a:t>There might be </a:t>
            </a:r>
            <a:r>
              <a:rPr lang="en-GB" sz="3200"/>
              <a:t>a need </a:t>
            </a:r>
            <a:r>
              <a:rPr lang="en-GB" sz="3200" dirty="0"/>
              <a:t>to review the subsistence minimum</a:t>
            </a:r>
          </a:p>
        </p:txBody>
      </p:sp>
      <p:sp>
        <p:nvSpPr>
          <p:cNvPr id="4" name="Slide Number Placeholder 3"/>
          <p:cNvSpPr>
            <a:spLocks noGrp="1"/>
          </p:cNvSpPr>
          <p:nvPr>
            <p:ph type="sldNum" sz="quarter" idx="12"/>
          </p:nvPr>
        </p:nvSpPr>
        <p:spPr/>
        <p:txBody>
          <a:bodyPr/>
          <a:lstStyle/>
          <a:p>
            <a:fld id="{3A98EE3D-8CD1-4C3F-BD1C-C98C9596463C}" type="slidenum">
              <a:rPr lang="en-US" smtClean="0"/>
              <a:t>36</a:t>
            </a:fld>
            <a:endParaRPr lang="en-US" dirty="0"/>
          </a:p>
        </p:txBody>
      </p:sp>
    </p:spTree>
    <p:extLst>
      <p:ext uri="{BB962C8B-B14F-4D97-AF65-F5344CB8AC3E}">
        <p14:creationId xmlns:p14="http://schemas.microsoft.com/office/powerpoint/2010/main" val="344938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902081"/>
          </a:xfrm>
        </p:spPr>
        <p:txBody>
          <a:bodyPr>
            <a:normAutofit/>
          </a:bodyPr>
          <a:lstStyle/>
          <a:p>
            <a:r>
              <a:rPr lang="en-GB" sz="4800" b="1" cap="none" dirty="0">
                <a:solidFill>
                  <a:schemeClr val="accent6">
                    <a:lumMod val="50000"/>
                  </a:schemeClr>
                </a:solidFill>
              </a:rPr>
              <a:t>Current approach (ISET 2015)</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457200" y="1666240"/>
            <a:ext cx="11257280" cy="4836160"/>
          </a:xfrm>
        </p:spPr>
        <p:txBody>
          <a:bodyPr>
            <a:normAutofit fontScale="62500" lnSpcReduction="20000"/>
          </a:bodyPr>
          <a:lstStyle/>
          <a:p>
            <a:r>
              <a:rPr lang="en-GB" sz="3200" dirty="0"/>
              <a:t>The current methodology relies on a number of critical assumptions based on the subsistence minimum computed by </a:t>
            </a:r>
            <a:r>
              <a:rPr lang="en-GB" sz="3200" dirty="0" err="1"/>
              <a:t>Geostat</a:t>
            </a:r>
            <a:r>
              <a:rPr lang="en-GB" sz="3200" dirty="0"/>
              <a:t> and expert-based opinion:</a:t>
            </a:r>
          </a:p>
          <a:p>
            <a:pPr lvl="1"/>
            <a:r>
              <a:rPr lang="en-GB" sz="2900" dirty="0"/>
              <a:t>The methodology focuses on strict equivalence scales: how much a child, woman, elderly, etc. needs in relation to a healthy man aged 30-39</a:t>
            </a:r>
          </a:p>
          <a:p>
            <a:pPr lvl="1"/>
            <a:r>
              <a:rPr lang="en-GB" sz="2900" dirty="0"/>
              <a:t>For a  healthy male aged 30-39 food needs represent 70% of the subsistence minimum</a:t>
            </a:r>
          </a:p>
          <a:p>
            <a:r>
              <a:rPr lang="en-GB" sz="3200" dirty="0"/>
              <a:t>The calculation is divided in five main categories of needs:</a:t>
            </a:r>
          </a:p>
          <a:p>
            <a:pPr marL="838350" lvl="1" indent="-514350">
              <a:buFont typeface="+mj-lt"/>
              <a:buAutoNum type="arabicPeriod"/>
            </a:pPr>
            <a:r>
              <a:rPr lang="en-GB" sz="2900" dirty="0"/>
              <a:t>Food needs: using calorific requirement (kcal per day of different age/sex groups as a ratio of kcal of adult male 30-39)</a:t>
            </a:r>
          </a:p>
          <a:p>
            <a:pPr marL="838350" lvl="1" indent="-514350">
              <a:buFont typeface="+mj-lt"/>
              <a:buAutoNum type="arabicPeriod"/>
            </a:pPr>
            <a:r>
              <a:rPr lang="en-GB" sz="2900" dirty="0"/>
              <a:t>Non-food needs: transportation, basic medical needs, and ‘anything else’ (which by default represents the remaining 30% of the basket for a health man aged 30-39) =&gt; with some exception, but these are assumed to be the same for all groups</a:t>
            </a:r>
          </a:p>
          <a:p>
            <a:pPr marL="594000" lvl="2" indent="0">
              <a:buNone/>
            </a:pPr>
            <a:r>
              <a:rPr lang="en-GB" sz="2800" dirty="0"/>
              <a:t>Extra needs for specific groups other than a healthy man aged 30-39:</a:t>
            </a:r>
          </a:p>
          <a:p>
            <a:pPr marL="838350" lvl="1" indent="-514350">
              <a:buFont typeface="+mj-lt"/>
              <a:buAutoNum type="arabicPeriod"/>
            </a:pPr>
            <a:r>
              <a:rPr lang="en-GB" sz="2900" dirty="0"/>
              <a:t>Caring needs: implicitly assessed through calorific requirements of the carer</a:t>
            </a:r>
          </a:p>
          <a:p>
            <a:pPr marL="838350" lvl="1" indent="-514350">
              <a:buFont typeface="+mj-lt"/>
              <a:buAutoNum type="arabicPeriod"/>
            </a:pPr>
            <a:r>
              <a:rPr lang="en-GB" sz="2900" dirty="0"/>
              <a:t>Needs specific to certain age groups and conditions (special means needs): school, baby items, etc.</a:t>
            </a:r>
          </a:p>
          <a:p>
            <a:pPr marL="838350" lvl="1" indent="-514350">
              <a:buFont typeface="+mj-lt"/>
              <a:buAutoNum type="arabicPeriod"/>
            </a:pPr>
            <a:r>
              <a:rPr lang="en-GB" sz="2900" dirty="0"/>
              <a:t>Additional health needs by age groups and social conditions (monitoring, medicines, rehabilitation) </a:t>
            </a:r>
          </a:p>
        </p:txBody>
      </p:sp>
      <p:sp>
        <p:nvSpPr>
          <p:cNvPr id="4" name="Slide Number Placeholder 3"/>
          <p:cNvSpPr>
            <a:spLocks noGrp="1"/>
          </p:cNvSpPr>
          <p:nvPr>
            <p:ph type="sldNum" sz="quarter" idx="12"/>
          </p:nvPr>
        </p:nvSpPr>
        <p:spPr/>
        <p:txBody>
          <a:bodyPr/>
          <a:lstStyle/>
          <a:p>
            <a:fld id="{3A98EE3D-8CD1-4C3F-BD1C-C98C9596463C}" type="slidenum">
              <a:rPr lang="en-US" smtClean="0"/>
              <a:t>4</a:t>
            </a:fld>
            <a:endParaRPr lang="en-US" dirty="0"/>
          </a:p>
        </p:txBody>
      </p:sp>
    </p:spTree>
    <p:extLst>
      <p:ext uri="{BB962C8B-B14F-4D97-AF65-F5344CB8AC3E}">
        <p14:creationId xmlns:p14="http://schemas.microsoft.com/office/powerpoint/2010/main" val="2642806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581191" y="592090"/>
            <a:ext cx="11029616" cy="1188720"/>
          </a:xfrm>
        </p:spPr>
        <p:txBody>
          <a:bodyPr>
            <a:normAutofit/>
          </a:bodyPr>
          <a:lstStyle/>
          <a:p>
            <a:r>
              <a:rPr lang="en-GB" sz="4800" b="1" cap="none" dirty="0">
                <a:solidFill>
                  <a:schemeClr val="accent6">
                    <a:lumMod val="50000"/>
                  </a:schemeClr>
                </a:solidFill>
              </a:rPr>
              <a:t>General formula and annotation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581192" y="1780810"/>
                <a:ext cx="11029615" cy="4643103"/>
              </a:xfrm>
            </p:spPr>
            <p:txBody>
              <a:bodyPr>
                <a:normAutofit fontScale="70000" lnSpcReduction="20000"/>
              </a:bodyPr>
              <a:lstStyle/>
              <a:p>
                <a:r>
                  <a:rPr lang="en-GB" sz="3200" dirty="0"/>
                  <a:t>The current needs index (and also the methodology used by </a:t>
                </a:r>
                <a:r>
                  <a:rPr lang="en-GB" sz="3200" dirty="0" err="1"/>
                  <a:t>Geostat</a:t>
                </a:r>
                <a:r>
                  <a:rPr lang="en-GB" sz="3200" dirty="0"/>
                  <a:t>) makes a distinction between pure adult equivalent scales and economies of size (co-habitation effect) – this is a common and useful distinction, but difficult to disentangle in practice</a:t>
                </a:r>
              </a:p>
              <a:p>
                <a:r>
                  <a:rPr lang="en-GB" sz="3200" dirty="0"/>
                  <a:t>The approach used can be summarised in the following formula:</a:t>
                </a:r>
              </a:p>
              <a:p>
                <a:pPr marL="0" indent="0">
                  <a:buNone/>
                </a:pPr>
                <a:r>
                  <a:rPr lang="en-GB" sz="3200" dirty="0"/>
                  <a:t>       </a:t>
                </a:r>
                <a14:m>
                  <m:oMath xmlns:m="http://schemas.openxmlformats.org/officeDocument/2006/math">
                    <m:r>
                      <a:rPr lang="en-GB" sz="3600" b="0" i="1" smtClean="0">
                        <a:latin typeface="Cambria Math" panose="02040503050406030204" pitchFamily="18" charset="0"/>
                      </a:rPr>
                      <m:t>𝐸𝑞𝑢𝑖𝑣𝑎𝑙𝑖𝑠𝑒𝑑</m:t>
                    </m:r>
                    <m:r>
                      <a:rPr lang="en-GB" sz="3600" b="0" i="1" smtClean="0">
                        <a:latin typeface="Cambria Math" panose="02040503050406030204" pitchFamily="18" charset="0"/>
                      </a:rPr>
                      <m:t> </m:t>
                    </m:r>
                    <m:r>
                      <a:rPr lang="en-GB" sz="3600" b="0" i="1" smtClean="0">
                        <a:latin typeface="Cambria Math" panose="02040503050406030204" pitchFamily="18" charset="0"/>
                      </a:rPr>
                      <m:t>h𝑜𝑢𝑠𝑒h𝑜𝑙𝑑</m:t>
                    </m:r>
                    <m:r>
                      <a:rPr lang="en-GB" sz="3600" b="0" i="1" smtClean="0">
                        <a:latin typeface="Cambria Math" panose="02040503050406030204" pitchFamily="18" charset="0"/>
                      </a:rPr>
                      <m:t> </m:t>
                    </m:r>
                    <m:r>
                      <a:rPr lang="en-GB" sz="3600" b="0" i="1" smtClean="0">
                        <a:latin typeface="Cambria Math" panose="02040503050406030204" pitchFamily="18" charset="0"/>
                      </a:rPr>
                      <m:t>𝑠𝑖𝑧𝑒</m:t>
                    </m:r>
                    <m:r>
                      <a:rPr lang="pt-BR" sz="3600" i="1">
                        <a:latin typeface="Cambria Math" panose="02040503050406030204" pitchFamily="18" charset="0"/>
                      </a:rPr>
                      <m:t>=</m:t>
                    </m:r>
                    <m:sSup>
                      <m:sSupPr>
                        <m:ctrlPr>
                          <a:rPr lang="pt-BR" sz="3600" i="1" smtClean="0">
                            <a:latin typeface="Cambria Math" panose="02040503050406030204" pitchFamily="18" charset="0"/>
                          </a:rPr>
                        </m:ctrlPr>
                      </m:sSupPr>
                      <m:e>
                        <m:r>
                          <a:rPr lang="en-GB" sz="3600" b="0" i="1" smtClean="0">
                            <a:latin typeface="Cambria Math" panose="02040503050406030204" pitchFamily="18" charset="0"/>
                          </a:rPr>
                          <m:t>𝐴𝑑𝑢𝑙𝑡</m:t>
                        </m:r>
                        <m:r>
                          <a:rPr lang="en-GB" sz="3600" b="0" i="1" smtClean="0">
                            <a:latin typeface="Cambria Math" panose="02040503050406030204" pitchFamily="18" charset="0"/>
                          </a:rPr>
                          <m:t> </m:t>
                        </m:r>
                        <m:r>
                          <a:rPr lang="en-GB" sz="3600" b="0" i="1" smtClean="0">
                            <a:latin typeface="Cambria Math" panose="02040503050406030204" pitchFamily="18" charset="0"/>
                          </a:rPr>
                          <m:t>𝑒𝑞𝑢𝑖𝑣𝑎𝑙𝑒𝑛𝑡𝑠</m:t>
                        </m:r>
                      </m:e>
                      <m:sup>
                        <m:r>
                          <a:rPr lang="pt-BR" sz="3600" i="1" smtClean="0">
                            <a:latin typeface="Cambria Math" panose="02040503050406030204" pitchFamily="18" charset="0"/>
                            <a:ea typeface="Cambria Math" panose="02040503050406030204" pitchFamily="18" charset="0"/>
                          </a:rPr>
                          <m:t>𝜃</m:t>
                        </m:r>
                      </m:sup>
                    </m:sSup>
                    <m:r>
                      <a:rPr lang="en-GB" sz="3600" b="0" i="1" smtClean="0">
                        <a:latin typeface="Cambria Math" panose="02040503050406030204" pitchFamily="18" charset="0"/>
                      </a:rPr>
                      <m:t>=</m:t>
                    </m:r>
                    <m:sSup>
                      <m:sSupPr>
                        <m:ctrlPr>
                          <a:rPr lang="en-GB" sz="4000" i="1" dirty="0" smtClean="0">
                            <a:latin typeface="Cambria Math" panose="02040503050406030204" pitchFamily="18" charset="0"/>
                          </a:rPr>
                        </m:ctrlPr>
                      </m:sSupPr>
                      <m:e>
                        <m:d>
                          <m:dPr>
                            <m:ctrlPr>
                              <a:rPr lang="en-GB" sz="4000" i="1" dirty="0" smtClean="0">
                                <a:latin typeface="Cambria Math" panose="02040503050406030204" pitchFamily="18" charset="0"/>
                              </a:rPr>
                            </m:ctrlPr>
                          </m:dPr>
                          <m:e>
                            <m:nary>
                              <m:naryPr>
                                <m:chr m:val="∑"/>
                                <m:ctrlPr>
                                  <a:rPr lang="pt-BR" sz="3600" i="1">
                                    <a:latin typeface="Cambria Math" panose="02040503050406030204" pitchFamily="18" charset="0"/>
                                  </a:rPr>
                                </m:ctrlPr>
                              </m:naryPr>
                              <m:sub>
                                <m:r>
                                  <a:rPr lang="en-GB" sz="3600" b="0" i="1" smtClean="0">
                                    <a:latin typeface="Cambria Math" panose="02040503050406030204" pitchFamily="18" charset="0"/>
                                  </a:rPr>
                                  <m:t>𝑘</m:t>
                                </m:r>
                                <m:r>
                                  <a:rPr lang="pt-BR" sz="3600" i="1">
                                    <a:latin typeface="Cambria Math" panose="02040503050406030204" pitchFamily="18" charset="0"/>
                                  </a:rPr>
                                  <m:t>=1</m:t>
                                </m:r>
                              </m:sub>
                              <m:sup>
                                <m:r>
                                  <a:rPr lang="en-GB" sz="3600" i="1">
                                    <a:latin typeface="Cambria Math" panose="02040503050406030204" pitchFamily="18" charset="0"/>
                                  </a:rPr>
                                  <m:t>𝐾</m:t>
                                </m:r>
                              </m:sup>
                              <m:e>
                                <m:d>
                                  <m:dPr>
                                    <m:ctrlPr>
                                      <a:rPr lang="pt-BR" sz="3600" i="1">
                                        <a:latin typeface="Cambria Math" panose="02040503050406030204" pitchFamily="18" charset="0"/>
                                      </a:rPr>
                                    </m:ctrlPr>
                                  </m:dPr>
                                  <m:e>
                                    <m:sSub>
                                      <m:sSubPr>
                                        <m:ctrlPr>
                                          <a:rPr lang="pt-BR" sz="3600" i="1">
                                            <a:latin typeface="Cambria Math" panose="02040503050406030204" pitchFamily="18" charset="0"/>
                                          </a:rPr>
                                        </m:ctrlPr>
                                      </m:sSubPr>
                                      <m:e>
                                        <m:r>
                                          <m:rPr>
                                            <m:sty m:val="p"/>
                                          </m:rPr>
                                          <a:rPr lang="el-GR" sz="3600" i="1">
                                            <a:latin typeface="Cambria Math" panose="02040503050406030204" pitchFamily="18" charset="0"/>
                                          </a:rPr>
                                          <m:t>α</m:t>
                                        </m:r>
                                      </m:e>
                                      <m:sub>
                                        <m:r>
                                          <a:rPr lang="en-GB" sz="3600" b="0" i="1" smtClean="0">
                                            <a:latin typeface="Cambria Math" panose="02040503050406030204" pitchFamily="18" charset="0"/>
                                          </a:rPr>
                                          <m:t>𝑘</m:t>
                                        </m:r>
                                      </m:sub>
                                    </m:sSub>
                                    <m:sSub>
                                      <m:sSubPr>
                                        <m:ctrlPr>
                                          <a:rPr lang="pt-BR" sz="3600" i="1">
                                            <a:latin typeface="Cambria Math" panose="02040503050406030204" pitchFamily="18" charset="0"/>
                                          </a:rPr>
                                        </m:ctrlPr>
                                      </m:sSubPr>
                                      <m:e>
                                        <m:r>
                                          <a:rPr lang="en-GB" sz="3600" i="1">
                                            <a:latin typeface="Cambria Math" panose="02040503050406030204" pitchFamily="18" charset="0"/>
                                          </a:rPr>
                                          <m:t>𝑋</m:t>
                                        </m:r>
                                      </m:e>
                                      <m:sub>
                                        <m:r>
                                          <a:rPr lang="en-GB" sz="3600" b="0" i="1" smtClean="0">
                                            <a:latin typeface="Cambria Math" panose="02040503050406030204" pitchFamily="18" charset="0"/>
                                          </a:rPr>
                                          <m:t>𝑘</m:t>
                                        </m:r>
                                      </m:sub>
                                    </m:sSub>
                                  </m:e>
                                </m:d>
                              </m:e>
                            </m:nary>
                          </m:e>
                        </m:d>
                      </m:e>
                      <m:sup>
                        <m:r>
                          <a:rPr lang="pt-BR" sz="3600" i="1">
                            <a:latin typeface="Cambria Math" panose="02040503050406030204" pitchFamily="18" charset="0"/>
                            <a:ea typeface="Cambria Math" panose="02040503050406030204" pitchFamily="18" charset="0"/>
                          </a:rPr>
                          <m:t>𝜃</m:t>
                        </m:r>
                      </m:sup>
                    </m:sSup>
                  </m:oMath>
                </a14:m>
                <a:endParaRPr lang="en-GB" sz="2900" dirty="0"/>
              </a:p>
              <a:p>
                <a:r>
                  <a:rPr lang="en-GB" sz="3200" dirty="0"/>
                  <a:t>Where</a:t>
                </a:r>
              </a:p>
              <a:p>
                <a:pPr lvl="1"/>
                <a14:m>
                  <m:oMath xmlns:m="http://schemas.openxmlformats.org/officeDocument/2006/math">
                    <m:sSub>
                      <m:sSubPr>
                        <m:ctrlPr>
                          <a:rPr lang="en-GB" sz="2900" i="1" smtClean="0">
                            <a:latin typeface="Cambria Math" panose="02040503050406030204" pitchFamily="18" charset="0"/>
                          </a:rPr>
                        </m:ctrlPr>
                      </m:sSubPr>
                      <m:e>
                        <m:r>
                          <a:rPr lang="en-GB" sz="2900" b="0" i="1" smtClean="0">
                            <a:latin typeface="Cambria Math" panose="02040503050406030204" pitchFamily="18" charset="0"/>
                          </a:rPr>
                          <m:t>𝑋</m:t>
                        </m:r>
                      </m:e>
                      <m:sub>
                        <m:r>
                          <a:rPr lang="en-GB" sz="2900" b="0" i="1" smtClean="0">
                            <a:latin typeface="Cambria Math" panose="02040503050406030204" pitchFamily="18" charset="0"/>
                          </a:rPr>
                          <m:t>𝑘</m:t>
                        </m:r>
                      </m:sub>
                    </m:sSub>
                  </m:oMath>
                </a14:m>
                <a:r>
                  <a:rPr lang="en-GB" sz="2900" dirty="0"/>
                  <a:t> is the number of people in group k in the household</a:t>
                </a:r>
              </a:p>
              <a:p>
                <a:pPr lvl="1"/>
                <a:r>
                  <a:rPr lang="en-GB" sz="2900" dirty="0"/>
                  <a:t>K is the number of different groups based on age, sex and condition</a:t>
                </a:r>
              </a:p>
              <a:p>
                <a:pPr lvl="1"/>
                <a14:m>
                  <m:oMath xmlns:m="http://schemas.openxmlformats.org/officeDocument/2006/math">
                    <m:sSub>
                      <m:sSubPr>
                        <m:ctrlPr>
                          <a:rPr lang="el-GR" sz="2900" i="1" smtClean="0">
                            <a:latin typeface="Cambria Math" panose="02040503050406030204" pitchFamily="18" charset="0"/>
                          </a:rPr>
                        </m:ctrlPr>
                      </m:sSubPr>
                      <m:e>
                        <m:r>
                          <a:rPr lang="el-GR" sz="2900" i="1" smtClean="0">
                            <a:latin typeface="Cambria Math" panose="02040503050406030204" pitchFamily="18" charset="0"/>
                            <a:ea typeface="Cambria Math" panose="02040503050406030204" pitchFamily="18" charset="0"/>
                          </a:rPr>
                          <m:t>𝛼</m:t>
                        </m:r>
                      </m:e>
                      <m:sub>
                        <m:r>
                          <a:rPr lang="en-GB" sz="2900" b="0" i="1" smtClean="0">
                            <a:latin typeface="Cambria Math" panose="02040503050406030204" pitchFamily="18" charset="0"/>
                          </a:rPr>
                          <m:t>𝑘</m:t>
                        </m:r>
                      </m:sub>
                    </m:sSub>
                  </m:oMath>
                </a14:m>
                <a:r>
                  <a:rPr lang="en-GB" sz="2900" dirty="0"/>
                  <a:t> is the adult equivalent scale parameter of group k</a:t>
                </a:r>
              </a:p>
              <a:p>
                <a:pPr lvl="1"/>
                <a:r>
                  <a:rPr lang="el-GR" sz="2900" dirty="0"/>
                  <a:t>θ </a:t>
                </a:r>
                <a:r>
                  <a:rPr lang="en-GB" sz="2900" dirty="0"/>
                  <a:t> is the co-habitation parameter</a:t>
                </a:r>
              </a:p>
              <a:p>
                <a:r>
                  <a:rPr lang="en-GB" sz="3200" dirty="0"/>
                  <a:t>Let’s see the values of these parameters used by </a:t>
                </a:r>
                <a:r>
                  <a:rPr lang="en-GB" sz="3200" dirty="0" err="1"/>
                  <a:t>Geostat</a:t>
                </a:r>
                <a:r>
                  <a:rPr lang="en-GB" sz="3200" dirty="0"/>
                  <a:t> and those in the Needs Index</a:t>
                </a:r>
              </a:p>
            </p:txBody>
          </p:sp>
        </mc:Choice>
        <mc:Fallback xmlns="">
          <p:sp>
            <p:nvSpPr>
              <p:cNvPr id="3" name="Content Placeholder 2">
                <a:extLst>
                  <a:ext uri="{FF2B5EF4-FFF2-40B4-BE49-F238E27FC236}">
                    <a16:creationId xmlns:a16="http://schemas.microsoft.com/office/drawing/2014/main" xmlns:a14="http://schemas.microsoft.com/office/drawing/2010/main" xmlns="" id="{036C1BF4-C527-4131-86DF-3E8CA42C46A0}"/>
                  </a:ext>
                </a:extLst>
              </p:cNvPr>
              <p:cNvSpPr>
                <a:spLocks noGrp="1" noRot="1" noChangeAspect="1" noMove="1" noResize="1" noEditPoints="1" noAdjustHandles="1" noChangeArrowheads="1" noChangeShapeType="1" noTextEdit="1"/>
              </p:cNvSpPr>
              <p:nvPr>
                <p:ph idx="1"/>
              </p:nvPr>
            </p:nvSpPr>
            <p:spPr>
              <a:xfrm>
                <a:off x="581192" y="1780810"/>
                <a:ext cx="11029615" cy="4643103"/>
              </a:xfrm>
              <a:blipFill rotWithShape="0">
                <a:blip r:embed="rId3"/>
                <a:stretch>
                  <a:fillRect l="-497" t="-1706" r="-331" b="-919"/>
                </a:stretch>
              </a:blipFill>
            </p:spPr>
            <p:txBody>
              <a:bodyPr/>
              <a:lstStyle/>
              <a:p>
                <a:r>
                  <a:rPr lang="en-GB">
                    <a:noFill/>
                  </a:rPr>
                  <a:t> </a:t>
                </a:r>
              </a:p>
            </p:txBody>
          </p:sp>
        </mc:Fallback>
      </mc:AlternateContent>
      <p:sp>
        <p:nvSpPr>
          <p:cNvPr id="4" name="Slide Number Placeholder 3"/>
          <p:cNvSpPr>
            <a:spLocks noGrp="1"/>
          </p:cNvSpPr>
          <p:nvPr>
            <p:ph type="sldNum" sz="quarter" idx="12"/>
          </p:nvPr>
        </p:nvSpPr>
        <p:spPr/>
        <p:txBody>
          <a:bodyPr/>
          <a:lstStyle/>
          <a:p>
            <a:fld id="{3A98EE3D-8CD1-4C3F-BD1C-C98C9596463C}" type="slidenum">
              <a:rPr lang="en-US" smtClean="0"/>
              <a:t>5</a:t>
            </a:fld>
            <a:endParaRPr lang="en-US" dirty="0"/>
          </a:p>
        </p:txBody>
      </p:sp>
    </p:spTree>
    <p:extLst>
      <p:ext uri="{BB962C8B-B14F-4D97-AF65-F5344CB8AC3E}">
        <p14:creationId xmlns:p14="http://schemas.microsoft.com/office/powerpoint/2010/main" val="1737428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6873" y="555541"/>
            <a:ext cx="11029616" cy="988332"/>
          </a:xfrm>
        </p:spPr>
        <p:txBody>
          <a:bodyPr>
            <a:normAutofit/>
          </a:bodyPr>
          <a:lstStyle/>
          <a:p>
            <a:r>
              <a:rPr lang="en-GB" sz="3600" b="1" cap="none" dirty="0">
                <a:solidFill>
                  <a:schemeClr val="accent6">
                    <a:lumMod val="50000"/>
                  </a:schemeClr>
                </a:solidFill>
              </a:rPr>
              <a:t>GEOSTAT scales and Needs Index are not the same</a:t>
            </a:r>
            <a:endParaRPr lang="en-GB" sz="3600" dirty="0"/>
          </a:p>
        </p:txBody>
      </p:sp>
      <p:sp>
        <p:nvSpPr>
          <p:cNvPr id="3" name="Content Placeholder 2"/>
          <p:cNvSpPr>
            <a:spLocks noGrp="1"/>
          </p:cNvSpPr>
          <p:nvPr>
            <p:ph sz="half" idx="1"/>
          </p:nvPr>
        </p:nvSpPr>
        <p:spPr>
          <a:xfrm>
            <a:off x="306873" y="1543873"/>
            <a:ext cx="5194767" cy="4614037"/>
          </a:xfrm>
        </p:spPr>
        <p:txBody>
          <a:bodyPr>
            <a:normAutofit lnSpcReduction="10000"/>
          </a:bodyPr>
          <a:lstStyle/>
          <a:p>
            <a:pPr marL="0" indent="0">
              <a:buNone/>
            </a:pPr>
            <a:r>
              <a:rPr lang="en-GB" sz="2600" b="1" dirty="0" err="1"/>
              <a:t>Geostat</a:t>
            </a:r>
            <a:endParaRPr lang="en-GB" sz="2600" b="1" dirty="0"/>
          </a:p>
          <a:p>
            <a:r>
              <a:rPr lang="en-GB" sz="1900" dirty="0"/>
              <a:t>Methodology developed in the 1990s</a:t>
            </a:r>
          </a:p>
          <a:p>
            <a:r>
              <a:rPr lang="en-GB" sz="1900" dirty="0"/>
              <a:t>The co-habitation parameter (</a:t>
            </a:r>
            <a:r>
              <a:rPr lang="el-GR" sz="1900" b="1" dirty="0"/>
              <a:t>θ</a:t>
            </a:r>
            <a:r>
              <a:rPr lang="en-GB" sz="1900" dirty="0"/>
              <a:t>) is equal to 0.8, but 1 if there is only one member</a:t>
            </a:r>
          </a:p>
          <a:p>
            <a:r>
              <a:rPr lang="en-GB" sz="2000" dirty="0"/>
              <a:t>Parameters </a:t>
            </a:r>
            <a:r>
              <a:rPr lang="el-GR" sz="2000" b="1" i="1" dirty="0"/>
              <a:t>α</a:t>
            </a:r>
            <a:r>
              <a:rPr lang="en-GB" sz="2000" i="1" dirty="0"/>
              <a:t>:</a:t>
            </a:r>
            <a:r>
              <a:rPr lang="en-GB" sz="2000" dirty="0"/>
              <a:t> </a:t>
            </a:r>
            <a:endParaRPr lang="en-GB" sz="1900" dirty="0"/>
          </a:p>
          <a:p>
            <a:pPr marL="0" indent="0">
              <a:buNone/>
            </a:pPr>
            <a:r>
              <a:rPr lang="en-GB" sz="1900" dirty="0"/>
              <a:t>	Child (0-7)            =    0.64</a:t>
            </a:r>
          </a:p>
          <a:p>
            <a:pPr marL="0" indent="0">
              <a:buNone/>
            </a:pPr>
            <a:r>
              <a:rPr lang="en-GB" sz="1900" dirty="0"/>
              <a:t>	Child (8-15)          =     1.00</a:t>
            </a:r>
          </a:p>
          <a:p>
            <a:pPr marL="0" indent="0">
              <a:buNone/>
            </a:pPr>
            <a:r>
              <a:rPr lang="en-GB" sz="1900" dirty="0"/>
              <a:t>	Man (16-64)        =     1.00</a:t>
            </a:r>
          </a:p>
          <a:p>
            <a:pPr marL="0" indent="0">
              <a:buNone/>
            </a:pPr>
            <a:r>
              <a:rPr lang="en-GB" sz="1900" dirty="0"/>
              <a:t>	Woman (16-59)  =     0.84</a:t>
            </a:r>
          </a:p>
          <a:p>
            <a:pPr marL="0" indent="0">
              <a:buNone/>
            </a:pPr>
            <a:r>
              <a:rPr lang="en-GB" sz="1900" dirty="0"/>
              <a:t>	Man (65+)           =     0.88</a:t>
            </a:r>
          </a:p>
          <a:p>
            <a:pPr marL="0" indent="0">
              <a:buNone/>
            </a:pPr>
            <a:r>
              <a:rPr lang="en-GB" sz="1900" dirty="0"/>
              <a:t>	Woman (60+)    =     0.76</a:t>
            </a:r>
            <a:endParaRPr lang="en-GB" sz="1800" dirty="0"/>
          </a:p>
        </p:txBody>
      </p:sp>
      <p:sp>
        <p:nvSpPr>
          <p:cNvPr id="4" name="Content Placeholder 3"/>
          <p:cNvSpPr>
            <a:spLocks noGrp="1"/>
          </p:cNvSpPr>
          <p:nvPr>
            <p:ph sz="half" idx="2"/>
          </p:nvPr>
        </p:nvSpPr>
        <p:spPr>
          <a:xfrm>
            <a:off x="5608320" y="1543873"/>
            <a:ext cx="6329680" cy="4958527"/>
          </a:xfrm>
        </p:spPr>
        <p:txBody>
          <a:bodyPr>
            <a:normAutofit lnSpcReduction="10000"/>
          </a:bodyPr>
          <a:lstStyle/>
          <a:p>
            <a:pPr marL="0" indent="0">
              <a:buNone/>
            </a:pPr>
            <a:r>
              <a:rPr lang="en-GB" sz="2600" b="1" dirty="0"/>
              <a:t>Needs Index</a:t>
            </a:r>
          </a:p>
          <a:p>
            <a:r>
              <a:rPr lang="en-GB" sz="1900" dirty="0"/>
              <a:t>The same co-habitation effect as </a:t>
            </a:r>
            <a:r>
              <a:rPr lang="en-GB" sz="1900" dirty="0" err="1"/>
              <a:t>Geostat</a:t>
            </a:r>
            <a:endParaRPr lang="en-GB" sz="1900" dirty="0"/>
          </a:p>
          <a:p>
            <a:r>
              <a:rPr lang="en-GB" sz="1900" dirty="0"/>
              <a:t>However, there are more than </a:t>
            </a:r>
            <a:r>
              <a:rPr lang="en-GB" sz="1900" b="1" dirty="0"/>
              <a:t>60 combinations</a:t>
            </a:r>
            <a:r>
              <a:rPr lang="en-GB" sz="1900" dirty="0"/>
              <a:t> of age/sex and conditions (disabilities, orphans, etc.) with specific </a:t>
            </a:r>
            <a:r>
              <a:rPr lang="el-GR" sz="1900" b="1" i="1" dirty="0"/>
              <a:t>α</a:t>
            </a:r>
            <a:r>
              <a:rPr lang="en-GB" sz="1900" dirty="0"/>
              <a:t> parameters, below are some </a:t>
            </a:r>
            <a:r>
              <a:rPr lang="en-GB" sz="1900" b="1" dirty="0"/>
              <a:t>examples</a:t>
            </a:r>
            <a:r>
              <a:rPr lang="en-GB" sz="1900" dirty="0"/>
              <a:t>:</a:t>
            </a:r>
          </a:p>
          <a:p>
            <a:pPr>
              <a:lnSpc>
                <a:spcPts val="200"/>
              </a:lnSpc>
            </a:pPr>
            <a:endParaRPr lang="en-GB" sz="1900" dirty="0"/>
          </a:p>
          <a:p>
            <a:pPr marL="0" indent="0">
              <a:buNone/>
            </a:pPr>
            <a:r>
              <a:rPr lang="en-GB" sz="1900" dirty="0"/>
              <a:t>	Child (4-6)            =    1.15</a:t>
            </a:r>
          </a:p>
          <a:p>
            <a:pPr marL="0" indent="0">
              <a:buNone/>
            </a:pPr>
            <a:r>
              <a:rPr lang="en-GB" sz="1900" dirty="0"/>
              <a:t>	Child (7-12)          =     1.04</a:t>
            </a:r>
          </a:p>
          <a:p>
            <a:pPr marL="0" indent="0">
              <a:buNone/>
            </a:pPr>
            <a:r>
              <a:rPr lang="en-GB" sz="1900" dirty="0"/>
              <a:t>	Man (30-39)        =     1.00   [1.04 for 18-29/40-59]</a:t>
            </a:r>
          </a:p>
          <a:p>
            <a:pPr marL="0" indent="0">
              <a:buNone/>
            </a:pPr>
            <a:r>
              <a:rPr lang="en-GB" sz="1900" dirty="0"/>
              <a:t>	Woman (30-39)  =    0.92   [0.93 for 18-29, 0.95 for 40-59]</a:t>
            </a:r>
          </a:p>
          <a:p>
            <a:pPr marL="0" indent="0">
              <a:buNone/>
            </a:pPr>
            <a:r>
              <a:rPr lang="en-GB" sz="1900" dirty="0"/>
              <a:t>	Man (60+)           =     1.13</a:t>
            </a:r>
          </a:p>
          <a:p>
            <a:pPr marL="0" indent="0">
              <a:buNone/>
            </a:pPr>
            <a:r>
              <a:rPr lang="en-GB" sz="1900" dirty="0"/>
              <a:t>	Woman (60+)    =     1.04</a:t>
            </a:r>
          </a:p>
        </p:txBody>
      </p:sp>
      <p:sp>
        <p:nvSpPr>
          <p:cNvPr id="5" name="Slide Number Placeholder 4"/>
          <p:cNvSpPr>
            <a:spLocks noGrp="1"/>
          </p:cNvSpPr>
          <p:nvPr>
            <p:ph type="sldNum" sz="quarter" idx="12"/>
          </p:nvPr>
        </p:nvSpPr>
        <p:spPr/>
        <p:txBody>
          <a:bodyPr/>
          <a:lstStyle/>
          <a:p>
            <a:fld id="{3A98EE3D-8CD1-4C3F-BD1C-C98C9596463C}" type="slidenum">
              <a:rPr lang="en-US" smtClean="0"/>
              <a:pPr/>
              <a:t>6</a:t>
            </a:fld>
            <a:endParaRPr lang="en-US" dirty="0"/>
          </a:p>
        </p:txBody>
      </p:sp>
    </p:spTree>
    <p:extLst>
      <p:ext uri="{BB962C8B-B14F-4D97-AF65-F5344CB8AC3E}">
        <p14:creationId xmlns:p14="http://schemas.microsoft.com/office/powerpoint/2010/main" val="939942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340242" y="592090"/>
            <a:ext cx="11270565" cy="970896"/>
          </a:xfrm>
        </p:spPr>
        <p:txBody>
          <a:bodyPr>
            <a:normAutofit/>
          </a:bodyPr>
          <a:lstStyle/>
          <a:p>
            <a:r>
              <a:rPr lang="en-GB" sz="4000" b="1" cap="none" dirty="0">
                <a:solidFill>
                  <a:schemeClr val="accent6">
                    <a:lumMod val="50000"/>
                  </a:schemeClr>
                </a:solidFill>
              </a:rPr>
              <a:t>GEOSTAT scales and Needs Index in 2018 HIES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8595360" y="1711842"/>
            <a:ext cx="3015447" cy="4712071"/>
          </a:xfrm>
        </p:spPr>
        <p:txBody>
          <a:bodyPr>
            <a:normAutofit fontScale="62500" lnSpcReduction="20000"/>
          </a:bodyPr>
          <a:lstStyle/>
          <a:p>
            <a:r>
              <a:rPr lang="en-GB" sz="3200" dirty="0"/>
              <a:t>The needs index has higher adult equivalents across all groups</a:t>
            </a:r>
          </a:p>
          <a:p>
            <a:r>
              <a:rPr lang="en-GB" sz="3200" dirty="0"/>
              <a:t>This is because children and elderly have coefficients higher than 1, but also because of high needs identified also in other socio-economic groups: persons with disabilities (PWD), single mothers, IDPs, etc.</a:t>
            </a:r>
          </a:p>
        </p:txBody>
      </p:sp>
      <p:sp>
        <p:nvSpPr>
          <p:cNvPr id="4" name="Slide Number Placeholder 3"/>
          <p:cNvSpPr>
            <a:spLocks noGrp="1"/>
          </p:cNvSpPr>
          <p:nvPr>
            <p:ph type="sldNum" sz="quarter" idx="12"/>
          </p:nvPr>
        </p:nvSpPr>
        <p:spPr/>
        <p:txBody>
          <a:bodyPr/>
          <a:lstStyle/>
          <a:p>
            <a:fld id="{3A98EE3D-8CD1-4C3F-BD1C-C98C9596463C}" type="slidenum">
              <a:rPr lang="en-US" smtClean="0"/>
              <a:t>7</a:t>
            </a:fld>
            <a:endParaRPr lang="en-US" dirty="0"/>
          </a:p>
        </p:txBody>
      </p:sp>
      <p:pic>
        <p:nvPicPr>
          <p:cNvPr id="6" name="Picture 5"/>
          <p:cNvPicPr>
            <a:picLocks noChangeAspect="1"/>
          </p:cNvPicPr>
          <p:nvPr/>
        </p:nvPicPr>
        <p:blipFill>
          <a:blip r:embed="rId3"/>
          <a:stretch>
            <a:fillRect/>
          </a:stretch>
        </p:blipFill>
        <p:spPr>
          <a:xfrm>
            <a:off x="448555" y="1711842"/>
            <a:ext cx="7488916" cy="4479628"/>
          </a:xfrm>
          <a:prstGeom prst="rect">
            <a:avLst/>
          </a:prstGeom>
        </p:spPr>
      </p:pic>
    </p:spTree>
    <p:extLst>
      <p:ext uri="{BB962C8B-B14F-4D97-AF65-F5344CB8AC3E}">
        <p14:creationId xmlns:p14="http://schemas.microsoft.com/office/powerpoint/2010/main" val="2578672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325120" y="592090"/>
            <a:ext cx="11285687" cy="846185"/>
          </a:xfrm>
        </p:spPr>
        <p:txBody>
          <a:bodyPr>
            <a:normAutofit fontScale="90000"/>
          </a:bodyPr>
          <a:lstStyle/>
          <a:p>
            <a:r>
              <a:rPr lang="en-GB" sz="3600" b="1" cap="none" dirty="0">
                <a:solidFill>
                  <a:schemeClr val="accent6">
                    <a:lumMod val="50000"/>
                  </a:schemeClr>
                </a:solidFill>
              </a:rPr>
              <a:t>Derived consumption patterns in the current methodology for certain household types</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8818880" y="1320801"/>
            <a:ext cx="3149600" cy="5181600"/>
          </a:xfrm>
        </p:spPr>
        <p:txBody>
          <a:bodyPr>
            <a:noAutofit/>
          </a:bodyPr>
          <a:lstStyle/>
          <a:p>
            <a:r>
              <a:rPr lang="en-GB" sz="1400" dirty="0"/>
              <a:t>Using the assumptions and numbers presented in the ISET paper, we have computed budget and consumption patterns for certain common household types</a:t>
            </a:r>
          </a:p>
          <a:p>
            <a:r>
              <a:rPr lang="en-GB" sz="1400" dirty="0"/>
              <a:t>Health includes both essential health needs common to everyone + specific health needs of different age/sex groups</a:t>
            </a:r>
          </a:p>
          <a:p>
            <a:r>
              <a:rPr lang="en-GB" sz="1400" dirty="0"/>
              <a:t>Special means needs include: baby items, pre-school, school related expenses and equipment for PWD</a:t>
            </a:r>
          </a:p>
          <a:p>
            <a:r>
              <a:rPr lang="en-GB" sz="1400" dirty="0"/>
              <a:t>Other items includes clothing, phone services, and other expenses, which are grouped together because thought not to affect equivalence scales</a:t>
            </a:r>
          </a:p>
          <a:p>
            <a:r>
              <a:rPr lang="en-GB" sz="1400" dirty="0"/>
              <a:t>We can compare these patterns with those observed in the 2018 HIES</a:t>
            </a:r>
          </a:p>
        </p:txBody>
      </p:sp>
      <p:sp>
        <p:nvSpPr>
          <p:cNvPr id="4" name="Slide Number Placeholder 3"/>
          <p:cNvSpPr>
            <a:spLocks noGrp="1"/>
          </p:cNvSpPr>
          <p:nvPr>
            <p:ph type="sldNum" sz="quarter" idx="12"/>
          </p:nvPr>
        </p:nvSpPr>
        <p:spPr/>
        <p:txBody>
          <a:bodyPr/>
          <a:lstStyle/>
          <a:p>
            <a:fld id="{3A98EE3D-8CD1-4C3F-BD1C-C98C9596463C}" type="slidenum">
              <a:rPr lang="en-US" smtClean="0"/>
              <a:t>8</a:t>
            </a:fld>
            <a:endParaRPr lang="en-US" dirty="0"/>
          </a:p>
        </p:txBody>
      </p:sp>
      <p:pic>
        <p:nvPicPr>
          <p:cNvPr id="5" name="Picture 4"/>
          <p:cNvPicPr>
            <a:picLocks noChangeAspect="1"/>
          </p:cNvPicPr>
          <p:nvPr/>
        </p:nvPicPr>
        <p:blipFill>
          <a:blip r:embed="rId3"/>
          <a:stretch>
            <a:fillRect/>
          </a:stretch>
        </p:blipFill>
        <p:spPr>
          <a:xfrm>
            <a:off x="400003" y="1659560"/>
            <a:ext cx="7982129" cy="2892120"/>
          </a:xfrm>
          <a:prstGeom prst="rect">
            <a:avLst/>
          </a:prstGeom>
        </p:spPr>
      </p:pic>
      <p:pic>
        <p:nvPicPr>
          <p:cNvPr id="6" name="Picture 5"/>
          <p:cNvPicPr>
            <a:picLocks noChangeAspect="1"/>
          </p:cNvPicPr>
          <p:nvPr/>
        </p:nvPicPr>
        <p:blipFill>
          <a:blip r:embed="rId4"/>
          <a:stretch>
            <a:fillRect/>
          </a:stretch>
        </p:blipFill>
        <p:spPr>
          <a:xfrm>
            <a:off x="420323" y="4589492"/>
            <a:ext cx="5115254" cy="1984028"/>
          </a:xfrm>
          <a:prstGeom prst="rect">
            <a:avLst/>
          </a:prstGeom>
        </p:spPr>
      </p:pic>
    </p:spTree>
    <p:extLst>
      <p:ext uri="{BB962C8B-B14F-4D97-AF65-F5344CB8AC3E}">
        <p14:creationId xmlns:p14="http://schemas.microsoft.com/office/powerpoint/2010/main" val="27566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E99E-A905-4D18-81D9-1DFF3689E30C}"/>
              </a:ext>
            </a:extLst>
          </p:cNvPr>
          <p:cNvSpPr>
            <a:spLocks noGrp="1"/>
          </p:cNvSpPr>
          <p:nvPr>
            <p:ph type="title"/>
          </p:nvPr>
        </p:nvSpPr>
        <p:spPr>
          <a:xfrm>
            <a:off x="123109" y="522614"/>
            <a:ext cx="12733910" cy="846185"/>
          </a:xfrm>
        </p:spPr>
        <p:txBody>
          <a:bodyPr>
            <a:normAutofit fontScale="90000"/>
          </a:bodyPr>
          <a:lstStyle/>
          <a:p>
            <a:r>
              <a:rPr lang="en-GB" sz="3600" b="1" cap="none" dirty="0">
                <a:solidFill>
                  <a:schemeClr val="accent6">
                    <a:lumMod val="50000"/>
                  </a:schemeClr>
                </a:solidFill>
              </a:rPr>
              <a:t>Observed consumption patterns in 2018 HIES are not aligned with the current methodology </a:t>
            </a:r>
          </a:p>
        </p:txBody>
      </p:sp>
      <p:sp>
        <p:nvSpPr>
          <p:cNvPr id="3" name="Content Placeholder 2">
            <a:extLst>
              <a:ext uri="{FF2B5EF4-FFF2-40B4-BE49-F238E27FC236}">
                <a16:creationId xmlns:a16="http://schemas.microsoft.com/office/drawing/2014/main" id="{036C1BF4-C527-4131-86DF-3E8CA42C46A0}"/>
              </a:ext>
            </a:extLst>
          </p:cNvPr>
          <p:cNvSpPr>
            <a:spLocks noGrp="1"/>
          </p:cNvSpPr>
          <p:nvPr>
            <p:ph idx="1"/>
          </p:nvPr>
        </p:nvSpPr>
        <p:spPr>
          <a:xfrm>
            <a:off x="8877299" y="1733924"/>
            <a:ext cx="3152776" cy="4689990"/>
          </a:xfrm>
        </p:spPr>
        <p:txBody>
          <a:bodyPr>
            <a:normAutofit fontScale="47500" lnSpcReduction="20000"/>
          </a:bodyPr>
          <a:lstStyle/>
          <a:p>
            <a:r>
              <a:rPr lang="en-GB" sz="3200" dirty="0"/>
              <a:t>We do not take into account rent and durables</a:t>
            </a:r>
          </a:p>
          <a:p>
            <a:r>
              <a:rPr lang="en-GB" sz="3200" dirty="0"/>
              <a:t>Classification follows standard statistical categories</a:t>
            </a:r>
          </a:p>
          <a:p>
            <a:r>
              <a:rPr lang="en-GB" sz="3200" dirty="0"/>
              <a:t>What was combined in ‘other items’ in the needs index methodology is much higher in HIES </a:t>
            </a:r>
          </a:p>
          <a:p>
            <a:r>
              <a:rPr lang="en-GB" sz="3200" dirty="0"/>
              <a:t>Clothing, utilities &amp; furnishing, communication, recreation/food out and other miscellaneous expenses represent between 26% and 41%, against 15-17% in the needs index</a:t>
            </a:r>
          </a:p>
          <a:p>
            <a:r>
              <a:rPr lang="en-GB" sz="3200" dirty="0"/>
              <a:t>Health is less important in HIES than in the needs index and the same applies for education (compared to special needs items)</a:t>
            </a:r>
          </a:p>
        </p:txBody>
      </p:sp>
      <p:sp>
        <p:nvSpPr>
          <p:cNvPr id="4" name="Slide Number Placeholder 3"/>
          <p:cNvSpPr>
            <a:spLocks noGrp="1"/>
          </p:cNvSpPr>
          <p:nvPr>
            <p:ph type="sldNum" sz="quarter" idx="12"/>
          </p:nvPr>
        </p:nvSpPr>
        <p:spPr/>
        <p:txBody>
          <a:bodyPr/>
          <a:lstStyle/>
          <a:p>
            <a:fld id="{3A98EE3D-8CD1-4C3F-BD1C-C98C9596463C}" type="slidenum">
              <a:rPr lang="en-US" smtClean="0"/>
              <a:t>9</a:t>
            </a:fld>
            <a:endParaRPr lang="en-US" dirty="0"/>
          </a:p>
        </p:txBody>
      </p:sp>
      <p:pic>
        <p:nvPicPr>
          <p:cNvPr id="5" name="Picture 4"/>
          <p:cNvPicPr>
            <a:picLocks noChangeAspect="1"/>
          </p:cNvPicPr>
          <p:nvPr/>
        </p:nvPicPr>
        <p:blipFill>
          <a:blip r:embed="rId3"/>
          <a:stretch>
            <a:fillRect/>
          </a:stretch>
        </p:blipFill>
        <p:spPr>
          <a:xfrm>
            <a:off x="396240" y="1733924"/>
            <a:ext cx="8070073" cy="4301044"/>
          </a:xfrm>
          <a:prstGeom prst="rect">
            <a:avLst/>
          </a:prstGeom>
        </p:spPr>
      </p:pic>
    </p:spTree>
    <p:extLst>
      <p:ext uri="{BB962C8B-B14F-4D97-AF65-F5344CB8AC3E}">
        <p14:creationId xmlns:p14="http://schemas.microsoft.com/office/powerpoint/2010/main" val="3745445457"/>
      </p:ext>
    </p:extLst>
  </p:cSld>
  <p:clrMapOvr>
    <a:masterClrMapping/>
  </p:clrMapOvr>
</p:sld>
</file>

<file path=ppt/theme/theme1.xml><?xml version="1.0" encoding="utf-8"?>
<a:theme xmlns:a="http://schemas.openxmlformats.org/drawingml/2006/main" name="DividendVTI">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9c83b91e-5ffe-420f-9ed1-9dac5903eae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D604C3B73AE9943B737720A48E3AF7C" ma:contentTypeVersion="13" ma:contentTypeDescription="Create a new document." ma:contentTypeScope="" ma:versionID="46f224ee89a868d4dc3794d3b1394394">
  <xsd:schema xmlns:xsd="http://www.w3.org/2001/XMLSchema" xmlns:xs="http://www.w3.org/2001/XMLSchema" xmlns:p="http://schemas.microsoft.com/office/2006/metadata/properties" xmlns:ns3="60c75bb3-2e3f-4394-b4f4-3e2677e21dfa" xmlns:ns4="9c83b91e-5ffe-420f-9ed1-9dac5903eaec" targetNamespace="http://schemas.microsoft.com/office/2006/metadata/properties" ma:root="true" ma:fieldsID="ccb940f9d38f3c1235abebe3a5332165" ns3:_="" ns4:_="">
    <xsd:import namespace="60c75bb3-2e3f-4394-b4f4-3e2677e21dfa"/>
    <xsd:import namespace="9c83b91e-5ffe-420f-9ed1-9dac5903eae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AutoKeyPoints" minOccurs="0"/>
                <xsd:element ref="ns4:MediaServiceKeyPoints" minOccurs="0"/>
                <xsd:element ref="ns4:MediaServiceGenerationTime" minOccurs="0"/>
                <xsd:element ref="ns4:MediaServiceEventHashCode"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c75bb3-2e3f-4394-b4f4-3e2677e21df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83b91e-5ffe-420f-9ed1-9dac5903eaec"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B3242A4-1E6A-4E02-809C-4A24066EC01D}">
  <ds:schemaRefs>
    <ds:schemaRef ds:uri="http://schemas.microsoft.com/sharepoint/v3/contenttype/forms"/>
  </ds:schemaRefs>
</ds:datastoreItem>
</file>

<file path=customXml/itemProps2.xml><?xml version="1.0" encoding="utf-8"?>
<ds:datastoreItem xmlns:ds="http://schemas.openxmlformats.org/officeDocument/2006/customXml" ds:itemID="{FBD2D995-20F0-4C14-BF62-1248AB4B484D}">
  <ds:schemaRefs>
    <ds:schemaRef ds:uri="http://schemas.microsoft.com/office/2006/metadata/properties"/>
    <ds:schemaRef ds:uri="http://schemas.microsoft.com/office/infopath/2007/PartnerControls"/>
    <ds:schemaRef ds:uri="9c83b91e-5ffe-420f-9ed1-9dac5903eaec"/>
  </ds:schemaRefs>
</ds:datastoreItem>
</file>

<file path=customXml/itemProps3.xml><?xml version="1.0" encoding="utf-8"?>
<ds:datastoreItem xmlns:ds="http://schemas.openxmlformats.org/officeDocument/2006/customXml" ds:itemID="{25FA0B9E-ACC9-40D9-AC8E-1E641CAF01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c75bb3-2e3f-4394-b4f4-3e2677e21dfa"/>
    <ds:schemaRef ds:uri="9c83b91e-5ffe-420f-9ed1-9dac5903ea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{FE530278-2182-4965-AE0C-FC22266379F5}tf67061901_win32</Template>
  <TotalTime>2961</TotalTime>
  <Words>3061</Words>
  <Application>Microsoft Office PowerPoint</Application>
  <PresentationFormat>Widescreen</PresentationFormat>
  <Paragraphs>265</Paragraphs>
  <Slides>36</Slides>
  <Notes>27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4" baseType="lpstr">
      <vt:lpstr>Arial</vt:lpstr>
      <vt:lpstr>Calibri</vt:lpstr>
      <vt:lpstr>Cambria Math</vt:lpstr>
      <vt:lpstr>Candara</vt:lpstr>
      <vt:lpstr>Wingdings</vt:lpstr>
      <vt:lpstr>Wingdings 2</vt:lpstr>
      <vt:lpstr>DividendVTI</vt:lpstr>
      <vt:lpstr>Equation</vt:lpstr>
      <vt:lpstr>Needs index revision:</vt:lpstr>
      <vt:lpstr>Outline</vt:lpstr>
      <vt:lpstr>1.   A.  ASSESSMENT OF the CURRENT Methodology</vt:lpstr>
      <vt:lpstr>Current approach (ISET 2015)</vt:lpstr>
      <vt:lpstr>General formula and annotation</vt:lpstr>
      <vt:lpstr>GEOSTAT scales and Needs Index are not the same</vt:lpstr>
      <vt:lpstr>GEOSTAT scales and Needs Index in 2018 HIES</vt:lpstr>
      <vt:lpstr>Derived consumption patterns in the current methodology for certain household types</vt:lpstr>
      <vt:lpstr>Observed consumption patterns in 2018 HIES are not aligned with the current methodology </vt:lpstr>
      <vt:lpstr>Observed consumption patterns in 2018 HIES by income quintiles</vt:lpstr>
      <vt:lpstr>Expenses for Caring needs may not be taken into account in the Needs Index</vt:lpstr>
      <vt:lpstr>Estimating in HIES 2018 the cost of ‘special means needs’ under the current methodology</vt:lpstr>
      <vt:lpstr>HIES-based estimates of “special means needs” deviate from values assumed in ISET methodology</vt:lpstr>
      <vt:lpstr>Assessing  consumption expenditures of poor families</vt:lpstr>
      <vt:lpstr>Expenditure for households with consumption around the poverty line</vt:lpstr>
      <vt:lpstr>Issues of defining costs for specific groups</vt:lpstr>
      <vt:lpstr>PWD have different consumption patterns</vt:lpstr>
      <vt:lpstr>Differentiating between actual and opportunity costs: the problem of over-estimating needs for single mothers</vt:lpstr>
      <vt:lpstr>Summary of issues identified in the current methodology (ISET 2015)</vt:lpstr>
      <vt:lpstr>1.B Possible proposed adjustments to the CURRENT Methodology</vt:lpstr>
      <vt:lpstr>Revised scales based on HIES 2018 and proposed changes in the methodology  </vt:lpstr>
      <vt:lpstr>2 Calculation of needs index based on empirical consumption patterns </vt:lpstr>
      <vt:lpstr>How do we measure equivalent scales using solely consumption patterns?</vt:lpstr>
      <vt:lpstr>Example of the approach: needs of couple vs single person</vt:lpstr>
      <vt:lpstr>Empirical results of equivalised household size</vt:lpstr>
      <vt:lpstr> Alternative approaches</vt:lpstr>
      <vt:lpstr>3 Living standard approach (not yet COMPLETED)   </vt:lpstr>
      <vt:lpstr>Living standard approach – Not yet computed</vt:lpstr>
      <vt:lpstr>4  Minimum income question approach   </vt:lpstr>
      <vt:lpstr>Minimum income question (MIQ)</vt:lpstr>
      <vt:lpstr>Basic assumption on the relationship between MIQ and consumption expenditure</vt:lpstr>
      <vt:lpstr>Estimation approach using regression methods</vt:lpstr>
      <vt:lpstr>Equivalised household size using MIQ</vt:lpstr>
      <vt:lpstr>SUMMARY AND NEXT STEPS</vt:lpstr>
      <vt:lpstr>Summary of results</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dc:title>
  <dc:creator>Ludo Carraro</dc:creator>
  <cp:lastModifiedBy>Maddalena Honorati</cp:lastModifiedBy>
  <cp:revision>138</cp:revision>
  <dcterms:created xsi:type="dcterms:W3CDTF">2020-11-17T10:48:41Z</dcterms:created>
  <dcterms:modified xsi:type="dcterms:W3CDTF">2021-02-19T18:13:24Z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0x010100FD604C3B73AE9943B737720A48E3AF7C</vt:lpwstr>
  </property>
</Properties>
</file>