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6"/>
  </p:notesMasterIdLst>
  <p:sldIdLst>
    <p:sldId id="256" r:id="rId2"/>
    <p:sldId id="555" r:id="rId3"/>
    <p:sldId id="584" r:id="rId4"/>
    <p:sldId id="568" r:id="rId5"/>
    <p:sldId id="570" r:id="rId6"/>
    <p:sldId id="571" r:id="rId7"/>
    <p:sldId id="572" r:id="rId8"/>
    <p:sldId id="573" r:id="rId9"/>
    <p:sldId id="574" r:id="rId10"/>
    <p:sldId id="575" r:id="rId11"/>
    <p:sldId id="577" r:id="rId12"/>
    <p:sldId id="578" r:id="rId13"/>
    <p:sldId id="535" r:id="rId14"/>
    <p:sldId id="540" r:id="rId15"/>
    <p:sldId id="530" r:id="rId16"/>
    <p:sldId id="531" r:id="rId17"/>
    <p:sldId id="532" r:id="rId18"/>
    <p:sldId id="538" r:id="rId19"/>
    <p:sldId id="579" r:id="rId20"/>
    <p:sldId id="583" r:id="rId21"/>
    <p:sldId id="556" r:id="rId22"/>
    <p:sldId id="557" r:id="rId23"/>
    <p:sldId id="558" r:id="rId24"/>
    <p:sldId id="559" r:id="rId25"/>
    <p:sldId id="560" r:id="rId26"/>
    <p:sldId id="561" r:id="rId27"/>
    <p:sldId id="562" r:id="rId28"/>
    <p:sldId id="564" r:id="rId29"/>
    <p:sldId id="563" r:id="rId30"/>
    <p:sldId id="565" r:id="rId31"/>
    <p:sldId id="567" r:id="rId32"/>
    <p:sldId id="582" r:id="rId33"/>
    <p:sldId id="581" r:id="rId34"/>
    <p:sldId id="58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66A3C6-610F-48CF-99BE-CAA2F4D6F432}" v="260" dt="2020-07-03T08:40:32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tin Baum" userId="1d09cc85-2d84-4fce-a4ad-b51f97da2ad9" providerId="ADAL" clId="{AC66A3C6-610F-48CF-99BE-CAA2F4D6F432}"/>
    <pc:docChg chg="undo custSel addSld delSld modSld sldOrd">
      <pc:chgData name="Tinatin Baum" userId="1d09cc85-2d84-4fce-a4ad-b51f97da2ad9" providerId="ADAL" clId="{AC66A3C6-610F-48CF-99BE-CAA2F4D6F432}" dt="2020-07-03T08:41:29.732" v="1382" actId="313"/>
      <pc:docMkLst>
        <pc:docMk/>
      </pc:docMkLst>
      <pc:sldChg chg="modSp">
        <pc:chgData name="Tinatin Baum" userId="1d09cc85-2d84-4fce-a4ad-b51f97da2ad9" providerId="ADAL" clId="{AC66A3C6-610F-48CF-99BE-CAA2F4D6F432}" dt="2020-07-03T08:37:19.929" v="1265" actId="207"/>
        <pc:sldMkLst>
          <pc:docMk/>
          <pc:sldMk cId="2160206425" sldId="530"/>
        </pc:sldMkLst>
        <pc:graphicFrameChg chg="modGraphic">
          <ac:chgData name="Tinatin Baum" userId="1d09cc85-2d84-4fce-a4ad-b51f97da2ad9" providerId="ADAL" clId="{AC66A3C6-610F-48CF-99BE-CAA2F4D6F432}" dt="2020-07-03T08:37:19.929" v="1265" actId="207"/>
          <ac:graphicFrameMkLst>
            <pc:docMk/>
            <pc:sldMk cId="2160206425" sldId="530"/>
            <ac:graphicFrameMk id="4" creationId="{0BEC39CA-B762-471A-99C9-90A009E12C35}"/>
          </ac:graphicFrameMkLst>
        </pc:graphicFrameChg>
      </pc:sldChg>
      <pc:sldChg chg="delSp modSp">
        <pc:chgData name="Tinatin Baum" userId="1d09cc85-2d84-4fce-a4ad-b51f97da2ad9" providerId="ADAL" clId="{AC66A3C6-610F-48CF-99BE-CAA2F4D6F432}" dt="2020-07-02T18:27:05.133" v="293" actId="207"/>
        <pc:sldMkLst>
          <pc:docMk/>
          <pc:sldMk cId="19217598" sldId="531"/>
        </pc:sldMkLst>
        <pc:spChg chg="del">
          <ac:chgData name="Tinatin Baum" userId="1d09cc85-2d84-4fce-a4ad-b51f97da2ad9" providerId="ADAL" clId="{AC66A3C6-610F-48CF-99BE-CAA2F4D6F432}" dt="2020-07-02T18:26:50.352" v="290" actId="478"/>
          <ac:spMkLst>
            <pc:docMk/>
            <pc:sldMk cId="19217598" sldId="531"/>
            <ac:spMk id="20" creationId="{2D97225F-73EA-4A9F-A200-772E83ECF224}"/>
          </ac:spMkLst>
        </pc:spChg>
        <pc:spChg chg="del">
          <ac:chgData name="Tinatin Baum" userId="1d09cc85-2d84-4fce-a4ad-b51f97da2ad9" providerId="ADAL" clId="{AC66A3C6-610F-48CF-99BE-CAA2F4D6F432}" dt="2020-07-02T18:26:55.462" v="291" actId="478"/>
          <ac:spMkLst>
            <pc:docMk/>
            <pc:sldMk cId="19217598" sldId="531"/>
            <ac:spMk id="21" creationId="{44281A44-0795-470F-9D58-1D41B6094B48}"/>
          </ac:spMkLst>
        </pc:spChg>
        <pc:graphicFrameChg chg="mod">
          <ac:chgData name="Tinatin Baum" userId="1d09cc85-2d84-4fce-a4ad-b51f97da2ad9" providerId="ADAL" clId="{AC66A3C6-610F-48CF-99BE-CAA2F4D6F432}" dt="2020-07-02T18:27:01.820" v="292" actId="207"/>
          <ac:graphicFrameMkLst>
            <pc:docMk/>
            <pc:sldMk cId="19217598" sldId="531"/>
            <ac:graphicFrameMk id="18" creationId="{411F4177-95B9-4CD7-B084-834AE06356DA}"/>
          </ac:graphicFrameMkLst>
        </pc:graphicFrameChg>
        <pc:graphicFrameChg chg="mod">
          <ac:chgData name="Tinatin Baum" userId="1d09cc85-2d84-4fce-a4ad-b51f97da2ad9" providerId="ADAL" clId="{AC66A3C6-610F-48CF-99BE-CAA2F4D6F432}" dt="2020-07-02T18:27:05.133" v="293" actId="207"/>
          <ac:graphicFrameMkLst>
            <pc:docMk/>
            <pc:sldMk cId="19217598" sldId="531"/>
            <ac:graphicFrameMk id="19" creationId="{DC73BE0A-2CC6-4F13-8F98-58D43B3357C2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3T08:37:32.379" v="1268" actId="113"/>
        <pc:sldMkLst>
          <pc:docMk/>
          <pc:sldMk cId="3858525466" sldId="532"/>
        </pc:sldMkLst>
        <pc:spChg chg="mod">
          <ac:chgData name="Tinatin Baum" userId="1d09cc85-2d84-4fce-a4ad-b51f97da2ad9" providerId="ADAL" clId="{AC66A3C6-610F-48CF-99BE-CAA2F4D6F432}" dt="2020-07-02T18:23:24.974" v="194"/>
          <ac:spMkLst>
            <pc:docMk/>
            <pc:sldMk cId="3858525466" sldId="532"/>
            <ac:spMk id="5" creationId="{D60A98ED-6BC6-482F-A0D6-2C24D6F54FFB}"/>
          </ac:spMkLst>
        </pc:spChg>
        <pc:graphicFrameChg chg="modGraphic">
          <ac:chgData name="Tinatin Baum" userId="1d09cc85-2d84-4fce-a4ad-b51f97da2ad9" providerId="ADAL" clId="{AC66A3C6-610F-48CF-99BE-CAA2F4D6F432}" dt="2020-07-03T08:37:32.379" v="1268" actId="113"/>
          <ac:graphicFrameMkLst>
            <pc:docMk/>
            <pc:sldMk cId="3858525466" sldId="532"/>
            <ac:graphicFrameMk id="4" creationId="{581C0924-A0BC-4B1B-8FB2-B018F1A49465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2T18:19:50.045" v="188" actId="207"/>
        <pc:sldMkLst>
          <pc:docMk/>
          <pc:sldMk cId="3181029919" sldId="535"/>
        </pc:sldMkLst>
        <pc:spChg chg="mod">
          <ac:chgData name="Tinatin Baum" userId="1d09cc85-2d84-4fce-a4ad-b51f97da2ad9" providerId="ADAL" clId="{AC66A3C6-610F-48CF-99BE-CAA2F4D6F432}" dt="2020-07-02T18:19:16.157" v="186" actId="207"/>
          <ac:spMkLst>
            <pc:docMk/>
            <pc:sldMk cId="3181029919" sldId="535"/>
            <ac:spMk id="13" creationId="{0A425C57-AD62-46A8-8E1A-9B7CAEF775AD}"/>
          </ac:spMkLst>
        </pc:spChg>
        <pc:spChg chg="mod">
          <ac:chgData name="Tinatin Baum" userId="1d09cc85-2d84-4fce-a4ad-b51f97da2ad9" providerId="ADAL" clId="{AC66A3C6-610F-48CF-99BE-CAA2F4D6F432}" dt="2020-07-02T18:19:50.045" v="188" actId="207"/>
          <ac:spMkLst>
            <pc:docMk/>
            <pc:sldMk cId="3181029919" sldId="535"/>
            <ac:spMk id="14" creationId="{14ED739D-48D9-4DDC-AF4C-2F256DEE7582}"/>
          </ac:spMkLst>
        </pc:spChg>
        <pc:spChg chg="mod">
          <ac:chgData name="Tinatin Baum" userId="1d09cc85-2d84-4fce-a4ad-b51f97da2ad9" providerId="ADAL" clId="{AC66A3C6-610F-48CF-99BE-CAA2F4D6F432}" dt="2020-07-02T18:19:27.572" v="187" actId="207"/>
          <ac:spMkLst>
            <pc:docMk/>
            <pc:sldMk cId="3181029919" sldId="535"/>
            <ac:spMk id="15" creationId="{A3DD2E56-F7A0-4844-A5AE-AACF17F4012B}"/>
          </ac:spMkLst>
        </pc:spChg>
        <pc:picChg chg="ord">
          <ac:chgData name="Tinatin Baum" userId="1d09cc85-2d84-4fce-a4ad-b51f97da2ad9" providerId="ADAL" clId="{AC66A3C6-610F-48CF-99BE-CAA2F4D6F432}" dt="2020-07-02T18:18:52.629" v="177" actId="167"/>
          <ac:picMkLst>
            <pc:docMk/>
            <pc:sldMk cId="3181029919" sldId="535"/>
            <ac:picMk id="23" creationId="{365B9B5C-971E-4FEB-93AD-B896A71DA0F5}"/>
          </ac:picMkLst>
        </pc:picChg>
      </pc:sldChg>
      <pc:sldChg chg="delSp modSp">
        <pc:chgData name="Tinatin Baum" userId="1d09cc85-2d84-4fce-a4ad-b51f97da2ad9" providerId="ADAL" clId="{AC66A3C6-610F-48CF-99BE-CAA2F4D6F432}" dt="2020-07-02T18:28:02.303" v="391" actId="6549"/>
        <pc:sldMkLst>
          <pc:docMk/>
          <pc:sldMk cId="3604897120" sldId="538"/>
        </pc:sldMkLst>
        <pc:spChg chg="del">
          <ac:chgData name="Tinatin Baum" userId="1d09cc85-2d84-4fce-a4ad-b51f97da2ad9" providerId="ADAL" clId="{AC66A3C6-610F-48CF-99BE-CAA2F4D6F432}" dt="2020-07-02T18:27:26.902" v="294" actId="478"/>
          <ac:spMkLst>
            <pc:docMk/>
            <pc:sldMk cId="3604897120" sldId="538"/>
            <ac:spMk id="4" creationId="{CD7836C4-2512-4C4F-AFD9-D0575A17BA59}"/>
          </ac:spMkLst>
        </pc:spChg>
        <pc:spChg chg="del">
          <ac:chgData name="Tinatin Baum" userId="1d09cc85-2d84-4fce-a4ad-b51f97da2ad9" providerId="ADAL" clId="{AC66A3C6-610F-48CF-99BE-CAA2F4D6F432}" dt="2020-07-02T18:27:30.567" v="295" actId="478"/>
          <ac:spMkLst>
            <pc:docMk/>
            <pc:sldMk cId="3604897120" sldId="538"/>
            <ac:spMk id="23" creationId="{2F589399-D91E-421F-BB2E-29B015F31796}"/>
          </ac:spMkLst>
        </pc:spChg>
        <pc:graphicFrameChg chg="mod">
          <ac:chgData name="Tinatin Baum" userId="1d09cc85-2d84-4fce-a4ad-b51f97da2ad9" providerId="ADAL" clId="{AC66A3C6-610F-48CF-99BE-CAA2F4D6F432}" dt="2020-07-02T18:27:49.617" v="347" actId="6549"/>
          <ac:graphicFrameMkLst>
            <pc:docMk/>
            <pc:sldMk cId="3604897120" sldId="538"/>
            <ac:graphicFrameMk id="24" creationId="{1F2E95DA-AF85-46BE-BB98-7C02164B24B9}"/>
          </ac:graphicFrameMkLst>
        </pc:graphicFrameChg>
        <pc:graphicFrameChg chg="mod">
          <ac:chgData name="Tinatin Baum" userId="1d09cc85-2d84-4fce-a4ad-b51f97da2ad9" providerId="ADAL" clId="{AC66A3C6-610F-48CF-99BE-CAA2F4D6F432}" dt="2020-07-02T18:28:02.303" v="391" actId="6549"/>
          <ac:graphicFrameMkLst>
            <pc:docMk/>
            <pc:sldMk cId="3604897120" sldId="538"/>
            <ac:graphicFrameMk id="25" creationId="{F259E657-82A4-47F0-A34A-1E901EDD218F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2T18:20:44.273" v="191" actId="207"/>
        <pc:sldMkLst>
          <pc:docMk/>
          <pc:sldMk cId="2166306783" sldId="540"/>
        </pc:sldMkLst>
        <pc:spChg chg="mod">
          <ac:chgData name="Tinatin Baum" userId="1d09cc85-2d84-4fce-a4ad-b51f97da2ad9" providerId="ADAL" clId="{AC66A3C6-610F-48CF-99BE-CAA2F4D6F432}" dt="2020-07-02T18:20:07.056" v="189" actId="207"/>
          <ac:spMkLst>
            <pc:docMk/>
            <pc:sldMk cId="2166306783" sldId="540"/>
            <ac:spMk id="13" creationId="{0A425C57-AD62-46A8-8E1A-9B7CAEF775AD}"/>
          </ac:spMkLst>
        </pc:spChg>
        <pc:spChg chg="mod">
          <ac:chgData name="Tinatin Baum" userId="1d09cc85-2d84-4fce-a4ad-b51f97da2ad9" providerId="ADAL" clId="{AC66A3C6-610F-48CF-99BE-CAA2F4D6F432}" dt="2020-07-02T18:20:44.273" v="191" actId="207"/>
          <ac:spMkLst>
            <pc:docMk/>
            <pc:sldMk cId="2166306783" sldId="540"/>
            <ac:spMk id="14" creationId="{14ED739D-48D9-4DDC-AF4C-2F256DEE7582}"/>
          </ac:spMkLst>
        </pc:spChg>
        <pc:spChg chg="mod">
          <ac:chgData name="Tinatin Baum" userId="1d09cc85-2d84-4fce-a4ad-b51f97da2ad9" providerId="ADAL" clId="{AC66A3C6-610F-48CF-99BE-CAA2F4D6F432}" dt="2020-07-02T18:20:33.636" v="190" actId="207"/>
          <ac:spMkLst>
            <pc:docMk/>
            <pc:sldMk cId="2166306783" sldId="540"/>
            <ac:spMk id="15" creationId="{A3DD2E56-F7A0-4844-A5AE-AACF17F4012B}"/>
          </ac:spMkLst>
        </pc:spChg>
      </pc:sldChg>
      <pc:sldChg chg="modSp">
        <pc:chgData name="Tinatin Baum" userId="1d09cc85-2d84-4fce-a4ad-b51f97da2ad9" providerId="ADAL" clId="{AC66A3C6-610F-48CF-99BE-CAA2F4D6F432}" dt="2020-07-03T08:38:21.081" v="1290" actId="20577"/>
        <pc:sldMkLst>
          <pc:docMk/>
          <pc:sldMk cId="4103813350" sldId="556"/>
        </pc:sldMkLst>
        <pc:spChg chg="mod">
          <ac:chgData name="Tinatin Baum" userId="1d09cc85-2d84-4fce-a4ad-b51f97da2ad9" providerId="ADAL" clId="{AC66A3C6-610F-48CF-99BE-CAA2F4D6F432}" dt="2020-07-03T08:38:21.081" v="1290" actId="20577"/>
          <ac:spMkLst>
            <pc:docMk/>
            <pc:sldMk cId="4103813350" sldId="556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2T19:06:27.819" v="1242" actId="15"/>
        <pc:sldMkLst>
          <pc:docMk/>
          <pc:sldMk cId="1153402371" sldId="561"/>
        </pc:sldMkLst>
        <pc:spChg chg="mod">
          <ac:chgData name="Tinatin Baum" userId="1d09cc85-2d84-4fce-a4ad-b51f97da2ad9" providerId="ADAL" clId="{AC66A3C6-610F-48CF-99BE-CAA2F4D6F432}" dt="2020-07-02T19:06:27.819" v="1242" actId="15"/>
          <ac:spMkLst>
            <pc:docMk/>
            <pc:sldMk cId="1153402371" sldId="561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3T08:39:09.046" v="1291" actId="113"/>
        <pc:sldMkLst>
          <pc:docMk/>
          <pc:sldMk cId="2178928998" sldId="562"/>
        </pc:sldMkLst>
        <pc:spChg chg="mod">
          <ac:chgData name="Tinatin Baum" userId="1d09cc85-2d84-4fce-a4ad-b51f97da2ad9" providerId="ADAL" clId="{AC66A3C6-610F-48CF-99BE-CAA2F4D6F432}" dt="2020-07-03T08:39:09.046" v="1291" actId="113"/>
          <ac:spMkLst>
            <pc:docMk/>
            <pc:sldMk cId="2178928998" sldId="562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2T18:32:54.520" v="537" actId="12"/>
        <pc:sldMkLst>
          <pc:docMk/>
          <pc:sldMk cId="2452206403" sldId="563"/>
        </pc:sldMkLst>
        <pc:spChg chg="mod">
          <ac:chgData name="Tinatin Baum" userId="1d09cc85-2d84-4fce-a4ad-b51f97da2ad9" providerId="ADAL" clId="{AC66A3C6-610F-48CF-99BE-CAA2F4D6F432}" dt="2020-07-02T18:32:54.520" v="537" actId="12"/>
          <ac:spMkLst>
            <pc:docMk/>
            <pc:sldMk cId="2452206403" sldId="563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3T08:39:17.930" v="1292" actId="113"/>
        <pc:sldMkLst>
          <pc:docMk/>
          <pc:sldMk cId="3106555697" sldId="564"/>
        </pc:sldMkLst>
        <pc:spChg chg="mod">
          <ac:chgData name="Tinatin Baum" userId="1d09cc85-2d84-4fce-a4ad-b51f97da2ad9" providerId="ADAL" clId="{AC66A3C6-610F-48CF-99BE-CAA2F4D6F432}" dt="2020-07-03T08:39:17.930" v="1292" actId="113"/>
          <ac:spMkLst>
            <pc:docMk/>
            <pc:sldMk cId="3106555697" sldId="564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2T19:07:28.170" v="1243" actId="313"/>
        <pc:sldMkLst>
          <pc:docMk/>
          <pc:sldMk cId="3250682472" sldId="565"/>
        </pc:sldMkLst>
        <pc:spChg chg="mod">
          <ac:chgData name="Tinatin Baum" userId="1d09cc85-2d84-4fce-a4ad-b51f97da2ad9" providerId="ADAL" clId="{AC66A3C6-610F-48CF-99BE-CAA2F4D6F432}" dt="2020-07-02T19:07:28.170" v="1243" actId="313"/>
          <ac:spMkLst>
            <pc:docMk/>
            <pc:sldMk cId="3250682472" sldId="565"/>
            <ac:spMk id="7" creationId="{538F6376-24AF-4B69-97AD-A1B57914A392}"/>
          </ac:spMkLst>
        </pc:spChg>
      </pc:sldChg>
      <pc:sldChg chg="modSp del">
        <pc:chgData name="Tinatin Baum" userId="1d09cc85-2d84-4fce-a4ad-b51f97da2ad9" providerId="ADAL" clId="{AC66A3C6-610F-48CF-99BE-CAA2F4D6F432}" dt="2020-07-02T18:35:59.567" v="1004" actId="2696"/>
        <pc:sldMkLst>
          <pc:docMk/>
          <pc:sldMk cId="3979902009" sldId="566"/>
        </pc:sldMkLst>
        <pc:spChg chg="mod">
          <ac:chgData name="Tinatin Baum" userId="1d09cc85-2d84-4fce-a4ad-b51f97da2ad9" providerId="ADAL" clId="{AC66A3C6-610F-48CF-99BE-CAA2F4D6F432}" dt="2020-07-02T18:32:15.923" v="519" actId="27636"/>
          <ac:spMkLst>
            <pc:docMk/>
            <pc:sldMk cId="3979902009" sldId="566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3T08:41:29.732" v="1382" actId="313"/>
        <pc:sldMkLst>
          <pc:docMk/>
          <pc:sldMk cId="727315675" sldId="567"/>
        </pc:sldMkLst>
        <pc:spChg chg="mod">
          <ac:chgData name="Tinatin Baum" userId="1d09cc85-2d84-4fce-a4ad-b51f97da2ad9" providerId="ADAL" clId="{AC66A3C6-610F-48CF-99BE-CAA2F4D6F432}" dt="2020-07-02T18:36:09.610" v="1020" actId="20577"/>
          <ac:spMkLst>
            <pc:docMk/>
            <pc:sldMk cId="727315675" sldId="567"/>
            <ac:spMk id="2" creationId="{6FF69A4B-C24C-4807-9269-6E34A0F1853A}"/>
          </ac:spMkLst>
        </pc:spChg>
        <pc:spChg chg="mod">
          <ac:chgData name="Tinatin Baum" userId="1d09cc85-2d84-4fce-a4ad-b51f97da2ad9" providerId="ADAL" clId="{AC66A3C6-610F-48CF-99BE-CAA2F4D6F432}" dt="2020-07-03T08:41:29.732" v="1382" actId="313"/>
          <ac:spMkLst>
            <pc:docMk/>
            <pc:sldMk cId="727315675" sldId="567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2T18:02:03.366" v="34" actId="20577"/>
        <pc:sldMkLst>
          <pc:docMk/>
          <pc:sldMk cId="286203252" sldId="570"/>
        </pc:sldMkLst>
        <pc:spChg chg="mod">
          <ac:chgData name="Tinatin Baum" userId="1d09cc85-2d84-4fce-a4ad-b51f97da2ad9" providerId="ADAL" clId="{AC66A3C6-610F-48CF-99BE-CAA2F4D6F432}" dt="2020-07-02T18:02:03.366" v="34" actId="20577"/>
          <ac:spMkLst>
            <pc:docMk/>
            <pc:sldMk cId="286203252" sldId="570"/>
            <ac:spMk id="7" creationId="{538F6376-24AF-4B69-97AD-A1B57914A392}"/>
          </ac:spMkLst>
        </pc:spChg>
      </pc:sldChg>
      <pc:sldChg chg="addSp delSp modSp">
        <pc:chgData name="Tinatin Baum" userId="1d09cc85-2d84-4fce-a4ad-b51f97da2ad9" providerId="ADAL" clId="{AC66A3C6-610F-48CF-99BE-CAA2F4D6F432}" dt="2020-07-02T18:05:46.051" v="63" actId="14100"/>
        <pc:sldMkLst>
          <pc:docMk/>
          <pc:sldMk cId="3856266869" sldId="571"/>
        </pc:sldMkLst>
        <pc:spChg chg="mod">
          <ac:chgData name="Tinatin Baum" userId="1d09cc85-2d84-4fce-a4ad-b51f97da2ad9" providerId="ADAL" clId="{AC66A3C6-610F-48CF-99BE-CAA2F4D6F432}" dt="2020-07-02T18:03:27.218" v="42"/>
          <ac:spMkLst>
            <pc:docMk/>
            <pc:sldMk cId="3856266869" sldId="571"/>
            <ac:spMk id="2" creationId="{6FF69A4B-C24C-4807-9269-6E34A0F1853A}"/>
          </ac:spMkLst>
        </pc:spChg>
        <pc:spChg chg="mod">
          <ac:chgData name="Tinatin Baum" userId="1d09cc85-2d84-4fce-a4ad-b51f97da2ad9" providerId="ADAL" clId="{AC66A3C6-610F-48CF-99BE-CAA2F4D6F432}" dt="2020-07-02T18:02:32.695" v="38" actId="20577"/>
          <ac:spMkLst>
            <pc:docMk/>
            <pc:sldMk cId="3856266869" sldId="571"/>
            <ac:spMk id="7" creationId="{538F6376-24AF-4B69-97AD-A1B57914A392}"/>
          </ac:spMkLst>
        </pc:spChg>
        <pc:graphicFrameChg chg="mod modGraphic">
          <ac:chgData name="Tinatin Baum" userId="1d09cc85-2d84-4fce-a4ad-b51f97da2ad9" providerId="ADAL" clId="{AC66A3C6-610F-48CF-99BE-CAA2F4D6F432}" dt="2020-07-02T18:05:46.051" v="63" actId="14100"/>
          <ac:graphicFrameMkLst>
            <pc:docMk/>
            <pc:sldMk cId="3856266869" sldId="571"/>
            <ac:graphicFrameMk id="6" creationId="{1DD5203B-7D28-4B50-AE3B-073D19BBBE08}"/>
          </ac:graphicFrameMkLst>
        </pc:graphicFrameChg>
        <pc:graphicFrameChg chg="add mod modGraphic">
          <ac:chgData name="Tinatin Baum" userId="1d09cc85-2d84-4fce-a4ad-b51f97da2ad9" providerId="ADAL" clId="{AC66A3C6-610F-48CF-99BE-CAA2F4D6F432}" dt="2020-07-02T18:05:38.294" v="62" actId="1076"/>
          <ac:graphicFrameMkLst>
            <pc:docMk/>
            <pc:sldMk cId="3856266869" sldId="571"/>
            <ac:graphicFrameMk id="9" creationId="{6E897F60-BDC7-4FAE-A48A-D1370FF28E7F}"/>
          </ac:graphicFrameMkLst>
        </pc:graphicFrameChg>
        <pc:picChg chg="del">
          <ac:chgData name="Tinatin Baum" userId="1d09cc85-2d84-4fce-a4ad-b51f97da2ad9" providerId="ADAL" clId="{AC66A3C6-610F-48CF-99BE-CAA2F4D6F432}" dt="2020-07-02T18:03:40.833" v="44" actId="478"/>
          <ac:picMkLst>
            <pc:docMk/>
            <pc:sldMk cId="3856266869" sldId="571"/>
            <ac:picMk id="3" creationId="{DF70D372-0E22-47AA-B091-D76DF6AF1B72}"/>
          </ac:picMkLst>
        </pc:picChg>
      </pc:sldChg>
      <pc:sldChg chg="modSp">
        <pc:chgData name="Tinatin Baum" userId="1d09cc85-2d84-4fce-a4ad-b51f97da2ad9" providerId="ADAL" clId="{AC66A3C6-610F-48CF-99BE-CAA2F4D6F432}" dt="2020-07-02T18:06:25.213" v="67" actId="27636"/>
        <pc:sldMkLst>
          <pc:docMk/>
          <pc:sldMk cId="1684080051" sldId="572"/>
        </pc:sldMkLst>
        <pc:spChg chg="mod">
          <ac:chgData name="Tinatin Baum" userId="1d09cc85-2d84-4fce-a4ad-b51f97da2ad9" providerId="ADAL" clId="{AC66A3C6-610F-48CF-99BE-CAA2F4D6F432}" dt="2020-07-02T18:06:25.213" v="67" actId="27636"/>
          <ac:spMkLst>
            <pc:docMk/>
            <pc:sldMk cId="1684080051" sldId="572"/>
            <ac:spMk id="7" creationId="{538F6376-24AF-4B69-97AD-A1B57914A392}"/>
          </ac:spMkLst>
        </pc:spChg>
        <pc:graphicFrameChg chg="mod modGraphic">
          <ac:chgData name="Tinatin Baum" userId="1d09cc85-2d84-4fce-a4ad-b51f97da2ad9" providerId="ADAL" clId="{AC66A3C6-610F-48CF-99BE-CAA2F4D6F432}" dt="2020-07-02T18:06:19.490" v="65" actId="255"/>
          <ac:graphicFrameMkLst>
            <pc:docMk/>
            <pc:sldMk cId="1684080051" sldId="572"/>
            <ac:graphicFrameMk id="9" creationId="{32F4A354-BDFF-4F07-979D-BFB771011E74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2T16:28:14.088" v="26" actId="20577"/>
        <pc:sldMkLst>
          <pc:docMk/>
          <pc:sldMk cId="3854014642" sldId="573"/>
        </pc:sldMkLst>
        <pc:spChg chg="mod">
          <ac:chgData name="Tinatin Baum" userId="1d09cc85-2d84-4fce-a4ad-b51f97da2ad9" providerId="ADAL" clId="{AC66A3C6-610F-48CF-99BE-CAA2F4D6F432}" dt="2020-07-02T16:28:14.088" v="26" actId="20577"/>
          <ac:spMkLst>
            <pc:docMk/>
            <pc:sldMk cId="3854014642" sldId="573"/>
            <ac:spMk id="7" creationId="{538F6376-24AF-4B69-97AD-A1B57914A392}"/>
          </ac:spMkLst>
        </pc:spChg>
      </pc:sldChg>
      <pc:sldChg chg="modSp">
        <pc:chgData name="Tinatin Baum" userId="1d09cc85-2d84-4fce-a4ad-b51f97da2ad9" providerId="ADAL" clId="{AC66A3C6-610F-48CF-99BE-CAA2F4D6F432}" dt="2020-07-02T18:08:49.839" v="145" actId="20577"/>
        <pc:sldMkLst>
          <pc:docMk/>
          <pc:sldMk cId="393804114" sldId="574"/>
        </pc:sldMkLst>
        <pc:graphicFrameChg chg="modGraphic">
          <ac:chgData name="Tinatin Baum" userId="1d09cc85-2d84-4fce-a4ad-b51f97da2ad9" providerId="ADAL" clId="{AC66A3C6-610F-48CF-99BE-CAA2F4D6F432}" dt="2020-07-02T18:08:49.839" v="145" actId="20577"/>
          <ac:graphicFrameMkLst>
            <pc:docMk/>
            <pc:sldMk cId="393804114" sldId="574"/>
            <ac:graphicFrameMk id="9" creationId="{4BD5525B-5513-48A5-A74E-5B29369495BA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2T18:14:24.978" v="162" actId="207"/>
        <pc:sldMkLst>
          <pc:docMk/>
          <pc:sldMk cId="2689400753" sldId="575"/>
        </pc:sldMkLst>
        <pc:graphicFrameChg chg="mod">
          <ac:chgData name="Tinatin Baum" userId="1d09cc85-2d84-4fce-a4ad-b51f97da2ad9" providerId="ADAL" clId="{AC66A3C6-610F-48CF-99BE-CAA2F4D6F432}" dt="2020-07-02T18:14:24.978" v="162" actId="207"/>
          <ac:graphicFrameMkLst>
            <pc:docMk/>
            <pc:sldMk cId="2689400753" sldId="575"/>
            <ac:graphicFrameMk id="10" creationId="{AC2B204C-B32B-4762-8EC0-81D872ADDAA7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3T08:36:25.961" v="1259" actId="113"/>
        <pc:sldMkLst>
          <pc:docMk/>
          <pc:sldMk cId="3650205680" sldId="577"/>
        </pc:sldMkLst>
        <pc:graphicFrameChg chg="modGraphic">
          <ac:chgData name="Tinatin Baum" userId="1d09cc85-2d84-4fce-a4ad-b51f97da2ad9" providerId="ADAL" clId="{AC66A3C6-610F-48CF-99BE-CAA2F4D6F432}" dt="2020-07-03T08:36:25.961" v="1259" actId="113"/>
          <ac:graphicFrameMkLst>
            <pc:docMk/>
            <pc:sldMk cId="3650205680" sldId="577"/>
            <ac:graphicFrameMk id="9" creationId="{A1DF29F9-3E54-45F6-9451-EC3EB1FB4B0B}"/>
          </ac:graphicFrameMkLst>
        </pc:graphicFrameChg>
      </pc:sldChg>
      <pc:sldChg chg="modSp">
        <pc:chgData name="Tinatin Baum" userId="1d09cc85-2d84-4fce-a4ad-b51f97da2ad9" providerId="ADAL" clId="{AC66A3C6-610F-48CF-99BE-CAA2F4D6F432}" dt="2020-07-03T08:37:05.034" v="1263" actId="113"/>
        <pc:sldMkLst>
          <pc:docMk/>
          <pc:sldMk cId="301247072" sldId="578"/>
        </pc:sldMkLst>
        <pc:graphicFrameChg chg="modGraphic">
          <ac:chgData name="Tinatin Baum" userId="1d09cc85-2d84-4fce-a4ad-b51f97da2ad9" providerId="ADAL" clId="{AC66A3C6-610F-48CF-99BE-CAA2F4D6F432}" dt="2020-07-03T08:37:05.034" v="1263" actId="113"/>
          <ac:graphicFrameMkLst>
            <pc:docMk/>
            <pc:sldMk cId="301247072" sldId="578"/>
            <ac:graphicFrameMk id="10" creationId="{500C5520-FA89-456C-8E88-B6FA21A4E89B}"/>
          </ac:graphicFrameMkLst>
        </pc:graphicFrameChg>
      </pc:sldChg>
      <pc:sldChg chg="delSp modSp add">
        <pc:chgData name="Tinatin Baum" userId="1d09cc85-2d84-4fce-a4ad-b51f97da2ad9" providerId="ADAL" clId="{AC66A3C6-610F-48CF-99BE-CAA2F4D6F432}" dt="2020-07-02T18:40:02.179" v="1229" actId="478"/>
        <pc:sldMkLst>
          <pc:docMk/>
          <pc:sldMk cId="416066792" sldId="582"/>
        </pc:sldMkLst>
        <pc:spChg chg="del mod">
          <ac:chgData name="Tinatin Baum" userId="1d09cc85-2d84-4fce-a4ad-b51f97da2ad9" providerId="ADAL" clId="{AC66A3C6-610F-48CF-99BE-CAA2F4D6F432}" dt="2020-07-02T18:40:02.179" v="1229" actId="478"/>
          <ac:spMkLst>
            <pc:docMk/>
            <pc:sldMk cId="416066792" sldId="582"/>
            <ac:spMk id="2" creationId="{6FF69A4B-C24C-4807-9269-6E34A0F1853A}"/>
          </ac:spMkLst>
        </pc:spChg>
        <pc:spChg chg="mod">
          <ac:chgData name="Tinatin Baum" userId="1d09cc85-2d84-4fce-a4ad-b51f97da2ad9" providerId="ADAL" clId="{AC66A3C6-610F-48CF-99BE-CAA2F4D6F432}" dt="2020-07-02T18:39:57.452" v="1228" actId="9"/>
          <ac:spMkLst>
            <pc:docMk/>
            <pc:sldMk cId="416066792" sldId="582"/>
            <ac:spMk id="7" creationId="{538F6376-24AF-4B69-97AD-A1B57914A392}"/>
          </ac:spMkLst>
        </pc:spChg>
      </pc:sldChg>
      <pc:sldChg chg="modSp add del">
        <pc:chgData name="Tinatin Baum" userId="1d09cc85-2d84-4fce-a4ad-b51f97da2ad9" providerId="ADAL" clId="{AC66A3C6-610F-48CF-99BE-CAA2F4D6F432}" dt="2020-07-02T18:39:25.357" v="1216" actId="2696"/>
        <pc:sldMkLst>
          <pc:docMk/>
          <pc:sldMk cId="1064291495" sldId="582"/>
        </pc:sldMkLst>
        <pc:spChg chg="mod">
          <ac:chgData name="Tinatin Baum" userId="1d09cc85-2d84-4fce-a4ad-b51f97da2ad9" providerId="ADAL" clId="{AC66A3C6-610F-48CF-99BE-CAA2F4D6F432}" dt="2020-07-02T18:39:16.776" v="1215" actId="122"/>
          <ac:spMkLst>
            <pc:docMk/>
            <pc:sldMk cId="1064291495" sldId="582"/>
            <ac:spMk id="3" creationId="{7D9FF66F-583A-47DF-A4CC-8D761F5CD344}"/>
          </ac:spMkLst>
        </pc:spChg>
      </pc:sldChg>
      <pc:sldChg chg="modSp add ord">
        <pc:chgData name="Tinatin Baum" userId="1d09cc85-2d84-4fce-a4ad-b51f97da2ad9" providerId="ADAL" clId="{AC66A3C6-610F-48CF-99BE-CAA2F4D6F432}" dt="2020-07-02T18:40:34.085" v="1234"/>
        <pc:sldMkLst>
          <pc:docMk/>
          <pc:sldMk cId="335397547" sldId="583"/>
        </pc:sldMkLst>
        <pc:spChg chg="mod">
          <ac:chgData name="Tinatin Baum" userId="1d09cc85-2d84-4fce-a4ad-b51f97da2ad9" providerId="ADAL" clId="{AC66A3C6-610F-48CF-99BE-CAA2F4D6F432}" dt="2020-07-02T18:40:34.085" v="1234"/>
          <ac:spMkLst>
            <pc:docMk/>
            <pc:sldMk cId="335397547" sldId="583"/>
            <ac:spMk id="7" creationId="{538F6376-24AF-4B69-97AD-A1B57914A392}"/>
          </ac:spMkLst>
        </pc:spChg>
      </pc:sldChg>
      <pc:sldChg chg="modSp add">
        <pc:chgData name="Tinatin Baum" userId="1d09cc85-2d84-4fce-a4ad-b51f97da2ad9" providerId="ADAL" clId="{AC66A3C6-610F-48CF-99BE-CAA2F4D6F432}" dt="2020-07-02T18:40:56.515" v="1237"/>
        <pc:sldMkLst>
          <pc:docMk/>
          <pc:sldMk cId="66758244" sldId="584"/>
        </pc:sldMkLst>
        <pc:spChg chg="mod">
          <ac:chgData name="Tinatin Baum" userId="1d09cc85-2d84-4fce-a4ad-b51f97da2ad9" providerId="ADAL" clId="{AC66A3C6-610F-48CF-99BE-CAA2F4D6F432}" dt="2020-07-02T18:40:56.515" v="1237"/>
          <ac:spMkLst>
            <pc:docMk/>
            <pc:sldMk cId="66758244" sldId="584"/>
            <ac:spMk id="7" creationId="{538F6376-24AF-4B69-97AD-A1B57914A39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zli\DevelopmentAnalytics%20Dropbox\Nazli%20Aktakke\UNICEF%20Georgia\2.%20Analysis\3.%20Tables\Results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zli\DevelopmentAnalytics%20Dropbox\Nazli%20Aktakke\UNICEF%20Georgia\2.%20Analysis\3.%20Tables\Results%20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zli\DevelopmentAnalytics%20Dropbox\Nazli%20Aktakke\UNICEF%20Georgia\2.%20Analysis\3.%20Tables\Simulation%20results%20new%20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zli\DevelopmentAnalytics%20Dropbox\Nazli%20Aktakke\UNICEF%20Georgia\2.%20Analysis\3.%20Tables\Simulation%20results%20new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zli\DevelopmentAnalytics%20Dropbox\Nazli%20Aktakke\UNICEF%20Georgia\2.%20Analysis\3.%20Tables\Simulation%20results%20new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azli\DevelopmentAnalytics%20Dropbox\Nazli%20Aktakke\UNICEF%20Georgia\2.%20Analysis\3.%20Tables\Simulation%20results%20new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E9F-411F-843E-E080F2CB594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E9F-411F-843E-E080F2CB594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E9F-411F-843E-E080F2CB5946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E9F-411F-843E-E080F2CB5946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2B6-4147-B6D3-31C1C97C328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B6-4147-B6D3-31C1C97C328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E9F-411F-843E-E080F2CB5946}"/>
              </c:ext>
            </c:extLst>
          </c:dPt>
          <c:dPt>
            <c:idx val="9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E9F-411F-843E-E080F2CB5946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2B6-4147-B6D3-31C1C97C3288}"/>
              </c:ext>
            </c:extLst>
          </c:dPt>
          <c:dPt>
            <c:idx val="11"/>
            <c:invertIfNegative val="0"/>
            <c:bubble3D val="0"/>
            <c:spPr>
              <a:solidFill>
                <a:schemeClr val="tx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B6-4147-B6D3-31C1C97C328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Results!$O$2:$Z$3</c:f>
              <c:multiLvlStrCache>
                <c:ptCount val="12"/>
                <c:lvl>
                  <c:pt idx="0">
                    <c:v>Before Shock</c:v>
                  </c:pt>
                  <c:pt idx="1">
                    <c:v>After Mild Shock</c:v>
                  </c:pt>
                  <c:pt idx="2">
                    <c:v>After Severe Shock</c:v>
                  </c:pt>
                  <c:pt idx="3">
                    <c:v>Before Shock</c:v>
                  </c:pt>
                  <c:pt idx="4">
                    <c:v>After Mild Shock</c:v>
                  </c:pt>
                  <c:pt idx="5">
                    <c:v>After Severe Shock</c:v>
                  </c:pt>
                  <c:pt idx="6">
                    <c:v>Before Shock</c:v>
                  </c:pt>
                  <c:pt idx="7">
                    <c:v>After Mild Shock</c:v>
                  </c:pt>
                  <c:pt idx="8">
                    <c:v>After Severe Shock</c:v>
                  </c:pt>
                  <c:pt idx="9">
                    <c:v>Before Shock</c:v>
                  </c:pt>
                  <c:pt idx="10">
                    <c:v>After Mild Shock</c:v>
                  </c:pt>
                  <c:pt idx="11">
                    <c:v>After Severe Shock</c:v>
                  </c:pt>
                </c:lvl>
                <c:lvl>
                  <c:pt idx="0">
                    <c:v>Overall</c:v>
                  </c:pt>
                  <c:pt idx="3">
                    <c:v>Low vulnerability hh</c:v>
                  </c:pt>
                  <c:pt idx="6">
                    <c:v>Medium vulnerability hh</c:v>
                  </c:pt>
                  <c:pt idx="9">
                    <c:v>High vulnerability hh</c:v>
                  </c:pt>
                </c:lvl>
              </c:multiLvlStrCache>
            </c:multiLvlStrRef>
          </c:cat>
          <c:val>
            <c:numRef>
              <c:f>Results!$O$4:$Z$4</c:f>
              <c:numCache>
                <c:formatCode>#,##0.0"";\-#,##0.0""</c:formatCode>
                <c:ptCount val="12"/>
                <c:pt idx="0">
                  <c:v>356.74412125347442</c:v>
                </c:pt>
                <c:pt idx="1">
                  <c:v>330.41270771125187</c:v>
                </c:pt>
                <c:pt idx="2">
                  <c:v>304.08129270010238</c:v>
                </c:pt>
                <c:pt idx="3">
                  <c:v>420.02908299747065</c:v>
                </c:pt>
                <c:pt idx="4">
                  <c:v>405.05762098240609</c:v>
                </c:pt>
                <c:pt idx="5">
                  <c:v>390.08615621079588</c:v>
                </c:pt>
                <c:pt idx="6">
                  <c:v>359.83703725512152</c:v>
                </c:pt>
                <c:pt idx="7">
                  <c:v>321.35908265038978</c:v>
                </c:pt>
                <c:pt idx="8">
                  <c:v>282.88112763940154</c:v>
                </c:pt>
                <c:pt idx="9">
                  <c:v>154.87268265954506</c:v>
                </c:pt>
                <c:pt idx="10">
                  <c:v>132.79163492416663</c:v>
                </c:pt>
                <c:pt idx="11">
                  <c:v>110.71058623931948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9F-411F-843E-E080F2CB59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1362184"/>
        <c:axId val="551362504"/>
      </c:barChart>
      <c:catAx>
        <c:axId val="551362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362504"/>
        <c:crosses val="autoZero"/>
        <c:auto val="1"/>
        <c:lblAlgn val="ctr"/>
        <c:lblOffset val="100"/>
        <c:noMultiLvlLbl val="0"/>
      </c:catAx>
      <c:valAx>
        <c:axId val="551362504"/>
        <c:scaling>
          <c:orientation val="minMax"/>
          <c:max val="5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 Average per adult equivalent (GEL)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362184"/>
        <c:crosses val="autoZero"/>
        <c:crossBetween val="between"/>
        <c:majorUnit val="100"/>
      </c:valAx>
      <c:spPr>
        <a:solidFill>
          <a:schemeClr val="bg2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Poverty rate after shock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Poverty!$C$2:$D$2</c:f>
              <c:strCache>
                <c:ptCount val="2"/>
                <c:pt idx="0">
                  <c:v>After Mild Shock</c:v>
                </c:pt>
                <c:pt idx="1">
                  <c:v>After Severe Shock</c:v>
                </c:pt>
              </c:strCache>
            </c:strRef>
          </c:cat>
          <c:val>
            <c:numRef>
              <c:f>Poverty!$F$10:$G$10</c:f>
              <c:numCache>
                <c:formatCode>#,##0.0"";\-#,##0.0""</c:formatCode>
                <c:ptCount val="2"/>
                <c:pt idx="0">
                  <c:v>26.015987992286682</c:v>
                </c:pt>
                <c:pt idx="1">
                  <c:v>30.859005451202393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15-42EB-A0DC-F6CB8F4110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1357704"/>
        <c:axId val="551354184"/>
      </c:barChart>
      <c:lineChart>
        <c:grouping val="standard"/>
        <c:varyColors val="0"/>
        <c:ser>
          <c:idx val="1"/>
          <c:order val="1"/>
          <c:tx>
            <c:v>Baseline poverty rate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15-42EB-A0DC-F6CB8F411031}"/>
                </c:ext>
              </c:extLst>
            </c:dLbl>
            <c:dLbl>
              <c:idx val="1"/>
              <c:layout>
                <c:manualLayout>
                  <c:x val="-4.9987645223293457E-2"/>
                  <c:y val="-3.8284056984629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15-42EB-A0DC-F6CB8F4110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Poverty!$F$11:$G$11</c:f>
              <c:numCache>
                <c:formatCode>#,##0.0"";\-#,##0.0""</c:formatCode>
                <c:ptCount val="2"/>
                <c:pt idx="0">
                  <c:v>21.691597998142242</c:v>
                </c:pt>
                <c:pt idx="1">
                  <c:v>21.691597998142242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F15-42EB-A0DC-F6CB8F4110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51357704"/>
        <c:axId val="551354184"/>
      </c:lineChart>
      <c:catAx>
        <c:axId val="551357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354184"/>
        <c:crosses val="autoZero"/>
        <c:auto val="1"/>
        <c:lblAlgn val="ctr"/>
        <c:lblOffset val="100"/>
        <c:noMultiLvlLbl val="0"/>
      </c:catAx>
      <c:valAx>
        <c:axId val="5513541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dirty="0">
                    <a:solidFill>
                      <a:schemeClr val="bg1"/>
                    </a:solidFill>
                  </a:rPr>
                  <a:t>სიღარიბის დონე </a:t>
                </a:r>
                <a:r>
                  <a:rPr lang="en-US" dirty="0">
                    <a:solidFill>
                      <a:schemeClr val="bg1"/>
                    </a:solidFill>
                  </a:rPr>
                  <a:t> (% </a:t>
                </a:r>
                <a:r>
                  <a:rPr lang="ka-GE" dirty="0">
                    <a:solidFill>
                      <a:schemeClr val="bg1"/>
                    </a:solidFill>
                  </a:rPr>
                  <a:t>მოსახელობის</a:t>
                </a:r>
                <a:r>
                  <a:rPr lang="en-US" dirty="0">
                    <a:solidFill>
                      <a:schemeClr val="bg1"/>
                    </a:solidFill>
                  </a:rPr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&quot;&quot;;\-#,##0.0&quot;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357704"/>
        <c:crosses val="autoZero"/>
        <c:crossBetween val="between"/>
      </c:valAx>
      <c:spPr>
        <a:noFill/>
        <a:ln cmpd="sng">
          <a:solidFill>
            <a:schemeClr val="bg2"/>
          </a:solidFill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ubbleChart>
        <c:varyColors val="0"/>
        <c:ser>
          <c:idx val="1"/>
          <c:order val="0"/>
          <c:tx>
            <c:v>High transfer</c:v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2AD4896-FAF9-4C08-A25A-428B078168B1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99B072BE-D409-404B-A5C5-78A5C8A48E5A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15F6-4F5C-B36C-E22DBC9A61C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BAC810C-3479-436A-86C1-CDB0CEFA9609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91A33AFB-C436-4966-9AB8-7FA18BD1D734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15F6-4F5C-B36C-E22DBC9A61C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2F0B8AB-E5B4-417A-B8EA-1B187772E232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B14C58A9-58FD-473F-9F72-FDA28496B305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15F6-4F5C-B36C-E22DBC9A61C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7E2A6DD-CEAD-4DC9-A0F4-1723AE5C0579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B81AADD2-0ED0-476B-9535-016167A92D11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15F6-4F5C-B36C-E22DBC9A61C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96AC28E-CA88-432A-B80F-A15FFC078F95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32A20B78-5B31-4893-8D83-DCE38767AEEC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15F6-4F5C-B36C-E22DBC9A61C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9A25F65-0C28-49B6-9DEF-93344E43F973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CCB639D0-44FE-4777-97E7-05E78E1F5456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15F6-4F5C-B36C-E22DBC9A61C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C47907F-47EB-437B-A1A4-C0450A53A629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7E3D8452-A4F2-4FA0-B922-AF2B04F1CACD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15F6-4F5C-B36C-E22DBC9A6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>
                    <a:tint val="77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Mild!$K$32:$Q$32</c:f>
              <c:numCache>
                <c:formatCode>#,##0.0_);\(#,##0.0\)</c:formatCode>
                <c:ptCount val="7"/>
                <c:pt idx="0">
                  <c:v>1.5954500436782837</c:v>
                </c:pt>
                <c:pt idx="1">
                  <c:v>0.74924147129058838</c:v>
                </c:pt>
                <c:pt idx="2">
                  <c:v>7.6185213327407837</c:v>
                </c:pt>
                <c:pt idx="3">
                  <c:v>3.5402418375015259</c:v>
                </c:pt>
                <c:pt idx="4">
                  <c:v>1.4078375101089478</c:v>
                </c:pt>
                <c:pt idx="5">
                  <c:v>4.9800745248794556</c:v>
                </c:pt>
                <c:pt idx="6">
                  <c:v>0.22549879550933838</c:v>
                </c:pt>
              </c:numCache>
            </c:numRef>
          </c:xVal>
          <c:yVal>
            <c:numRef>
              <c:f>Mild!$K$28:$Q$28</c:f>
              <c:numCache>
                <c:formatCode>#,##0.0"";\-#,##0.0""</c:formatCode>
                <c:ptCount val="7"/>
                <c:pt idx="0">
                  <c:v>96.367198511008723</c:v>
                </c:pt>
                <c:pt idx="1">
                  <c:v>62.488007756251669</c:v>
                </c:pt>
                <c:pt idx="2">
                  <c:v>132.71030941784997</c:v>
                </c:pt>
                <c:pt idx="3">
                  <c:v>51.035467404786594</c:v>
                </c:pt>
                <c:pt idx="4">
                  <c:v>30.730990272704712</c:v>
                </c:pt>
                <c:pt idx="5">
                  <c:v>50.000000000000014</c:v>
                </c:pt>
                <c:pt idx="6">
                  <c:v>29.32678411398502</c:v>
                </c:pt>
              </c:numCache>
            </c:numRef>
          </c:yVal>
          <c:bubbleSize>
            <c:numRef>
              <c:f>Mild!$K$30:$Q$30</c:f>
              <c:numCache>
                <c:formatCode>#,##0.0"";\-#,##0.0""</c:formatCode>
                <c:ptCount val="7"/>
                <c:pt idx="0">
                  <c:v>11.550412364391317</c:v>
                </c:pt>
                <c:pt idx="1">
                  <c:v>4.0586371228077383</c:v>
                </c:pt>
                <c:pt idx="2">
                  <c:v>27.026942732545724</c:v>
                </c:pt>
                <c:pt idx="3">
                  <c:v>9.7078448354340043</c:v>
                </c:pt>
                <c:pt idx="4">
                  <c:v>9.1697582701703126</c:v>
                </c:pt>
                <c:pt idx="5">
                  <c:v>34.176765350204477</c:v>
                </c:pt>
                <c:pt idx="6">
                  <c:v>0.87118466338225564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Mild!$K$3:$Q$3</c15:f>
                <c15:dlblRangeCache>
                  <c:ptCount val="7"/>
                  <c:pt idx="0">
                    <c:v>Sc 0</c:v>
                  </c:pt>
                  <c:pt idx="1">
                    <c:v>Sc 1</c:v>
                  </c:pt>
                  <c:pt idx="2">
                    <c:v>Sc 2a</c:v>
                  </c:pt>
                  <c:pt idx="3">
                    <c:v>Sc 2b</c:v>
                  </c:pt>
                  <c:pt idx="4">
                    <c:v>Sc 3a</c:v>
                  </c:pt>
                  <c:pt idx="5">
                    <c:v>Sc 3b</c:v>
                  </c:pt>
                  <c:pt idx="6">
                    <c:v>Sc 4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15F6-4F5C-B36C-E22DBC9A61C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58251656"/>
        <c:axId val="558249736"/>
      </c:bubbleChart>
      <c:valAx>
        <c:axId val="558251656"/>
        <c:scaling>
          <c:orientation val="minMax"/>
          <c:max val="1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dirty="0">
                    <a:solidFill>
                      <a:srgbClr val="002060"/>
                    </a:solidFill>
                  </a:rPr>
                  <a:t>სიღარიბის შემცირება </a:t>
                </a:r>
                <a:r>
                  <a:rPr lang="en-US" dirty="0">
                    <a:solidFill>
                      <a:srgbClr val="002060"/>
                    </a:solidFill>
                  </a:rPr>
                  <a:t>(</a:t>
                </a:r>
                <a:r>
                  <a:rPr lang="ka-GE" dirty="0">
                    <a:solidFill>
                      <a:srgbClr val="002060"/>
                    </a:solidFill>
                  </a:rPr>
                  <a:t>%</a:t>
                </a:r>
                <a:r>
                  <a:rPr lang="en-US" dirty="0">
                    <a:solidFill>
                      <a:srgbClr val="002060"/>
                    </a:solidFill>
                  </a:rPr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_);\(#,##0.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49736"/>
        <c:crosses val="autoZero"/>
        <c:crossBetween val="midCat"/>
      </c:valAx>
      <c:valAx>
        <c:axId val="5582497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sz="1000" b="0" i="1" u="none" strike="noStrike" baseline="0" dirty="0">
                    <a:solidFill>
                      <a:srgbClr val="002060"/>
                    </a:solidFill>
                    <a:effectLst/>
                  </a:rPr>
                  <a:t>ერთი ბავშვის დაფარვის ხარჯი </a:t>
                </a:r>
                <a:r>
                  <a:rPr lang="en-US" sz="1000" b="0" i="0" baseline="0" dirty="0">
                    <a:solidFill>
                      <a:srgbClr val="002060"/>
                    </a:solidFill>
                    <a:effectLst/>
                  </a:rPr>
                  <a:t> - GEL</a:t>
                </a:r>
                <a:endParaRPr lang="en-US" sz="1000" dirty="0">
                  <a:solidFill>
                    <a:srgbClr val="002060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&quot;&quot;;\-#,##0.0&quot;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516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v>Low transfer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FD19C0F-4313-4D4D-9C69-31250724CF3B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7CEFE19E-DE14-4DDF-9B67-55C315B3535D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775-4379-AF76-CACC20BABA3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33A6DC2-0F5C-4E52-BF27-4AFC7E3B044F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D20FF77F-3283-4AF5-B137-D6999308DDF8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D775-4379-AF76-CACC20BABA3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736F243-0B27-479A-9EA4-E295D795082A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FAE34323-A00A-4274-871A-DE85789F5630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D775-4379-AF76-CACC20BABA3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9D53DD4-CDA5-45E4-A119-4AC6C058417F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C3AFF3A8-24C8-4932-A84A-8052F338589F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775-4379-AF76-CACC20BABA3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EEC827C-A584-44E1-A7E1-287DBDC54DBA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9EE0B77F-D5EA-45B7-B235-C00F339D3098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D775-4379-AF76-CACC20BABA3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F639F08-FEA9-4469-9FE6-3F0E2327D1A3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CC3EB346-48D8-4C4B-989D-E29B00BE7AA5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775-4379-AF76-CACC20BABA3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D2556AD-1898-4AC5-B92A-4C96A4A02C52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F6176349-5A2F-432F-AD26-ADC0D9E45BB3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775-4379-AF76-CACC20BABA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Mild!$D$32:$J$32</c:f>
              <c:numCache>
                <c:formatCode>#,##0.0_);\(#,##0.0\)</c:formatCode>
                <c:ptCount val="7"/>
                <c:pt idx="0">
                  <c:v>0.80426275730133057</c:v>
                </c:pt>
                <c:pt idx="1">
                  <c:v>0.26733839511871338</c:v>
                </c:pt>
                <c:pt idx="2">
                  <c:v>3.9441381692886353</c:v>
                </c:pt>
                <c:pt idx="3">
                  <c:v>1.9215112924575806</c:v>
                </c:pt>
                <c:pt idx="4">
                  <c:v>0.89642965793609619</c:v>
                </c:pt>
                <c:pt idx="5">
                  <c:v>2.6971346139907837</c:v>
                </c:pt>
                <c:pt idx="6">
                  <c:v>0.22549879550933838</c:v>
                </c:pt>
              </c:numCache>
            </c:numRef>
          </c:xVal>
          <c:yVal>
            <c:numRef>
              <c:f>Mild!$D$28:$J$28</c:f>
              <c:numCache>
                <c:formatCode>#,##0.0"";\-#,##0.0""</c:formatCode>
                <c:ptCount val="7"/>
                <c:pt idx="0">
                  <c:v>48.183599255504355</c:v>
                </c:pt>
                <c:pt idx="1">
                  <c:v>31.244003878125834</c:v>
                </c:pt>
                <c:pt idx="2">
                  <c:v>66.355154708924985</c:v>
                </c:pt>
                <c:pt idx="3">
                  <c:v>25.517733702393297</c:v>
                </c:pt>
                <c:pt idx="4">
                  <c:v>18.438594163622831</c:v>
                </c:pt>
                <c:pt idx="5">
                  <c:v>30.000000000000007</c:v>
                </c:pt>
                <c:pt idx="6">
                  <c:v>24.438986761654185</c:v>
                </c:pt>
              </c:numCache>
            </c:numRef>
          </c:yVal>
          <c:bubbleSize>
            <c:numRef>
              <c:f>Mild!$D$30:$J$30</c:f>
              <c:numCache>
                <c:formatCode>#,##0.0"";\-#,##0.0""</c:formatCode>
                <c:ptCount val="7"/>
                <c:pt idx="0">
                  <c:v>5.7752061821956584</c:v>
                </c:pt>
                <c:pt idx="1">
                  <c:v>2.0293185614038691</c:v>
                </c:pt>
                <c:pt idx="2">
                  <c:v>13.513471366272862</c:v>
                </c:pt>
                <c:pt idx="3">
                  <c:v>4.8539224177170022</c:v>
                </c:pt>
                <c:pt idx="4">
                  <c:v>5.5018549621021879</c:v>
                </c:pt>
                <c:pt idx="5">
                  <c:v>20.506059210122686</c:v>
                </c:pt>
                <c:pt idx="6">
                  <c:v>0.72598721948521305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Mild!$D$3:$J$3</c15:f>
                <c15:dlblRangeCache>
                  <c:ptCount val="7"/>
                  <c:pt idx="0">
                    <c:v>Sc 0</c:v>
                  </c:pt>
                  <c:pt idx="1">
                    <c:v>Sc 1</c:v>
                  </c:pt>
                  <c:pt idx="2">
                    <c:v>Sc 2a</c:v>
                  </c:pt>
                  <c:pt idx="3">
                    <c:v>Sc 2b</c:v>
                  </c:pt>
                  <c:pt idx="4">
                    <c:v>Sc 3a</c:v>
                  </c:pt>
                  <c:pt idx="5">
                    <c:v>Sc 3b</c:v>
                  </c:pt>
                  <c:pt idx="6">
                    <c:v>Sc 4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D775-4379-AF76-CACC20BABA3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58251656"/>
        <c:axId val="558249736"/>
      </c:bubbleChart>
      <c:valAx>
        <c:axId val="558251656"/>
        <c:scaling>
          <c:orientation val="minMax"/>
          <c:max val="1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dirty="0">
                    <a:solidFill>
                      <a:srgbClr val="002060"/>
                    </a:solidFill>
                  </a:rPr>
                  <a:t>სიღარიბის</a:t>
                </a:r>
                <a:r>
                  <a:rPr lang="ka-GE" dirty="0"/>
                  <a:t> შემცირება </a:t>
                </a:r>
                <a:r>
                  <a:rPr lang="en-US" dirty="0"/>
                  <a:t>(</a:t>
                </a:r>
                <a:r>
                  <a:rPr lang="ka-GE" dirty="0"/>
                  <a:t>%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_);\(#,##0.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49736"/>
        <c:crosses val="autoZero"/>
        <c:crossBetween val="midCat"/>
      </c:valAx>
      <c:valAx>
        <c:axId val="558249736"/>
        <c:scaling>
          <c:orientation val="minMax"/>
          <c:max val="1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sz="1000" b="0" i="1" u="none" strike="noStrike" baseline="0" dirty="0">
                    <a:solidFill>
                      <a:srgbClr val="002060"/>
                    </a:solidFill>
                    <a:effectLst/>
                  </a:rPr>
                  <a:t>ერთი ბავშვის დაფარვის  ხარჯი</a:t>
                </a:r>
                <a:r>
                  <a:rPr lang="en-US" sz="1000" b="0" i="0" baseline="0" dirty="0">
                    <a:solidFill>
                      <a:srgbClr val="002060"/>
                    </a:solidFill>
                    <a:effectLst/>
                  </a:rPr>
                  <a:t> - GEL</a:t>
                </a:r>
                <a:endParaRPr lang="en-US" sz="1000" dirty="0">
                  <a:solidFill>
                    <a:srgbClr val="002060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&quot;&quot;;\-#,##0.0&quot;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516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v>Low transfer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AE33C80-D87B-4A43-AF4E-35C04028C4DE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C4325E0F-A9A0-4EB8-8E1C-160A70792C2C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D96-4E9A-ABA5-918E41ABEAC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5C8F0DD-D713-4ADD-BE8E-7BA9C76DA247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758B631B-193A-42A7-B35D-B207B2CDE0CB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6D96-4E9A-ABA5-918E41ABEAC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EE03B3D-A9CD-4044-B452-29A96DA4530B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9ACF2869-6EF3-48D0-98A6-AD1D7B68FBE9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6D96-4E9A-ABA5-918E41ABEAC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C94DD07-7130-4F18-BB06-0F6E88BFBF94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5683CF3F-2EC1-46DA-A32E-8F62D82F0A52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6D96-4E9A-ABA5-918E41ABEAC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C849D0F-ED3E-45FB-BA6E-A0DDA1AFF0FC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AB55AD7C-D0FB-4EDB-9AD2-D27ACE1A6BCD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6D96-4E9A-ABA5-918E41ABEACF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D04472B-D842-4DBB-8D1B-C709DF2A1D6F}" type="CELLRANGE">
                      <a:rPr lang="en-US">
                        <a:solidFill>
                          <a:srgbClr val="002060"/>
                        </a:solidFill>
                      </a:rPr>
                      <a:pPr>
                        <a:defRPr b="1">
                          <a:solidFill>
                            <a:srgbClr val="002060"/>
                          </a:solidFill>
                        </a:defRPr>
                      </a:pPr>
                      <a:t>[CELLRANGE]</a:t>
                    </a:fld>
                    <a:endParaRPr lang="en-US" baseline="0" dirty="0">
                      <a:solidFill>
                        <a:srgbClr val="002060"/>
                      </a:solidFill>
                    </a:endParaRPr>
                  </a:p>
                  <a:p>
                    <a:pPr>
                      <a:defRPr b="1">
                        <a:solidFill>
                          <a:srgbClr val="002060"/>
                        </a:solidFill>
                      </a:defRPr>
                    </a:pPr>
                    <a:fld id="{52C71778-0799-4F86-8F54-E31983973EEF}" type="BUBBLESIZE">
                      <a:rPr lang="en-US" b="0">
                        <a:solidFill>
                          <a:srgbClr val="002060"/>
                        </a:solidFill>
                      </a:rPr>
                      <a:pPr>
                        <a:defRPr b="1">
                          <a:solidFill>
                            <a:srgbClr val="002060"/>
                          </a:solidFill>
                        </a:defRPr>
                      </a:pPr>
                      <a:t>[BUBBLE SIZE]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6D96-4E9A-ABA5-918E41ABEAC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9E9FD85-00CE-4930-A518-8370DA67E286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B8055DE0-0E6C-453E-9A1D-EB5DBDA13BFF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6D96-4E9A-ABA5-918E41ABEA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6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Severe!$D$32:$J$32</c:f>
              <c:numCache>
                <c:formatCode>#,##0.0_);\(#,##0.0\)</c:formatCode>
                <c:ptCount val="7"/>
                <c:pt idx="0">
                  <c:v>0.82982683181762695</c:v>
                </c:pt>
                <c:pt idx="1">
                  <c:v>0.37373590469360352</c:v>
                </c:pt>
                <c:pt idx="2">
                  <c:v>4.5283112525939941</c:v>
                </c:pt>
                <c:pt idx="3">
                  <c:v>2.0209946632385254</c:v>
                </c:pt>
                <c:pt idx="4">
                  <c:v>0.91388177871704102</c:v>
                </c:pt>
                <c:pt idx="5">
                  <c:v>3.1580262184143066</c:v>
                </c:pt>
                <c:pt idx="6">
                  <c:v>0.11971902847290039</c:v>
                </c:pt>
              </c:numCache>
            </c:numRef>
          </c:xVal>
          <c:yVal>
            <c:numRef>
              <c:f>Severe!$D$28:$J$28</c:f>
              <c:numCache>
                <c:formatCode>#,##0.0"";\-#,##0.0""</c:formatCode>
                <c:ptCount val="7"/>
                <c:pt idx="0">
                  <c:v>48.183599255504355</c:v>
                </c:pt>
                <c:pt idx="1">
                  <c:v>31.244003878125834</c:v>
                </c:pt>
                <c:pt idx="2">
                  <c:v>66.355154708924985</c:v>
                </c:pt>
                <c:pt idx="3">
                  <c:v>25.517733702393297</c:v>
                </c:pt>
                <c:pt idx="4">
                  <c:v>18.438594163622831</c:v>
                </c:pt>
                <c:pt idx="5">
                  <c:v>30.000000000000007</c:v>
                </c:pt>
                <c:pt idx="6">
                  <c:v>24.438986761654185</c:v>
                </c:pt>
              </c:numCache>
            </c:numRef>
          </c:yVal>
          <c:bubbleSize>
            <c:numRef>
              <c:f>Severe!$D$30:$J$30</c:f>
              <c:numCache>
                <c:formatCode>#,##0.0"";\-#,##0.0""</c:formatCode>
                <c:ptCount val="7"/>
                <c:pt idx="0">
                  <c:v>5.7752061821956584</c:v>
                </c:pt>
                <c:pt idx="1">
                  <c:v>2.0293185614038691</c:v>
                </c:pt>
                <c:pt idx="2">
                  <c:v>13.513471366272862</c:v>
                </c:pt>
                <c:pt idx="3">
                  <c:v>4.8539224177170022</c:v>
                </c:pt>
                <c:pt idx="4">
                  <c:v>5.5018549621021879</c:v>
                </c:pt>
                <c:pt idx="5">
                  <c:v>20.506059210122686</c:v>
                </c:pt>
                <c:pt idx="6">
                  <c:v>0.72598721948521305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Severe!$D$3:$J$3</c15:f>
                <c15:dlblRangeCache>
                  <c:ptCount val="7"/>
                  <c:pt idx="0">
                    <c:v>Sc 0</c:v>
                  </c:pt>
                  <c:pt idx="1">
                    <c:v>Sc 1</c:v>
                  </c:pt>
                  <c:pt idx="2">
                    <c:v>Sc 2a</c:v>
                  </c:pt>
                  <c:pt idx="3">
                    <c:v>Sc 2b</c:v>
                  </c:pt>
                  <c:pt idx="4">
                    <c:v>Sc 3a</c:v>
                  </c:pt>
                  <c:pt idx="5">
                    <c:v>Sc 3b</c:v>
                  </c:pt>
                  <c:pt idx="6">
                    <c:v>Sc 4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6D96-4E9A-ABA5-918E41ABEAC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58251656"/>
        <c:axId val="558249736"/>
      </c:bubbleChart>
      <c:valAx>
        <c:axId val="558251656"/>
        <c:scaling>
          <c:orientation val="minMax"/>
          <c:max val="1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sz="1000" b="0" i="0" u="none" strike="noStrike" baseline="0" dirty="0">
                    <a:solidFill>
                      <a:srgbClr val="002060"/>
                    </a:solidFill>
                    <a:effectLst/>
                  </a:rPr>
                  <a:t>სიღარიბის შემცირება </a:t>
                </a:r>
                <a:r>
                  <a:rPr lang="en-US" dirty="0">
                    <a:solidFill>
                      <a:srgbClr val="002060"/>
                    </a:solidFill>
                  </a:rPr>
                  <a:t>(percentage points)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_);\(#,##0.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49736"/>
        <c:crosses val="autoZero"/>
        <c:crossBetween val="midCat"/>
      </c:valAx>
      <c:valAx>
        <c:axId val="558249736"/>
        <c:scaling>
          <c:orientation val="minMax"/>
          <c:max val="1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sz="1000" b="0" i="1" u="none" strike="noStrike" baseline="0" dirty="0">
                    <a:solidFill>
                      <a:srgbClr val="002060"/>
                    </a:solidFill>
                    <a:effectLst/>
                  </a:rPr>
                  <a:t>ერთი ბავშვის დაფარვის ხარჯი </a:t>
                </a:r>
                <a:r>
                  <a:rPr lang="en-US" sz="1000" b="0" i="0" u="none" strike="noStrike" baseline="0" dirty="0">
                    <a:solidFill>
                      <a:srgbClr val="002060"/>
                    </a:solidFill>
                    <a:effectLst/>
                  </a:rPr>
                  <a:t> </a:t>
                </a:r>
                <a:r>
                  <a:rPr lang="en-US" dirty="0">
                    <a:solidFill>
                      <a:srgbClr val="002060"/>
                    </a:solidFill>
                  </a:rPr>
                  <a:t>- GEL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&quot;&quot;;\-#,##0.0&quot;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51656"/>
        <c:crosses val="autoZero"/>
        <c:crossBetween val="midCat"/>
      </c:valAx>
      <c:spPr>
        <a:solidFill>
          <a:schemeClr val="bg2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1"/>
          <c:order val="0"/>
          <c:tx>
            <c:v>High transfer</c:v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7691045-5E83-42D5-BC3B-AA8A259C2B5A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CD85FCF6-2A55-41A5-BAB8-4AACF4EF179D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6A7-4EB0-AEB0-6789B656799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406649F-C6B3-4273-ABBF-26CAEE57182C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EE454E2E-CF5F-451D-A39F-974ADFE0A579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56A7-4EB0-AEB0-6789B656799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C1B6F1D-3196-4DD7-A797-3E184236B6F6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5124D562-8CF0-444A-90C3-4133492BFD11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56A7-4EB0-AEB0-6789B656799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910DA1E-1C56-48D7-8435-E3D525E1F4BA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A67CE9C1-2858-4F64-A02E-87E3732C415F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56A7-4EB0-AEB0-6789B656799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9A79500-8890-4CFD-80C4-DB7AAA4E32BB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6061F7D4-BF3B-488D-9193-BF99B4329D3B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56A7-4EB0-AEB0-6789B656799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47C5A672-40D4-41AC-94CA-58DBBC2000D5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CA1D2077-D2F8-4C50-ADAA-DA0D574BEF29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56A7-4EB0-AEB0-6789B656799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ED67801-6505-4C9F-A5AD-306EB45D5ED3}" type="CELLRANGE">
                      <a:rPr lang="en-US" b="1"/>
                      <a:pPr/>
                      <a:t>[CELLRANGE]</a:t>
                    </a:fld>
                    <a:endParaRPr lang="en-US" b="1" baseline="0" dirty="0"/>
                  </a:p>
                  <a:p>
                    <a:fld id="{AED60697-5583-4DBE-8260-2757680BE416}" type="BUBBLESIZE">
                      <a:rPr lang="en-US"/>
                      <a:pPr/>
                      <a:t>[BUBBLE SIZE]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56A7-4EB0-AEB0-6789B65679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Severe!$K$32:$Q$32</c:f>
              <c:numCache>
                <c:formatCode>#,##0.0_);\(#,##0.0\)</c:formatCode>
                <c:ptCount val="7"/>
                <c:pt idx="0">
                  <c:v>1.3510785102844238</c:v>
                </c:pt>
                <c:pt idx="1">
                  <c:v>0.55560159683227539</c:v>
                </c:pt>
                <c:pt idx="2">
                  <c:v>8.5032620429992676</c:v>
                </c:pt>
                <c:pt idx="3">
                  <c:v>3.8005566596984863</c:v>
                </c:pt>
                <c:pt idx="4">
                  <c:v>1.3628849983215332</c:v>
                </c:pt>
                <c:pt idx="5">
                  <c:v>5.1308121681213379</c:v>
                </c:pt>
                <c:pt idx="6">
                  <c:v>0.13740396499633789</c:v>
                </c:pt>
              </c:numCache>
            </c:numRef>
          </c:xVal>
          <c:yVal>
            <c:numRef>
              <c:f>Severe!$K$28:$Q$28</c:f>
              <c:numCache>
                <c:formatCode>#,##0.0"";\-#,##0.0""</c:formatCode>
                <c:ptCount val="7"/>
                <c:pt idx="0">
                  <c:v>96.367198511008723</c:v>
                </c:pt>
                <c:pt idx="1">
                  <c:v>62.488007756251669</c:v>
                </c:pt>
                <c:pt idx="2">
                  <c:v>132.71030941784997</c:v>
                </c:pt>
                <c:pt idx="3">
                  <c:v>51.035467404786594</c:v>
                </c:pt>
                <c:pt idx="4">
                  <c:v>30.730990272704712</c:v>
                </c:pt>
                <c:pt idx="5">
                  <c:v>50.000000000000014</c:v>
                </c:pt>
                <c:pt idx="6">
                  <c:v>29.32678411398502</c:v>
                </c:pt>
              </c:numCache>
            </c:numRef>
          </c:yVal>
          <c:bubbleSize>
            <c:numRef>
              <c:f>Severe!$K$30:$Q$30</c:f>
              <c:numCache>
                <c:formatCode>#,##0.0"";\-#,##0.0""</c:formatCode>
                <c:ptCount val="7"/>
                <c:pt idx="0">
                  <c:v>11.550412364391317</c:v>
                </c:pt>
                <c:pt idx="1">
                  <c:v>4.0586371228077383</c:v>
                </c:pt>
                <c:pt idx="2">
                  <c:v>27.026942732545724</c:v>
                </c:pt>
                <c:pt idx="3">
                  <c:v>9.7078448354340043</c:v>
                </c:pt>
                <c:pt idx="4">
                  <c:v>9.1697582701703126</c:v>
                </c:pt>
                <c:pt idx="5">
                  <c:v>34.176765350204477</c:v>
                </c:pt>
                <c:pt idx="6">
                  <c:v>0.87118466338225564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Severe!$K$3:$Q$3</c15:f>
                <c15:dlblRangeCache>
                  <c:ptCount val="7"/>
                  <c:pt idx="0">
                    <c:v>Sc 0</c:v>
                  </c:pt>
                  <c:pt idx="1">
                    <c:v>Sc 1</c:v>
                  </c:pt>
                  <c:pt idx="2">
                    <c:v>Sc 2a</c:v>
                  </c:pt>
                  <c:pt idx="3">
                    <c:v>Sc 2b</c:v>
                  </c:pt>
                  <c:pt idx="4">
                    <c:v>Sc 3a</c:v>
                  </c:pt>
                  <c:pt idx="5">
                    <c:v>Sc 3b</c:v>
                  </c:pt>
                  <c:pt idx="6">
                    <c:v>Sc 4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56A7-4EB0-AEB0-6789B656799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58251656"/>
        <c:axId val="558249736"/>
      </c:bubbleChart>
      <c:valAx>
        <c:axId val="558251656"/>
        <c:scaling>
          <c:orientation val="minMax"/>
          <c:max val="1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dirty="0">
                    <a:solidFill>
                      <a:srgbClr val="002060"/>
                    </a:solidFill>
                  </a:rPr>
                  <a:t>სიღარიბის შემცირება</a:t>
                </a:r>
                <a:r>
                  <a:rPr lang="ka-GE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dirty="0">
                    <a:solidFill>
                      <a:srgbClr val="002060"/>
                    </a:solidFill>
                  </a:rPr>
                  <a:t>(percentage points)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_);\(#,##0.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49736"/>
        <c:crosses val="autoZero"/>
        <c:crossBetween val="midCat"/>
      </c:valAx>
      <c:valAx>
        <c:axId val="5582497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ka-GE" sz="1000" b="0" i="1" u="none" strike="noStrike" baseline="0" dirty="0">
                    <a:solidFill>
                      <a:srgbClr val="002060"/>
                    </a:solidFill>
                    <a:effectLst/>
                  </a:rPr>
                  <a:t>ერთი ბავშვის დაფარვის ხარჯი</a:t>
                </a:r>
                <a:r>
                  <a:rPr lang="en-US" sz="1000" b="0" i="0" u="none" strike="noStrike" baseline="0" dirty="0">
                    <a:solidFill>
                      <a:srgbClr val="002060"/>
                    </a:solidFill>
                    <a:effectLst/>
                  </a:rPr>
                  <a:t> </a:t>
                </a:r>
                <a:r>
                  <a:rPr lang="en-US" dirty="0">
                    <a:solidFill>
                      <a:srgbClr val="002060"/>
                    </a:solidFill>
                  </a:rPr>
                  <a:t>- GEL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&quot;&quot;;\-#,##0.0&quot;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2516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2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47941-1274-4D28-A597-CE9CAE6776E3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F7E06-F644-4C17-9250-6172166E9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54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CD962-66DB-4A69-A103-DC1C5E8E828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9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CD962-66DB-4A69-A103-DC1C5E8E828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34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1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5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92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2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50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46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92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2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82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1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4C4CA90-B763-43F2-A67A-45F4DD83DDFB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F48B719-B35F-4430-B819-2D55D2D58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1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BEDA5-AD94-4364-B820-34809760F0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sz="3600" dirty="0"/>
              <a:t>საქართველოს სოციალური დაცვის სისტემის მზაობის შეფასება  და </a:t>
            </a:r>
            <a:r>
              <a:rPr lang="en-US" sz="3600" dirty="0"/>
              <a:t>COVID-19– </a:t>
            </a:r>
            <a:r>
              <a:rPr lang="ka-GE" sz="3600" dirty="0"/>
              <a:t>ის სიღარიბეზე გავლენის  მოდელირება (მიკრო სიმულაცია) </a:t>
            </a:r>
            <a:br>
              <a:rPr lang="ka-GE" sz="2400" dirty="0"/>
            </a:br>
            <a:br>
              <a:rPr lang="ka-GE" sz="2400" dirty="0"/>
            </a:b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59A3F-0CDE-4F67-810B-69EF0B164E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UNICEF, Georgia</a:t>
            </a:r>
          </a:p>
          <a:p>
            <a:r>
              <a:rPr lang="en-US" dirty="0"/>
              <a:t>2020</a:t>
            </a:r>
          </a:p>
          <a:p>
            <a:r>
              <a:rPr lang="en-US" dirty="0"/>
              <a:t>For discussions with NSC</a:t>
            </a:r>
          </a:p>
        </p:txBody>
      </p:sp>
      <p:pic>
        <p:nvPicPr>
          <p:cNvPr id="2050" name="Picture 2" descr="image001">
            <a:extLst>
              <a:ext uri="{FF2B5EF4-FFF2-40B4-BE49-F238E27FC236}">
                <a16:creationId xmlns:a16="http://schemas.microsoft.com/office/drawing/2014/main" id="{E720F9CA-77DA-4A06-88FB-C9FE227B4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0" y="5396044"/>
            <a:ext cx="282575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94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შედეგები </a:t>
            </a: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1489372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2017 წელს მოსახლეობის </a:t>
            </a:r>
            <a:r>
              <a:rPr lang="en-US" sz="1800" dirty="0">
                <a:solidFill>
                  <a:srgbClr val="002060"/>
                </a:solidFill>
              </a:rPr>
              <a:t>21.7 </a:t>
            </a:r>
            <a:r>
              <a:rPr lang="ka-GE" sz="1800" dirty="0">
                <a:solidFill>
                  <a:srgbClr val="002060"/>
                </a:solidFill>
              </a:rPr>
              <a:t>პროცენტი ცხოვრობდა 2.5</a:t>
            </a:r>
            <a:r>
              <a:rPr lang="en-US" sz="1800" dirty="0">
                <a:solidFill>
                  <a:srgbClr val="002060"/>
                </a:solidFill>
              </a:rPr>
              <a:t>$ -</a:t>
            </a:r>
            <a:r>
              <a:rPr lang="ka-GE" sz="1800" dirty="0">
                <a:solidFill>
                  <a:srgbClr val="002060"/>
                </a:solidFill>
              </a:rPr>
              <a:t>ის ქვევით ერთ ექვივალენტ მოზრდილზე დღეში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სიმულაციის კლასიფიკაციით , მოსახლეობის 34.2 პროცენტი ცხოვრობს </a:t>
            </a:r>
            <a:r>
              <a:rPr lang="ka-GE" sz="1800" dirty="0" err="1">
                <a:solidFill>
                  <a:srgbClr val="002060"/>
                </a:solidFill>
              </a:rPr>
              <a:t>შინამეურნეობებში</a:t>
            </a:r>
            <a:r>
              <a:rPr lang="ka-GE" sz="1800" dirty="0">
                <a:solidFill>
                  <a:srgbClr val="002060"/>
                </a:solidFill>
              </a:rPr>
              <a:t>, რომლებსაც სამუშაოს დაბალი </a:t>
            </a:r>
            <a:r>
              <a:rPr lang="en-US" sz="1800" dirty="0">
                <a:solidFill>
                  <a:srgbClr val="002060"/>
                </a:solidFill>
              </a:rPr>
              <a:t>COVID </a:t>
            </a:r>
            <a:r>
              <a:rPr lang="ka-GE" sz="1800" dirty="0" err="1">
                <a:solidFill>
                  <a:srgbClr val="002060"/>
                </a:solidFill>
              </a:rPr>
              <a:t>მოწყვლადობა</a:t>
            </a:r>
            <a:r>
              <a:rPr lang="ka-GE" sz="1800" dirty="0">
                <a:solidFill>
                  <a:srgbClr val="002060"/>
                </a:solidFill>
              </a:rPr>
              <a:t> აქვს, 52.3</a:t>
            </a:r>
            <a:r>
              <a:rPr lang="en-US" sz="1800" dirty="0">
                <a:solidFill>
                  <a:srgbClr val="002060"/>
                </a:solidFill>
              </a:rPr>
              <a:t>%-</a:t>
            </a:r>
            <a:r>
              <a:rPr lang="ka-GE" sz="1800" dirty="0">
                <a:solidFill>
                  <a:srgbClr val="002060"/>
                </a:solidFill>
              </a:rPr>
              <a:t> საშუალო ხოლო 13.5</a:t>
            </a:r>
            <a:r>
              <a:rPr lang="en-US" sz="1800" dirty="0">
                <a:solidFill>
                  <a:srgbClr val="002060"/>
                </a:solidFill>
              </a:rPr>
              <a:t>%</a:t>
            </a:r>
            <a:r>
              <a:rPr lang="ka-GE" sz="1800" dirty="0">
                <a:solidFill>
                  <a:srgbClr val="002060"/>
                </a:solidFill>
              </a:rPr>
              <a:t>-ს მაღალი </a:t>
            </a:r>
            <a:r>
              <a:rPr lang="ka-GE" sz="1800" dirty="0" err="1">
                <a:solidFill>
                  <a:srgbClr val="002060"/>
                </a:solidFill>
              </a:rPr>
              <a:t>მოწყვლადობა</a:t>
            </a:r>
            <a:r>
              <a:rPr lang="en-GB" sz="1800" dirty="0">
                <a:solidFill>
                  <a:srgbClr val="002060"/>
                </a:solidFill>
              </a:rPr>
              <a:t>.</a:t>
            </a: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მაღალი მოწყვლადობის </a:t>
            </a:r>
            <a:r>
              <a:rPr lang="ka-GE" sz="1800" dirty="0" err="1">
                <a:solidFill>
                  <a:srgbClr val="002060"/>
                </a:solidFill>
              </a:rPr>
              <a:t>შინამეურნეობებს</a:t>
            </a:r>
            <a:r>
              <a:rPr lang="ka-GE" sz="1800" dirty="0">
                <a:solidFill>
                  <a:srgbClr val="002060"/>
                </a:solidFill>
              </a:rPr>
              <a:t> (რომელებსაც უკვე აქვთ ხარჯების დაბალი დონე)  ყველაზე მეტად უმცირდებათ შემოსავლები</a:t>
            </a:r>
            <a:endParaRPr lang="en-GB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CA99AF7-00A4-404A-93DA-A340317C5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58" y="3657601"/>
            <a:ext cx="5664103" cy="2987616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C2B204C-B32B-4762-8EC0-81D872ADDA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023257"/>
              </p:ext>
            </p:extLst>
          </p:nvPr>
        </p:nvGraphicFramePr>
        <p:xfrm>
          <a:off x="6096000" y="3429000"/>
          <a:ext cx="5360680" cy="298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9400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შედეგები </a:t>
            </a: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1489372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სიღარიბე იზრდება  26.0 % მდე მსუბუქი შოკის შემდეგ და 30.9 % მდე მძიმე შოკის შემდეგ. უკიდურესი  კი 6.6 % მდე  მსუბუქი შოკის შემდეგ  და 9.5 % მდე მძიმე შოკის შემდეგ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1DF29F9-3E54-45F6-9451-EC3EB1FB4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56793"/>
              </p:ext>
            </p:extLst>
          </p:nvPr>
        </p:nvGraphicFramePr>
        <p:xfrm>
          <a:off x="661251" y="2904795"/>
          <a:ext cx="4574891" cy="3778250"/>
        </p:xfrm>
        <a:graphic>
          <a:graphicData uri="http://schemas.openxmlformats.org/drawingml/2006/table">
            <a:tbl>
              <a:tblPr>
                <a:tableStyleId>{85BE263C-DBD7-4A20-BB59-AAB30ACAA65A}</a:tableStyleId>
              </a:tblPr>
              <a:tblGrid>
                <a:gridCol w="2662385">
                  <a:extLst>
                    <a:ext uri="{9D8B030D-6E8A-4147-A177-3AD203B41FA5}">
                      <a16:colId xmlns:a16="http://schemas.microsoft.com/office/drawing/2014/main" val="2493892844"/>
                    </a:ext>
                  </a:extLst>
                </a:gridCol>
                <a:gridCol w="637502">
                  <a:extLst>
                    <a:ext uri="{9D8B030D-6E8A-4147-A177-3AD203B41FA5}">
                      <a16:colId xmlns:a16="http://schemas.microsoft.com/office/drawing/2014/main" val="2208055088"/>
                    </a:ext>
                  </a:extLst>
                </a:gridCol>
                <a:gridCol w="637502">
                  <a:extLst>
                    <a:ext uri="{9D8B030D-6E8A-4147-A177-3AD203B41FA5}">
                      <a16:colId xmlns:a16="http://schemas.microsoft.com/office/drawing/2014/main" val="3291862387"/>
                    </a:ext>
                  </a:extLst>
                </a:gridCol>
                <a:gridCol w="637502">
                  <a:extLst>
                    <a:ext uri="{9D8B030D-6E8A-4147-A177-3AD203B41FA5}">
                      <a16:colId xmlns:a16="http://schemas.microsoft.com/office/drawing/2014/main" val="960283398"/>
                    </a:ext>
                  </a:extLst>
                </a:gridCol>
              </a:tblGrid>
              <a:tr h="3624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საწყისი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u="none" strike="noStrike" dirty="0">
                          <a:effectLst/>
                        </a:rPr>
                        <a:t>მსუბუქი შოკის შემდეგ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u="none" strike="noStrike" dirty="0">
                          <a:effectLst/>
                        </a:rPr>
                        <a:t>მძიმე შოკის შემდეგ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985403"/>
                  </a:ext>
                </a:extLst>
              </a:tr>
              <a:tr h="243316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effectLst/>
                        </a:rPr>
                        <a:t>სიღარიბის ზღვარი</a:t>
                      </a:r>
                      <a:r>
                        <a:rPr lang="en-US" sz="1000" b="1" u="none" strike="noStrike" dirty="0">
                          <a:effectLst/>
                        </a:rPr>
                        <a:t>1.25 USD </a:t>
                      </a:r>
                      <a:r>
                        <a:rPr lang="ka-GE" sz="1000" b="1" u="none" strike="noStrike" dirty="0">
                          <a:effectLst/>
                        </a:rPr>
                        <a:t>დღეში</a:t>
                      </a:r>
                      <a:r>
                        <a:rPr lang="en-US" sz="1000" b="1" u="none" strike="noStrike" dirty="0">
                          <a:effectLst/>
                        </a:rPr>
                        <a:t>(83</a:t>
                      </a:r>
                      <a:r>
                        <a:rPr lang="ka-GE" sz="1000" b="1" u="none" strike="noStrike" dirty="0">
                          <a:effectLst/>
                        </a:rPr>
                        <a:t>₾</a:t>
                      </a:r>
                      <a:r>
                        <a:rPr lang="en-US" sz="1000" b="1" u="none" strike="noStrike" dirty="0">
                          <a:effectLst/>
                        </a:rPr>
                        <a:t> </a:t>
                      </a:r>
                      <a:r>
                        <a:rPr lang="ka-GE" sz="1000" b="1" u="none" strike="noStrike" dirty="0">
                          <a:effectLst/>
                        </a:rPr>
                        <a:t>თვეში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730488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P0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5.0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6.6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9.5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24001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1.5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2.0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2.9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733542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0.8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1.0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1.4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144636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ბავშვთა სიღარიბე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6.8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8.7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12.3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3911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35.5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36.1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36.9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80889"/>
                  </a:ext>
                </a:extLst>
              </a:tr>
              <a:tr h="243316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effectLst/>
                        </a:rPr>
                        <a:t>სიღარიბის ზღვარი</a:t>
                      </a:r>
                      <a:r>
                        <a:rPr lang="en-US" sz="1000" b="1" u="none" strike="noStrike" dirty="0">
                          <a:effectLst/>
                        </a:rPr>
                        <a:t>: 2.5 USD </a:t>
                      </a:r>
                      <a:r>
                        <a:rPr lang="ka-GE" sz="1000" b="1" u="none" strike="noStrike" dirty="0">
                          <a:effectLst/>
                        </a:rPr>
                        <a:t>დღეში</a:t>
                      </a:r>
                      <a:r>
                        <a:rPr lang="en-US" sz="1000" b="1" u="none" strike="noStrike" dirty="0">
                          <a:effectLst/>
                        </a:rPr>
                        <a:t>(166</a:t>
                      </a:r>
                      <a:r>
                        <a:rPr lang="ka-GE" sz="1000" b="1" u="none" strike="noStrike" dirty="0">
                          <a:effectLst/>
                        </a:rPr>
                        <a:t>₾ თვეში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03820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P0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21.7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26.0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30.9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251162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7.0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8.9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11.4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879468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4.4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5.9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93097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ბავშვთა სიღარიბე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27.6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32.8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38.2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074176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35.5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36.1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effectLst/>
                        </a:rPr>
                        <a:t>36.9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59147"/>
                  </a:ext>
                </a:extLst>
              </a:tr>
              <a:tr h="2433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u="none" strike="noStrike" dirty="0">
                          <a:effectLst/>
                        </a:rPr>
                        <a:t>სიღარიბის ზღვარი</a:t>
                      </a:r>
                      <a:r>
                        <a:rPr lang="en-US" sz="1000" b="1" u="none" strike="noStrike" dirty="0">
                          <a:effectLst/>
                        </a:rPr>
                        <a:t>: 5.5 USD </a:t>
                      </a:r>
                      <a:r>
                        <a:rPr lang="ka-GE" sz="1000" b="1" u="none" strike="noStrike" dirty="0">
                          <a:effectLst/>
                        </a:rPr>
                        <a:t>დღეში </a:t>
                      </a:r>
                      <a:r>
                        <a:rPr lang="en-US" sz="1000" b="1" u="none" strike="noStrike" dirty="0">
                          <a:effectLst/>
                        </a:rPr>
                        <a:t>(364</a:t>
                      </a:r>
                      <a:r>
                        <a:rPr lang="ka-GE" sz="1000" b="1" u="none" strike="noStrike" dirty="0">
                          <a:effectLst/>
                        </a:rPr>
                        <a:t>₾ თვეში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891459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P0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264460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6772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210670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ბავშვთა სიღარიბე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31876"/>
                  </a:ext>
                </a:extLst>
              </a:tr>
              <a:tr h="1241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36.9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80227"/>
                  </a:ext>
                </a:extLst>
              </a:tr>
            </a:tbl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E332AE3-D2A8-4E1D-BE3F-BD6C823D0414}"/>
              </a:ext>
            </a:extLst>
          </p:cNvPr>
          <p:cNvGraphicFramePr>
            <a:graphicFrameLocks/>
          </p:cNvGraphicFramePr>
          <p:nvPr/>
        </p:nvGraphicFramePr>
        <p:xfrm>
          <a:off x="6006164" y="2904795"/>
          <a:ext cx="4889634" cy="3582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0205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შედეგები </a:t>
            </a: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1489372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განაწილება ქალაქად და სოფლად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00C5520-FA89-456C-8E88-B6FA21A4E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596013"/>
              </p:ext>
            </p:extLst>
          </p:nvPr>
        </p:nvGraphicFramePr>
        <p:xfrm>
          <a:off x="853756" y="2898445"/>
          <a:ext cx="9579403" cy="3784600"/>
        </p:xfrm>
        <a:graphic>
          <a:graphicData uri="http://schemas.openxmlformats.org/drawingml/2006/table">
            <a:tbl>
              <a:tblPr>
                <a:tableStyleId>{85BE263C-DBD7-4A20-BB59-AAB30ACAA65A}</a:tableStyleId>
              </a:tblPr>
              <a:tblGrid>
                <a:gridCol w="3133447">
                  <a:extLst>
                    <a:ext uri="{9D8B030D-6E8A-4147-A177-3AD203B41FA5}">
                      <a16:colId xmlns:a16="http://schemas.microsoft.com/office/drawing/2014/main" val="2493892844"/>
                    </a:ext>
                  </a:extLst>
                </a:gridCol>
                <a:gridCol w="1074326">
                  <a:extLst>
                    <a:ext uri="{9D8B030D-6E8A-4147-A177-3AD203B41FA5}">
                      <a16:colId xmlns:a16="http://schemas.microsoft.com/office/drawing/2014/main" val="2208055088"/>
                    </a:ext>
                  </a:extLst>
                </a:gridCol>
                <a:gridCol w="1074326">
                  <a:extLst>
                    <a:ext uri="{9D8B030D-6E8A-4147-A177-3AD203B41FA5}">
                      <a16:colId xmlns:a16="http://schemas.microsoft.com/office/drawing/2014/main" val="3291862387"/>
                    </a:ext>
                  </a:extLst>
                </a:gridCol>
                <a:gridCol w="1074326">
                  <a:extLst>
                    <a:ext uri="{9D8B030D-6E8A-4147-A177-3AD203B41FA5}">
                      <a16:colId xmlns:a16="http://schemas.microsoft.com/office/drawing/2014/main" val="960283398"/>
                    </a:ext>
                  </a:extLst>
                </a:gridCol>
                <a:gridCol w="1074326">
                  <a:extLst>
                    <a:ext uri="{9D8B030D-6E8A-4147-A177-3AD203B41FA5}">
                      <a16:colId xmlns:a16="http://schemas.microsoft.com/office/drawing/2014/main" val="2885345855"/>
                    </a:ext>
                  </a:extLst>
                </a:gridCol>
                <a:gridCol w="1074326">
                  <a:extLst>
                    <a:ext uri="{9D8B030D-6E8A-4147-A177-3AD203B41FA5}">
                      <a16:colId xmlns:a16="http://schemas.microsoft.com/office/drawing/2014/main" val="2119147798"/>
                    </a:ext>
                  </a:extLst>
                </a:gridCol>
                <a:gridCol w="1074326">
                  <a:extLst>
                    <a:ext uri="{9D8B030D-6E8A-4147-A177-3AD203B41FA5}">
                      <a16:colId xmlns:a16="http://schemas.microsoft.com/office/drawing/2014/main" val="78829346"/>
                    </a:ext>
                  </a:extLst>
                </a:gridCol>
              </a:tblGrid>
              <a:tr h="104928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ქალაქად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a-GE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სოფლად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4824428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საწყისი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u="none" strike="noStrike" dirty="0">
                          <a:effectLst/>
                        </a:rPr>
                        <a:t>მსუბუქი შოკის შემდეგ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u="none" strike="noStrike" dirty="0">
                          <a:effectLst/>
                        </a:rPr>
                        <a:t>მძიმე შოკის შემდეგ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საწყისი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u="none" strike="noStrike" dirty="0">
                          <a:effectLst/>
                        </a:rPr>
                        <a:t>მცირე მსუბუქი შემდეგ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000" u="none" strike="noStrike" dirty="0">
                          <a:effectLst/>
                        </a:rPr>
                        <a:t>მძიმე შოკის შემდეგ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9854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effectLst/>
                        </a:rPr>
                        <a:t>სიღარიბის ზღვარი</a:t>
                      </a:r>
                      <a:r>
                        <a:rPr lang="en-US" sz="1000" b="1" u="none" strike="noStrike" dirty="0">
                          <a:effectLst/>
                        </a:rPr>
                        <a:t>1.25 USD </a:t>
                      </a:r>
                      <a:r>
                        <a:rPr lang="ka-GE" sz="1000" b="1" u="none" strike="noStrike" dirty="0">
                          <a:effectLst/>
                        </a:rPr>
                        <a:t>დღეში</a:t>
                      </a:r>
                      <a:r>
                        <a:rPr lang="en-US" sz="1000" b="1" u="none" strike="noStrike" dirty="0">
                          <a:effectLst/>
                        </a:rPr>
                        <a:t>(83</a:t>
                      </a:r>
                      <a:r>
                        <a:rPr lang="ka-GE" sz="1000" b="1" u="none" strike="noStrike" dirty="0">
                          <a:effectLst/>
                        </a:rPr>
                        <a:t>₾</a:t>
                      </a:r>
                      <a:r>
                        <a:rPr lang="en-US" sz="1000" b="1" u="none" strike="noStrike" dirty="0">
                          <a:effectLst/>
                        </a:rPr>
                        <a:t> </a:t>
                      </a:r>
                      <a:r>
                        <a:rPr lang="ka-GE" sz="1000" b="1" u="none" strike="noStrike" dirty="0">
                          <a:effectLst/>
                        </a:rPr>
                        <a:t>თვეში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73048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P0</a:t>
                      </a:r>
                      <a:endParaRPr 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6.9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24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73354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1446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ბავშვთა სიღარიბე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9.0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39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808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effectLst/>
                        </a:rPr>
                        <a:t>სიღარიბის ზღვარი</a:t>
                      </a:r>
                      <a:r>
                        <a:rPr lang="en-US" sz="1000" b="1" u="none" strike="noStrike" dirty="0">
                          <a:effectLst/>
                        </a:rPr>
                        <a:t>: 2.5 USD </a:t>
                      </a:r>
                      <a:r>
                        <a:rPr lang="ka-GE" sz="1000" b="1" u="none" strike="noStrike" dirty="0">
                          <a:effectLst/>
                        </a:rPr>
                        <a:t>დღეში</a:t>
                      </a:r>
                      <a:r>
                        <a:rPr lang="en-US" sz="1000" b="1" u="none" strike="noStrike" dirty="0">
                          <a:effectLst/>
                        </a:rPr>
                        <a:t>(166</a:t>
                      </a:r>
                      <a:r>
                        <a:rPr lang="ka-GE" sz="1000" b="1" u="none" strike="noStrike" dirty="0">
                          <a:effectLst/>
                        </a:rPr>
                        <a:t>₾ თვეში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6038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P0</a:t>
                      </a:r>
                      <a:endParaRPr 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19.5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25.9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25116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87946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930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ბავშვთა სიღარიბე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29.5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36.1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43.0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0741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5914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b="1" u="none" strike="noStrike" dirty="0">
                          <a:effectLst/>
                        </a:rPr>
                        <a:t>სიღარიბის ზღვარი</a:t>
                      </a:r>
                      <a:r>
                        <a:rPr lang="en-US" sz="1000" b="1" u="none" strike="noStrike" dirty="0">
                          <a:effectLst/>
                        </a:rPr>
                        <a:t>: 5.5 USD </a:t>
                      </a:r>
                      <a:r>
                        <a:rPr lang="ka-GE" sz="1000" b="1" u="none" strike="noStrike" dirty="0">
                          <a:effectLst/>
                        </a:rPr>
                        <a:t>დღეში </a:t>
                      </a:r>
                      <a:r>
                        <a:rPr lang="en-US" sz="1000" b="1" u="none" strike="noStrike" dirty="0">
                          <a:effectLst/>
                        </a:rPr>
                        <a:t>(364</a:t>
                      </a:r>
                      <a:r>
                        <a:rPr lang="ka-GE" sz="1000" b="1" u="none" strike="noStrike" dirty="0">
                          <a:effectLst/>
                        </a:rPr>
                        <a:t>₾ თვეში</a:t>
                      </a:r>
                      <a:r>
                        <a:rPr lang="en-US" sz="1000" b="1" u="none" strike="noStrike" dirty="0">
                          <a:effectLst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89145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P0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58.7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64.3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69.2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71.6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76.7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81.3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26446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28.0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31.4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677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P2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18.7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20.3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21067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ბავშვთა სიღარიბე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64.2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70.0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74.5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78.5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82.0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86.1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318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35.8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36.6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35.5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36.1</a:t>
                      </a: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80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47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365B9B5C-971E-4FEB-93AD-B896A71DA0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993" y="1262164"/>
            <a:ext cx="5378958" cy="27443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DC183B-9BAE-4C94-B75E-08217DD439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2112" y="4085207"/>
            <a:ext cx="5378958" cy="27443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7D5D8D8-A2D1-4518-B916-513F54BD06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617" y="3997531"/>
            <a:ext cx="5378958" cy="27443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990DC3D-CDA0-4D64-9F78-0B4531A64B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118" y="1298143"/>
            <a:ext cx="5378958" cy="2744343"/>
          </a:xfrm>
          <a:prstGeom prst="rect">
            <a:avLst/>
          </a:prstGeom>
        </p:spPr>
      </p:pic>
      <p:sp>
        <p:nvSpPr>
          <p:cNvPr id="22" name="Footer Placeholder 3"/>
          <p:cNvSpPr txBox="1">
            <a:spLocks/>
          </p:cNvSpPr>
          <p:nvPr/>
        </p:nvSpPr>
        <p:spPr>
          <a:xfrm>
            <a:off x="871470" y="1068522"/>
            <a:ext cx="10515600" cy="9218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Low" fontAlgn="base">
              <a:buFont typeface="Arial" panose="020B0604020202020204" pitchFamily="34" charset="0"/>
              <a:buChar char="•"/>
            </a:pPr>
            <a:endParaRPr lang="en-GB" sz="2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AutoShape 1" descr="https://static.wixstatic.com/media/b70f3f_393e11bd4a664750b6e7037f0562617c~mv2.jpg/v1/crop/x_1,y_5,w_1266,h_451/fill/w_1266,h_449,al_c,q_85/b70f3f_393e11bd4a664750b6e7037f0562617c~mv2.webp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" y="94043"/>
            <a:ext cx="1001869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E85D1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2000" dirty="0">
                <a:solidFill>
                  <a:schemeClr val="tx1">
                    <a:lumMod val="75000"/>
                  </a:schemeClr>
                </a:solidFill>
              </a:rPr>
              <a:t>გავლენა სიღარიბეზე რეგიონების მიხედვით</a:t>
            </a:r>
            <a:endParaRPr lang="en-GB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200" y="693221"/>
            <a:ext cx="6010613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ssl.gstatic.com/ui/v1/icons/mail/images/cleardot.gif">
            <a:extLst>
              <a:ext uri="{FF2B5EF4-FFF2-40B4-BE49-F238E27FC236}">
                <a16:creationId xmlns:a16="http://schemas.microsoft.com/office/drawing/2014/main" id="{91F38F85-4422-43A8-AC45-107ADE1D1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11985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0A98ED-6BC6-482F-A0D6-2C24D6F54FFB}"/>
              </a:ext>
            </a:extLst>
          </p:cNvPr>
          <p:cNvSpPr/>
          <p:nvPr/>
        </p:nvSpPr>
        <p:spPr>
          <a:xfrm>
            <a:off x="838200" y="757774"/>
            <a:ext cx="109561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tx1">
                    <a:lumMod val="75000"/>
                  </a:schemeClr>
                </a:solidFill>
              </a:rPr>
              <a:t>სიღარიბე ყველაზე მეტად იზრდება სამცხე-ჯავახეთში, ქვემო ქართლში და შიდა ქართლში.</a:t>
            </a:r>
            <a:endParaRPr lang="en-GB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425C57-AD62-46A8-8E1A-9B7CAEF775AD}"/>
              </a:ext>
            </a:extLst>
          </p:cNvPr>
          <p:cNvSpPr txBox="1"/>
          <p:nvPr/>
        </p:nvSpPr>
        <p:spPr>
          <a:xfrm>
            <a:off x="5210019" y="1429943"/>
            <a:ext cx="163879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არსებული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DD2E56-F7A0-4844-A5AE-AACF17F4012B}"/>
              </a:ext>
            </a:extLst>
          </p:cNvPr>
          <p:cNvSpPr txBox="1"/>
          <p:nvPr/>
        </p:nvSpPr>
        <p:spPr>
          <a:xfrm>
            <a:off x="8819581" y="3997531"/>
            <a:ext cx="2748661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bg1"/>
                </a:solidFill>
              </a:rPr>
              <a:t>მძიმე შოკის შემდეგ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ED739D-48D9-4DDC-AF4C-2F256DEE7582}"/>
              </a:ext>
            </a:extLst>
          </p:cNvPr>
          <p:cNvSpPr txBox="1"/>
          <p:nvPr/>
        </p:nvSpPr>
        <p:spPr>
          <a:xfrm>
            <a:off x="2356958" y="3975043"/>
            <a:ext cx="2748661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200" b="1" dirty="0">
                <a:solidFill>
                  <a:schemeClr val="bg1"/>
                </a:solidFill>
              </a:rPr>
              <a:t>მსუბუქი შოკის შემდეგ 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FE066C1-E9F2-4B85-AF3C-C9268959E596}"/>
              </a:ext>
            </a:extLst>
          </p:cNvPr>
          <p:cNvSpPr/>
          <p:nvPr/>
        </p:nvSpPr>
        <p:spPr>
          <a:xfrm>
            <a:off x="641092" y="5864623"/>
            <a:ext cx="1239338" cy="94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BBEF3E-1B37-499D-BF24-CDD10907E46B}"/>
              </a:ext>
            </a:extLst>
          </p:cNvPr>
          <p:cNvSpPr/>
          <p:nvPr/>
        </p:nvSpPr>
        <p:spPr>
          <a:xfrm>
            <a:off x="6532985" y="5692826"/>
            <a:ext cx="1239338" cy="1071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Metin kutusu 15">
            <a:extLst>
              <a:ext uri="{FF2B5EF4-FFF2-40B4-BE49-F238E27FC236}">
                <a16:creationId xmlns:a16="http://schemas.microsoft.com/office/drawing/2014/main" id="{26719EBD-7739-43BE-8588-7C2FC4552F0F}"/>
              </a:ext>
            </a:extLst>
          </p:cNvPr>
          <p:cNvSpPr txBox="1"/>
          <p:nvPr/>
        </p:nvSpPr>
        <p:spPr>
          <a:xfrm>
            <a:off x="3479180" y="980439"/>
            <a:ext cx="59532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სიღარიბის დონე </a:t>
            </a:r>
            <a:r>
              <a:rPr lang="en-GB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( </a:t>
            </a:r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მოსახლეობის %</a:t>
            </a:r>
            <a:r>
              <a:rPr lang="en-GB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,  2.5 </a:t>
            </a:r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$ დღეში სიღარიბის ზღვარი) </a:t>
            </a:r>
            <a:endParaRPr lang="en-GB" sz="12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1" name="TextBox 4">
            <a:extLst>
              <a:ext uri="{FF2B5EF4-FFF2-40B4-BE49-F238E27FC236}">
                <a16:creationId xmlns:a16="http://schemas.microsoft.com/office/drawing/2014/main" id="{533E5887-6F8A-4C30-91BB-B94930A33DE5}"/>
              </a:ext>
            </a:extLst>
          </p:cNvPr>
          <p:cNvSpPr txBox="1"/>
          <p:nvPr/>
        </p:nvSpPr>
        <p:spPr>
          <a:xfrm>
            <a:off x="524786" y="6547893"/>
            <a:ext cx="1126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Source: WMS 2017, weighted, authors’ calculations. Note that the data is not representative at the regional level, hence the reported rates are only indicative. Racha and </a:t>
            </a:r>
            <a:r>
              <a:rPr lang="en-GB" sz="900" i="1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Imreti</a:t>
            </a:r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have the same rates since they were defined as one whole region in WMS 2017. </a:t>
            </a:r>
          </a:p>
        </p:txBody>
      </p:sp>
    </p:spTree>
    <p:extLst>
      <p:ext uri="{BB962C8B-B14F-4D97-AF65-F5344CB8AC3E}">
        <p14:creationId xmlns:p14="http://schemas.microsoft.com/office/powerpoint/2010/main" val="318102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A36C5E6-BB75-48B7-B19F-F05712564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295" y="4104248"/>
            <a:ext cx="5378958" cy="27443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D3AA51-2A75-41F8-B493-9ECEC04405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570" y="3997531"/>
            <a:ext cx="5378958" cy="27443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F7703E-2FA2-4959-862E-F8C547A45B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1937" y="1268244"/>
            <a:ext cx="5378958" cy="2744343"/>
          </a:xfrm>
          <a:prstGeom prst="rect">
            <a:avLst/>
          </a:prstGeom>
        </p:spPr>
      </p:pic>
      <p:sp>
        <p:nvSpPr>
          <p:cNvPr id="22" name="Footer Placeholder 3"/>
          <p:cNvSpPr txBox="1">
            <a:spLocks/>
          </p:cNvSpPr>
          <p:nvPr/>
        </p:nvSpPr>
        <p:spPr>
          <a:xfrm>
            <a:off x="871470" y="1068522"/>
            <a:ext cx="10515600" cy="9218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Low" fontAlgn="base">
              <a:buFont typeface="Arial" panose="020B0604020202020204" pitchFamily="34" charset="0"/>
              <a:buChar char="•"/>
            </a:pPr>
            <a:endParaRPr lang="en-GB" sz="2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AutoShape 1" descr="https://static.wixstatic.com/media/b70f3f_393e11bd4a664750b6e7037f0562617c~mv2.jpg/v1/crop/x_1,y_5,w_1266,h_451/fill/w_1266,h_449,al_c,q_85/b70f3f_393e11bd4a664750b6e7037f0562617c~mv2.webp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" y="94043"/>
            <a:ext cx="1001869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E85D1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800" dirty="0">
                <a:solidFill>
                  <a:schemeClr val="tx1">
                    <a:lumMod val="75000"/>
                  </a:schemeClr>
                </a:solidFill>
              </a:rPr>
              <a:t> გავლენა ბავშვთა სიღარიბეზე რეგიონების მიხევდით </a:t>
            </a:r>
            <a:endParaRPr lang="en-GB" sz="18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200" y="693221"/>
            <a:ext cx="6010613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ssl.gstatic.com/ui/v1/icons/mail/images/cleardot.gif">
            <a:extLst>
              <a:ext uri="{FF2B5EF4-FFF2-40B4-BE49-F238E27FC236}">
                <a16:creationId xmlns:a16="http://schemas.microsoft.com/office/drawing/2014/main" id="{91F38F85-4422-43A8-AC45-107ADE1D1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11985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0A98ED-6BC6-482F-A0D6-2C24D6F54FFB}"/>
              </a:ext>
            </a:extLst>
          </p:cNvPr>
          <p:cNvSpPr/>
          <p:nvPr/>
        </p:nvSpPr>
        <p:spPr>
          <a:xfrm>
            <a:off x="204537" y="757774"/>
            <a:ext cx="119874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chemeClr val="tx1">
                    <a:lumMod val="75000"/>
                  </a:schemeClr>
                </a:solidFill>
              </a:rPr>
              <a:t>სიღარიბის ყველაზე მაღალი ზრდა მოსალოდნელია შიდა ქართლში, აჭარაში, ქვემო ქართლში, სამცხე- ჯავახეთში და გურიაში </a:t>
            </a:r>
            <a:endParaRPr lang="en-GB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425C57-AD62-46A8-8E1A-9B7CAEF775AD}"/>
              </a:ext>
            </a:extLst>
          </p:cNvPr>
          <p:cNvSpPr txBox="1"/>
          <p:nvPr/>
        </p:nvSpPr>
        <p:spPr>
          <a:xfrm>
            <a:off x="5210019" y="1538226"/>
            <a:ext cx="163879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საწყისი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DD2E56-F7A0-4844-A5AE-AACF17F4012B}"/>
              </a:ext>
            </a:extLst>
          </p:cNvPr>
          <p:cNvSpPr txBox="1"/>
          <p:nvPr/>
        </p:nvSpPr>
        <p:spPr>
          <a:xfrm>
            <a:off x="8819581" y="3997531"/>
            <a:ext cx="2748661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>
                <a:solidFill>
                  <a:schemeClr val="bg1"/>
                </a:solidFill>
              </a:rPr>
              <a:t>მძიმე შოკის შემდეგ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ED739D-48D9-4DDC-AF4C-2F256DEE7582}"/>
              </a:ext>
            </a:extLst>
          </p:cNvPr>
          <p:cNvSpPr txBox="1"/>
          <p:nvPr/>
        </p:nvSpPr>
        <p:spPr>
          <a:xfrm>
            <a:off x="2356958" y="3975043"/>
            <a:ext cx="2748661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bg1"/>
                </a:solidFill>
              </a:rPr>
              <a:t>მსუბუქი შოკის შემდეგ 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FE066C1-E9F2-4B85-AF3C-C9268959E596}"/>
              </a:ext>
            </a:extLst>
          </p:cNvPr>
          <p:cNvSpPr/>
          <p:nvPr/>
        </p:nvSpPr>
        <p:spPr>
          <a:xfrm>
            <a:off x="641092" y="5864623"/>
            <a:ext cx="1239338" cy="94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BBEF3E-1B37-499D-BF24-CDD10907E46B}"/>
              </a:ext>
            </a:extLst>
          </p:cNvPr>
          <p:cNvSpPr/>
          <p:nvPr/>
        </p:nvSpPr>
        <p:spPr>
          <a:xfrm>
            <a:off x="6532985" y="5692826"/>
            <a:ext cx="1239338" cy="1071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etin kutusu 15">
            <a:extLst>
              <a:ext uri="{FF2B5EF4-FFF2-40B4-BE49-F238E27FC236}">
                <a16:creationId xmlns:a16="http://schemas.microsoft.com/office/drawing/2014/main" id="{26719EBD-7739-43BE-8588-7C2FC4552F0F}"/>
              </a:ext>
            </a:extLst>
          </p:cNvPr>
          <p:cNvSpPr txBox="1"/>
          <p:nvPr/>
        </p:nvSpPr>
        <p:spPr>
          <a:xfrm>
            <a:off x="2688843" y="1134698"/>
            <a:ext cx="70458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ბავშვთა სიღარიბის დონე (ბავშვების %</a:t>
            </a:r>
            <a:r>
              <a:rPr lang="en-GB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, </a:t>
            </a:r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2.5 $ დღეში სიღარიბის ზღვარი)</a:t>
            </a:r>
            <a:endParaRPr lang="en-GB" sz="12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1" name="TextBox 4">
            <a:extLst>
              <a:ext uri="{FF2B5EF4-FFF2-40B4-BE49-F238E27FC236}">
                <a16:creationId xmlns:a16="http://schemas.microsoft.com/office/drawing/2014/main" id="{533E5887-6F8A-4C30-91BB-B94930A33DE5}"/>
              </a:ext>
            </a:extLst>
          </p:cNvPr>
          <p:cNvSpPr txBox="1"/>
          <p:nvPr/>
        </p:nvSpPr>
        <p:spPr>
          <a:xfrm>
            <a:off x="641092" y="6480758"/>
            <a:ext cx="932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Source: WMS 2017, weighted, authors’ calculations. Note that the data is not representative at the regional level, hence the reported rates are only indicative. Racha and </a:t>
            </a:r>
            <a:r>
              <a:rPr lang="en-GB" sz="900" i="1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Imreti</a:t>
            </a:r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 have the same rates since they were defined as one whole region in WMS 2017. </a:t>
            </a:r>
          </a:p>
        </p:txBody>
      </p:sp>
    </p:spTree>
    <p:extLst>
      <p:ext uri="{BB962C8B-B14F-4D97-AF65-F5344CB8AC3E}">
        <p14:creationId xmlns:p14="http://schemas.microsoft.com/office/powerpoint/2010/main" val="216630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 txBox="1">
            <a:spLocks/>
          </p:cNvSpPr>
          <p:nvPr/>
        </p:nvSpPr>
        <p:spPr>
          <a:xfrm>
            <a:off x="871470" y="1068522"/>
            <a:ext cx="10515600" cy="9218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Low" fontAlgn="base">
              <a:buFont typeface="Arial" panose="020B0604020202020204" pitchFamily="34" charset="0"/>
              <a:buChar char="•"/>
            </a:pPr>
            <a:endParaRPr lang="en-GB" sz="2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AutoShape 1" descr="https://static.wixstatic.com/media/b70f3f_393e11bd4a664750b6e7037f0562617c~mv2.jpg/v1/crop/x_1,y_5,w_1266,h_451/fill/w_1266,h_449,al_c,q_85/b70f3f_393e11bd4a664750b6e7037f0562617c~mv2.webp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" y="94043"/>
            <a:ext cx="1001869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E85D1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2000" dirty="0">
                <a:solidFill>
                  <a:schemeClr val="tx1">
                    <a:lumMod val="75000"/>
                  </a:schemeClr>
                </a:solidFill>
              </a:rPr>
              <a:t>ფულადი ტრანსფერების გავლენა მსუბუქი შოკის შემდეგ</a:t>
            </a:r>
            <a:endParaRPr lang="en-GB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200" y="693221"/>
            <a:ext cx="6010613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ssl.gstatic.com/ui/v1/icons/mail/images/cleardot.gif">
            <a:extLst>
              <a:ext uri="{FF2B5EF4-FFF2-40B4-BE49-F238E27FC236}">
                <a16:creationId xmlns:a16="http://schemas.microsoft.com/office/drawing/2014/main" id="{91F38F85-4422-43A8-AC45-107ADE1D1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11985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0A98ED-6BC6-482F-A0D6-2C24D6F54FFB}"/>
              </a:ext>
            </a:extLst>
          </p:cNvPr>
          <p:cNvSpPr/>
          <p:nvPr/>
        </p:nvSpPr>
        <p:spPr>
          <a:xfrm>
            <a:off x="838200" y="869534"/>
            <a:ext cx="109561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ვერცერთი დაბალი ტრანსფერის სცენარი ვერ დააბრუნებს სიღარიბის დონეს საწყის მაჩვენებელზე</a:t>
            </a:r>
          </a:p>
          <a:p>
            <a:r>
              <a:rPr lang="ka-GE" sz="1400" dirty="0">
                <a:solidFill>
                  <a:srgbClr val="00206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მაღალი ფულადი ტრანსფერის სცენარი, რომელიც გამიზნულია </a:t>
            </a:r>
            <a:r>
              <a:rPr lang="en-US" sz="1400" dirty="0">
                <a:solidFill>
                  <a:srgbClr val="002060"/>
                </a:solidFill>
              </a:rPr>
              <a:t>TSA-</a:t>
            </a:r>
            <a:r>
              <a:rPr lang="ka-GE" sz="1400" dirty="0">
                <a:solidFill>
                  <a:srgbClr val="002060"/>
                </a:solidFill>
              </a:rPr>
              <a:t>ს არ მიმღები, უღარიბესი 40%-ისთვის </a:t>
            </a:r>
            <a:r>
              <a:rPr lang="en-US" sz="1400" dirty="0">
                <a:solidFill>
                  <a:srgbClr val="002060"/>
                </a:solidFill>
              </a:rPr>
              <a:t>(Sc 2a)</a:t>
            </a:r>
            <a:r>
              <a:rPr lang="ka-GE" sz="1400" dirty="0">
                <a:solidFill>
                  <a:srgbClr val="002060"/>
                </a:solidFill>
              </a:rPr>
              <a:t> და ბავშვის უნივერსალური </a:t>
            </a:r>
            <a:r>
              <a:rPr lang="ka-GE" sz="1400" dirty="0" err="1">
                <a:solidFill>
                  <a:srgbClr val="002060"/>
                </a:solidFill>
              </a:rPr>
              <a:t>ბენეფიტები</a:t>
            </a:r>
            <a:r>
              <a:rPr lang="ka-GE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 0-17 </a:t>
            </a:r>
            <a:r>
              <a:rPr lang="ka-GE" sz="1400" dirty="0">
                <a:solidFill>
                  <a:srgbClr val="002060"/>
                </a:solidFill>
              </a:rPr>
              <a:t>წლის ბავშვებისთვის</a:t>
            </a:r>
            <a:r>
              <a:rPr lang="en-US" sz="1400" dirty="0">
                <a:solidFill>
                  <a:srgbClr val="002060"/>
                </a:solidFill>
              </a:rPr>
              <a:t> (Sc 3b) </a:t>
            </a:r>
            <a:r>
              <a:rPr lang="ka-GE" sz="1400" dirty="0">
                <a:solidFill>
                  <a:srgbClr val="002060"/>
                </a:solidFill>
              </a:rPr>
              <a:t>სიღარიბის დონეს საწყისთან შედარებით შეამცირებს</a:t>
            </a:r>
            <a:r>
              <a:rPr lang="ka-GE" dirty="0">
                <a:solidFill>
                  <a:srgbClr val="002060"/>
                </a:solidFill>
              </a:rPr>
              <a:t>. 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23" name="TextBox 4"/>
          <p:cNvSpPr txBox="1"/>
          <p:nvPr/>
        </p:nvSpPr>
        <p:spPr>
          <a:xfrm>
            <a:off x="1467855" y="6452355"/>
            <a:ext cx="93228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Source: WMS 2017, weighted, authors’ calculations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EC39CA-B762-471A-99C9-90A009E12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114327"/>
              </p:ext>
            </p:extLst>
          </p:nvPr>
        </p:nvGraphicFramePr>
        <p:xfrm>
          <a:off x="712269" y="2091861"/>
          <a:ext cx="10799554" cy="455226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114597">
                  <a:extLst>
                    <a:ext uri="{9D8B030D-6E8A-4147-A177-3AD203B41FA5}">
                      <a16:colId xmlns:a16="http://schemas.microsoft.com/office/drawing/2014/main" val="2361954631"/>
                    </a:ext>
                  </a:extLst>
                </a:gridCol>
                <a:gridCol w="725004">
                  <a:extLst>
                    <a:ext uri="{9D8B030D-6E8A-4147-A177-3AD203B41FA5}">
                      <a16:colId xmlns:a16="http://schemas.microsoft.com/office/drawing/2014/main" val="277811609"/>
                    </a:ext>
                  </a:extLst>
                </a:gridCol>
                <a:gridCol w="725004">
                  <a:extLst>
                    <a:ext uri="{9D8B030D-6E8A-4147-A177-3AD203B41FA5}">
                      <a16:colId xmlns:a16="http://schemas.microsoft.com/office/drawing/2014/main" val="2939434475"/>
                    </a:ext>
                  </a:extLst>
                </a:gridCol>
                <a:gridCol w="951568">
                  <a:extLst>
                    <a:ext uri="{9D8B030D-6E8A-4147-A177-3AD203B41FA5}">
                      <a16:colId xmlns:a16="http://schemas.microsoft.com/office/drawing/2014/main" val="3490622613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3780435099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1160084281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3725485244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939039365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795093710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75685045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3275897106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4261823376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2519473720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3874368479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4012565399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1796747445"/>
                    </a:ext>
                  </a:extLst>
                </a:gridCol>
                <a:gridCol w="483337">
                  <a:extLst>
                    <a:ext uri="{9D8B030D-6E8A-4147-A177-3AD203B41FA5}">
                      <a16:colId xmlns:a16="http://schemas.microsoft.com/office/drawing/2014/main" val="2816474552"/>
                    </a:ext>
                  </a:extLst>
                </a:gridCol>
              </a:tblGrid>
              <a:tr h="141785"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ka-GE" sz="800" b="1" u="none" strike="noStrike" dirty="0">
                          <a:effectLst/>
                        </a:rPr>
                        <a:t>მცირე ტრანსფერი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ka-GE" sz="800" b="1" u="none" strike="noStrike" dirty="0">
                          <a:effectLst/>
                        </a:rPr>
                        <a:t>მაღალი ტრანსფერი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276077"/>
                  </a:ext>
                </a:extLst>
              </a:tr>
              <a:tr h="2395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800" b="1" u="none" strike="noStrike" dirty="0">
                          <a:effectLst/>
                        </a:rPr>
                        <a:t>საწყისი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800" b="1" u="none" strike="noStrike" dirty="0">
                          <a:effectLst/>
                        </a:rPr>
                        <a:t>მსუბუქი შოკის შემდეგ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Sc 2a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2b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3a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Sc 3b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2a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2b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3a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3b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954894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u="none" strike="noStrike" dirty="0">
                          <a:effectLst/>
                        </a:rPr>
                        <a:t>სიღარიბე და უთანასწორობა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356773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21.7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22.1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23.3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35742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7.0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7.1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7.3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924551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3.4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3.3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153732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 dirty="0">
                          <a:effectLst/>
                        </a:rPr>
                        <a:t>ბავშვთა სიღარიბე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32.8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28.9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31.1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27.2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32.6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31.4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32.6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390529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34.5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34.8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36.0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310934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u="none" strike="noStrike" dirty="0">
                          <a:effectLst/>
                        </a:rPr>
                        <a:t>დაფარვა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567313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მოსახლეობის დაფარვა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28.0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56.5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712198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ბავშვების დაფარვა </a:t>
                      </a:r>
                      <a:r>
                        <a:rPr lang="en-US" sz="800" u="none" strike="noStrike" dirty="0">
                          <a:effectLst/>
                        </a:rPr>
                        <a:t>(0-17 </a:t>
                      </a:r>
                      <a:r>
                        <a:rPr lang="ka-GE" sz="800" u="none" strike="noStrike" dirty="0" err="1">
                          <a:effectLst/>
                        </a:rPr>
                        <a:t>წწ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29.8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100.0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4.3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425359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66.1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66.8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66.1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31919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84.1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62.4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435036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55.9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436063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52.9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52.9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983283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46.8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732827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უღარიბესი</a:t>
                      </a:r>
                      <a:r>
                        <a:rPr lang="en-US" sz="800" u="none" strike="noStrike" dirty="0">
                          <a:effectLst/>
                        </a:rPr>
                        <a:t> 40%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75.2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41.1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64.6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75.2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41.1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012951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ბენეფიტის</a:t>
                      </a:r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სიხშირე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62159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43.1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23.6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62.7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349879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56.9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56.1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20.8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74332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19.2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13.4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628635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18.5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680812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17.9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576334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u="none" strike="noStrike" dirty="0">
                          <a:effectLst/>
                        </a:rPr>
                        <a:t>ხარჯები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964571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 dirty="0">
                          <a:effectLst/>
                        </a:rPr>
                        <a:t>საშუალო ტრანსფერი შინამეურნეობაზე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52.9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51.1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570414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საშუალო ტრანსფერი ბავშვზე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9.9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10.6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41.7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14.9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325908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თითოეული ბავშვის წვდომის ხარჯი </a:t>
                      </a:r>
                      <a:r>
                        <a:rPr lang="en-US" sz="800" u="none" strike="noStrike" dirty="0">
                          <a:effectLst/>
                        </a:rPr>
                        <a:t>(0-17 </a:t>
                      </a:r>
                      <a:r>
                        <a:rPr lang="ka-GE" sz="800" u="none" strike="noStrike" dirty="0" err="1">
                          <a:effectLst/>
                        </a:rPr>
                        <a:t>წწ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31.2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66.4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96.4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21846"/>
                  </a:ext>
                </a:extLst>
              </a:tr>
              <a:tr h="141785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თითოეული მოზრდილის წვდომის ხარჯი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13.9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9.1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10.4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21.8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066881"/>
                  </a:ext>
                </a:extLst>
              </a:tr>
              <a:tr h="283570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დამატებითი ხარჯების ჯამი </a:t>
                      </a:r>
                      <a:r>
                        <a:rPr lang="en-US" sz="800" u="none" strike="noStrike" dirty="0">
                          <a:effectLst/>
                        </a:rPr>
                        <a:t>(</a:t>
                      </a:r>
                      <a:r>
                        <a:rPr lang="ka-GE" sz="800" u="none" strike="noStrike" dirty="0">
                          <a:effectLst/>
                        </a:rPr>
                        <a:t>მილიონებში_)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13.5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4.9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20.5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34.2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237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206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DC73BE0A-2CC6-4F13-8F98-58D43B3357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534487"/>
              </p:ext>
            </p:extLst>
          </p:nvPr>
        </p:nvGraphicFramePr>
        <p:xfrm>
          <a:off x="5965097" y="2375178"/>
          <a:ext cx="5307064" cy="4285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411F4177-95B9-4CD7-B084-834AE06356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9857296"/>
              </p:ext>
            </p:extLst>
          </p:nvPr>
        </p:nvGraphicFramePr>
        <p:xfrm>
          <a:off x="71422" y="2373114"/>
          <a:ext cx="5301864" cy="4286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Footer Placeholder 3"/>
          <p:cNvSpPr txBox="1">
            <a:spLocks/>
          </p:cNvSpPr>
          <p:nvPr/>
        </p:nvSpPr>
        <p:spPr>
          <a:xfrm>
            <a:off x="871470" y="1068522"/>
            <a:ext cx="10515600" cy="9218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Low" fontAlgn="base">
              <a:buFont typeface="Arial" panose="020B0604020202020204" pitchFamily="34" charset="0"/>
              <a:buChar char="•"/>
            </a:pPr>
            <a:endParaRPr lang="en-GB" sz="2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AutoShape 1" descr="https://static.wixstatic.com/media/b70f3f_393e11bd4a664750b6e7037f0562617c~mv2.jpg/v1/crop/x_1,y_5,w_1266,h_451/fill/w_1266,h_449,al_c,q_85/b70f3f_393e11bd4a664750b6e7037f0562617c~mv2.webp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" y="94043"/>
            <a:ext cx="1001869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E85D1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rgbClr val="002060"/>
                </a:solidFill>
              </a:rPr>
              <a:t>სიღარიბის შემცირება და ხარჯები: პოლიტიკის სცენარების შედარება </a:t>
            </a:r>
            <a:r>
              <a:rPr lang="en-US" sz="1600" dirty="0">
                <a:solidFill>
                  <a:srgbClr val="002060"/>
                </a:solidFill>
              </a:rPr>
              <a:t>(</a:t>
            </a:r>
            <a:r>
              <a:rPr lang="ka-GE" sz="1600" dirty="0">
                <a:solidFill>
                  <a:srgbClr val="002060"/>
                </a:solidFill>
              </a:rPr>
              <a:t>მსუბუქი შოკი)</a:t>
            </a:r>
            <a:r>
              <a:rPr lang="en-US" sz="1600" dirty="0">
                <a:solidFill>
                  <a:srgbClr val="002060"/>
                </a:solidFill>
              </a:rPr>
              <a:t>  </a:t>
            </a:r>
            <a:endParaRPr lang="en-GB" sz="1600" dirty="0">
              <a:solidFill>
                <a:srgbClr val="00206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200" y="693221"/>
            <a:ext cx="6010613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ssl.gstatic.com/ui/v1/icons/mail/images/cleardot.gif">
            <a:extLst>
              <a:ext uri="{FF2B5EF4-FFF2-40B4-BE49-F238E27FC236}">
                <a16:creationId xmlns:a16="http://schemas.microsoft.com/office/drawing/2014/main" id="{91F38F85-4422-43A8-AC45-107ADE1D1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11985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0A98ED-6BC6-482F-A0D6-2C24D6F54FFB}"/>
              </a:ext>
            </a:extLst>
          </p:cNvPr>
          <p:cNvSpPr/>
          <p:nvPr/>
        </p:nvSpPr>
        <p:spPr>
          <a:xfrm>
            <a:off x="871470" y="796912"/>
            <a:ext cx="10956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</a:rPr>
              <a:t>TSA</a:t>
            </a:r>
            <a:r>
              <a:rPr lang="ka-GE" sz="1200" dirty="0">
                <a:solidFill>
                  <a:srgbClr val="002060"/>
                </a:solidFill>
              </a:rPr>
              <a:t>- ის არ მიმღები, უღარიბესი 40% -ის დახმარება </a:t>
            </a:r>
            <a:r>
              <a:rPr lang="en-US" sz="1200" dirty="0">
                <a:solidFill>
                  <a:srgbClr val="002060"/>
                </a:solidFill>
              </a:rPr>
              <a:t>(Sc 2a)</a:t>
            </a:r>
            <a:r>
              <a:rPr lang="ka-GE" sz="1200" dirty="0">
                <a:solidFill>
                  <a:srgbClr val="002060"/>
                </a:solidFill>
              </a:rPr>
              <a:t> ყველაზე ეფექტურად ამცირებს სიღარიბეს</a:t>
            </a:r>
            <a:r>
              <a:rPr lang="en-US" sz="1200" dirty="0">
                <a:solidFill>
                  <a:srgbClr val="002060"/>
                </a:solidFill>
              </a:rPr>
              <a:t>. </a:t>
            </a:r>
            <a:endParaRPr lang="ka-GE" sz="1200" dirty="0">
              <a:solidFill>
                <a:srgbClr val="00206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dirty="0">
                <a:solidFill>
                  <a:srgbClr val="002060"/>
                </a:solidFill>
              </a:rPr>
              <a:t>5 წლამდე ასაკის საბავშვო, უნივერსალურ </a:t>
            </a:r>
            <a:r>
              <a:rPr lang="ka-GE" sz="1200" dirty="0" err="1">
                <a:solidFill>
                  <a:srgbClr val="002060"/>
                </a:solidFill>
              </a:rPr>
              <a:t>ბენეფიტებს</a:t>
            </a:r>
            <a:r>
              <a:rPr lang="ka-GE" sz="1200" dirty="0">
                <a:solidFill>
                  <a:srgbClr val="002060"/>
                </a:solidFill>
              </a:rPr>
              <a:t> </a:t>
            </a:r>
            <a:r>
              <a:rPr lang="en-US" sz="1200" dirty="0">
                <a:solidFill>
                  <a:srgbClr val="002060"/>
                </a:solidFill>
              </a:rPr>
              <a:t>(Sc 3a)</a:t>
            </a:r>
            <a:r>
              <a:rPr lang="ka-GE" sz="1200" dirty="0">
                <a:solidFill>
                  <a:srgbClr val="002060"/>
                </a:solidFill>
              </a:rPr>
              <a:t> აქვს ყველაზე დაბალი ხარჯი თითოეული ბავშვის მიწვდომისთვის, მაგრამ ასეთივე ეფექტური არ არის სიღარიბის შესამცირებლად.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dirty="0">
                <a:solidFill>
                  <a:srgbClr val="002060"/>
                </a:solidFill>
              </a:rPr>
              <a:t>ტრენდი იგივეა, როცა ტრანსფერი უფრო მაღალია. </a:t>
            </a: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52369" y="1752413"/>
            <a:ext cx="11727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სიღარიბე შემცირდა </a:t>
            </a:r>
            <a:r>
              <a:rPr lang="en-US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(</a:t>
            </a:r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განსხვავება შოკის შემდგომ და ტრანსფერის შემდგომ სიღარიბის დონეებს შორის) </a:t>
            </a:r>
            <a:r>
              <a:rPr lang="en-US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vs </a:t>
            </a:r>
            <a:r>
              <a:rPr lang="ka-GE" sz="12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თითოეული ბავშვის მისაწვდომად გასაწევი ხარჯი </a:t>
            </a:r>
            <a:endParaRPr lang="en-GB" sz="12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AE08C7-CA36-427B-8E9C-6688F5AA622A}"/>
              </a:ext>
            </a:extLst>
          </p:cNvPr>
          <p:cNvSpPr txBox="1"/>
          <p:nvPr/>
        </p:nvSpPr>
        <p:spPr>
          <a:xfrm>
            <a:off x="1714085" y="2096245"/>
            <a:ext cx="1638794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200" b="1" dirty="0">
                <a:solidFill>
                  <a:schemeClr val="bg1"/>
                </a:solidFill>
              </a:rPr>
              <a:t>დაბალი ტრანსფერი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270397-D3E8-415A-94AF-5291C230F85E}"/>
              </a:ext>
            </a:extLst>
          </p:cNvPr>
          <p:cNvSpPr txBox="1"/>
          <p:nvPr/>
        </p:nvSpPr>
        <p:spPr>
          <a:xfrm>
            <a:off x="7702359" y="2011139"/>
            <a:ext cx="1638794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bg1"/>
                </a:solidFill>
              </a:rPr>
              <a:t>მაღალი ტრანსფერი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2FD4A468-5A37-449E-9E97-CF0F8D531E72}"/>
              </a:ext>
            </a:extLst>
          </p:cNvPr>
          <p:cNvSpPr txBox="1"/>
          <p:nvPr/>
        </p:nvSpPr>
        <p:spPr>
          <a:xfrm>
            <a:off x="4912095" y="6592470"/>
            <a:ext cx="93228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Source: WMS 2017, weighted, authors’ calculations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A0AB59-B522-4235-8D38-874DEF27296B}"/>
              </a:ext>
            </a:extLst>
          </p:cNvPr>
          <p:cNvSpPr txBox="1"/>
          <p:nvPr/>
        </p:nvSpPr>
        <p:spPr>
          <a:xfrm>
            <a:off x="3758310" y="3429000"/>
            <a:ext cx="12739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i="1" dirty="0">
                <a:solidFill>
                  <a:schemeClr val="bg1">
                    <a:lumMod val="50000"/>
                  </a:schemeClr>
                </a:solidFill>
              </a:rPr>
              <a:t>წრის ზომა მიუთითებს ხარჯს მილონ ლარში</a:t>
            </a:r>
            <a:endParaRPr lang="en-GB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625C7DD-2EFD-4A02-A635-C602462758BE}"/>
              </a:ext>
            </a:extLst>
          </p:cNvPr>
          <p:cNvCxnSpPr/>
          <p:nvPr/>
        </p:nvCxnSpPr>
        <p:spPr>
          <a:xfrm flipH="1">
            <a:off x="3197321" y="3555347"/>
            <a:ext cx="457200" cy="319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 txBox="1">
            <a:spLocks/>
          </p:cNvSpPr>
          <p:nvPr/>
        </p:nvSpPr>
        <p:spPr>
          <a:xfrm>
            <a:off x="871470" y="1068522"/>
            <a:ext cx="10515600" cy="9218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Low" fontAlgn="base">
              <a:buFont typeface="Arial" panose="020B0604020202020204" pitchFamily="34" charset="0"/>
              <a:buChar char="•"/>
            </a:pPr>
            <a:endParaRPr lang="en-GB" sz="2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AutoShape 1" descr="https://static.wixstatic.com/media/b70f3f_393e11bd4a664750b6e7037f0562617c~mv2.jpg/v1/crop/x_1,y_5,w_1266,h_451/fill/w_1266,h_449,al_c,q_85/b70f3f_393e11bd4a664750b6e7037f0562617c~mv2.webp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" y="94043"/>
            <a:ext cx="1001869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E85D1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800" dirty="0">
                <a:solidFill>
                  <a:srgbClr val="002060"/>
                </a:solidFill>
              </a:rPr>
              <a:t>ტრანსფერების გავლენა მძიმე შოკის შემდეგ 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200" y="693221"/>
            <a:ext cx="6010613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ssl.gstatic.com/ui/v1/icons/mail/images/cleardot.gif">
            <a:extLst>
              <a:ext uri="{FF2B5EF4-FFF2-40B4-BE49-F238E27FC236}">
                <a16:creationId xmlns:a16="http://schemas.microsoft.com/office/drawing/2014/main" id="{91F38F85-4422-43A8-AC45-107ADE1D1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11985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0A98ED-6BC6-482F-A0D6-2C24D6F54FFB}"/>
              </a:ext>
            </a:extLst>
          </p:cNvPr>
          <p:cNvSpPr/>
          <p:nvPr/>
        </p:nvSpPr>
        <p:spPr>
          <a:xfrm>
            <a:off x="871470" y="795774"/>
            <a:ext cx="109561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მძიმე შოკის შემთხვევაში, არც ერთი სცენარი არ არის საკმარისი სიღარიბის საწყის დონეზე დასაბრუნებლად.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სცენარი </a:t>
            </a:r>
            <a:r>
              <a:rPr lang="en-US" sz="1400" dirty="0">
                <a:solidFill>
                  <a:srgbClr val="002060"/>
                </a:solidFill>
              </a:rPr>
              <a:t>Sc 2a</a:t>
            </a:r>
            <a:r>
              <a:rPr lang="ka-GE" sz="1400" dirty="0">
                <a:solidFill>
                  <a:srgbClr val="002060"/>
                </a:solidFill>
              </a:rPr>
              <a:t> რომელიც </a:t>
            </a:r>
            <a:r>
              <a:rPr lang="en-US" sz="1400" dirty="0">
                <a:solidFill>
                  <a:srgbClr val="002060"/>
                </a:solidFill>
              </a:rPr>
              <a:t>TSA</a:t>
            </a:r>
            <a:r>
              <a:rPr lang="ka-GE" sz="1400" dirty="0">
                <a:solidFill>
                  <a:srgbClr val="002060"/>
                </a:solidFill>
              </a:rPr>
              <a:t>-ის არ მიმღებ უღარიბეს 40% უმიზნებს არის ყველაზე წარმატებული სიღარიბის შესამცირებლად.</a:t>
            </a:r>
            <a:endParaRPr lang="en-GB" sz="1400" dirty="0">
              <a:solidFill>
                <a:srgbClr val="002060"/>
              </a:solidFill>
            </a:endParaRPr>
          </a:p>
          <a:p>
            <a:pPr algn="ctr"/>
            <a:endParaRPr lang="en-GB" sz="1400" dirty="0">
              <a:solidFill>
                <a:srgbClr val="002060"/>
              </a:solidFill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D3DF53A3-F810-4653-94B6-70D310D1A88A}"/>
              </a:ext>
            </a:extLst>
          </p:cNvPr>
          <p:cNvSpPr txBox="1"/>
          <p:nvPr/>
        </p:nvSpPr>
        <p:spPr>
          <a:xfrm>
            <a:off x="1358318" y="6627168"/>
            <a:ext cx="93228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Source: WMS 2017, weighted, authors’ calculations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1C0924-A0BC-4B1B-8FB2-B018F1A494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477482"/>
              </p:ext>
            </p:extLst>
          </p:nvPr>
        </p:nvGraphicFramePr>
        <p:xfrm>
          <a:off x="548640" y="1394953"/>
          <a:ext cx="11049798" cy="519046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2163600">
                  <a:extLst>
                    <a:ext uri="{9D8B030D-6E8A-4147-A177-3AD203B41FA5}">
                      <a16:colId xmlns:a16="http://schemas.microsoft.com/office/drawing/2014/main" val="799711022"/>
                    </a:ext>
                  </a:extLst>
                </a:gridCol>
                <a:gridCol w="741805">
                  <a:extLst>
                    <a:ext uri="{9D8B030D-6E8A-4147-A177-3AD203B41FA5}">
                      <a16:colId xmlns:a16="http://schemas.microsoft.com/office/drawing/2014/main" val="1499349954"/>
                    </a:ext>
                  </a:extLst>
                </a:gridCol>
                <a:gridCol w="741805">
                  <a:extLst>
                    <a:ext uri="{9D8B030D-6E8A-4147-A177-3AD203B41FA5}">
                      <a16:colId xmlns:a16="http://schemas.microsoft.com/office/drawing/2014/main" val="403842412"/>
                    </a:ext>
                  </a:extLst>
                </a:gridCol>
                <a:gridCol w="973620">
                  <a:extLst>
                    <a:ext uri="{9D8B030D-6E8A-4147-A177-3AD203B41FA5}">
                      <a16:colId xmlns:a16="http://schemas.microsoft.com/office/drawing/2014/main" val="1024036116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1412223950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679892185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3058360085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3470430312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3676263090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474517189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3130080886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2140949130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954200574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3427047189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1635000775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100777630"/>
                    </a:ext>
                  </a:extLst>
                </a:gridCol>
                <a:gridCol w="494536">
                  <a:extLst>
                    <a:ext uri="{9D8B030D-6E8A-4147-A177-3AD203B41FA5}">
                      <a16:colId xmlns:a16="http://schemas.microsoft.com/office/drawing/2014/main" val="2815915374"/>
                    </a:ext>
                  </a:extLst>
                </a:gridCol>
              </a:tblGrid>
              <a:tr h="153924"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ka-GE" sz="800" b="1" u="none" strike="noStrike" dirty="0">
                          <a:effectLst/>
                        </a:rPr>
                        <a:t>მცირე ტრანსფერი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ka-GE" sz="800" b="1" u="none" strike="noStrike" dirty="0">
                          <a:effectLst/>
                        </a:rPr>
                        <a:t>მაღალი ტრანსფერი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046807"/>
                  </a:ext>
                </a:extLst>
              </a:tr>
              <a:tr h="4023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 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800" b="1" u="none" strike="noStrike" dirty="0">
                          <a:effectLst/>
                        </a:rPr>
                        <a:t>საწყისი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800" b="1" u="none" strike="noStrike" dirty="0">
                          <a:effectLst/>
                        </a:rPr>
                        <a:t>მსუბუქი შოკის შემდეგ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Sc 2a</a:t>
                      </a:r>
                      <a:endParaRPr lang="en-US" sz="8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2b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3a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3b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2a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2b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effectLst/>
                        </a:rPr>
                        <a:t>Sc 3a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3b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effectLst/>
                        </a:rPr>
                        <a:t>Sc 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799908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u="none" strike="noStrike" dirty="0">
                          <a:effectLst/>
                        </a:rPr>
                        <a:t>სიღარიბე და უთანასწორობა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1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22329"/>
                  </a:ext>
                </a:extLst>
              </a:tr>
              <a:tr h="172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21.7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26.3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307260"/>
                  </a:ext>
                </a:extLst>
              </a:tr>
              <a:tr h="172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9.1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355445"/>
                  </a:ext>
                </a:extLst>
              </a:tr>
              <a:tr h="172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046478"/>
                  </a:ext>
                </a:extLst>
              </a:tr>
              <a:tr h="1723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000" u="none" strike="noStrike" dirty="0">
                          <a:effectLst/>
                        </a:rPr>
                        <a:t>ბავშვთა სიღარიბე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37.2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33.7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31.5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38.1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37.2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38.1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466260"/>
                  </a:ext>
                </a:extLst>
              </a:tr>
              <a:tr h="172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Gini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>
                          <a:solidFill>
                            <a:srgbClr val="C00000"/>
                          </a:solidFill>
                          <a:effectLst/>
                        </a:rPr>
                        <a:t>35.2</a:t>
                      </a:r>
                      <a:endParaRPr lang="en-US" sz="800" b="1" i="0" u="none" strike="noStrike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02860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u="none" strike="noStrike" dirty="0">
                          <a:effectLst/>
                        </a:rPr>
                        <a:t>დაფარვა 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334174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მოსახლეობის დაფარვა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28.0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613322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ბავშვების დაფარვა </a:t>
                      </a:r>
                      <a:r>
                        <a:rPr lang="en-US" sz="800" u="none" strike="noStrike" dirty="0">
                          <a:effectLst/>
                        </a:rPr>
                        <a:t>(0-17 </a:t>
                      </a:r>
                      <a:r>
                        <a:rPr lang="ka-GE" sz="800" u="none" strike="noStrike" dirty="0" err="1">
                          <a:effectLst/>
                        </a:rPr>
                        <a:t>წწ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29.9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215027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66.1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66.1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672270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84.1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90721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633763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Q4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52.9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52.9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022198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011649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უღარიბესი</a:t>
                      </a:r>
                      <a:r>
                        <a:rPr lang="en-US" sz="800" u="none" strike="noStrike" dirty="0">
                          <a:effectLst/>
                        </a:rPr>
                        <a:t> 40%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75.2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41.1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75.2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41.1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68929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ბენეფიტის</a:t>
                      </a:r>
                      <a:r>
                        <a:rPr lang="ka-G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სიხშირე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192276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43.1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46.5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55.1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44715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56.9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26.3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56.1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878114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53865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721711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Q5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080344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b="1" u="none" strike="noStrike" dirty="0">
                          <a:effectLst/>
                        </a:rPr>
                        <a:t>ხარჯები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9" marR="4889" marT="488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488716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600" u="none" strike="noStrike" dirty="0">
                          <a:effectLst/>
                        </a:rPr>
                        <a:t>საშუალო ტრანსფერი შინამეურნეობაზე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50.0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52.9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51.1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88.2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61.3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287144"/>
                  </a:ext>
                </a:extLst>
              </a:tr>
              <a:tr h="1539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საშუალო ტრანსფერი ბავშვზე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20.0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41.7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40.1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19.9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14.9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604529"/>
                  </a:ext>
                </a:extLst>
              </a:tr>
              <a:tr h="2700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თითოეული ბავშვის წვდომის ხარჯი </a:t>
                      </a:r>
                      <a:r>
                        <a:rPr lang="en-US" sz="800" u="none" strike="noStrike" dirty="0">
                          <a:effectLst/>
                        </a:rPr>
                        <a:t>(0-17 </a:t>
                      </a:r>
                      <a:r>
                        <a:rPr lang="ka-GE" sz="800" u="none" strike="noStrike" dirty="0" err="1">
                          <a:effectLst/>
                        </a:rPr>
                        <a:t>წწ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48.2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31.2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66.4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24.4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96.4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62.5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132.7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50.0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29.3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404585"/>
                  </a:ext>
                </a:extLst>
              </a:tr>
              <a:tr h="270024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თითოეული მოზრდილის წვდომის ხარჯი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13.9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13.9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6.6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10.3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21.8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18.3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17.4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12.4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806279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algn="l" fontAlgn="ctr"/>
                      <a:r>
                        <a:rPr lang="ka-GE" sz="800" u="none" strike="noStrike" dirty="0">
                          <a:effectLst/>
                        </a:rPr>
                        <a:t>დამატებითი ხარჯების ჯამი </a:t>
                      </a:r>
                      <a:r>
                        <a:rPr lang="en-US" sz="800" u="none" strike="noStrike" dirty="0">
                          <a:effectLst/>
                        </a:rPr>
                        <a:t>(</a:t>
                      </a:r>
                      <a:r>
                        <a:rPr lang="ka-GE" sz="800" u="none" strike="noStrike" dirty="0">
                          <a:effectLst/>
                        </a:rPr>
                        <a:t>მილიონებში_)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13.5</a:t>
                      </a:r>
                      <a:endParaRPr lang="en-US" sz="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5.5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20.5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0.7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11.6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4.1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27.0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9.2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>
                          <a:effectLst/>
                        </a:rPr>
                        <a:t>34.2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u="none" strike="noStrike" dirty="0">
                          <a:effectLst/>
                        </a:rPr>
                        <a:t>0.9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9" marR="4889" marT="4889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30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52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1F2E95DA-AF85-46BE-BB98-7C02164B24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636298"/>
              </p:ext>
            </p:extLst>
          </p:nvPr>
        </p:nvGraphicFramePr>
        <p:xfrm>
          <a:off x="152024" y="2248391"/>
          <a:ext cx="5330511" cy="4521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F259E657-82A4-47F0-A34A-1E901EDD21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1412780"/>
              </p:ext>
            </p:extLst>
          </p:nvPr>
        </p:nvGraphicFramePr>
        <p:xfrm>
          <a:off x="6086990" y="2406872"/>
          <a:ext cx="5332527" cy="4358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Footer Placeholder 3"/>
          <p:cNvSpPr txBox="1">
            <a:spLocks/>
          </p:cNvSpPr>
          <p:nvPr/>
        </p:nvSpPr>
        <p:spPr>
          <a:xfrm>
            <a:off x="871470" y="1068522"/>
            <a:ext cx="10515600" cy="9218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Low" fontAlgn="base">
              <a:buFont typeface="Arial" panose="020B0604020202020204" pitchFamily="34" charset="0"/>
              <a:buChar char="•"/>
            </a:pPr>
            <a:endParaRPr lang="en-GB" sz="20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AutoShape 1" descr="https://static.wixstatic.com/media/b70f3f_393e11bd4a664750b6e7037f0562617c~mv2.jpg/v1/crop/x_1,y_5,w_1266,h_451/fill/w_1266,h_449,al_c,q_85/b70f3f_393e11bd4a664750b6e7037f0562617c~mv2.webp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200" y="94043"/>
            <a:ext cx="1001869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 b="1">
                <a:solidFill>
                  <a:srgbClr val="E85D1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600" dirty="0">
                <a:solidFill>
                  <a:srgbClr val="002060"/>
                </a:solidFill>
              </a:rPr>
              <a:t>სიღარიბის შემცირება და ხარჯები</a:t>
            </a:r>
            <a:r>
              <a:rPr lang="en-US" sz="1600" dirty="0">
                <a:solidFill>
                  <a:srgbClr val="002060"/>
                </a:solidFill>
              </a:rPr>
              <a:t>:</a:t>
            </a:r>
            <a:r>
              <a:rPr lang="ka-GE" sz="1600" dirty="0">
                <a:solidFill>
                  <a:srgbClr val="002060"/>
                </a:solidFill>
              </a:rPr>
              <a:t> პოლიტიკის სცენარების შედარება (მძიმე შოკი </a:t>
            </a:r>
            <a:r>
              <a:rPr lang="en-US" sz="1600" dirty="0">
                <a:solidFill>
                  <a:srgbClr val="002060"/>
                </a:solidFill>
              </a:rPr>
              <a:t>)  </a:t>
            </a:r>
            <a:endParaRPr lang="en-GB" sz="1600" dirty="0">
              <a:solidFill>
                <a:srgbClr val="00206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838200" y="693221"/>
            <a:ext cx="6010613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s://ssl.gstatic.com/ui/v1/icons/mail/images/cleardot.gif">
            <a:extLst>
              <a:ext uri="{FF2B5EF4-FFF2-40B4-BE49-F238E27FC236}">
                <a16:creationId xmlns:a16="http://schemas.microsoft.com/office/drawing/2014/main" id="{91F38F85-4422-43A8-AC45-107ADE1D1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119856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60A98ED-6BC6-482F-A0D6-2C24D6F54FFB}"/>
              </a:ext>
            </a:extLst>
          </p:cNvPr>
          <p:cNvSpPr/>
          <p:nvPr/>
        </p:nvSpPr>
        <p:spPr>
          <a:xfrm>
            <a:off x="838200" y="869534"/>
            <a:ext cx="109561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400" dirty="0">
                <a:solidFill>
                  <a:srgbClr val="002060"/>
                </a:solidFill>
              </a:rPr>
              <a:t>ისევე როგორც მსუბუქი შოკის შემთხვევაში, </a:t>
            </a:r>
            <a:r>
              <a:rPr lang="en-US" sz="1400" dirty="0">
                <a:solidFill>
                  <a:srgbClr val="002060"/>
                </a:solidFill>
              </a:rPr>
              <a:t>TSA</a:t>
            </a:r>
            <a:r>
              <a:rPr lang="ka-GE" sz="1400" dirty="0">
                <a:solidFill>
                  <a:srgbClr val="002060"/>
                </a:solidFill>
              </a:rPr>
              <a:t>-ის არ მიმღები, უღარიბესი 40%-ის დახმარება სიღარიბეს </a:t>
            </a:r>
            <a:r>
              <a:rPr lang="ka-GE" sz="1400" b="1" dirty="0">
                <a:solidFill>
                  <a:srgbClr val="002060"/>
                </a:solidFill>
              </a:rPr>
              <a:t>ყველაზე  მაღალი მაჩვენებლებით ამცირებს</a:t>
            </a:r>
            <a:endParaRPr lang="en-GB" sz="1400" b="1" dirty="0">
              <a:solidFill>
                <a:srgbClr val="002060"/>
              </a:solidFill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452369" y="1477769"/>
            <a:ext cx="11727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i="1" dirty="0">
                <a:solidFill>
                  <a:srgbClr val="002060"/>
                </a:solidFill>
              </a:rPr>
              <a:t>სიღარიბე შემცირება (განსხვავება შოკის შემდგომ და ტრანსფერის შემდგომ სიღარიბის დონეებს შორის) </a:t>
            </a:r>
            <a:r>
              <a:rPr lang="en-US" sz="1600" i="1" dirty="0">
                <a:solidFill>
                  <a:srgbClr val="002060"/>
                </a:solidFill>
              </a:rPr>
              <a:t>vs </a:t>
            </a:r>
            <a:r>
              <a:rPr lang="ka-GE" sz="1600" i="1" dirty="0">
                <a:solidFill>
                  <a:srgbClr val="002060"/>
                </a:solidFill>
              </a:rPr>
              <a:t>თითოეული ბავშვის მისაწვდომად გასაწევი ხარჯი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AE08C7-CA36-427B-8E9C-6688F5AA622A}"/>
              </a:ext>
            </a:extLst>
          </p:cNvPr>
          <p:cNvSpPr txBox="1"/>
          <p:nvPr/>
        </p:nvSpPr>
        <p:spPr>
          <a:xfrm>
            <a:off x="1246910" y="2154033"/>
            <a:ext cx="1638794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bg1"/>
                </a:solidFill>
              </a:rPr>
              <a:t>მცირე ტრანსფერი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270397-D3E8-415A-94AF-5291C230F85E}"/>
              </a:ext>
            </a:extLst>
          </p:cNvPr>
          <p:cNvSpPr txBox="1"/>
          <p:nvPr/>
        </p:nvSpPr>
        <p:spPr>
          <a:xfrm>
            <a:off x="7565485" y="2154033"/>
            <a:ext cx="1638794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bg1"/>
                </a:solidFill>
              </a:rPr>
              <a:t>მაღალი ტრანსფერი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12374466-661D-45EC-BE06-EE2569BF174F}"/>
              </a:ext>
            </a:extLst>
          </p:cNvPr>
          <p:cNvSpPr txBox="1"/>
          <p:nvPr/>
        </p:nvSpPr>
        <p:spPr>
          <a:xfrm>
            <a:off x="4358372" y="6648541"/>
            <a:ext cx="93228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Source: WMS 2017, weighted, authors’ calculations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695247-7D92-4CC5-9CF1-ADD92EE6A785}"/>
              </a:ext>
            </a:extLst>
          </p:cNvPr>
          <p:cNvSpPr txBox="1"/>
          <p:nvPr/>
        </p:nvSpPr>
        <p:spPr>
          <a:xfrm>
            <a:off x="4813069" y="2523365"/>
            <a:ext cx="127392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i="1" dirty="0">
                <a:solidFill>
                  <a:schemeClr val="bg1">
                    <a:lumMod val="50000"/>
                  </a:schemeClr>
                </a:solidFill>
              </a:rPr>
              <a:t>წრის ზომა მიუთითებს ხარჯს მილონ ლარში</a:t>
            </a:r>
            <a:endParaRPr lang="en-GB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B10E823-A7EA-4D82-84A9-02F820C4FB1E}"/>
              </a:ext>
            </a:extLst>
          </p:cNvPr>
          <p:cNvCxnSpPr/>
          <p:nvPr/>
        </p:nvCxnSpPr>
        <p:spPr>
          <a:xfrm flipH="1">
            <a:off x="4256116" y="2847602"/>
            <a:ext cx="457200" cy="319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89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შედეგები </a:t>
            </a: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0900246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შემოსავლის მოდელირებული შოკი იწვევს სიღარიბის დონის ზრდას.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სიღარიბე გაიზრდება  26.0 პროცენტამდე მსუბუქი შოკის შედეგად და 30.9 პროცენტამდე მძიმე შოკის შედეგად. უკიდურესი სიღარიბე გაიზრდება 6.6 პროცენტამდე მსუბუქი შოკის შედეგად  და 9.5 პროცენტამდე მძიმე შოკის შედეგად.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საწყისი 27.6%-იდან ბავშვთა სიღარიბე გაიზრდება 32.8 %მდე მსუბუქი შოკის შემთხვევაში და 38.2 %-მდე მძიმე შოკის შემთხვევაში,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ფულადი დახმარება ხელს უწყობს სიღარიბის შემსუბუქებას: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ფულადი ტრანსფერები </a:t>
            </a:r>
            <a:r>
              <a:rPr lang="en-US" sz="1600" dirty="0">
                <a:solidFill>
                  <a:srgbClr val="002060"/>
                </a:solidFill>
              </a:rPr>
              <a:t>TSA-</a:t>
            </a:r>
            <a:r>
              <a:rPr lang="ka-GE" sz="1600" dirty="0">
                <a:solidFill>
                  <a:srgbClr val="002060"/>
                </a:solidFill>
              </a:rPr>
              <a:t>ის არ მიმღები, უღარიბესი 40% ისთვის (</a:t>
            </a:r>
            <a:r>
              <a:rPr lang="en-US" sz="1600" dirty="0">
                <a:solidFill>
                  <a:srgbClr val="002060"/>
                </a:solidFill>
              </a:rPr>
              <a:t>Sc 2a) </a:t>
            </a:r>
            <a:r>
              <a:rPr lang="ka-GE" sz="1600" dirty="0">
                <a:solidFill>
                  <a:srgbClr val="002060"/>
                </a:solidFill>
              </a:rPr>
              <a:t>ყველაზე წარმატებული იქნება სიღარიბის შესამცირებლად. ეს არის ხარჯის განაწილების ფუნქცია (</a:t>
            </a:r>
            <a:r>
              <a:rPr lang="en-US" sz="1600" dirty="0">
                <a:solidFill>
                  <a:srgbClr val="002060"/>
                </a:solidFill>
              </a:rPr>
              <a:t>function of  the expenditure distribution):  </a:t>
            </a:r>
            <a:r>
              <a:rPr lang="ka-GE" sz="1600" dirty="0">
                <a:solidFill>
                  <a:srgbClr val="002060"/>
                </a:solidFill>
              </a:rPr>
              <a:t>სიღარიბისადმი მოწყვლადობის მაღალი დონე და სიღარიბის ზღვარს ზემოთ შინამეურნეობების მაღალი პროცენტი.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ზღვრული სცენარები  (</a:t>
            </a:r>
            <a:r>
              <a:rPr lang="en-US" sz="1600" dirty="0">
                <a:solidFill>
                  <a:srgbClr val="002060"/>
                </a:solidFill>
              </a:rPr>
              <a:t>Sc 1 and Sc4), </a:t>
            </a:r>
            <a:r>
              <a:rPr lang="ka-GE" sz="1600" dirty="0">
                <a:solidFill>
                  <a:srgbClr val="002060"/>
                </a:solidFill>
              </a:rPr>
              <a:t>რომელებიც </a:t>
            </a:r>
            <a:r>
              <a:rPr lang="en-US" sz="1600" dirty="0">
                <a:solidFill>
                  <a:srgbClr val="002060"/>
                </a:solidFill>
              </a:rPr>
              <a:t>TSA-</a:t>
            </a:r>
            <a:r>
              <a:rPr lang="ka-GE" sz="1600" dirty="0">
                <a:solidFill>
                  <a:srgbClr val="002060"/>
                </a:solidFill>
              </a:rPr>
              <a:t>ის მიმღებების მცირე პროცენტს უმიზნებს ყველაზე ნაკლებ ხარჯიანია, მაგრამ ასევე ყველაზე ნაკლებ ეფექტური სიღარიბის შესამცირებლად.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უნივერსალური საბავშვო </a:t>
            </a:r>
            <a:r>
              <a:rPr lang="ka-GE" sz="1600" dirty="0" err="1">
                <a:solidFill>
                  <a:srgbClr val="002060"/>
                </a:solidFill>
              </a:rPr>
              <a:t>ბენეფიტები</a:t>
            </a:r>
            <a:r>
              <a:rPr lang="ka-GE" sz="1600" dirty="0">
                <a:solidFill>
                  <a:srgbClr val="002060"/>
                </a:solidFill>
              </a:rPr>
              <a:t> 0-17 წლამდე ბავშებისთვის (</a:t>
            </a:r>
            <a:r>
              <a:rPr lang="en-US" sz="1600" dirty="0">
                <a:solidFill>
                  <a:srgbClr val="002060"/>
                </a:solidFill>
              </a:rPr>
              <a:t>Sc 3b) </a:t>
            </a:r>
            <a:r>
              <a:rPr lang="ka-GE" sz="1600" dirty="0">
                <a:solidFill>
                  <a:srgbClr val="002060"/>
                </a:solidFill>
              </a:rPr>
              <a:t>ამცირებს სიღარიბეს და ხარჯ ეფექტურია თითოეული ბავშვის მისაწვდომად გასაწევი ხარჯის მიხედვით, თუმცა ასევე ყველაზე ძვირი სცენარია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ფულადი დახმარებების დონეებს მნიშვნელობა აქვს: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მსუბუქი შოკის შემთხვევაშიც კი, დაბალი ტრანსფერის სცენარი არ არის საკმარისი სიღარიბის საწყის დონეზე დასაბრუნებლად.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მძიმე შოკის შემთხვევაში, არც დაბალი და არც მაღალი ტრანსფერი საკმარისი არ არის სიღარიბის საწყის დონეზე დასაბრუნებლად. ტრანსფერების უფრო მაღალი დონე იქნება საჭირო სიღარიბის საწყის დონეზე დასაბრუნებლად მძიმე შოკის შემთხვევაში. </a:t>
            </a: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442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პრეზენტაციის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/>
              <a:t>მონახაზი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US" sz="4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795654" y="1849121"/>
            <a:ext cx="11396345" cy="3992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2060"/>
                </a:solidFill>
              </a:rPr>
              <a:t>მიკრო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სიმულაციის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მოდელი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სიღარიბეზე</a:t>
            </a:r>
            <a:r>
              <a:rPr lang="en-US" sz="2800" dirty="0">
                <a:solidFill>
                  <a:srgbClr val="002060"/>
                </a:solidFill>
              </a:rPr>
              <a:t>, </a:t>
            </a:r>
            <a:r>
              <a:rPr lang="en-US" sz="2800" dirty="0" err="1">
                <a:solidFill>
                  <a:srgbClr val="002060"/>
                </a:solidFill>
              </a:rPr>
              <a:t>მათ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შორის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ბავშვთა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სიღარიბეზე</a:t>
            </a:r>
            <a:r>
              <a:rPr lang="en-US" sz="2800" dirty="0">
                <a:solidFill>
                  <a:srgbClr val="002060"/>
                </a:solidFill>
              </a:rPr>
              <a:t> COVID-19– </a:t>
            </a:r>
            <a:r>
              <a:rPr lang="en-US" sz="2800" dirty="0" err="1">
                <a:solidFill>
                  <a:srgbClr val="002060"/>
                </a:solidFill>
              </a:rPr>
              <a:t>ის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გავლენის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დასადგენად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საქართველოში</a:t>
            </a:r>
            <a:r>
              <a:rPr lang="en-US" sz="2800" dirty="0">
                <a:solidFill>
                  <a:srgbClr val="002060"/>
                </a:solidFill>
              </a:rPr>
              <a:t> (</a:t>
            </a:r>
            <a:r>
              <a:rPr lang="en-US" sz="2800" dirty="0" err="1">
                <a:solidFill>
                  <a:srgbClr val="002060"/>
                </a:solidFill>
              </a:rPr>
              <a:t>მაისი-ივნისი</a:t>
            </a:r>
            <a:r>
              <a:rPr lang="en-US" sz="2800" dirty="0">
                <a:solidFill>
                  <a:srgbClr val="002060"/>
                </a:solidFill>
              </a:rPr>
              <a:t>, 2020)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2C2C2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საქართველოს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სოციალური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დაცვის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სისტემის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მზაობის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შეფასება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აპრილი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მაისი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, 2020)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2C2C2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ოჯახების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კეთილდღეობაზე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COVID-19–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ის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გავლენაზე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რეალურ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დროში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დაკვირვება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ივლისი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2020-2021)</a:t>
            </a: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1300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0900246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4000" b="1" dirty="0">
                <a:solidFill>
                  <a:srgbClr val="00B0F0"/>
                </a:solidFill>
              </a:rPr>
              <a:t>საქართველოს სოციალური დაცვის სისტემის მზაობის შეფასება (</a:t>
            </a:r>
            <a:r>
              <a:rPr lang="en-US" sz="4000" b="1" dirty="0">
                <a:solidFill>
                  <a:srgbClr val="00B0F0"/>
                </a:solidFill>
              </a:rPr>
              <a:t>SRSP)</a:t>
            </a:r>
            <a:br>
              <a:rPr lang="en-US" sz="4000" b="1" dirty="0">
                <a:solidFill>
                  <a:srgbClr val="00B0F0"/>
                </a:solidFill>
              </a:rPr>
            </a:br>
            <a:endParaRPr lang="ka-GE" sz="4000" b="1" dirty="0">
              <a:solidFill>
                <a:srgbClr val="00B0F0"/>
              </a:solidFill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97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en-US" cap="none" dirty="0" err="1"/>
              <a:t>საქართველოს</a:t>
            </a:r>
            <a:r>
              <a:rPr lang="en-US" cap="none" dirty="0"/>
              <a:t> </a:t>
            </a:r>
            <a:r>
              <a:rPr lang="en-US" cap="none" dirty="0" err="1"/>
              <a:t>სოციალური</a:t>
            </a:r>
            <a:r>
              <a:rPr lang="en-US" cap="none" dirty="0"/>
              <a:t> </a:t>
            </a:r>
            <a:r>
              <a:rPr lang="en-US" cap="none" dirty="0" err="1"/>
              <a:t>დაცვის</a:t>
            </a:r>
            <a:r>
              <a:rPr lang="en-US" cap="none" dirty="0"/>
              <a:t> </a:t>
            </a:r>
            <a:r>
              <a:rPr lang="en-US" cap="none" dirty="0" err="1"/>
              <a:t>სისტემის</a:t>
            </a:r>
            <a:r>
              <a:rPr lang="en-US" cap="none" dirty="0"/>
              <a:t> </a:t>
            </a:r>
            <a:r>
              <a:rPr lang="en-US" cap="none" dirty="0" err="1"/>
              <a:t>მზაობის</a:t>
            </a:r>
            <a:r>
              <a:rPr lang="en-US" cap="none" dirty="0"/>
              <a:t> </a:t>
            </a:r>
            <a:r>
              <a:rPr lang="en-US" cap="none" dirty="0" err="1"/>
              <a:t>შეფასება</a:t>
            </a:r>
            <a:r>
              <a:rPr lang="ka-GE" cap="none" dirty="0"/>
              <a:t> </a:t>
            </a:r>
            <a:r>
              <a:rPr lang="ru-RU" cap="none" dirty="0"/>
              <a:t>(</a:t>
            </a:r>
            <a:r>
              <a:rPr lang="en-US" cap="none" dirty="0"/>
              <a:t>SRSP)</a:t>
            </a:r>
            <a:br>
              <a:rPr lang="ka-GE" cap="none" dirty="0"/>
            </a:br>
            <a:r>
              <a:rPr lang="en-US" sz="1600" cap="none" dirty="0"/>
              <a:t>(</a:t>
            </a:r>
            <a:r>
              <a:rPr lang="en-US" sz="1600" cap="none" dirty="0" err="1"/>
              <a:t>აპრილი</a:t>
            </a:r>
            <a:r>
              <a:rPr lang="en-US" sz="1600" cap="none" dirty="0"/>
              <a:t>- </a:t>
            </a:r>
            <a:r>
              <a:rPr lang="en-US" sz="1600" cap="none" dirty="0" err="1"/>
              <a:t>მაისი</a:t>
            </a:r>
            <a:r>
              <a:rPr lang="en-US" sz="1600" cap="none" dirty="0"/>
              <a:t>, 2020)</a:t>
            </a: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გამოყენებულია გლობალური ინსტრუმენტი, საშუალებას იძლევა დაადგინო როდის უნდა გამოიყენო ან არ გამოიყენო </a:t>
            </a:r>
            <a:r>
              <a:rPr lang="ka-GE" sz="1800" dirty="0" err="1">
                <a:solidFill>
                  <a:srgbClr val="002060"/>
                </a:solidFill>
              </a:rPr>
              <a:t>სოც</a:t>
            </a:r>
            <a:r>
              <a:rPr lang="ka-GE" sz="1800" dirty="0">
                <a:solidFill>
                  <a:srgbClr val="002060"/>
                </a:solidFill>
              </a:rPr>
              <a:t> დაცვის ეროვნული სისტემა შოკზე რეაგირებისთვის</a:t>
            </a:r>
          </a:p>
          <a:p>
            <a:pPr algn="l"/>
            <a:endParaRPr lang="ka-GE" sz="1200" dirty="0">
              <a:solidFill>
                <a:srgbClr val="002060"/>
              </a:solidFill>
            </a:endParaRPr>
          </a:p>
          <a:p>
            <a:pPr algn="l"/>
            <a:r>
              <a:rPr lang="ka-GE" sz="1800" b="1" dirty="0">
                <a:solidFill>
                  <a:srgbClr val="002060"/>
                </a:solidFill>
              </a:rPr>
              <a:t>კვლევის მიზანი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საქართველოს სოციალური დაცვის სისტემის მზაობისა და მისი პოლიტიკური, ტექნიკური, საოპერაციო და საფინანსო შესაძლებლობების შეფასება, გადაუდებელი საჭიროებების დროს გაუწიოს ფულადი დახმარება  შოკებითა და კატასტროფებით დაზარალებულ მოსახლეობას. </a:t>
            </a:r>
            <a:endParaRPr lang="en-US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2060"/>
                </a:solidFill>
              </a:rPr>
              <a:t>COVID-19 </a:t>
            </a:r>
            <a:r>
              <a:rPr lang="ka-GE" sz="1800" dirty="0">
                <a:solidFill>
                  <a:srgbClr val="002060"/>
                </a:solidFill>
              </a:rPr>
              <a:t>პანდემიის საპასუხოდ საქართველოს მთავრობის მიერ შემუშავებული სოციალური დაცვის ზომების უპირატესობები და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ka-GE" sz="1800" dirty="0">
                <a:solidFill>
                  <a:srgbClr val="002060"/>
                </a:solidFill>
              </a:rPr>
              <a:t>გამოწვევები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813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en-US" cap="none" dirty="0"/>
              <a:t>SRSP - </a:t>
            </a:r>
            <a:r>
              <a:rPr lang="ka-GE" cap="none" dirty="0"/>
              <a:t>არსებული კონტექსტი</a:t>
            </a:r>
            <a:br>
              <a:rPr lang="ka-GE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სამი ძირითადი კატეგორიის </a:t>
            </a:r>
            <a:r>
              <a:rPr lang="ka-GE" sz="1600" dirty="0" err="1">
                <a:solidFill>
                  <a:srgbClr val="002060"/>
                </a:solidFill>
              </a:rPr>
              <a:t>სოც</a:t>
            </a:r>
            <a:r>
              <a:rPr lang="ka-GE" sz="1600" dirty="0">
                <a:solidFill>
                  <a:srgbClr val="002060"/>
                </a:solidFill>
              </a:rPr>
              <a:t> </a:t>
            </a:r>
            <a:r>
              <a:rPr lang="ka-GE" sz="1600" dirty="0" err="1">
                <a:solidFill>
                  <a:srgbClr val="002060"/>
                </a:solidFill>
              </a:rPr>
              <a:t>გასაცემლები</a:t>
            </a:r>
            <a:r>
              <a:rPr lang="ka-GE" sz="1600" dirty="0">
                <a:solidFill>
                  <a:srgbClr val="002060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ასაკობრივი პენსია ფარავს დაახლოებთ 770 292 ადამიანს, 220 ლარი თვეში რაც საშუალო ხელფასის დაახლოებით 18%-ს შეადგენს (1200 ლარია საშუალო ხელფასი </a:t>
            </a:r>
            <a:r>
              <a:rPr lang="ka-GE" sz="1400" dirty="0" err="1">
                <a:solidFill>
                  <a:srgbClr val="002060"/>
                </a:solidFill>
              </a:rPr>
              <a:t>საქსტატის</a:t>
            </a:r>
            <a:r>
              <a:rPr lang="ka-GE" sz="1400" dirty="0">
                <a:solidFill>
                  <a:srgbClr val="002060"/>
                </a:solidFill>
              </a:rPr>
              <a:t> მიხედვით)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მიზნობრივი სოციალური დახმარება -</a:t>
            </a:r>
            <a:r>
              <a:rPr lang="en-US" sz="1400" dirty="0">
                <a:solidFill>
                  <a:srgbClr val="002060"/>
                </a:solidFill>
              </a:rPr>
              <a:t>136 </a:t>
            </a:r>
            <a:r>
              <a:rPr lang="ka-GE" sz="1400" dirty="0">
                <a:solidFill>
                  <a:srgbClr val="002060"/>
                </a:solidFill>
              </a:rPr>
              <a:t>ათასი ოჯახი, 475 ათასი ადამიანი (30-60 ლარის ფარგლებშია </a:t>
            </a:r>
            <a:r>
              <a:rPr lang="ka-GE" sz="1400" dirty="0" err="1">
                <a:solidFill>
                  <a:srgbClr val="002060"/>
                </a:solidFill>
              </a:rPr>
              <a:t>ბენეფიტის</a:t>
            </a:r>
            <a:r>
              <a:rPr lang="ka-GE" sz="1400" dirty="0">
                <a:solidFill>
                  <a:srgbClr val="002060"/>
                </a:solidFill>
              </a:rPr>
              <a:t> ოდენობა )</a:t>
            </a:r>
            <a:r>
              <a:rPr lang="en-US" sz="1400" dirty="0">
                <a:solidFill>
                  <a:srgbClr val="002060"/>
                </a:solidFill>
              </a:rPr>
              <a:t>, </a:t>
            </a:r>
            <a:r>
              <a:rPr lang="ka-GE" sz="1400" dirty="0">
                <a:solidFill>
                  <a:srgbClr val="002060"/>
                </a:solidFill>
              </a:rPr>
              <a:t>პროგრამა მოიცავს ბავშვთა დანამატებსაც 16 წლამდე ბავშვებისთვის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სოციალური პაკეტი  ფარავს დაახლოებთ 173905 ადამიანს (100-220 ლარის ფარგლებში)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არსებული სოციალური დაცვის პროგრამები ოჯახების 67% -ს ფარავს ( ერთი წევრი მაინც იღებს  ასაკობრივი პენსიას, სოციალურ პაკეტს, მიზნობრივ სოციალურ დახმარებას). 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 </a:t>
            </a:r>
            <a:r>
              <a:rPr lang="ka-GE" sz="1600" dirty="0" err="1">
                <a:solidFill>
                  <a:srgbClr val="002060"/>
                </a:solidFill>
              </a:rPr>
              <a:t>მშპ</a:t>
            </a:r>
            <a:r>
              <a:rPr lang="ka-GE" sz="1600" dirty="0">
                <a:solidFill>
                  <a:srgbClr val="002060"/>
                </a:solidFill>
              </a:rPr>
              <a:t>-ს დაახლოებით 7% მიდის </a:t>
            </a:r>
            <a:r>
              <a:rPr lang="ka-GE" sz="1600" dirty="0" err="1">
                <a:solidFill>
                  <a:srgbClr val="002060"/>
                </a:solidFill>
              </a:rPr>
              <a:t>სოც</a:t>
            </a:r>
            <a:r>
              <a:rPr lang="ka-GE" sz="1600" dirty="0">
                <a:solidFill>
                  <a:srgbClr val="002060"/>
                </a:solidFill>
              </a:rPr>
              <a:t> დაცვაზე (ძირითადად ასაკით პენსიებზე)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დახმარებების ადმინისტრირება (გარდა </a:t>
            </a:r>
            <a:r>
              <a:rPr lang="ka-GE" sz="1600" dirty="0" err="1">
                <a:solidFill>
                  <a:srgbClr val="002060"/>
                </a:solidFill>
              </a:rPr>
              <a:t>მუნიციპალურების</a:t>
            </a:r>
            <a:r>
              <a:rPr lang="ka-GE" sz="1600" dirty="0">
                <a:solidFill>
                  <a:srgbClr val="002060"/>
                </a:solidFill>
              </a:rPr>
              <a:t>) ხორციელდება სოციალური მომსახურების სააგენტოს მიერ, რომელსაც კარგად განვითარებული საინფორმაციო სისტემა (</a:t>
            </a:r>
            <a:r>
              <a:rPr lang="en-US" sz="1600" dirty="0">
                <a:solidFill>
                  <a:srgbClr val="002060"/>
                </a:solidFill>
              </a:rPr>
              <a:t>MIS</a:t>
            </a:r>
            <a:r>
              <a:rPr lang="ka-GE" sz="1600" dirty="0">
                <a:solidFill>
                  <a:srgbClr val="002060"/>
                </a:solidFill>
              </a:rPr>
              <a:t>)აქვს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კარგად განვითარებული საბანკო სექტორი, </a:t>
            </a:r>
            <a:r>
              <a:rPr lang="ka-GE" sz="1600" dirty="0" err="1">
                <a:solidFill>
                  <a:srgbClr val="002060"/>
                </a:solidFill>
              </a:rPr>
              <a:t>გასაცემლები</a:t>
            </a:r>
            <a:r>
              <a:rPr lang="ka-GE" sz="1600" dirty="0">
                <a:solidFill>
                  <a:srgbClr val="002060"/>
                </a:solidFill>
              </a:rPr>
              <a:t> ბარათებზე, ადვილს ხდის უცებ დაიფაროს მოსახლეობის დიდი ნაწილი სოციალური გასაცემელებით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კანონმდებლობა მკაფიოდ განსაზღვრავს სოციალური ტრანსფერის </a:t>
            </a:r>
            <a:r>
              <a:rPr lang="ka-GE" sz="1600" dirty="0" err="1">
                <a:solidFill>
                  <a:srgbClr val="002060"/>
                </a:solidFill>
              </a:rPr>
              <a:t>მიზანებს</a:t>
            </a:r>
            <a:r>
              <a:rPr lang="ka-GE" sz="1600" dirty="0">
                <a:solidFill>
                  <a:srgbClr val="002060"/>
                </a:solidFill>
              </a:rPr>
              <a:t>, გაცემისთვის საჭირო კრიტერიუმებს, ადმინისტრაციულ პროცედურებსა და ამ ტრანსფერების ადმინისტრირებაში სხვადასხვა სამთავრობო სტრუქტურის პასუხისმგებლობებს.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არც კრიზისამდე და არც კრიზისი მერე არ იყო შეფერხებები </a:t>
            </a:r>
            <a:r>
              <a:rPr lang="ka-GE" sz="1600" dirty="0" err="1">
                <a:solidFill>
                  <a:srgbClr val="002060"/>
                </a:solidFill>
              </a:rPr>
              <a:t>სოც</a:t>
            </a:r>
            <a:r>
              <a:rPr lang="ka-GE" sz="1600" dirty="0">
                <a:solidFill>
                  <a:srgbClr val="002060"/>
                </a:solidFill>
              </a:rPr>
              <a:t> დახმარებების გაცემის კუთხით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281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en-US" cap="none" dirty="0"/>
              <a:t>SRSP - </a:t>
            </a:r>
            <a:r>
              <a:rPr lang="ka-GE" cap="none" dirty="0"/>
              <a:t>არსებული კონტექსტი</a:t>
            </a:r>
            <a:br>
              <a:rPr lang="ka-GE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საქართველო ითვლება საშუალო რისკის მქონე ქვეყნად.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 მთავარი რისკებია წყალდიდობა, მიწისძვრა, სამოქალაქო დაპირისპირება/ეთნიკური </a:t>
            </a:r>
            <a:r>
              <a:rPr lang="ka-GE" sz="1700" dirty="0" err="1">
                <a:solidFill>
                  <a:srgbClr val="002060"/>
                </a:solidFill>
              </a:rPr>
              <a:t>კონფიქტები</a:t>
            </a:r>
            <a:r>
              <a:rPr lang="ka-GE" sz="1700" dirty="0">
                <a:solidFill>
                  <a:srgbClr val="002060"/>
                </a:solidFill>
              </a:rPr>
              <a:t> და ეპიდემია/პანდემია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არსებობს კატასტროფების შემცირების სტრატეგია და სამოქმედო გეგმა (2017 წელს მომზადებული) სხვადასხვა დაინტერესებული მხარეების ჩართულობით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თუმცა მაკროეკონომიკური და სოციალური რისკები ამ დოკუმენტში არაა</a:t>
            </a:r>
            <a:endParaRPr lang="en-US" sz="17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საქართველოს სოციალური დაცვისა და გადაუდებელ სიტუაციებზე რეაგირების შესახებ კანონმდებლობა და პოლიტიკის დოკუმენტები არ შეიცავს კონკრეტულ პუნქტებს გადაუდებელ სოციალურ ტრანსფერებზე.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002060"/>
                </a:solidFill>
              </a:rPr>
              <a:t>COVID-19 </a:t>
            </a:r>
            <a:r>
              <a:rPr lang="ka-GE" sz="1700" dirty="0">
                <a:solidFill>
                  <a:srgbClr val="002060"/>
                </a:solidFill>
              </a:rPr>
              <a:t>კრიზისის დადგომამდე არ მიმდინარეობდა რაიმე დისკუსია გადაუდებელი საჭიროებების დროს გადაუდებელი სოციალური დახმარებებზე. თუმცა, კრიზისის დადგომიდან მალევე, მთავრობამ გამოაცხადა მთელი რიგი ახალი გადაუდებელი ტრანსფერების შემუშავების გეგმა. (</a:t>
            </a:r>
            <a:r>
              <a:rPr lang="en-US" sz="1700" dirty="0">
                <a:solidFill>
                  <a:srgbClr val="002060"/>
                </a:solidFill>
              </a:rPr>
              <a:t>WB, IMF, EU, ADB </a:t>
            </a:r>
            <a:r>
              <a:rPr lang="ka-GE" sz="1700" dirty="0">
                <a:solidFill>
                  <a:srgbClr val="002060"/>
                </a:solidFill>
              </a:rPr>
              <a:t>სესხების ნაწილში ზის)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77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en-US" cap="none" dirty="0"/>
              <a:t>SRSP - </a:t>
            </a:r>
            <a:r>
              <a:rPr lang="ka-GE" cap="none" dirty="0"/>
              <a:t>არსებული კონტექსტი</a:t>
            </a:r>
            <a:br>
              <a:rPr lang="ka-GE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002060"/>
                </a:solidFill>
              </a:rPr>
              <a:t>COVID-19 </a:t>
            </a:r>
            <a:r>
              <a:rPr lang="ka-GE" sz="1700" dirty="0">
                <a:solidFill>
                  <a:srgbClr val="002060"/>
                </a:solidFill>
              </a:rPr>
              <a:t>მიმართებით მთავრობამ შეიმუშავა კომპლექსური ანტი-კრიზისული გეგმა.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გეგმაში ასევე გათვალისწინებულია 618 მილიონი ლარის (193 მილიონი აშშ დოლარი) გამოყოფა სოციალური ტრანსფერებისთვის.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დამატებითი სოციალური ტრანსფერები მიზნობრივი სოციალური დახმარების პროგრამის ბენეფიციარებისათვის და ბაზაში რეგისტრირებულებისათვის 100 000 ქულამდე ვინც ადრე არ ღებდა დახმარებას;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სუბსიდიები ელექტროენერგიაზე და გაზზე, საბანკო შეღავათები კრედიტებზე, </a:t>
            </a:r>
            <a:r>
              <a:rPr lang="ka-GE" sz="1700" dirty="0" err="1">
                <a:solidFill>
                  <a:srgbClr val="002060"/>
                </a:solidFill>
              </a:rPr>
              <a:t>ა.შ</a:t>
            </a:r>
            <a:r>
              <a:rPr lang="ka-GE" sz="1700" dirty="0">
                <a:solidFill>
                  <a:srgbClr val="002060"/>
                </a:solidFill>
              </a:rPr>
              <a:t>. </a:t>
            </a:r>
            <a:endParaRPr lang="en-US" sz="17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დასაქმებასთან დაკავშირებული  დროებითი ზომები:  უმუშევრობის შემწეობა ოფიციალურად დასაქმებული პირებისთვის, რომლებმაც დაკარგეს სამსახური, და ერთჯერადი დახმარება თვითდასაქმებულებისთვის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7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6 თვის განმავლობაში გასაცემი გადაუდებელი სოციალური ტრანსფერებისთვის საჭირო ფონდები გარანტირებულია.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საქართველოს შესწევს უნარი, გაუმკლავდეს </a:t>
            </a:r>
            <a:r>
              <a:rPr lang="en-US" sz="1700" dirty="0">
                <a:solidFill>
                  <a:srgbClr val="002060"/>
                </a:solidFill>
              </a:rPr>
              <a:t>COVID-19 </a:t>
            </a:r>
            <a:r>
              <a:rPr lang="ka-GE" sz="1700" dirty="0">
                <a:solidFill>
                  <a:srgbClr val="002060"/>
                </a:solidFill>
              </a:rPr>
              <a:t>პანდემიით გამოწვეულ უარყოფით სოციალურ ზეგავლენებს, მოკლევადიან პერსპექტივაში მაინც.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მიზნობრივი სოციალური დახმარების პროგრამის გამოყენება უმეტესი </a:t>
            </a:r>
            <a:r>
              <a:rPr lang="ka-GE" sz="1700" dirty="0" err="1">
                <a:solidFill>
                  <a:srgbClr val="002060"/>
                </a:solidFill>
              </a:rPr>
              <a:t>ბენეფიტების</a:t>
            </a:r>
            <a:r>
              <a:rPr lang="ka-GE" sz="1700" dirty="0">
                <a:solidFill>
                  <a:srgbClr val="002060"/>
                </a:solidFill>
              </a:rPr>
              <a:t> ადმინისტრირებისთვის ეფექტურია მოკლე ვადიან პერსპექტივაში, სისტემის უპირატესობებიდან გამომდინარე</a:t>
            </a:r>
          </a:p>
          <a:p>
            <a:pPr lvl="0" algn="l"/>
            <a:endParaRPr lang="en-US" sz="28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080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en-US" cap="none" dirty="0"/>
              <a:t>SRSP - </a:t>
            </a:r>
            <a:r>
              <a:rPr lang="ka-GE" dirty="0"/>
              <a:t>მონაცემები და ფაქტები</a:t>
            </a:r>
            <a:br>
              <a:rPr lang="ka-GE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 err="1">
                <a:solidFill>
                  <a:srgbClr val="002060"/>
                </a:solidFill>
              </a:rPr>
              <a:t>საქარველოში</a:t>
            </a:r>
            <a:r>
              <a:rPr lang="ka-GE" sz="1700" dirty="0">
                <a:solidFill>
                  <a:srgbClr val="002060"/>
                </a:solidFill>
              </a:rPr>
              <a:t> სიღარიბის (და განსაკუთრებით - </a:t>
            </a:r>
            <a:r>
              <a:rPr lang="ka-GE" sz="1700" dirty="0" err="1">
                <a:solidFill>
                  <a:srgbClr val="002060"/>
                </a:solidFill>
              </a:rPr>
              <a:t>ბავშთა</a:t>
            </a:r>
            <a:r>
              <a:rPr lang="ka-GE" sz="1700" dirty="0">
                <a:solidFill>
                  <a:srgbClr val="002060"/>
                </a:solidFill>
              </a:rPr>
              <a:t> სიღარიბის) გავრცელება მაღალია ქვეყნის </a:t>
            </a:r>
            <a:r>
              <a:rPr lang="ka-GE" sz="1700" dirty="0" err="1">
                <a:solidFill>
                  <a:srgbClr val="002060"/>
                </a:solidFill>
              </a:rPr>
              <a:t>ეკონომოკური</a:t>
            </a:r>
            <a:r>
              <a:rPr lang="ka-GE" sz="1700" dirty="0">
                <a:solidFill>
                  <a:srgbClr val="002060"/>
                </a:solidFill>
              </a:rPr>
              <a:t> განვითარების დონესთან შედარებით.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გარკვეულ ჯგუფებში სიღარიბის რისკი ქვეყნის დანარჩენ მოსახლეობასთან შედარებით საგრძნობლად მაღალია.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ამჟამინდელი კრიზისი სავარაუდოდ გავლენას მოახდენს მათზე, ვინც კრიზისამდე სიღარიბის ზღვარს ოდნავ ზემოთ იმყოფებოდა და დაკარგა ოფიციალური სამსახური და შემოსავლის წყაროები.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ბავშვთა კეთილდღეობის </a:t>
            </a:r>
            <a:r>
              <a:rPr lang="ka-GE" sz="1700" dirty="0" err="1">
                <a:solidFill>
                  <a:srgbClr val="002060"/>
                </a:solidFill>
              </a:rPr>
              <a:t>განსაზღვრელი</a:t>
            </a:r>
            <a:r>
              <a:rPr lang="ka-GE" sz="1700" dirty="0">
                <a:solidFill>
                  <a:srgbClr val="002060"/>
                </a:solidFill>
              </a:rPr>
              <a:t> სხვა ასპექტების გამოწვევებია: „ონლაინ“ სწავლება / კომპიუტერების არქონა / ინტერნეტის </a:t>
            </a:r>
            <a:r>
              <a:rPr lang="ka-GE" sz="1700" dirty="0" err="1">
                <a:solidFill>
                  <a:srgbClr val="002060"/>
                </a:solidFill>
              </a:rPr>
              <a:t>ხელმიუწვდომელობა</a:t>
            </a:r>
            <a:r>
              <a:rPr lang="ka-GE" sz="1700" dirty="0">
                <a:solidFill>
                  <a:srgbClr val="002060"/>
                </a:solidFill>
              </a:rPr>
              <a:t>; მეძუძური დედებისა და ჩვილების </a:t>
            </a:r>
            <a:r>
              <a:rPr lang="ka-GE" sz="1700" dirty="0" err="1">
                <a:solidFill>
                  <a:srgbClr val="002060"/>
                </a:solidFill>
              </a:rPr>
              <a:t>ნუტრიციული</a:t>
            </a:r>
            <a:r>
              <a:rPr lang="ka-GE" sz="1700" dirty="0">
                <a:solidFill>
                  <a:srgbClr val="002060"/>
                </a:solidFill>
              </a:rPr>
              <a:t> მდგომარეობა; მზარდი ფასები მედიკამენტებზე. 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9663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Autofit/>
          </a:bodyPr>
          <a:lstStyle/>
          <a:p>
            <a:r>
              <a:rPr lang="en-US" sz="3200" cap="none" dirty="0"/>
              <a:t>SRSP - </a:t>
            </a:r>
            <a:r>
              <a:rPr lang="ka-GE" sz="3200" cap="none" dirty="0"/>
              <a:t>მიზნობრივი სოციალური დაცვის პროგრამა, მთავარი ინსტრუმენტი გადაუდებელი სოციალური ხარჯების გასაცემად</a:t>
            </a: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მიზნობრივი სოციალური დახმარების პროგრამას აქვს რამდენიმე უპირატესობა, რის გამოც ის გადაუდებელი ფულადი ტრანსფერების განაწილებისთვის ყველაზე ოპტიმალური ინსტრუმენტია.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შინამეურნეობების წინასწარი სოციალურ-ეკონომიკური შეფასება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უფრო ეფექტიანია ღარიბი შინამეურნეობების მოცვისთვის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არა-ღარიბი შინამეურნეობების შემოდინება მინიმალურია.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მიზნობრივი სოციალური დახმარების პროგრამას სიღარიბიდან გამოჰყავს შინამეურნეობების შეზღუდული რაოდენობა და  სხვა ბენეფიციარების აშორებს სიღარიბის ზღვარს.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პროგრამის დიზაინი იძლევა პროგრამის ორივე მიმართულებით გაფართოების საშუალებას - როგორც ვერტიკალური, ასევე ჰორიზონტული.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თუმცა, არის რიგი მნიშვნელოვანი სირთულეები: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პროგრამა რეაგირებს მას შემდეგ, რაც რისკი დადგა და ოჯახების მდგომარეობა გაუარესდა.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საზოგადოების ნდობა პროგრამის მიმართ არც ისე მაღალია. 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34023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Autofit/>
          </a:bodyPr>
          <a:lstStyle/>
          <a:p>
            <a:r>
              <a:rPr lang="en-US" sz="3200" cap="none" dirty="0"/>
              <a:t>SRSP - </a:t>
            </a:r>
            <a:r>
              <a:rPr lang="ka-GE" sz="3200" cap="none" dirty="0"/>
              <a:t>მიზნობრივი სოციალური დაცვის პროგრამა, </a:t>
            </a:r>
            <a:r>
              <a:rPr lang="ka-GE" sz="3200" dirty="0"/>
              <a:t>ადმინისტრირების მზაობა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მიზნობრივი სოციალური დახმარების პროგრამის ადმინისტრირების ეფექტიანი პროცედურები აქვს.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ის საშუალებას იძლევა, დროულად შეაფასოს </a:t>
            </a:r>
            <a:r>
              <a:rPr lang="ka-GE" sz="1700" dirty="0" err="1">
                <a:solidFill>
                  <a:srgbClr val="002060"/>
                </a:solidFill>
              </a:rPr>
              <a:t>აპლიკანტების</a:t>
            </a:r>
            <a:r>
              <a:rPr lang="ka-GE" sz="1700" dirty="0">
                <a:solidFill>
                  <a:srgbClr val="002060"/>
                </a:solidFill>
              </a:rPr>
              <a:t> შესაბამისობა პროგრამის მოთხოვნებთან და სოციალური დახმარება მიაწოდოს შესაბამის ოჯახებს.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პროგრამის აპლიკანტთა რაოდენობის ზრდის საპასუხოდ პროგრამის ხელმძღვანელობამ მიიღო გადაწყვეტილება ამჟამინდელი ბენეფიციარების გადამოწმების შეჩერებაზე.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ბენეფიციართა გადამოწმებას სჭირდებოდა სოციალური აგენტების სამუშაო დატვირთვის თითქმის ნახევარი.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თუმცა, არ არსებობს ახალი სოციალური აგენტების სწრაფად დაქირავების დამატებითი გეგმა.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b="1" dirty="0">
                <a:solidFill>
                  <a:srgbClr val="002060"/>
                </a:solidFill>
              </a:rPr>
              <a:t>ძალიან მოსალოდნელია, რომ მომატებულმა შემოდინებამ </a:t>
            </a:r>
            <a:r>
              <a:rPr lang="ka-GE" sz="1700" b="1" dirty="0" err="1">
                <a:solidFill>
                  <a:srgbClr val="002060"/>
                </a:solidFill>
              </a:rPr>
              <a:t>გადაძაბოს</a:t>
            </a:r>
            <a:r>
              <a:rPr lang="ka-GE" sz="1700" b="1" dirty="0">
                <a:solidFill>
                  <a:srgbClr val="002060"/>
                </a:solidFill>
              </a:rPr>
              <a:t> სისტემის შესაძლებლობები და გამოიწვიოს შეფერხებები დახმარების მიწოდებაში. </a:t>
            </a:r>
          </a:p>
          <a:p>
            <a:pPr lvl="0" algn="l">
              <a:buClr>
                <a:srgbClr val="2C2C2C"/>
              </a:buClr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9289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Autofit/>
          </a:bodyPr>
          <a:lstStyle/>
          <a:p>
            <a:r>
              <a:rPr lang="en-US" sz="3200" cap="none" dirty="0"/>
              <a:t>SRSP - </a:t>
            </a:r>
            <a:r>
              <a:rPr lang="ka-GE" sz="3200" dirty="0"/>
              <a:t>მოწყვლადი შინამეურნეობებისთვის გასაცემი ტრანსფერების დიზაინთან დაკავშირებული საკითხები</a:t>
            </a: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65,001-დან 100,001-მდე სარეიტინგო ქულის მქონე ოჯახების მიერ მიღებული დახმარების </a:t>
            </a:r>
            <a:r>
              <a:rPr lang="ka-GE" sz="2400" b="1" dirty="0">
                <a:solidFill>
                  <a:srgbClr val="002060"/>
                </a:solidFill>
              </a:rPr>
              <a:t>მოცულობა უფრო მეტია</a:t>
            </a:r>
            <a:r>
              <a:rPr lang="ka-GE" sz="2400" dirty="0">
                <a:solidFill>
                  <a:srgbClr val="002060"/>
                </a:solidFill>
              </a:rPr>
              <a:t>, ვიდრე ტრანსფერები ამჟამინდელი </a:t>
            </a:r>
            <a:r>
              <a:rPr lang="ka-GE" sz="2400" dirty="0" err="1">
                <a:solidFill>
                  <a:srgbClr val="002060"/>
                </a:solidFill>
              </a:rPr>
              <a:t>ბენეფიციარებისვის</a:t>
            </a:r>
            <a:r>
              <a:rPr lang="ka-GE" sz="2400" dirty="0">
                <a:solidFill>
                  <a:srgbClr val="002060"/>
                </a:solidFill>
              </a:rPr>
              <a:t>, რომლებიც, მიზნობრივი სოციალური </a:t>
            </a:r>
            <a:r>
              <a:rPr lang="ka-GE" sz="2400" dirty="0" err="1">
                <a:solidFill>
                  <a:srgbClr val="002060"/>
                </a:solidFill>
              </a:rPr>
              <a:t>დამხარების</a:t>
            </a:r>
            <a:r>
              <a:rPr lang="ka-GE" sz="2400" dirty="0">
                <a:solidFill>
                  <a:srgbClr val="002060"/>
                </a:solidFill>
              </a:rPr>
              <a:t> პროგრამის ფორმულის თანახმად, უფრო ღარიბები არიან. მაგალითად:</a:t>
            </a:r>
          </a:p>
          <a:p>
            <a:pPr marL="342900" lvl="0" indent="-3429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  ერთწევრიანი ოჯახი 63,000 ქულით ამჟამად იღებს თვეში 30 ლარს (9 აშშ დოლარი), რაც ორჯერ ნაკლებია დახმარებაზე, რომელსაც 95,000 ქულის მქონე ოჯახი მიიღებს. </a:t>
            </a:r>
          </a:p>
          <a:p>
            <a:pPr marL="342900" lvl="0" indent="-3429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 ასევე, 95,000 ქულის მქონე ორწევრიანი ოჯახი მიიღებს თვეში 90 ლარს (28 აშშ დოლარი) მაშინ, როდესაც 59,000 ქულის მქონე ორწევრიანი ოჯახი მიიღებს თვეში მხოლოდ 80 ლარს (25 აშშ დოლარი). </a:t>
            </a:r>
          </a:p>
          <a:p>
            <a:pPr marL="342900" lvl="0" indent="-3429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lang="ka-GE" sz="2400" dirty="0">
              <a:solidFill>
                <a:srgbClr val="002060"/>
              </a:solidFill>
            </a:endParaRPr>
          </a:p>
          <a:p>
            <a:pPr lvl="0" algn="l">
              <a:buClr>
                <a:srgbClr val="2C2C2C"/>
              </a:buClr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555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Autofit/>
          </a:bodyPr>
          <a:lstStyle/>
          <a:p>
            <a:r>
              <a:rPr lang="en-US" sz="3200" cap="none" dirty="0"/>
              <a:t>SRSP - </a:t>
            </a:r>
            <a:r>
              <a:rPr lang="ka-GE" sz="3200" dirty="0"/>
              <a:t>ოფიციალურად დასაქმებული პირებისთვის შემუშავებული ტრანსფერის დიზაინთან დაკავშირებული საკითხები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კრიზისამდე ოფიციალურად დასაქმებული, არ არის ყველაზე </a:t>
            </a:r>
            <a:r>
              <a:rPr lang="ka-GE" sz="1700" dirty="0" err="1">
                <a:solidFill>
                  <a:srgbClr val="002060"/>
                </a:solidFill>
              </a:rPr>
              <a:t>მომწყვლადი</a:t>
            </a:r>
            <a:r>
              <a:rPr lang="ka-GE" sz="1700" dirty="0">
                <a:solidFill>
                  <a:srgbClr val="002060"/>
                </a:solidFill>
              </a:rPr>
              <a:t> ჯგუფი და ასევე სავარაუდოა, რომ მათ აქვთ გარკვეული ქონება და დანაზოგები, </a:t>
            </a:r>
            <a:r>
              <a:rPr lang="ka-GE" sz="1700" dirty="0" err="1">
                <a:solidFill>
                  <a:srgbClr val="002060"/>
                </a:solidFill>
              </a:rPr>
              <a:t>რისი</a:t>
            </a:r>
            <a:r>
              <a:rPr lang="ka-GE" sz="1700" dirty="0">
                <a:solidFill>
                  <a:srgbClr val="002060"/>
                </a:solidFill>
              </a:rPr>
              <a:t> გამოყენებაც უნდა შეეძლოთ.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7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მეტი საჭიროების მქონე პირები ნაკლებ დახმარებას მიიღებენ. მაგალითად: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თუ ოჯახში არის ორი პირი და ორივემ დაკარგა ოფიციალური სამსახური, ისინი 6 თვის მანძილზე მიიღებენ ჯამში 2,400 ლარს.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იმავე ზომის ოჯახი, მაგრამ სადაც კრიზისის დაწყებამდე ოფიციალურად დასაქმებული არავინ იყო (და შესაბამისად - ბევრად მოწყვლადები იყვნენ), 6 თვის მანძილზე მიიღებენ ჯამურად მხოლოდ 540 ლარს იმ შემთხვევაში, თუ დააკმაყოფილებენ მიზნობრივი სოციალური დახმარების პროგრამის მოთხოვნებს (ანუ, მიენიჭებათ სარეიტინგო ქულა 65,001-სა და 100,001-ს შორის). </a:t>
            </a:r>
          </a:p>
          <a:p>
            <a:pPr marL="285750" lvl="0" indent="-285750" algn="l">
              <a:buClr>
                <a:srgbClr val="2C2C2C"/>
              </a:buClr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ოფიციალურად დასაქმებული პირებისათვის დახმარებაზე მოდის გადაუდებელი სოციალური ტრანსფერების მთელი ბიუჯეტის 75%. </a:t>
            </a:r>
          </a:p>
          <a:p>
            <a:pPr lvl="0" algn="l">
              <a:buClr>
                <a:srgbClr val="2C2C2C"/>
              </a:buClr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20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0900246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4000" b="1" dirty="0">
                <a:solidFill>
                  <a:srgbClr val="00B0F0"/>
                </a:solidFill>
              </a:rPr>
              <a:t>მიკრო სიმულაციის მოდელი სიღარიბეზე, მათ შორის ბავშვთა სიღარიბეზე </a:t>
            </a:r>
            <a:r>
              <a:rPr lang="en-US" sz="4000" b="1" dirty="0">
                <a:solidFill>
                  <a:srgbClr val="00B0F0"/>
                </a:solidFill>
              </a:rPr>
              <a:t>COVID-19– </a:t>
            </a:r>
            <a:r>
              <a:rPr lang="ka-GE" sz="4000" b="1" dirty="0">
                <a:solidFill>
                  <a:srgbClr val="00B0F0"/>
                </a:solidFill>
              </a:rPr>
              <a:t>ის გავლენის დასადგენად საქართველოში </a:t>
            </a:r>
            <a:br>
              <a:rPr lang="en-US" sz="4000" b="1" dirty="0">
                <a:solidFill>
                  <a:srgbClr val="00B0F0"/>
                </a:solidFill>
              </a:rPr>
            </a:br>
            <a:endParaRPr lang="ka-GE" sz="4000" b="1" dirty="0">
              <a:solidFill>
                <a:srgbClr val="00B0F0"/>
              </a:solidFill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7582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39" y="142238"/>
            <a:ext cx="9473159" cy="1508760"/>
          </a:xfrm>
        </p:spPr>
        <p:txBody>
          <a:bodyPr>
            <a:noAutofit/>
          </a:bodyPr>
          <a:lstStyle/>
          <a:p>
            <a:r>
              <a:rPr lang="en-US" sz="3200" cap="none" dirty="0"/>
              <a:t>SRSP - </a:t>
            </a:r>
            <a:r>
              <a:rPr lang="ka-GE" sz="3200" dirty="0"/>
              <a:t>თვითდასაქმებული პირებისთვის შემუშავებული ტრანსფერთან დაკავშირებული საკითხები</a:t>
            </a: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თვითდასაქმებული პირებისთვის იდენტიფიცირების პრობლემის გამო, ეს ჯგუფი დახმარების გარეთ რჩება დოკუმენტების არქონის გამო.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დახმარების მისაღებად, თვითდასაქმებული პირები უნდა დარეგისტრირდნენ ჯანდაცვის სამინისტროს ვებ-გვერდზე და ამ თვითდასაქმებულთაგან ნაწილმა, განსაკუთრებით კი მათგან ყველაზე შეჭირვებულებმა, არ იცის კომპიუტერის მოხმარება.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ასევე, ერთჯერადი დახმარების თანხა ძალიან დაბალია იმისთვის, რომ ამ სამიზნე ჯგუფს </a:t>
            </a:r>
            <a:r>
              <a:rPr lang="ka-GE" sz="1700" dirty="0" err="1">
                <a:solidFill>
                  <a:srgbClr val="002060"/>
                </a:solidFill>
              </a:rPr>
              <a:t>დაუკომპენსიროს</a:t>
            </a:r>
            <a:r>
              <a:rPr lang="ka-GE" sz="1700" dirty="0">
                <a:solidFill>
                  <a:srgbClr val="002060"/>
                </a:solidFill>
              </a:rPr>
              <a:t> შემოსავლების დაკარგვით მიღებული ზარალი.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700" dirty="0">
                <a:solidFill>
                  <a:srgbClr val="002060"/>
                </a:solidFill>
              </a:rPr>
              <a:t>შესაძლოა თვითდასაქმებულების წახალისება მიზნობრივი სოციალური დახმარების მისაღებად განაცხადის შეტანაზე,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500" dirty="0">
                <a:solidFill>
                  <a:srgbClr val="002060"/>
                </a:solidFill>
              </a:rPr>
              <a:t>გამოწვევაა: კრიზისამდე მათ სავარაუდოდ უფრო მაღალი შემოსავლები ჰქონდათ და შესაძლოა მაღალი ქულები მიიღონ თუ </a:t>
            </a:r>
            <a:r>
              <a:rPr lang="ka-GE" sz="1500" dirty="0" err="1">
                <a:solidFill>
                  <a:srgbClr val="002060"/>
                </a:solidFill>
              </a:rPr>
              <a:t>მიზნბორივი</a:t>
            </a:r>
            <a:r>
              <a:rPr lang="ka-GE" sz="1500" dirty="0">
                <a:solidFill>
                  <a:srgbClr val="002060"/>
                </a:solidFill>
              </a:rPr>
              <a:t> </a:t>
            </a:r>
            <a:r>
              <a:rPr lang="ka-GE" sz="1500" dirty="0" err="1">
                <a:solidFill>
                  <a:srgbClr val="002060"/>
                </a:solidFill>
              </a:rPr>
              <a:t>სოც</a:t>
            </a:r>
            <a:r>
              <a:rPr lang="ka-GE" sz="1500" dirty="0">
                <a:solidFill>
                  <a:srgbClr val="002060"/>
                </a:solidFill>
              </a:rPr>
              <a:t> დახმარების პროგრამის ან ფორმულაში შევა ცვლილება, ან დამატებითი პროგრამა გაჩნდება უფრო მაღალ ქულიანი თვითდასაქმებულებისთვის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q"/>
            </a:pPr>
            <a:endParaRPr lang="en-GB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700" dirty="0">
              <a:solidFill>
                <a:srgbClr val="002060"/>
              </a:solidFill>
            </a:endParaRPr>
          </a:p>
          <a:p>
            <a:pPr lvl="0" algn="l">
              <a:buClr>
                <a:srgbClr val="2C2C2C"/>
              </a:buClr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06824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39" y="142238"/>
            <a:ext cx="9473159" cy="1508760"/>
          </a:xfrm>
        </p:spPr>
        <p:txBody>
          <a:bodyPr>
            <a:noAutofit/>
          </a:bodyPr>
          <a:lstStyle/>
          <a:p>
            <a:r>
              <a:rPr lang="en-US" sz="3200" cap="none" dirty="0"/>
              <a:t>SRSP - </a:t>
            </a:r>
            <a:r>
              <a:rPr lang="ka-GE" sz="3200" dirty="0"/>
              <a:t>შეჯამება- რეკომენდაციები</a:t>
            </a: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193039" y="2357119"/>
            <a:ext cx="11601134" cy="4399281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გადასახედია  მიზნობრივი სოციალური დახმარების ოდენობა, რომ უფრო დაბალი სარეიტინგო ქულების მქონე ადამიანებმა არ მიიღონ ახლად  შემოდინებულ და ბევრად მაღალი სარეიტინგო ქულების მქონე პირებზე ნაკლები დახმარება.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სისტემაში გაზრდილი შემოდინების სამართავად აუცილებელია ახალი სოციალური აგენტებისა და სოციალური მომსახურების სააგენტოს სხვა თანამშრომლების აყვანა და მომზადება.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სოციალური მომსახურების სააგენტოს შესაძლებლობების გაძლიერება, რომ მან დამატებითი პერსონალის დაქირავების გარეშე გაართვას თავი სამუშაოს საგრძნობლად გაზრდილ მოცულობას.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საჭიროა </a:t>
            </a:r>
            <a:r>
              <a:rPr lang="en-US" sz="2400" dirty="0">
                <a:solidFill>
                  <a:srgbClr val="002060"/>
                </a:solidFill>
              </a:rPr>
              <a:t>COVID-19 </a:t>
            </a:r>
            <a:r>
              <a:rPr lang="ka-GE" sz="2400" dirty="0">
                <a:solidFill>
                  <a:srgbClr val="002060"/>
                </a:solidFill>
              </a:rPr>
              <a:t>პანდემიით გამოწვეული მყისიერი სოციალური ზეგავლენების შეფასება და ყველაზე მეტად დაზარალებული მოწყვლადი ჯგუფების იდენტიფიცირება, მაგალითად ქვეყნის დონეზე წარმომადგენლობითი კვლევით.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მიზნობრივ სოციალურ დახმარებას დაემატოს სხვა სოციალური ტრანსფერები იმისათვის, რომ გრძელვადიანად მოხდეს დაზარალებული მოსახლეობის მეტი წილის დაფარვა.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002060"/>
                </a:solidFill>
              </a:rPr>
              <a:t>საჭიროა მიზნობრიობის განმსაზღვრელი ფორმულის გადასინჯვა, რომ გათვალისწინებული იყოს ახლად </a:t>
            </a:r>
            <a:r>
              <a:rPr lang="ka-GE" sz="2400">
                <a:solidFill>
                  <a:srgbClr val="002060"/>
                </a:solidFill>
              </a:rPr>
              <a:t>წარმოქმნილი მოწყვლადი </a:t>
            </a:r>
            <a:r>
              <a:rPr lang="ka-GE" sz="2400" dirty="0">
                <a:solidFill>
                  <a:srgbClr val="002060"/>
                </a:solidFill>
              </a:rPr>
              <a:t>ჯგუფების კეთილდღეობის პირობები, რაც, სავარაუდოდ, განსხვავებული იქნება ტრადიციული ბენეფიციარების პირობებისგან.</a:t>
            </a:r>
          </a:p>
          <a:p>
            <a:pPr lvl="1">
              <a:lnSpc>
                <a:spcPct val="120000"/>
              </a:lnSpc>
            </a:pPr>
            <a:endParaRPr lang="ka-GE" sz="19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315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0900246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4000" dirty="0">
                <a:solidFill>
                  <a:srgbClr val="00B0F0"/>
                </a:solidFill>
              </a:rPr>
              <a:t>ოჯახების კეთილდღეობაზე </a:t>
            </a:r>
            <a:r>
              <a:rPr lang="en-US" sz="4000" dirty="0">
                <a:solidFill>
                  <a:srgbClr val="00B0F0"/>
                </a:solidFill>
              </a:rPr>
              <a:t>COVID-19– </a:t>
            </a:r>
            <a:r>
              <a:rPr lang="ka-GE" sz="4000" dirty="0">
                <a:solidFill>
                  <a:srgbClr val="00B0F0"/>
                </a:solidFill>
              </a:rPr>
              <a:t>ის გავლენაზე  რეალურ დროში დაკვირვება (ივლისი 2020-2021)</a:t>
            </a: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06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ოჯახების კეთილდღეობაზე </a:t>
            </a:r>
            <a:r>
              <a:rPr lang="en-US" sz="2400" cap="none" dirty="0"/>
              <a:t>COVID-19– </a:t>
            </a:r>
            <a:r>
              <a:rPr lang="ka-GE" sz="2400" cap="none" dirty="0"/>
              <a:t>ის გავლენაზე  რეალურ დროში დაკვირვება (ივლისი 2020-2021)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0900246" cy="4821529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a-GE" sz="1800" dirty="0" err="1">
                <a:solidFill>
                  <a:srgbClr val="00B0F0"/>
                </a:solidFill>
              </a:rPr>
              <a:t>მიქსის</a:t>
            </a:r>
            <a:r>
              <a:rPr lang="ka-GE" sz="1800" dirty="0">
                <a:solidFill>
                  <a:srgbClr val="00B0F0"/>
                </a:solidFill>
              </a:rPr>
              <a:t> მიერ გამოვლენილი რისკები </a:t>
            </a:r>
            <a:r>
              <a:rPr lang="ka-GE" sz="1800" dirty="0" err="1">
                <a:solidFill>
                  <a:srgbClr val="00B0F0"/>
                </a:solidFill>
              </a:rPr>
              <a:t>კოვიდთან</a:t>
            </a:r>
            <a:r>
              <a:rPr lang="ka-GE" sz="1800" dirty="0">
                <a:solidFill>
                  <a:srgbClr val="00B0F0"/>
                </a:solidFill>
              </a:rPr>
              <a:t> მიმართებით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r-Latn-RS" sz="1600" dirty="0">
                <a:solidFill>
                  <a:srgbClr val="002060"/>
                </a:solidFill>
              </a:rPr>
              <a:t>162,</a:t>
            </a:r>
            <a:r>
              <a:rPr lang="ka-GE" sz="1600" dirty="0">
                <a:solidFill>
                  <a:srgbClr val="002060"/>
                </a:solidFill>
              </a:rPr>
              <a:t>1</a:t>
            </a:r>
            <a:r>
              <a:rPr lang="sr-Latn-RS" sz="1600" dirty="0">
                <a:solidFill>
                  <a:srgbClr val="002060"/>
                </a:solidFill>
              </a:rPr>
              <a:t>00</a:t>
            </a:r>
            <a:r>
              <a:rPr lang="ka-GE" sz="1600" dirty="0">
                <a:solidFill>
                  <a:srgbClr val="002060"/>
                </a:solidFill>
              </a:rPr>
              <a:t> ბავშვი ცხოვრობს მხოლოდ ერთ ბიოლოგიურ მშობელთან ერთად, ამათგან 54 100 მშობელი საზღვარგარეთ ჰყავს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29 800 ბავშვს სახლში არ მოეპოვება ხელის დასაბანი საშუალებები (წყალი და საპონი)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211 500 ბავშვი ცხოვრობს </a:t>
            </a:r>
            <a:r>
              <a:rPr lang="ka-GE" sz="1600" dirty="0" err="1">
                <a:solidFill>
                  <a:srgbClr val="002060"/>
                </a:solidFill>
              </a:rPr>
              <a:t>შინამეურნებობში</a:t>
            </a:r>
            <a:r>
              <a:rPr lang="ka-GE" sz="1600" dirty="0">
                <a:solidFill>
                  <a:srgbClr val="002060"/>
                </a:solidFill>
              </a:rPr>
              <a:t> სადაც ერთ საძინებელზე სამი ან მეტი პირია</a:t>
            </a:r>
            <a:endParaRPr lang="en-US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2060"/>
                </a:solidFill>
              </a:rPr>
              <a:t>285,</a:t>
            </a:r>
            <a:r>
              <a:rPr lang="ka-GE" sz="1600" dirty="0">
                <a:solidFill>
                  <a:srgbClr val="002060"/>
                </a:solidFill>
              </a:rPr>
              <a:t>4</a:t>
            </a:r>
            <a:r>
              <a:rPr lang="en-GB" sz="1600" dirty="0">
                <a:solidFill>
                  <a:srgbClr val="002060"/>
                </a:solidFill>
              </a:rPr>
              <a:t>00 </a:t>
            </a:r>
            <a:r>
              <a:rPr lang="ka-GE" sz="1600" dirty="0">
                <a:solidFill>
                  <a:srgbClr val="002060"/>
                </a:solidFill>
              </a:rPr>
              <a:t>ბავშვი ცხოვრობს შინამეურნეობაში სადაც ერთი პირი მაინც არის 65 წელს ზემოთ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5 წლამდე 9800და 5-17 წლის 22 100 ბავშვი ცხოვრობს ოჯახებში, სადაც მშობლები ამბობენ რომ სამედიცინო დაზღვევა არ აქვთ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3-17 წლის 661 500 ბავშვი იყო სახლში სკოლების და ბაღების დახურვის გამო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3-17 წლის 50 400  ბავშვს ხელი არ მიუწვდება ინტერნეტსა და კომპიუტერზე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7-14 წლის 75 000 მეტ ბავშვს 3 ზე ნაკლები საბავშვო წიგნი აქვს სახლში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2-4 წლის 36 800 ბავშვთან ზრდასრულები არ არიან ჩართული ისეთ აქტივობაში, რაც მათ განვითარებას უწყობს ხელს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0-4 წლის 88 100 ბავშვს 2 სათამაშოც კი არ აქვს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221 400 ბავშვი ცხოვრობს ეროვნული აბსოლუტური სიღარიბის ზღვარს ქვემოთ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161 000 ბავშვი იღებს სოციალურ დახმარებას (</a:t>
            </a:r>
            <a:r>
              <a:rPr lang="ka-GE" sz="1600" dirty="0" err="1">
                <a:solidFill>
                  <a:srgbClr val="002060"/>
                </a:solidFill>
              </a:rPr>
              <a:t>მსდ</a:t>
            </a:r>
            <a:r>
              <a:rPr lang="ka-GE" sz="1600" dirty="0">
                <a:solidFill>
                  <a:srgbClr val="002060"/>
                </a:solidFill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1-14 წლის ასაკის ბავშვების 54 000 დედა/მეურვე თვლის  ფიზიკური დასჯა აუცილებელია ბავშვისთვის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1-14წლის 457 400 ბავშვს განუცდია  ფსიქოლოგიური ძალადობა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1-14 წლის 211 600 ბავშვს განუცდია ფიზიკური დასჯა </a:t>
            </a:r>
            <a:endParaRPr lang="ka-GE" sz="1600" dirty="0">
              <a:solidFill>
                <a:srgbClr val="00B0F0"/>
              </a:solidFill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50908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ოჯახების კეთილდღეობაზე </a:t>
            </a:r>
            <a:r>
              <a:rPr lang="en-US" sz="2400" cap="none" dirty="0"/>
              <a:t>COVID-19– </a:t>
            </a:r>
            <a:r>
              <a:rPr lang="ka-GE" sz="2400" cap="none" dirty="0"/>
              <a:t>ის გავლენაზე  რეალურ დროში დაკვირვება (ივლისი 2020-2021)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0900246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rgbClr val="002060"/>
                </a:solidFill>
              </a:rPr>
              <a:t>Covid</a:t>
            </a:r>
            <a:r>
              <a:rPr lang="en-US" sz="1800" dirty="0">
                <a:solidFill>
                  <a:srgbClr val="002060"/>
                </a:solidFill>
              </a:rPr>
              <a:t> 19 </a:t>
            </a:r>
            <a:r>
              <a:rPr lang="ka-GE" sz="1800" dirty="0">
                <a:solidFill>
                  <a:srgbClr val="002060"/>
                </a:solidFill>
              </a:rPr>
              <a:t>ის ეფექტის შეფასება რეალურ დროში ოჯახების კეთილდღეობაზე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ყოველთვიური სატელეფონო გამოკითხვა, გრძელდება ერთი წელი, ერთისა და იმავე შინამეურნეობებზე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შერჩევა გაკეთდება </a:t>
            </a:r>
            <a:r>
              <a:rPr lang="ka-GE" sz="1800" dirty="0" err="1">
                <a:solidFill>
                  <a:srgbClr val="002060"/>
                </a:solidFill>
              </a:rPr>
              <a:t>მიქსის</a:t>
            </a:r>
            <a:r>
              <a:rPr lang="ka-GE" sz="1800" dirty="0">
                <a:solidFill>
                  <a:srgbClr val="002060"/>
                </a:solidFill>
              </a:rPr>
              <a:t> კვლევაში მონაწილე ოჯახებიდან, რომ </a:t>
            </a:r>
            <a:r>
              <a:rPr lang="ka-GE" sz="1800" dirty="0" err="1">
                <a:solidFill>
                  <a:srgbClr val="002060"/>
                </a:solidFill>
              </a:rPr>
              <a:t>კოვიდამდე</a:t>
            </a:r>
            <a:r>
              <a:rPr lang="ka-GE" sz="1800" dirty="0">
                <a:solidFill>
                  <a:srgbClr val="002060"/>
                </a:solidFill>
              </a:rPr>
              <a:t> არსებულ ვითარებასთან შევძლოთ შედარება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შერჩევის მოცულობა  1500-2000 პირი, კვლევის შედეგები წარმომადგენლობითი იქნება ქვეყნის მასშტაბით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შედეგები გამოქვეყნდება ყოველ თვიურად, სპეციალური </a:t>
            </a:r>
            <a:r>
              <a:rPr lang="ka-GE" sz="1800" dirty="0" err="1">
                <a:solidFill>
                  <a:srgbClr val="002060"/>
                </a:solidFill>
              </a:rPr>
              <a:t>დეშბორდის</a:t>
            </a:r>
            <a:r>
              <a:rPr lang="ka-GE" sz="1800" dirty="0">
                <a:solidFill>
                  <a:srgbClr val="002060"/>
                </a:solidFill>
              </a:rPr>
              <a:t> საშუალებით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შესაძლო ინდიკატორები: დასაქმება, შემოსავლები, მიგრაცია, სახელმწიფო პროგრამებით დაფარვა, ბავშვზე ზრუნვა, განათლება, ბავშვის განვითარება, ძალადობა, </a:t>
            </a:r>
            <a:r>
              <a:rPr lang="ka-GE" sz="1800" dirty="0" err="1">
                <a:solidFill>
                  <a:srgbClr val="002060"/>
                </a:solidFill>
              </a:rPr>
              <a:t>ა.შ</a:t>
            </a:r>
            <a:r>
              <a:rPr lang="ka-GE" sz="1800" dirty="0">
                <a:solidFill>
                  <a:srgbClr val="002060"/>
                </a:solidFill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საშუალებას იძლევა მთავრობის მიერ მიღებული გადაწყვეტილებებზე რეალურ დროში დაკვირვების და შესაბამისი ცვლილებების შეტანის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კვლევა განხორციელდება საქართველოს სტატისტიკის ეროვნული სამსახურის საგრანტო ხელშეკრულების ფარგლებში. საქართველოს მთავრობა იქნება მონაცემების მფლობელი გაეროს ბავშვთა ფონდთან ერთად</a:t>
            </a: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292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მიკრო სიმულაციის მოდელი სიღარიბეზე, მათ შორის </a:t>
            </a:r>
            <a:br>
              <a:rPr lang="ka-GE" sz="2400" cap="none" dirty="0"/>
            </a:br>
            <a:r>
              <a:rPr lang="ka-GE" sz="2400" cap="none" dirty="0"/>
              <a:t>ბავშვთა სიღარიბეზე </a:t>
            </a:r>
            <a:r>
              <a:rPr lang="en-US" sz="2400" cap="none" dirty="0"/>
              <a:t>COVID-19– </a:t>
            </a:r>
            <a:r>
              <a:rPr lang="ka-GE" sz="2400" cap="none" dirty="0"/>
              <a:t>ის გავლენის დასადგენად საქართველოში (მაისი-ივნისი, 2020)</a:t>
            </a:r>
            <a:br>
              <a:rPr lang="ka-GE" sz="1600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ეს კვლევა მიზნად ისახავს </a:t>
            </a:r>
            <a:r>
              <a:rPr lang="en-US" sz="1800" dirty="0">
                <a:solidFill>
                  <a:srgbClr val="002060"/>
                </a:solidFill>
              </a:rPr>
              <a:t>COVID-19– </a:t>
            </a:r>
            <a:r>
              <a:rPr lang="ka-GE" sz="1800" dirty="0">
                <a:solidFill>
                  <a:srgbClr val="002060"/>
                </a:solidFill>
              </a:rPr>
              <a:t>ის შესაძლო გავლენის მოდელირებას შინამეურნეობებზე, სამუშაო ადგილების დაკარგვის და შრომის შემოსავლის შემცირების გადამცემი მექანიზმის საშუალებით.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COVID-19 </a:t>
            </a:r>
            <a:r>
              <a:rPr lang="ka-GE" sz="1600" dirty="0">
                <a:solidFill>
                  <a:srgbClr val="002060"/>
                </a:solidFill>
              </a:rPr>
              <a:t>პანდემიას, ჯანმრთელობასთან დაკავშირებულ გამოწვევებთან ერთად, აქვს სერიოზული სოციალურ-ეკონომიკური გავლენა შინამეურნეობებზე.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ILO-</a:t>
            </a:r>
            <a:r>
              <a:rPr lang="ka-GE" sz="1600" dirty="0">
                <a:solidFill>
                  <a:srgbClr val="002060"/>
                </a:solidFill>
              </a:rPr>
              <a:t>მ, ახლახან დაადგინა, რომ პანდემია გამოიწვევს 195 მილიონი სრული განაკვეთის სამუშაოების დაკარგვას.(1) ეკონომიკური საქმიანობის შემცირების შედეგად, გაეროს შეფასებით, 42-66 მილიონი ბავშვი შეიძლება სიღარიბეში აღმოჩნდეს.(2)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იუნისეფმა </a:t>
            </a:r>
            <a:r>
              <a:rPr lang="en-US" sz="1600" dirty="0">
                <a:solidFill>
                  <a:srgbClr val="002060"/>
                </a:solidFill>
              </a:rPr>
              <a:t>Development Analytics -</a:t>
            </a:r>
            <a:r>
              <a:rPr lang="ka-GE" sz="1600" dirty="0">
                <a:solidFill>
                  <a:srgbClr val="002060"/>
                </a:solidFill>
              </a:rPr>
              <a:t>ს დაუკვეთა  საქართველოში, </a:t>
            </a:r>
            <a:r>
              <a:rPr lang="en-US" sz="1600" dirty="0">
                <a:solidFill>
                  <a:srgbClr val="002060"/>
                </a:solidFill>
              </a:rPr>
              <a:t>COVID-19– </a:t>
            </a:r>
            <a:r>
              <a:rPr lang="ka-GE" sz="1600" dirty="0">
                <a:solidFill>
                  <a:srgbClr val="002060"/>
                </a:solidFill>
              </a:rPr>
              <a:t>ის სიღარიბეზე გავლენის  შესახებ ანგარიშის მომზადება. 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99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მეთოდოლოგია </a:t>
            </a:r>
            <a:br>
              <a:rPr lang="ka-GE" sz="1600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304801" y="2225041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მონაცემთა ძირითად წყაროდ  გამოყენებულია მოსახლეობის კეთილდღეობის კვლევა, რომელიც ჩატარდა 2017 წელს. კვლევის მოცულობაა 4697 შინამეურნეობა და წარმომადგენლობითია ქვეყნის მასშტაბით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კვლევაში მოცემულია მნიშვნელოვანი სოციალურ-ეკონომიკური და დემოგრაფიული ინფორმაცია მოსახლეობის შემოსავლის, ხარჯებისა და ცხოვრების პირობების შესახებ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კვლევა მოიცავს 9 მოდულს, მათ შორის: სასურსათო ხარჯები, არასასურსათო და ჯანდაცვის ხარჯები, საგანმანათლებლო მიღწევები, ეკონომიკური საქმიანობის და ოჯახების მიერ სიღარიბესთან </a:t>
            </a:r>
            <a:r>
              <a:rPr lang="ka-GE" sz="1800" dirty="0" err="1">
                <a:solidFill>
                  <a:srgbClr val="002060"/>
                </a:solidFill>
              </a:rPr>
              <a:t>გამკლავების</a:t>
            </a:r>
            <a:r>
              <a:rPr lang="ka-GE" sz="1800" dirty="0">
                <a:solidFill>
                  <a:srgbClr val="002060"/>
                </a:solidFill>
              </a:rPr>
              <a:t> სტრატეგიები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03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მეთოდოლოგია </a:t>
            </a:r>
            <a:br>
              <a:rPr lang="ka-GE" sz="1600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2151685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პირველ რიგში შეფასდა შემოსავლის დროებითი შემცირების რისკი, სამუშაო ადგილის/დასაქმების ტიპის და სექტორის პოტენციური </a:t>
            </a:r>
            <a:r>
              <a:rPr lang="ka-GE" sz="1800" dirty="0" err="1">
                <a:solidFill>
                  <a:srgbClr val="002060"/>
                </a:solidFill>
              </a:rPr>
              <a:t>მოწყვლადობიდან</a:t>
            </a:r>
            <a:r>
              <a:rPr lang="ka-GE" sz="1800" dirty="0">
                <a:solidFill>
                  <a:srgbClr val="002060"/>
                </a:solidFill>
              </a:rPr>
              <a:t> გამომდინარე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თითოეულ დასაქმებულს მიენიჭა სამსახურის </a:t>
            </a:r>
            <a:r>
              <a:rPr lang="en-US" sz="1800" dirty="0">
                <a:solidFill>
                  <a:srgbClr val="002060"/>
                </a:solidFill>
              </a:rPr>
              <a:t>COVID </a:t>
            </a:r>
            <a:r>
              <a:rPr lang="ka-GE" sz="1800" dirty="0">
                <a:solidFill>
                  <a:srgbClr val="002060"/>
                </a:solidFill>
              </a:rPr>
              <a:t>მოწყვლადობის დონე</a:t>
            </a:r>
            <a:r>
              <a:rPr lang="en-US" sz="1800" dirty="0">
                <a:solidFill>
                  <a:srgbClr val="002060"/>
                </a:solidFill>
              </a:rPr>
              <a:t>,</a:t>
            </a:r>
            <a:r>
              <a:rPr lang="ka-GE" sz="1800" dirty="0">
                <a:solidFill>
                  <a:srgbClr val="002060"/>
                </a:solidFill>
              </a:rPr>
              <a:t> დაიყო სამ ჯგუფად და შეიწონა პირის განათლების დონის მიხედვით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DD5203B-7D28-4B50-AE3B-073D19BBBE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60620"/>
              </p:ext>
            </p:extLst>
          </p:nvPr>
        </p:nvGraphicFramePr>
        <p:xfrm>
          <a:off x="8520650" y="3362136"/>
          <a:ext cx="3568700" cy="34517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72354">
                  <a:extLst>
                    <a:ext uri="{9D8B030D-6E8A-4147-A177-3AD203B41FA5}">
                      <a16:colId xmlns:a16="http://schemas.microsoft.com/office/drawing/2014/main" val="1979930247"/>
                    </a:ext>
                  </a:extLst>
                </a:gridCol>
                <a:gridCol w="696346">
                  <a:extLst>
                    <a:ext uri="{9D8B030D-6E8A-4147-A177-3AD203B41FA5}">
                      <a16:colId xmlns:a16="http://schemas.microsoft.com/office/drawing/2014/main" val="3460745372"/>
                    </a:ext>
                  </a:extLst>
                </a:gridCol>
              </a:tblGrid>
              <a:tr h="436651">
                <a:tc>
                  <a:txBody>
                    <a:bodyPr/>
                    <a:lstStyle/>
                    <a:p>
                      <a:r>
                        <a:rPr lang="ka-GE" sz="1600" dirty="0"/>
                        <a:t>განათლების დონე</a:t>
                      </a:r>
                      <a:endParaRPr lang="en-US" sz="16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Level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80750"/>
                  </a:ext>
                </a:extLst>
              </a:tr>
              <a:tr h="436651">
                <a:tc>
                  <a:txBody>
                    <a:bodyPr/>
                    <a:lstStyle/>
                    <a:p>
                      <a:r>
                        <a:rPr lang="ka-GE" sz="1600" dirty="0"/>
                        <a:t>წერა-კითხვის არ მცოდნე</a:t>
                      </a:r>
                      <a:endParaRPr lang="en-US" sz="16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681966"/>
                  </a:ext>
                </a:extLst>
              </a:tr>
              <a:tr h="656364">
                <a:tc>
                  <a:txBody>
                    <a:bodyPr/>
                    <a:lstStyle/>
                    <a:p>
                      <a:r>
                        <a:rPr lang="ka-GE" sz="1600" dirty="0"/>
                        <a:t>არასრული საშუალო; სკოლის მოსწავლე </a:t>
                      </a:r>
                      <a:r>
                        <a:rPr lang="en-US" sz="1600" dirty="0"/>
                        <a:t>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035222"/>
                  </a:ext>
                </a:extLst>
              </a:tr>
              <a:tr h="1485455">
                <a:tc>
                  <a:txBody>
                    <a:bodyPr/>
                    <a:lstStyle/>
                    <a:p>
                      <a:r>
                        <a:rPr lang="ka-GE" sz="1600" dirty="0"/>
                        <a:t>საშუალო, პროფესიული, არასრული უმაღლესი განათლება ( შეწყვიტა უმაღლესში სწავლა), უმაღლესის სტუდენტი</a:t>
                      </a:r>
                      <a:endParaRPr lang="en-US" sz="16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323257"/>
                  </a:ext>
                </a:extLst>
              </a:tr>
              <a:tr h="436651">
                <a:tc>
                  <a:txBody>
                    <a:bodyPr/>
                    <a:lstStyle/>
                    <a:p>
                      <a:r>
                        <a:rPr lang="ka-GE" sz="1600" dirty="0"/>
                        <a:t>უმაღლესი განათლება </a:t>
                      </a:r>
                      <a:endParaRPr lang="en-US" sz="16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984492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6E897F60-BDC7-4FAE-A48A-D1370FF28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689670"/>
              </p:ext>
            </p:extLst>
          </p:nvPr>
        </p:nvGraphicFramePr>
        <p:xfrm>
          <a:off x="102650" y="3362136"/>
          <a:ext cx="8279349" cy="345177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55486">
                  <a:extLst>
                    <a:ext uri="{9D8B030D-6E8A-4147-A177-3AD203B41FA5}">
                      <a16:colId xmlns:a16="http://schemas.microsoft.com/office/drawing/2014/main" val="1502064215"/>
                    </a:ext>
                  </a:extLst>
                </a:gridCol>
                <a:gridCol w="3398855">
                  <a:extLst>
                    <a:ext uri="{9D8B030D-6E8A-4147-A177-3AD203B41FA5}">
                      <a16:colId xmlns:a16="http://schemas.microsoft.com/office/drawing/2014/main" val="2612451731"/>
                    </a:ext>
                  </a:extLst>
                </a:gridCol>
                <a:gridCol w="3425008">
                  <a:extLst>
                    <a:ext uri="{9D8B030D-6E8A-4147-A177-3AD203B41FA5}">
                      <a16:colId xmlns:a16="http://schemas.microsoft.com/office/drawing/2014/main" val="719025295"/>
                    </a:ext>
                  </a:extLst>
                </a:gridCol>
              </a:tblGrid>
              <a:tr h="464733">
                <a:tc>
                  <a:txBody>
                    <a:bodyPr/>
                    <a:lstStyle/>
                    <a:p>
                      <a:r>
                        <a:rPr lang="ka-GE" sz="900" dirty="0"/>
                        <a:t>სამუშაოს დაბალი</a:t>
                      </a:r>
                      <a:r>
                        <a:rPr lang="en-US" sz="900" dirty="0"/>
                        <a:t> COVID </a:t>
                      </a:r>
                      <a:r>
                        <a:rPr lang="ka-GE" sz="900" dirty="0"/>
                        <a:t>მოწყვლადობა</a:t>
                      </a:r>
                      <a:r>
                        <a:rPr lang="en-US" sz="900" dirty="0"/>
                        <a:t> (1)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900" dirty="0"/>
                        <a:t>სამუშაოს საშუალო</a:t>
                      </a:r>
                      <a:r>
                        <a:rPr lang="en-US" sz="900" dirty="0"/>
                        <a:t>  COVID </a:t>
                      </a:r>
                      <a:r>
                        <a:rPr lang="ka-GE" sz="900" dirty="0"/>
                        <a:t>მოწყვლადობა </a:t>
                      </a:r>
                      <a:r>
                        <a:rPr lang="en-US" sz="900" dirty="0"/>
                        <a:t>(2)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900" dirty="0"/>
                        <a:t>სამუშაოს მაღალი </a:t>
                      </a:r>
                      <a:r>
                        <a:rPr lang="en-US" sz="900" dirty="0"/>
                        <a:t> COVID </a:t>
                      </a:r>
                      <a:r>
                        <a:rPr lang="ka-GE" sz="900" dirty="0"/>
                        <a:t>მოწყვლადობა</a:t>
                      </a:r>
                      <a:r>
                        <a:rPr lang="en-US" sz="900" dirty="0"/>
                        <a:t>(3)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152663"/>
                  </a:ext>
                </a:extLst>
              </a:tr>
              <a:tr h="290106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მუშაობდა კერძო ან საჯარო ( საბიუჯეტო) ორგანიზაციაში ხელფასზე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მუშაობდა საკუთარ მიწის ნაკვეთზე, უვლიდა საქონელს, ფრინველებს.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მუშაობდა ინდივიდუალურად</a:t>
                      </a:r>
                      <a:endParaRPr lang="en-US" sz="1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ჩართული იყო ინდივიდუალურ პროფესიულ საქმიანობაში ( რეპეტიტორი, კერძო სამედიცინო პრაქტიკა და სხვა)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ნადირობდა, თევზაობდა, აგროვებდა სოკოებს, კენკრას, თხილს და ტყის სხვა ხილს პირადი მოხმარებისთვის ან გასაყიდად. </a:t>
                      </a:r>
                      <a:endParaRPr lang="en-US" sz="1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ჩართული იყო საკუთარი საცხოვრებლის ან სოფლის მეურნეობის ობიექტის მშენებლობა/რემონტში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ჩართული იყო საკუთარი სოფლის პროდუქტის გადამუშავებაში, ( მარცვლეულის დაფქვა, ღვინის დაყენება, ყველი, კარაქი, საჭმლის დაკონსერვება და სხვა) პირადი მოხმარებისთვის ან გასაყიდად.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აგროვებდა ჯართს, ბოთლებს შესაბამის ჩასაბარებელ პუნქტში ფულზე გადასაცვლელად.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ჰქონდა ანაზღაურებადი, დროებითი, არასასოფლო-სამეურნეო სამსახური (მტვირთავი, ძიძა, ექთანი და სხვა)  </a:t>
                      </a:r>
                      <a:endParaRPr lang="en-US" sz="1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დაკავებული იყო სასოფლო-სამეურნეო საქმით (ხვნა, თესვა, მეცხვარეობა) </a:t>
                      </a:r>
                      <a:r>
                        <a:rPr lang="en-US" sz="1000" dirty="0"/>
                        <a:t>  </a:t>
                      </a:r>
                      <a:r>
                        <a:rPr lang="ka-GE" sz="1000" dirty="0"/>
                        <a:t>ნაღდი ფულით ანაზღაურებით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ჰქონდა დროებითი, ანაზღაურებადი სამსახური ანაზღაურებას იღებდა საკვებით, პროდუქტებით ან თავშესაფრით. </a:t>
                      </a:r>
                      <a:endParaRPr lang="en-US" sz="1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აქვს სამსახური, მაგრამ  ვერ იმუშავა ბოლო 7 დღე, რადგან ავად იყო, შვებულებაში იყო, სწავლობდა, სამსახური დროებით დაიხურა, ამინდი გაუარესდა ან სხვა მიზეზების გამო. </a:t>
                      </a:r>
                      <a:endParaRPr lang="en-US" sz="1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000" dirty="0"/>
                        <a:t>დაკავებული იყო არა-ანაზღაურებადი სამსახურით ქარხანაში ან საოჯახო ბიზნესში, ან დაკავებული იყო არა ანაზღაურებადი საქმით მეზობლის ან ნათესავის დასახმარებლად. 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155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26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მეთოდოლოგია </a:t>
            </a:r>
            <a:br>
              <a:rPr lang="ka-GE" sz="1600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2151685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მივიღეთ შინამეურნეობის ინდექსი, რაც მოიცავს </a:t>
            </a:r>
            <a:r>
              <a:rPr lang="ka-GE" sz="1800" dirty="0" err="1">
                <a:solidFill>
                  <a:srgbClr val="002060"/>
                </a:solidFill>
              </a:rPr>
              <a:t>მოიცავს</a:t>
            </a:r>
            <a:r>
              <a:rPr lang="ka-GE" sz="1800" dirty="0">
                <a:solidFill>
                  <a:srgbClr val="002060"/>
                </a:solidFill>
              </a:rPr>
              <a:t> სამუშაოს და უნარების </a:t>
            </a:r>
            <a:r>
              <a:rPr lang="en-US" sz="1800" dirty="0">
                <a:solidFill>
                  <a:srgbClr val="002060"/>
                </a:solidFill>
              </a:rPr>
              <a:t>COVID </a:t>
            </a:r>
            <a:r>
              <a:rPr lang="ka-GE" sz="1800" dirty="0">
                <a:solidFill>
                  <a:srgbClr val="002060"/>
                </a:solidFill>
              </a:rPr>
              <a:t>მოწყვლადობის ინდექსების საშუალო მონაცემს, შინამეურნეობის თითოეული მომუშავე წევრისთვის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დაიყო სამ ჯგუფად : </a:t>
            </a:r>
            <a:r>
              <a:rPr lang="ka-GE" sz="1600" dirty="0">
                <a:solidFill>
                  <a:srgbClr val="002060"/>
                </a:solidFill>
              </a:rPr>
              <a:t>დაბალი </a:t>
            </a:r>
            <a:r>
              <a:rPr lang="ka-GE" sz="1600" dirty="0" err="1">
                <a:solidFill>
                  <a:srgbClr val="002060"/>
                </a:solidFill>
              </a:rPr>
              <a:t>მოწყვლადობა</a:t>
            </a:r>
            <a:r>
              <a:rPr lang="ka-GE" sz="1600" dirty="0">
                <a:solidFill>
                  <a:srgbClr val="002060"/>
                </a:solidFill>
              </a:rPr>
              <a:t> (ინდექსი უდრის 1-ს) საშუალო </a:t>
            </a:r>
            <a:r>
              <a:rPr lang="ka-GE" sz="1600" dirty="0" err="1">
                <a:solidFill>
                  <a:srgbClr val="002060"/>
                </a:solidFill>
              </a:rPr>
              <a:t>მოწყვლადობა</a:t>
            </a:r>
            <a:r>
              <a:rPr lang="ka-GE" sz="1600" dirty="0">
                <a:solidFill>
                  <a:srgbClr val="002060"/>
                </a:solidFill>
              </a:rPr>
              <a:t> (ინდექსი მაღალია 1 ზე და ნაკლებია 5 ზე) და მაღალი </a:t>
            </a:r>
            <a:r>
              <a:rPr lang="ka-GE" sz="1600" dirty="0" err="1">
                <a:solidFill>
                  <a:srgbClr val="002060"/>
                </a:solidFill>
              </a:rPr>
              <a:t>მოწყვლადობა</a:t>
            </a:r>
            <a:r>
              <a:rPr lang="ka-GE" sz="1600" dirty="0">
                <a:solidFill>
                  <a:srgbClr val="002060"/>
                </a:solidFill>
              </a:rPr>
              <a:t> (ინდექსი მაღალია </a:t>
            </a:r>
            <a:r>
              <a:rPr lang="en-US" sz="1600" dirty="0">
                <a:solidFill>
                  <a:srgbClr val="002060"/>
                </a:solidFill>
              </a:rPr>
              <a:t>5</a:t>
            </a:r>
            <a:r>
              <a:rPr lang="ka-GE" sz="1600" dirty="0">
                <a:solidFill>
                  <a:srgbClr val="002060"/>
                </a:solidFill>
              </a:rPr>
              <a:t>-ზე</a:t>
            </a:r>
            <a:r>
              <a:rPr lang="en-US" sz="1600" dirty="0">
                <a:solidFill>
                  <a:srgbClr val="002060"/>
                </a:solidFill>
              </a:rPr>
              <a:t>).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შენიშვნა: 4697 </a:t>
            </a:r>
            <a:r>
              <a:rPr lang="ka-GE" sz="1600" dirty="0" err="1">
                <a:solidFill>
                  <a:srgbClr val="002060"/>
                </a:solidFill>
              </a:rPr>
              <a:t>შინამეურნეობიდან</a:t>
            </a:r>
            <a:r>
              <a:rPr lang="ka-GE" sz="1600" dirty="0">
                <a:solidFill>
                  <a:srgbClr val="002060"/>
                </a:solidFill>
              </a:rPr>
              <a:t> 1584 -დან 1 შემთხვევაში საერთოდ არავინ მუშაობს. მათგან 452 სიღარიბის ზღვარს მიღმაა (2.5. $ დღეში) მაშასადამე ისინი მაღალი მოწყვლადობის არიან (3) დანარჩენი (1232) ყველაზე ნაკლებად მოწყვლადები არიან.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შენიშვნა 2: შინამეურნეობები, სადაც არავინ მუშაობს არიან მაღალი მოწყვლადობის ჯგუფში თუ ისინი არიან სიღარიბის ზღვარს მიღმა ( 2.5 $ დღეში) და არიან დაბალი მოწყვლადობის ჯგუფში </a:t>
            </a: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32F4A354-BDFF-4F07-979D-BFB771011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453714"/>
              </p:ext>
            </p:extLst>
          </p:nvPr>
        </p:nvGraphicFramePr>
        <p:xfrm>
          <a:off x="605734" y="3428999"/>
          <a:ext cx="6861865" cy="15316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9913">
                  <a:extLst>
                    <a:ext uri="{9D8B030D-6E8A-4147-A177-3AD203B41FA5}">
                      <a16:colId xmlns:a16="http://schemas.microsoft.com/office/drawing/2014/main" val="1079852682"/>
                    </a:ext>
                  </a:extLst>
                </a:gridCol>
                <a:gridCol w="2450976">
                  <a:extLst>
                    <a:ext uri="{9D8B030D-6E8A-4147-A177-3AD203B41FA5}">
                      <a16:colId xmlns:a16="http://schemas.microsoft.com/office/drawing/2014/main" val="1024266817"/>
                    </a:ext>
                  </a:extLst>
                </a:gridCol>
                <a:gridCol w="2450976">
                  <a:extLst>
                    <a:ext uri="{9D8B030D-6E8A-4147-A177-3AD203B41FA5}">
                      <a16:colId xmlns:a16="http://schemas.microsoft.com/office/drawing/2014/main" val="2645044385"/>
                    </a:ext>
                  </a:extLst>
                </a:gridCol>
              </a:tblGrid>
              <a:tr h="489513">
                <a:tc>
                  <a:txBody>
                    <a:bodyPr/>
                    <a:lstStyle/>
                    <a:p>
                      <a:r>
                        <a:rPr lang="ka-GE" sz="1200" dirty="0"/>
                        <a:t>შინამეურნეობის საშუალო </a:t>
                      </a:r>
                      <a:r>
                        <a:rPr lang="en-US" sz="1200" dirty="0"/>
                        <a:t>COVID </a:t>
                      </a:r>
                      <a:r>
                        <a:rPr lang="ka-GE" sz="1200" dirty="0"/>
                        <a:t>მოწყვლადობა </a:t>
                      </a:r>
                      <a:endParaRPr lang="en-US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dirty="0"/>
                        <a:t>შინამეურნეობები </a:t>
                      </a:r>
                      <a:r>
                        <a:rPr lang="en-US" sz="1200" dirty="0"/>
                        <a:t> WMS</a:t>
                      </a:r>
                      <a:r>
                        <a:rPr lang="ka-GE" sz="1200" dirty="0"/>
                        <a:t>-ში</a:t>
                      </a:r>
                      <a:r>
                        <a:rPr lang="en-US" sz="1200" dirty="0"/>
                        <a:t> (</a:t>
                      </a:r>
                      <a:r>
                        <a:rPr lang="ka-GE" sz="1200" dirty="0"/>
                        <a:t>რიცხვი</a:t>
                      </a:r>
                      <a:r>
                        <a:rPr lang="en-US" sz="1200" dirty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dirty="0"/>
                        <a:t>შინამეურნეობები </a:t>
                      </a:r>
                      <a:r>
                        <a:rPr lang="en-US" sz="1200" dirty="0"/>
                        <a:t>WMS</a:t>
                      </a:r>
                      <a:r>
                        <a:rPr lang="ka-GE" sz="1200" dirty="0"/>
                        <a:t>-ში</a:t>
                      </a:r>
                      <a:r>
                        <a:rPr lang="en-US" sz="1200" dirty="0"/>
                        <a:t> (%)</a:t>
                      </a:r>
                    </a:p>
                    <a:p>
                      <a:endParaRPr lang="en-US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256933"/>
                  </a:ext>
                </a:extLst>
              </a:tr>
              <a:tr h="297204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 (</a:t>
                      </a:r>
                      <a:r>
                        <a:rPr lang="ka-GE" sz="1200" dirty="0"/>
                        <a:t>ნაკლებად მოწყვლადი</a:t>
                      </a:r>
                      <a:r>
                        <a:rPr lang="en-US" sz="1200" dirty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1,681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34.2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1411"/>
                  </a:ext>
                </a:extLst>
              </a:tr>
              <a:tr h="297204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2 (</a:t>
                      </a:r>
                      <a:r>
                        <a:rPr lang="ka-GE" sz="1200" dirty="0"/>
                        <a:t>მოწყვლადი</a:t>
                      </a:r>
                      <a:r>
                        <a:rPr lang="en-US" sz="1200" dirty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 2,320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52.3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025040"/>
                  </a:ext>
                </a:extLst>
              </a:tr>
              <a:tr h="297204"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3 (</a:t>
                      </a:r>
                      <a:r>
                        <a:rPr lang="ka-GE" sz="1200" dirty="0"/>
                        <a:t>ყველაზე მოწყვლადი</a:t>
                      </a:r>
                      <a:r>
                        <a:rPr lang="en-US" sz="1200" dirty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 696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/>
                        <a:t>13.5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1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080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/>
              <a:t>მეთოდოლოგია </a:t>
            </a:r>
            <a:br>
              <a:rPr lang="ka-GE" sz="1600" cap="none" dirty="0"/>
            </a:br>
            <a:endParaRPr lang="en-US" sz="1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2151685"/>
            <a:ext cx="11489372" cy="453136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 err="1">
                <a:solidFill>
                  <a:srgbClr val="002060"/>
                </a:solidFill>
              </a:rPr>
              <a:t>მოწყვლადობიდან</a:t>
            </a:r>
            <a:r>
              <a:rPr lang="ka-GE" sz="1800" dirty="0">
                <a:solidFill>
                  <a:srgbClr val="002060"/>
                </a:solidFill>
              </a:rPr>
              <a:t> გამომდინარე შინამეურნეობა დაკარგავს შემოსავლის რაღაც ნაწილს. აღებულია შოკის ორი დონე და შემოსავლის დაკარგვის პროპორციები იცვლება  შოკის დონისა და შინამეურნეობის მოწყვლადობის მიხედვით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ყოველთვიური შემოსავლის დაკარგვა ითარგმნება შინამეურნეობის ყოველთვიური ხარჯის შემცირებაში, შინამეურნეობის შემოსავლის ელასტიურობის შეფასებით შემდეგი რეგრესიის მეთოდის გამოყენებით </a:t>
            </a:r>
            <a:r>
              <a:rPr lang="en-US" sz="1600" dirty="0">
                <a:solidFill>
                  <a:srgbClr val="002060"/>
                </a:solidFill>
              </a:rPr>
              <a:t>ln⁡〖(</a:t>
            </a:r>
            <a:r>
              <a:rPr lang="ka-GE" sz="1600" dirty="0">
                <a:solidFill>
                  <a:srgbClr val="002060"/>
                </a:solidFill>
              </a:rPr>
              <a:t>შინამეურნეობის ხარჯი)=</a:t>
            </a:r>
            <a:r>
              <a:rPr lang="el-GR" sz="1600" dirty="0">
                <a:solidFill>
                  <a:srgbClr val="002060"/>
                </a:solidFill>
              </a:rPr>
              <a:t>β0+𝜷𝟏 </a:t>
            </a:r>
            <a:r>
              <a:rPr lang="en-US" sz="1600" dirty="0">
                <a:solidFill>
                  <a:srgbClr val="002060"/>
                </a:solidFill>
              </a:rPr>
              <a:t>ln⁡〖( </a:t>
            </a:r>
            <a:r>
              <a:rPr lang="ka-GE" sz="1600" dirty="0">
                <a:solidFill>
                  <a:srgbClr val="002060"/>
                </a:solidFill>
              </a:rPr>
              <a:t>შინამეურნეობის ხელფასის შემოსავალი〗+</a:t>
            </a:r>
            <a:r>
              <a:rPr lang="el-GR" sz="1600" dirty="0">
                <a:solidFill>
                  <a:srgbClr val="002060"/>
                </a:solidFill>
              </a:rPr>
              <a:t>β2 </a:t>
            </a:r>
            <a:r>
              <a:rPr lang="ka-GE" sz="1600" dirty="0">
                <a:solidFill>
                  <a:srgbClr val="002060"/>
                </a:solidFill>
              </a:rPr>
              <a:t>შინამეურნეობის სიდიდე+</a:t>
            </a:r>
            <a:r>
              <a:rPr lang="el-GR" sz="1600" dirty="0">
                <a:solidFill>
                  <a:srgbClr val="002060"/>
                </a:solidFill>
              </a:rPr>
              <a:t>β3 </a:t>
            </a:r>
            <a:r>
              <a:rPr lang="ka-GE" sz="1600" dirty="0">
                <a:solidFill>
                  <a:srgbClr val="002060"/>
                </a:solidFill>
              </a:rPr>
              <a:t>მდებარეობა〗  (ქალაქი−სოფელი)+</a:t>
            </a:r>
            <a:r>
              <a:rPr lang="el-GR" sz="1600" dirty="0">
                <a:solidFill>
                  <a:srgbClr val="002060"/>
                </a:solidFill>
              </a:rPr>
              <a:t>β4 </a:t>
            </a:r>
            <a:r>
              <a:rPr lang="ka-GE" sz="1600" dirty="0">
                <a:solidFill>
                  <a:srgbClr val="002060"/>
                </a:solidFill>
              </a:rPr>
              <a:t>მდებარეობა (თბილისი−თბილისის გარეთ)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02060"/>
                </a:solidFill>
              </a:rPr>
              <a:t>ოჯახის შემოსავალი შოკის შემდეგ უდრის:</a:t>
            </a:r>
          </a:p>
          <a:p>
            <a:pPr lvl="1"/>
            <a:r>
              <a:rPr lang="ka-GE" sz="1400" dirty="0">
                <a:solidFill>
                  <a:srgbClr val="002060"/>
                </a:solidFill>
              </a:rPr>
              <a:t>ოჯახის შემოსავალი შოკის შემდეგ =შინამეურნეობის საწყისი ხარჯები * (1-შოკი* 𝜷𝟏)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ka-GE" sz="1400" dirty="0">
                <a:solidFill>
                  <a:srgbClr val="002060"/>
                </a:solidFill>
              </a:rPr>
              <a:t>სადაც შოკი მერყეობს  0.1 </a:t>
            </a:r>
            <a:r>
              <a:rPr lang="en-US" sz="1400" dirty="0">
                <a:solidFill>
                  <a:srgbClr val="002060"/>
                </a:solidFill>
              </a:rPr>
              <a:t>and 0.8 </a:t>
            </a:r>
            <a:r>
              <a:rPr lang="ka-GE" sz="1400" dirty="0">
                <a:solidFill>
                  <a:srgbClr val="002060"/>
                </a:solidFill>
              </a:rPr>
              <a:t>შორის, საშუალო/მძიმე და შინამეურნეობის მოწყვლადობის ჯგუფის </a:t>
            </a:r>
            <a:r>
              <a:rPr lang="en-US" sz="1400" dirty="0">
                <a:solidFill>
                  <a:srgbClr val="002060"/>
                </a:solidFill>
              </a:rPr>
              <a:t>and 𝜷𝟏 = 0.356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2477B12-48D6-426D-B0FD-B83A3E8D0AB9}"/>
              </a:ext>
            </a:extLst>
          </p:cNvPr>
          <p:cNvGraphicFramePr>
            <a:graphicFrameLocks noGrp="1"/>
          </p:cNvGraphicFramePr>
          <p:nvPr/>
        </p:nvGraphicFramePr>
        <p:xfrm>
          <a:off x="605227" y="2910840"/>
          <a:ext cx="8128000" cy="1036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097057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552208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099596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2137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100" dirty="0"/>
                        <a:t>დაბალი მოწყვლადობის შინამეურნეობები</a:t>
                      </a:r>
                      <a:endParaRPr lang="en-US" sz="11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100" dirty="0"/>
                        <a:t>საშუალო მოწყვლადობის შინამეურნეობები</a:t>
                      </a:r>
                      <a:endParaRPr lang="en-US" sz="11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100" dirty="0"/>
                        <a:t>მაღალი მოწყვლადობის შინამეურნეობები</a:t>
                      </a:r>
                      <a:endParaRPr lang="en-US" sz="11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3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a-GE" sz="1400" dirty="0"/>
                        <a:t>საშუალო შოკი</a:t>
                      </a:r>
                      <a:endParaRPr lang="en-US" sz="14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10%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30%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40%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14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a-GE" sz="1400" dirty="0"/>
                        <a:t>ძლიერი შოკი </a:t>
                      </a:r>
                      <a:endParaRPr lang="en-US" sz="14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20%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60%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80%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2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014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9A4B-C24C-4807-9269-6E34A0F1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" y="174955"/>
            <a:ext cx="9473159" cy="1508760"/>
          </a:xfrm>
        </p:spPr>
        <p:txBody>
          <a:bodyPr>
            <a:normAutofit/>
          </a:bodyPr>
          <a:lstStyle/>
          <a:p>
            <a:r>
              <a:rPr lang="ka-GE" sz="2400" cap="none" dirty="0">
                <a:solidFill>
                  <a:srgbClr val="002060"/>
                </a:solidFill>
              </a:rPr>
              <a:t>მეთოდოლოგია </a:t>
            </a:r>
            <a:br>
              <a:rPr lang="ka-GE" sz="1600" cap="none" dirty="0">
                <a:solidFill>
                  <a:srgbClr val="002060"/>
                </a:solidFill>
              </a:rPr>
            </a:b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8F6376-24AF-4B69-97AD-A1B57914A392}"/>
              </a:ext>
            </a:extLst>
          </p:cNvPr>
          <p:cNvSpPr txBox="1">
            <a:spLocks/>
          </p:cNvSpPr>
          <p:nvPr/>
        </p:nvSpPr>
        <p:spPr>
          <a:xfrm>
            <a:off x="265059" y="1861516"/>
            <a:ext cx="11489372" cy="482152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მოხდა ჰიპოთეტური ფულადი დახმარებების გავლენის სიმულირება, რათა შემსუბუქდეს კრიზისით გამოწვეული სიღარიბის შედეგები, იმ დაშვებით, რომ დახმარება გადაიქცევა ხარჯად და არა დანაზოგად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dirty="0">
                <a:solidFill>
                  <a:srgbClr val="002060"/>
                </a:solidFill>
              </a:rPr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600" dirty="0">
              <a:solidFill>
                <a:srgbClr val="002060"/>
              </a:solidFill>
            </a:endParaRPr>
          </a:p>
          <a:p>
            <a:pPr marL="457200" lvl="0" indent="-457200" algn="l">
              <a:buClr>
                <a:srgbClr val="2C2C2C"/>
              </a:buClr>
              <a:buFont typeface="Arial" panose="020B0604020202020204" pitchFamily="34" charset="0"/>
              <a:buChar char="•"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8" name="Picture 2" descr="image001">
            <a:extLst>
              <a:ext uri="{FF2B5EF4-FFF2-40B4-BE49-F238E27FC236}">
                <a16:creationId xmlns:a16="http://schemas.microsoft.com/office/drawing/2014/main" id="{E96D3FB3-6316-4F8F-ABC9-A285475F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247" y="174955"/>
            <a:ext cx="3284461" cy="168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4BD5525B-5513-48A5-A74E-5B2936949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17685"/>
              </p:ext>
            </p:extLst>
          </p:nvPr>
        </p:nvGraphicFramePr>
        <p:xfrm>
          <a:off x="265059" y="2720644"/>
          <a:ext cx="11489372" cy="3962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06911">
                  <a:extLst>
                    <a:ext uri="{9D8B030D-6E8A-4147-A177-3AD203B41FA5}">
                      <a16:colId xmlns:a16="http://schemas.microsoft.com/office/drawing/2014/main" val="1204900728"/>
                    </a:ext>
                  </a:extLst>
                </a:gridCol>
                <a:gridCol w="1262700">
                  <a:extLst>
                    <a:ext uri="{9D8B030D-6E8A-4147-A177-3AD203B41FA5}">
                      <a16:colId xmlns:a16="http://schemas.microsoft.com/office/drawing/2014/main" val="2307500831"/>
                    </a:ext>
                  </a:extLst>
                </a:gridCol>
                <a:gridCol w="9119761">
                  <a:extLst>
                    <a:ext uri="{9D8B030D-6E8A-4147-A177-3AD203B41FA5}">
                      <a16:colId xmlns:a16="http://schemas.microsoft.com/office/drawing/2014/main" val="570818080"/>
                    </a:ext>
                  </a:extLst>
                </a:gridCol>
              </a:tblGrid>
              <a:tr h="491005">
                <a:tc>
                  <a:txBody>
                    <a:bodyPr/>
                    <a:lstStyle/>
                    <a:p>
                      <a:r>
                        <a:rPr lang="ka-GE" sz="1000" dirty="0"/>
                        <a:t>ფულადი დახმარების დონე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000" dirty="0"/>
                        <a:t>სცენარის ნომერი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000" dirty="0"/>
                        <a:t>სცენარის განმარტება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505499"/>
                  </a:ext>
                </a:extLst>
              </a:tr>
              <a:tr h="218224">
                <a:tc rowSpan="7">
                  <a:txBody>
                    <a:bodyPr/>
                    <a:lstStyle/>
                    <a:p>
                      <a:r>
                        <a:rPr lang="ka-GE" sz="1000" dirty="0"/>
                        <a:t>დაბალი ფულადი დახმარება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000" dirty="0"/>
                        <a:t>50 ლარი თითო შინამეურნეობაზე, </a:t>
                      </a:r>
                      <a:r>
                        <a:rPr lang="en-US" sz="1000" dirty="0"/>
                        <a:t>TSA-</a:t>
                      </a:r>
                      <a:r>
                        <a:rPr lang="ka-GE" sz="1000" dirty="0"/>
                        <a:t>ის მიმღებებს.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708002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50 ლარი თითო შინამეურნეობაზე, </a:t>
                      </a:r>
                      <a:r>
                        <a:rPr lang="en-US" sz="1000" dirty="0"/>
                        <a:t>TSA-</a:t>
                      </a:r>
                      <a:r>
                        <a:rPr lang="ka-GE" sz="1000" dirty="0"/>
                        <a:t>ის მიმღებებს 100 000 -ზე ნაკლები ქულით და 1 ან 2 ბავშვით ( 0-15 წლის)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358281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50 ლარი თითო შინამეურნეობაზე, უღარიბეს </a:t>
                      </a:r>
                      <a:r>
                        <a:rPr lang="en-US" sz="1000" dirty="0"/>
                        <a:t>40%</a:t>
                      </a:r>
                      <a:r>
                        <a:rPr lang="ka-GE" sz="1000" dirty="0"/>
                        <a:t>-ისთვის რომელიც არ არის  </a:t>
                      </a:r>
                      <a:r>
                        <a:rPr lang="en-US" sz="1000" dirty="0"/>
                        <a:t>TSA-is </a:t>
                      </a:r>
                      <a:r>
                        <a:rPr lang="ka-GE" sz="1000" dirty="0"/>
                        <a:t>მიმღები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904478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2b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50 ლარი თითო შინამეურნეობაზე, უღარიბებს </a:t>
                      </a:r>
                      <a:r>
                        <a:rPr lang="en-US" sz="1000" dirty="0"/>
                        <a:t>40%</a:t>
                      </a:r>
                      <a:r>
                        <a:rPr lang="ka-GE" sz="1000" dirty="0"/>
                        <a:t>-ისთვის რომელიც არ არის  </a:t>
                      </a:r>
                      <a:r>
                        <a:rPr lang="en-US" sz="1000" dirty="0"/>
                        <a:t>TSA-is </a:t>
                      </a:r>
                      <a:r>
                        <a:rPr lang="ka-GE" sz="1000" dirty="0"/>
                        <a:t>მიმღები და ჰყავს 1 ან 2 ბავშვი ( 0-15 წლის)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96694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000" dirty="0"/>
                        <a:t>30 ლარი თითოეულ ბავშვზე ყველა ბავშვს (0-4 წლის)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58030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3b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30 ლარი თითოეულ ბავშვზე ყველა ბავშვს </a:t>
                      </a:r>
                      <a:r>
                        <a:rPr lang="en-US" sz="1000" dirty="0"/>
                        <a:t>(0-17 </a:t>
                      </a:r>
                      <a:r>
                        <a:rPr lang="ka-GE" sz="1000" dirty="0"/>
                        <a:t>წლის</a:t>
                      </a:r>
                      <a:r>
                        <a:rPr lang="en-US" sz="1000" dirty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119081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50 ლარი თითოეულ ბავშვზე ყველა ბავშვს </a:t>
                      </a:r>
                      <a:r>
                        <a:rPr lang="en-US" sz="1000" dirty="0"/>
                        <a:t>16-17</a:t>
                      </a:r>
                      <a:r>
                        <a:rPr lang="ka-GE" sz="1000" dirty="0"/>
                        <a:t> წლის </a:t>
                      </a:r>
                      <a:r>
                        <a:rPr lang="en-US" sz="1000" dirty="0"/>
                        <a:t> TSA-</a:t>
                      </a:r>
                      <a:r>
                        <a:rPr lang="ka-GE" sz="1000" dirty="0"/>
                        <a:t>ის მიმღებებს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8155"/>
                  </a:ext>
                </a:extLst>
              </a:tr>
              <a:tr h="218224">
                <a:tc rowSpan="7">
                  <a:txBody>
                    <a:bodyPr/>
                    <a:lstStyle/>
                    <a:p>
                      <a:r>
                        <a:rPr lang="ka-GE" sz="1000" dirty="0"/>
                        <a:t>მაღალი ფულადი დახმარება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100 ლარი თითო შინამეურნეობაზე, </a:t>
                      </a:r>
                      <a:r>
                        <a:rPr lang="en-US" sz="1000" dirty="0"/>
                        <a:t>TSA-</a:t>
                      </a:r>
                      <a:r>
                        <a:rPr lang="ka-GE" sz="1000" dirty="0"/>
                        <a:t>ის მიმღებებს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448493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100 ლარი თითო შინამეურნეობაზე, </a:t>
                      </a:r>
                      <a:r>
                        <a:rPr lang="en-US" sz="1000" dirty="0"/>
                        <a:t>TSA-</a:t>
                      </a:r>
                      <a:r>
                        <a:rPr lang="ka-GE" sz="1000" dirty="0"/>
                        <a:t>ის მიმღებებს 100 000 -ზე ნაკლები ქულით და 1 ან 2 ბავშვით ( 0-15 წლის)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161053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100 ლარი თითო შინამეურნეობაზე, უღარიბეს </a:t>
                      </a:r>
                      <a:r>
                        <a:rPr lang="en-US" sz="1000" dirty="0"/>
                        <a:t>40%</a:t>
                      </a:r>
                      <a:r>
                        <a:rPr lang="ka-GE" sz="1000" dirty="0"/>
                        <a:t>-ისთვის რომელიც არ არის  </a:t>
                      </a:r>
                      <a:r>
                        <a:rPr lang="en-US" sz="1000" dirty="0"/>
                        <a:t>TSA-is </a:t>
                      </a:r>
                      <a:r>
                        <a:rPr lang="ka-GE" sz="1000" dirty="0"/>
                        <a:t>მიმღები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988207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2b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50 ლარი თითო შინამეურნეობაზე, უღარიბეს  </a:t>
                      </a:r>
                      <a:r>
                        <a:rPr lang="en-US" sz="1000" dirty="0"/>
                        <a:t>40%</a:t>
                      </a:r>
                      <a:r>
                        <a:rPr lang="ka-GE" sz="1000" dirty="0"/>
                        <a:t>-ისთვის რომელიც არ არის  </a:t>
                      </a:r>
                      <a:r>
                        <a:rPr lang="en-US" sz="1000" dirty="0"/>
                        <a:t>TSA-is </a:t>
                      </a:r>
                      <a:r>
                        <a:rPr lang="ka-GE" sz="1000" dirty="0"/>
                        <a:t>მიმღები</a:t>
                      </a:r>
                      <a:r>
                        <a:rPr lang="en-US" sz="1000" dirty="0"/>
                        <a:t> </a:t>
                      </a:r>
                      <a:r>
                        <a:rPr lang="ka-GE" sz="1000" dirty="0"/>
                        <a:t>და ჰყავს 1 ან 2 ბავშვი ( 0-15 წლის) 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679705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000" dirty="0"/>
                        <a:t>50 ლარი თითოეულ ბავშვზე ყველა ბავშვს (0-4 წლის)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486635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3b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50 ლარი თითოეულ ბავშვზე ყველა ბავშვს</a:t>
                      </a:r>
                      <a:r>
                        <a:rPr lang="en-US" sz="1000" dirty="0"/>
                        <a:t>(0-17 </a:t>
                      </a:r>
                      <a:r>
                        <a:rPr lang="ka-GE" sz="1000" dirty="0"/>
                        <a:t>წლის</a:t>
                      </a:r>
                      <a:r>
                        <a:rPr lang="en-US" sz="1000" dirty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446500"/>
                  </a:ext>
                </a:extLst>
              </a:tr>
              <a:tr h="218224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000" dirty="0"/>
                        <a:t>60 ლარი თითოეულ ბავშვზე ყველა ბავშვს </a:t>
                      </a:r>
                      <a:r>
                        <a:rPr lang="en-US" sz="1000" dirty="0"/>
                        <a:t>16-17</a:t>
                      </a:r>
                      <a:r>
                        <a:rPr lang="ka-GE" sz="1000" dirty="0"/>
                        <a:t> წლის</a:t>
                      </a:r>
                      <a:r>
                        <a:rPr lang="en-US" sz="1000" dirty="0"/>
                        <a:t> TSA-</a:t>
                      </a:r>
                      <a:r>
                        <a:rPr lang="ka-GE" sz="1000" dirty="0"/>
                        <a:t>ის მიმღებებს</a:t>
                      </a:r>
                      <a:endParaRPr lang="en-US" sz="10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517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04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1">
      <a:dk1>
        <a:srgbClr val="2C2C2C"/>
      </a:dk1>
      <a:lt1>
        <a:srgbClr val="099BDD"/>
      </a:lt1>
      <a:dk2>
        <a:srgbClr val="FFFFFF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4766</Words>
  <Application>Microsoft Office PowerPoint</Application>
  <PresentationFormat>Widescreen</PresentationFormat>
  <Paragraphs>1423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Corbel</vt:lpstr>
      <vt:lpstr>Sylfaen</vt:lpstr>
      <vt:lpstr>Wingdings</vt:lpstr>
      <vt:lpstr>Banded</vt:lpstr>
      <vt:lpstr>საქართველოს სოციალური დაცვის სისტემის მზაობის შეფასება  და COVID-19– ის სიღარიბეზე გავლენის  მოდელირება (მიკრო სიმულაცია)   </vt:lpstr>
      <vt:lpstr>პრეზენტაციის მონახაზი </vt:lpstr>
      <vt:lpstr>PowerPoint Presentation</vt:lpstr>
      <vt:lpstr>მიკრო სიმულაციის მოდელი სიღარიბეზე, მათ შორის  ბავშვთა სიღარიბეზე COVID-19– ის გავლენის დასადგენად საქართველოში (მაისი-ივნისი, 2020) </vt:lpstr>
      <vt:lpstr>მეთოდოლოგია  </vt:lpstr>
      <vt:lpstr>მეთოდოლოგია  </vt:lpstr>
      <vt:lpstr>მეთოდოლოგია  </vt:lpstr>
      <vt:lpstr>მეთოდოლოგია  </vt:lpstr>
      <vt:lpstr>მეთოდოლოგია  </vt:lpstr>
      <vt:lpstr>შედეგები </vt:lpstr>
      <vt:lpstr>შედეგები </vt:lpstr>
      <vt:lpstr>შედეგები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შედეგები </vt:lpstr>
      <vt:lpstr>PowerPoint Presentation</vt:lpstr>
      <vt:lpstr>საქართველოს სოციალური დაცვის სისტემის მზაობის შეფასება (SRSP) (აპრილი- მაისი, 2020)</vt:lpstr>
      <vt:lpstr>SRSP - არსებული კონტექსტი </vt:lpstr>
      <vt:lpstr>SRSP - არსებული კონტექსტი </vt:lpstr>
      <vt:lpstr>SRSP - არსებული კონტექსტი </vt:lpstr>
      <vt:lpstr>SRSP - მონაცემები და ფაქტები </vt:lpstr>
      <vt:lpstr>SRSP - მიზნობრივი სოციალური დაცვის პროგრამა, მთავარი ინსტრუმენტი გადაუდებელი სოციალური ხარჯების გასაცემად</vt:lpstr>
      <vt:lpstr>SRSP - მიზნობრივი სოციალური დაცვის პროგრამა, ადმინისტრირების მზაობა </vt:lpstr>
      <vt:lpstr>SRSP - მოწყვლადი შინამეურნეობებისთვის გასაცემი ტრანსფერების დიზაინთან დაკავშირებული საკითხები</vt:lpstr>
      <vt:lpstr>SRSP - ოფიციალურად დასაქმებული პირებისთვის შემუშავებული ტრანსფერის დიზაინთან დაკავშირებული საკითხები </vt:lpstr>
      <vt:lpstr>SRSP - თვითდასაქმებული პირებისთვის შემუშავებული ტრანსფერთან დაკავშირებული საკითხები</vt:lpstr>
      <vt:lpstr>SRSP - შეჯამება- რეკომენდაციები</vt:lpstr>
      <vt:lpstr>PowerPoint Presentation</vt:lpstr>
      <vt:lpstr>ოჯახების კეთილდღეობაზე COVID-19– ის გავლენაზე  რეალურ დროში დაკვირვება (ივლისი 2020-2021)</vt:lpstr>
      <vt:lpstr>ოჯახების კეთილდღეობაზე COVID-19– ის გავლენაზე  რეალურ დროში დაკვირვება (ივლისი 2020-2021)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სოციალური დაცვის სისტემის მზაობის შეფასება  და COVID-19– ის სიღარიბეზე გავლენის  მოდელირება (მიკრო სიმულაცია)   </dc:title>
  <dc:creator>Tinatin Baum</dc:creator>
  <cp:lastModifiedBy>Tinatin Baum</cp:lastModifiedBy>
  <cp:revision>26</cp:revision>
  <dcterms:created xsi:type="dcterms:W3CDTF">2020-07-02T08:09:39Z</dcterms:created>
  <dcterms:modified xsi:type="dcterms:W3CDTF">2020-07-03T08:41:30Z</dcterms:modified>
</cp:coreProperties>
</file>