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8" r:id="rId3"/>
    <p:sldId id="266" r:id="rId4"/>
    <p:sldId id="267" r:id="rId5"/>
    <p:sldId id="269" r:id="rId6"/>
    <p:sldId id="270" r:id="rId7"/>
    <p:sldId id="259" r:id="rId8"/>
    <p:sldId id="260" r:id="rId9"/>
    <p:sldId id="261" r:id="rId10"/>
    <p:sldId id="264" r:id="rId11"/>
    <p:sldId id="265" r:id="rId12"/>
    <p:sldId id="272" r:id="rId13"/>
    <p:sldId id="271" r:id="rId14"/>
    <p:sldId id="274" r:id="rId15"/>
    <p:sldId id="273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6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2BA8BA-9270-BA43-B0CC-779A144F2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07B7601-B811-8E49-B0C1-FFFA6749D9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D47E896-E741-C644-A579-8770B60A6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2B69E0-9D2A-694C-8848-3DF2DE783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C914D0C-94A4-FA45-AD2D-C90BFDDE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16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A428497-D377-C549-97F4-9F28D6575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9255A0E-3E35-3547-A432-2D59104B3B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B02370A-4740-E345-9ED8-8E7A50558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F4341F7-AD0C-2E41-A4B6-FDE053446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DFD6383-6A6A-8F4E-9B86-035BC521C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0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7371D57-B248-934B-844B-60594A3C97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1BD90D5-3C7A-7F44-959B-DAC6720D4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7E2D9DB-14FA-9D47-8EFF-3838179EF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A5C267C-35B1-FA45-A8DA-97C7389EA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46B0C0-74C4-9443-B264-19581E12D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24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D83794-305D-F647-926B-892C5CF6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B0BE447-D64D-5047-8D34-59CD26108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78A1509-1542-244A-8573-8DB2E827F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A4BE5C-D34F-DA4F-9C08-1A3E6AE8A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19B5E5D-4225-DC49-A67D-ECEC9CDD8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8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FDCAE09-E7AB-4F48-8257-9AF41AAF5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A37E021-FCF5-114E-90BE-9C90839A0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E11222B-9F43-1A4E-96E0-17F7410C0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4184ED0-AFB3-AE4C-B720-DB288ADCB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11C7F2-C3AD-B743-A34B-941B67C92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73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9D30B9-98FF-2244-8000-29F6BDF83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1018B8C-B013-5E48-B3EE-D21C102936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814D46B-9B03-274E-A636-C72309E5F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0910E72-855F-8B48-906D-FFE1D4009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9105A0F-2983-5E4F-A345-41EA780E2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EBA6A2D-6998-D64F-A505-6EA011B0A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95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58CACA-6D08-8D40-90CA-9B471265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90EAF12-B3A8-734D-81D9-22FBF5531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D22ED9F-8D8B-D241-BF3E-9A45750D7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B3BC925-CD97-524A-A96E-6BBA292956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FCBDFD4E-921A-8A4E-86E4-D3F60B609C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93B69C6-B14E-7549-AF53-0F41F357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BA9D4F3-6934-1C41-9556-7A7EA013D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C6B19EA-53CE-7545-B093-444FBD81D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11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3BD72-03A3-BF47-B159-330BC6CFB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6786960-7728-4446-A945-98BE00AAD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C9F8837-D6C6-234B-9168-F0C5AE0A0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BB1D4B2-4F9A-BF4B-8A1A-62464CC2B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4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9ED45F2-C1EE-7443-BDCD-454CC52CA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8ADFEB7-A559-C243-A32C-4E972E5DB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FBDB952-18F3-0041-9F83-AFBD7696F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40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57131C1-AB43-7349-B49F-37C78B583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21957D-4C19-F048-B372-595688CD1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A17018D-8C5B-D04E-8DDF-58D976EE3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DDBC842-B610-B14D-BEC7-D96D846AD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2E795B7-DA22-2341-84CA-04C0FEAA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754275A-7241-394E-8F8F-1F5385F0D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1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6A57414-EE04-FC4D-A82A-7E07722CA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EFBEBA4-9595-684D-B4B5-07CFD42CE9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9E79C60-5B85-E749-A3DE-3BD2E3E4D0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5AB180-A1FE-C448-95F3-91BB3D1B7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6D763CF-5E53-8642-BC47-BEA66FF3C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06C0BEA-78A0-424F-9925-D391F0AF6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97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E88A71D-7C07-B444-96D6-8CF4398B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D2D19C1-55A4-C74D-9D30-3C06EA636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1EDF5B8-D6C2-0842-9E13-0477C231F5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C7A63-77F6-411F-8209-0A41659B4C43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B6390FC-D239-C640-80F9-A92DBAFDB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84879E5-348A-FF43-A036-8B0BDF04F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3CA9E-8A3C-44FE-BE9A-4DABAA542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94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7543800" cy="2387600"/>
          </a:xfrm>
        </p:spPr>
        <p:txBody>
          <a:bodyPr>
            <a:noAutofit/>
          </a:bodyPr>
          <a:lstStyle/>
          <a:p>
            <a:r>
              <a:rPr lang="ka-GE" sz="3600" b="1" dirty="0"/>
              <a:t>ციფრული ტექნოლოგიები და ტელემედიცინაის განვითარება პირველად ჯანდაცვაში მომსახურებაზე ხელმისაწვდომობისა და ხარისხის გაუმჯობესების მიზნით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62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საყოველთაო ჯანდაცვის პროგრამით გათვალისწინებული სერვისები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/>
              <a:t>ჯახის/უბნის ექიმის მომსახურება </a:t>
            </a:r>
            <a:endParaRPr lang="ka-GE" sz="2400" dirty="0" smtClean="0"/>
          </a:p>
          <a:p>
            <a:r>
              <a:rPr lang="ka-GE" sz="2400" dirty="0" smtClean="0"/>
              <a:t>ექიმ-სპეციალისტებთან ვიზიტი</a:t>
            </a:r>
          </a:p>
          <a:p>
            <a:pPr lvl="1"/>
            <a:r>
              <a:rPr lang="en-US" sz="2400" dirty="0" err="1"/>
              <a:t>ენდოკრინოლოგი</a:t>
            </a:r>
            <a:endParaRPr lang="en-US" sz="2400" dirty="0"/>
          </a:p>
          <a:p>
            <a:pPr lvl="1"/>
            <a:r>
              <a:rPr lang="en-US" sz="2400" dirty="0" err="1"/>
              <a:t>ოფთალმოლოგი</a:t>
            </a:r>
            <a:r>
              <a:rPr lang="en-US" sz="2400" dirty="0"/>
              <a:t> </a:t>
            </a:r>
          </a:p>
          <a:p>
            <a:pPr lvl="1"/>
            <a:r>
              <a:rPr lang="en-US" sz="2400" dirty="0" err="1"/>
              <a:t>კარდიოლოგი</a:t>
            </a:r>
            <a:endParaRPr lang="en-US" sz="2400" dirty="0"/>
          </a:p>
          <a:p>
            <a:pPr lvl="1"/>
            <a:r>
              <a:rPr lang="en-US" sz="2400" dirty="0" err="1"/>
              <a:t>ნევროლოგი</a:t>
            </a:r>
            <a:endParaRPr lang="en-US" sz="2400" dirty="0"/>
          </a:p>
          <a:p>
            <a:pPr lvl="1"/>
            <a:r>
              <a:rPr lang="en-US" sz="2400" dirty="0" err="1"/>
              <a:t>გინეკოლოგი</a:t>
            </a:r>
            <a:endParaRPr lang="en-US" sz="2400" dirty="0"/>
          </a:p>
          <a:p>
            <a:pPr lvl="1"/>
            <a:r>
              <a:rPr lang="en-US" sz="2400" dirty="0" err="1"/>
              <a:t>ქირურგი</a:t>
            </a:r>
            <a:endParaRPr lang="en-US" sz="2400" dirty="0"/>
          </a:p>
          <a:p>
            <a:pPr lvl="1"/>
            <a:r>
              <a:rPr lang="en-US" sz="2400" dirty="0" err="1"/>
              <a:t>ოტორინოლარინგოლოგი</a:t>
            </a:r>
            <a:endParaRPr lang="en-US" sz="2400" dirty="0"/>
          </a:p>
          <a:p>
            <a:pPr lvl="1"/>
            <a:r>
              <a:rPr lang="en-US" sz="2400" dirty="0" err="1"/>
              <a:t>უროლოგი</a:t>
            </a:r>
            <a:endParaRPr lang="en-US" sz="24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5370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საყოველთაო ჯანდაცვის პროგრამით გათვალისწინებული სერვისები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a-GE" sz="2000" dirty="0" smtClean="0"/>
              <a:t>ლაბ. დიაგნოსტიკა</a:t>
            </a:r>
          </a:p>
          <a:p>
            <a:pPr lvl="1"/>
            <a:r>
              <a:rPr lang="en-US" sz="2000" dirty="0" err="1"/>
              <a:t>სისხლის</a:t>
            </a:r>
            <a:r>
              <a:rPr lang="en-US" sz="2000" dirty="0"/>
              <a:t> ს/ა</a:t>
            </a:r>
          </a:p>
          <a:p>
            <a:pPr lvl="1"/>
            <a:r>
              <a:rPr lang="en-US" sz="2000" dirty="0" err="1"/>
              <a:t>შარდის</a:t>
            </a:r>
            <a:r>
              <a:rPr lang="en-US" sz="2000" dirty="0"/>
              <a:t> ს/ა</a:t>
            </a:r>
            <a:endParaRPr lang="ka-GE" sz="2000" dirty="0"/>
          </a:p>
          <a:p>
            <a:pPr lvl="1"/>
            <a:r>
              <a:rPr lang="en-US" sz="2000" dirty="0" err="1" smtClean="0"/>
              <a:t>განავალი</a:t>
            </a:r>
            <a:r>
              <a:rPr lang="en-US" sz="2000" dirty="0" smtClean="0"/>
              <a:t> </a:t>
            </a:r>
            <a:r>
              <a:rPr lang="en-US" sz="2000" dirty="0" err="1"/>
              <a:t>ფარულ</a:t>
            </a:r>
            <a:r>
              <a:rPr lang="en-US" sz="2000" dirty="0"/>
              <a:t> </a:t>
            </a:r>
            <a:r>
              <a:rPr lang="en-US" sz="2000" dirty="0" err="1"/>
              <a:t>სისხლდენაზე</a:t>
            </a:r>
            <a:r>
              <a:rPr lang="en-US" sz="2000" dirty="0"/>
              <a:t> </a:t>
            </a:r>
          </a:p>
          <a:p>
            <a:pPr lvl="1"/>
            <a:r>
              <a:rPr lang="en-US" sz="2000" dirty="0" err="1"/>
              <a:t>ლიპიდური</a:t>
            </a:r>
            <a:r>
              <a:rPr lang="en-US" sz="2000" dirty="0"/>
              <a:t> </a:t>
            </a:r>
            <a:r>
              <a:rPr lang="en-US" sz="2000" dirty="0" err="1"/>
              <a:t>პროფილი</a:t>
            </a:r>
            <a:r>
              <a:rPr lang="en-US" sz="2000" dirty="0"/>
              <a:t> </a:t>
            </a:r>
          </a:p>
          <a:p>
            <a:pPr lvl="1"/>
            <a:r>
              <a:rPr lang="en-US" sz="2000" dirty="0" err="1"/>
              <a:t>კრეატინინი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INR </a:t>
            </a:r>
          </a:p>
          <a:p>
            <a:pPr lvl="1"/>
            <a:r>
              <a:rPr lang="en-US" sz="2000" dirty="0" err="1"/>
              <a:t>გლუკოზა</a:t>
            </a:r>
            <a:r>
              <a:rPr lang="en-US" sz="2000" dirty="0"/>
              <a:t> </a:t>
            </a:r>
            <a:r>
              <a:rPr lang="en-US" sz="2000" dirty="0" err="1"/>
              <a:t>პერიფერიულ</a:t>
            </a:r>
            <a:r>
              <a:rPr lang="en-US" sz="2000" dirty="0"/>
              <a:t>  </a:t>
            </a:r>
            <a:r>
              <a:rPr lang="en-US" sz="2000" dirty="0" err="1"/>
              <a:t>სისხლში</a:t>
            </a:r>
            <a:r>
              <a:rPr lang="en-US" sz="2000" dirty="0"/>
              <a:t> (100%)</a:t>
            </a:r>
          </a:p>
          <a:p>
            <a:pPr lvl="1"/>
            <a:r>
              <a:rPr lang="ka-GE" sz="2000" dirty="0" smtClean="0"/>
              <a:t>ღვიძლის </a:t>
            </a:r>
            <a:r>
              <a:rPr lang="ka-GE" sz="2000" dirty="0"/>
              <a:t>ფუნქციური სინჯები: </a:t>
            </a:r>
            <a:r>
              <a:rPr lang="en-US" sz="2000" dirty="0"/>
              <a:t>ALT, </a:t>
            </a:r>
            <a:r>
              <a:rPr lang="en-US" sz="2000" dirty="0" smtClean="0"/>
              <a:t>AST</a:t>
            </a:r>
            <a:endParaRPr lang="ka-GE" sz="2000" dirty="0" smtClean="0"/>
          </a:p>
          <a:p>
            <a:pPr lvl="1"/>
            <a:r>
              <a:rPr lang="ka-GE" sz="2000" dirty="0" smtClean="0"/>
              <a:t>ფარისებრი </a:t>
            </a:r>
            <a:r>
              <a:rPr lang="ka-GE" sz="2000" dirty="0"/>
              <a:t>ჯირკვლის ფუნქციური სინჯები: </a:t>
            </a:r>
            <a:r>
              <a:rPr lang="en-US" sz="2000" dirty="0"/>
              <a:t>TSH</a:t>
            </a:r>
            <a:endParaRPr lang="ka-GE" sz="2000" dirty="0" smtClean="0"/>
          </a:p>
          <a:p>
            <a:r>
              <a:rPr lang="ka-GE" sz="2000" dirty="0" smtClean="0"/>
              <a:t>კლინიკური დიაგნოსტიკა</a:t>
            </a:r>
          </a:p>
          <a:p>
            <a:pPr lvl="1"/>
            <a:r>
              <a:rPr lang="ka-GE" sz="2000" dirty="0" smtClean="0"/>
              <a:t>ეკგ</a:t>
            </a:r>
          </a:p>
          <a:p>
            <a:pPr lvl="1"/>
            <a:r>
              <a:rPr lang="ka-GE" sz="2000" dirty="0"/>
              <a:t>რენტგენოსკოპია/რენტგენოგრაფია </a:t>
            </a:r>
            <a:endParaRPr lang="ka-GE" sz="2000" dirty="0" smtClean="0"/>
          </a:p>
          <a:p>
            <a:pPr lvl="1"/>
            <a:r>
              <a:rPr lang="ka-GE" sz="2000" dirty="0"/>
              <a:t>მუცლის ღრუს/მცირე მენჯის  ექოსკოპია</a:t>
            </a:r>
            <a:endParaRPr lang="ka-GE" sz="2000" dirty="0" smtClean="0"/>
          </a:p>
          <a:p>
            <a:endParaRPr lang="en-US" sz="2000" dirty="0"/>
          </a:p>
          <a:p>
            <a:endParaRPr lang="ka-GE" sz="2000" dirty="0" smtClean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42993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 smtClean="0"/>
          </a:p>
          <a:p>
            <a:endParaRPr lang="ka-GE" dirty="0"/>
          </a:p>
          <a:p>
            <a:r>
              <a:rPr lang="ka-GE" dirty="0" smtClean="0"/>
              <a:t>საჭირო აღჭურვილობა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064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საჭირო აღჭურვილობა - ოჯახის ექთანი/ოჯახის ექიმი - </a:t>
            </a:r>
            <a:r>
              <a:rPr lang="en-US" sz="3600" dirty="0"/>
              <a:t>I </a:t>
            </a:r>
            <a:r>
              <a:rPr lang="ka-GE" sz="3600" dirty="0" smtClean="0"/>
              <a:t>ვარიანტი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u="sng" dirty="0" smtClean="0"/>
              <a:t>სრულად ავტომატიზებული ანალიზატორი</a:t>
            </a:r>
            <a:r>
              <a:rPr lang="ka-GE" sz="2400" dirty="0" smtClean="0"/>
              <a:t>, </a:t>
            </a:r>
            <a:r>
              <a:rPr lang="ka-GE" dirty="0" smtClean="0"/>
              <a:t>უზრუნველყოფს საყოველთაო ჯანდაცვის პროგრამის გეგმიური ამბულატორიის კომპონენტით გათვალისწინებულ ლაბორატორიულ სერვისებს</a:t>
            </a:r>
          </a:p>
          <a:p>
            <a:pPr lvl="1"/>
            <a:r>
              <a:rPr lang="ka-GE" dirty="0" smtClean="0"/>
              <a:t>ბიქომიური ანალიზატორი</a:t>
            </a:r>
          </a:p>
          <a:p>
            <a:pPr lvl="1"/>
            <a:r>
              <a:rPr lang="ka-GE" dirty="0" smtClean="0"/>
              <a:t>ჰემატოლოგიური ანალიზატორი</a:t>
            </a:r>
          </a:p>
          <a:p>
            <a:pPr lvl="1"/>
            <a:r>
              <a:rPr lang="ka-GE" dirty="0" smtClean="0"/>
              <a:t>შარდის ანალიზატორი</a:t>
            </a:r>
          </a:p>
          <a:p>
            <a:pPr lvl="1"/>
            <a:r>
              <a:rPr lang="ka-GE" dirty="0" smtClean="0"/>
              <a:t>კოაგულაცია</a:t>
            </a:r>
          </a:p>
          <a:p>
            <a:pPr lvl="1"/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2962258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საჭირო აღჭურვილობა - ოჯახის ექთანი/ოჯახის ექიმი - </a:t>
            </a:r>
            <a:r>
              <a:rPr lang="en-US" dirty="0" smtClean="0"/>
              <a:t>II </a:t>
            </a:r>
            <a:r>
              <a:rPr lang="ka-GE" dirty="0" smtClean="0"/>
              <a:t>ვარიანტი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AMD </a:t>
            </a:r>
            <a:r>
              <a:rPr lang="en-US" sz="2000" dirty="0"/>
              <a:t>Global </a:t>
            </a:r>
            <a:r>
              <a:rPr lang="en-US" sz="2000" dirty="0" smtClean="0"/>
              <a:t>Telemedicine</a:t>
            </a:r>
          </a:p>
          <a:p>
            <a:pPr lvl="1"/>
            <a:r>
              <a:rPr lang="ka-GE" sz="2000" dirty="0"/>
              <a:t>სპირომეტრი</a:t>
            </a:r>
          </a:p>
          <a:p>
            <a:pPr lvl="1"/>
            <a:r>
              <a:rPr lang="ka-GE" sz="2000" dirty="0"/>
              <a:t>სტეტოსკოპი</a:t>
            </a:r>
          </a:p>
          <a:p>
            <a:pPr lvl="1"/>
            <a:r>
              <a:rPr lang="ka-GE" sz="2000" dirty="0"/>
              <a:t>ოტოსკოპი, </a:t>
            </a:r>
            <a:endParaRPr lang="en-US" sz="2000" dirty="0" smtClean="0"/>
          </a:p>
          <a:p>
            <a:pPr lvl="1"/>
            <a:r>
              <a:rPr lang="ka-GE" sz="2000" dirty="0" smtClean="0"/>
              <a:t>დერმასკოპი</a:t>
            </a:r>
            <a:endParaRPr lang="en-US" sz="2000" dirty="0" smtClean="0"/>
          </a:p>
          <a:p>
            <a:pPr lvl="1"/>
            <a:r>
              <a:rPr lang="ka-GE" sz="2000" dirty="0" smtClean="0"/>
              <a:t>ოფთალმოსკოპი</a:t>
            </a:r>
          </a:p>
          <a:p>
            <a:r>
              <a:rPr lang="ka-GE" sz="2000" dirty="0" smtClean="0"/>
              <a:t>ელექტროკარდიოგრაფი</a:t>
            </a:r>
          </a:p>
          <a:p>
            <a:r>
              <a:rPr lang="ka-GE" sz="2000" dirty="0" smtClean="0"/>
              <a:t>პაციენტის მონიტორი (წნევის</a:t>
            </a:r>
            <a:r>
              <a:rPr lang="ka-GE" sz="2000" dirty="0"/>
              <a:t>, სატურაციის, პულსის ელექტროგრაფიული მონაცემების </a:t>
            </a:r>
            <a:r>
              <a:rPr lang="ka-GE" sz="2000" dirty="0" smtClean="0"/>
              <a:t>დაკვირვებისთვის)</a:t>
            </a:r>
          </a:p>
          <a:p>
            <a:r>
              <a:rPr lang="ka-GE" sz="2000" dirty="0" smtClean="0"/>
              <a:t>ელექტრონული </a:t>
            </a:r>
            <a:r>
              <a:rPr lang="ka-GE" sz="2000" dirty="0"/>
              <a:t>სასწორი </a:t>
            </a:r>
            <a:r>
              <a:rPr lang="ka-GE" sz="2000" dirty="0" smtClean="0"/>
              <a:t>(წონა</a:t>
            </a:r>
            <a:r>
              <a:rPr lang="ka-GE" sz="2000" dirty="0"/>
              <a:t>, სიმაღლე, მასის ინდექსი, ვისცერული სიმსუქნე და კუნთების განვითარების </a:t>
            </a:r>
            <a:r>
              <a:rPr lang="ka-GE" sz="2000" dirty="0" smtClean="0"/>
              <a:t>ინდექსი)</a:t>
            </a:r>
            <a:endParaRPr lang="en-US" sz="2000" dirty="0"/>
          </a:p>
          <a:p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267990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საჭირო აღჭურვილობა - ოჯახის ექთანი/ოჯახის ექიმი - </a:t>
            </a:r>
            <a:r>
              <a:rPr lang="en-US" dirty="0" smtClean="0"/>
              <a:t>III </a:t>
            </a:r>
            <a:r>
              <a:rPr lang="ka-GE" dirty="0"/>
              <a:t>ვარიანტი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/>
              <a:t>სამედიცინო კიოსკი, რომელიც იქნება აღჭურვილი ბაზისური გამოკვლევების </a:t>
            </a:r>
            <a:r>
              <a:rPr lang="ka-GE" sz="2000" dirty="0" smtClean="0"/>
              <a:t>შესაძლებლობით</a:t>
            </a:r>
            <a:endParaRPr lang="en-US" sz="2000" dirty="0" smtClean="0"/>
          </a:p>
          <a:p>
            <a:pPr lvl="1"/>
            <a:r>
              <a:rPr lang="ka-GE" sz="2000" dirty="0" smtClean="0"/>
              <a:t>ექოსკოპი</a:t>
            </a:r>
          </a:p>
          <a:p>
            <a:pPr lvl="1"/>
            <a:r>
              <a:rPr lang="ka-GE" sz="2000" dirty="0" smtClean="0"/>
              <a:t>ელექტროკარდიოგრაფი</a:t>
            </a:r>
          </a:p>
          <a:p>
            <a:pPr lvl="1"/>
            <a:r>
              <a:rPr lang="ka-GE" sz="2000" dirty="0" smtClean="0"/>
              <a:t>დეფიბრილატორი</a:t>
            </a:r>
          </a:p>
          <a:p>
            <a:pPr lvl="1"/>
            <a:r>
              <a:rPr lang="ka-GE" sz="2000" dirty="0" smtClean="0"/>
              <a:t>პაციენტის მონიტორი</a:t>
            </a:r>
          </a:p>
          <a:p>
            <a:pPr lvl="1"/>
            <a:r>
              <a:rPr lang="en-US" sz="2000" dirty="0"/>
              <a:t>AMD Global </a:t>
            </a:r>
            <a:r>
              <a:rPr lang="en-US" sz="2000" dirty="0" smtClean="0"/>
              <a:t>Telemedicine</a:t>
            </a:r>
            <a:r>
              <a:rPr lang="ka-GE" sz="2000" dirty="0" smtClean="0"/>
              <a:t> </a:t>
            </a:r>
          </a:p>
          <a:p>
            <a:pPr lvl="1"/>
            <a:r>
              <a:rPr lang="ka-GE" sz="2000" dirty="0" smtClean="0"/>
              <a:t>ბიოქიმიური ანალიზატორი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2262079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სერვისების </a:t>
            </a:r>
            <a:r>
              <a:rPr lang="ka-GE" dirty="0" smtClean="0"/>
              <a:t>ანაზღაურება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886700" cy="4351338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საყოველთაო ჯანდაცვის სახელმწიფო პროგრამის გეგმიური ამბულატორიული კომპონენტი</a:t>
            </a:r>
          </a:p>
          <a:p>
            <a:pPr lvl="1"/>
            <a:r>
              <a:rPr lang="ka-GE" sz="2400" dirty="0" smtClean="0"/>
              <a:t>კაპიტაცია (ასევე ფარავს კიორსკის მომსახურების ხარჯებს)</a:t>
            </a:r>
          </a:p>
          <a:p>
            <a:r>
              <a:rPr lang="ka-GE" sz="2400" dirty="0" smtClean="0"/>
              <a:t>სოფლის ექიმის სახელმწიფო პროგრამა</a:t>
            </a:r>
          </a:p>
          <a:p>
            <a:pPr lvl="1"/>
            <a:r>
              <a:rPr lang="ka-GE" sz="2400" dirty="0" smtClean="0"/>
              <a:t>სოფლის ექიმის/ექთნის ანაზღაურება </a:t>
            </a:r>
          </a:p>
          <a:p>
            <a:pPr lvl="1"/>
            <a:r>
              <a:rPr lang="ka-GE" sz="2400" dirty="0" smtClean="0"/>
              <a:t>+ შედეგზე დაფუძნებული ანაზღაურება (ინდიკატორი: რეფერალების რაოდენობა; თანხის რანჟირება &lt;30%; 30-70%; 70% &gt;)</a:t>
            </a:r>
          </a:p>
          <a:p>
            <a:r>
              <a:rPr lang="ka-GE" sz="2400" dirty="0" smtClean="0"/>
              <a:t>30%-იანი თანაგადახდა შემთხვევისთვის (არა თითოეული კონსულტაციისთვის)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6079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A64B9F5-9DE2-DE49-928A-4B67C3E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/>
              <a:t>გეოგრაფიული მდებარეობების შერჩევის კრიტერიუმები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7B5F171-EF31-9A46-BF6F-3C6E94BE1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r>
              <a:rPr lang="ka-GE" sz="2400" dirty="0"/>
              <a:t>მაღალმთიანი რაიონების </a:t>
            </a:r>
            <a:r>
              <a:rPr lang="en-US" sz="2400" dirty="0"/>
              <a:t>/ </a:t>
            </a:r>
            <a:r>
              <a:rPr lang="ka-GE" sz="2400" dirty="0"/>
              <a:t>მუნიციპალიტეტიდან </a:t>
            </a:r>
            <a:r>
              <a:rPr lang="ka-GE" sz="2400" dirty="0" smtClean="0"/>
              <a:t>დაშორებული (ძნელადმისადგომი) </a:t>
            </a:r>
            <a:r>
              <a:rPr lang="ka-GE" sz="2400" dirty="0"/>
              <a:t>სოფლები, სადაც მხოლოდ ექთანია განლაგებული (გუნდი </a:t>
            </a:r>
            <a:r>
              <a:rPr lang="en-US" sz="2400" dirty="0"/>
              <a:t>-</a:t>
            </a:r>
            <a:r>
              <a:rPr lang="ka-GE" sz="2400" dirty="0"/>
              <a:t> 1 ექიმი 2 ან მეტი ექთანი)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ka-GE" sz="2400" dirty="0"/>
              <a:t>სასურველია, მოსახლეობის </a:t>
            </a:r>
            <a:r>
              <a:rPr lang="ka-GE" sz="2400" dirty="0" smtClean="0"/>
              <a:t>მაღალი სიმჭიდროვე (გასათვალსიწინებელია) ასაკობრივი </a:t>
            </a:r>
            <a:r>
              <a:rPr lang="ka-GE" sz="2400" dirty="0"/>
              <a:t>ჭრილი;</a:t>
            </a:r>
            <a:endParaRPr lang="en-US" sz="2400" dirty="0"/>
          </a:p>
          <a:p>
            <a:pPr lvl="0">
              <a:spcBef>
                <a:spcPts val="1200"/>
              </a:spcBef>
            </a:pPr>
            <a:r>
              <a:rPr lang="ka-GE" sz="2400" dirty="0"/>
              <a:t>სოფლის ექთანი </a:t>
            </a:r>
            <a:r>
              <a:rPr lang="ka-GE" sz="2400" dirty="0" smtClean="0"/>
              <a:t>განთავსებულია ამბულატორიაში; უზრუნველყოფილია ინტერნეტი </a:t>
            </a:r>
            <a:r>
              <a:rPr lang="ka-GE" sz="2400" dirty="0"/>
              <a:t>და ელექტრომომარაგება;</a:t>
            </a:r>
            <a:endParaRPr lang="en-US" sz="2400" dirty="0"/>
          </a:p>
          <a:p>
            <a:pPr marL="0" indent="0">
              <a:spcBef>
                <a:spcPts val="1200"/>
              </a:spcBef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0125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საქართველოში პჯდ ქსელში ტელემედიცინის დანერგვის შესაძლო მოდელები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306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9818"/>
            <a:ext cx="7886700" cy="1776549"/>
          </a:xfrm>
        </p:spPr>
        <p:txBody>
          <a:bodyPr>
            <a:normAutofit/>
          </a:bodyPr>
          <a:lstStyle/>
          <a:p>
            <a:pPr lvl="0" algn="ctr"/>
            <a:r>
              <a:rPr lang="ka-GE" dirty="0" smtClean="0"/>
              <a:t>1 ვარიანტი: ოჯახის ექიმსა და სპეციალისტებს შორის ტელეკომუნიკაცია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2057400"/>
            <a:ext cx="8458200" cy="4021592"/>
          </a:xfrm>
        </p:spPr>
        <p:txBody>
          <a:bodyPr>
            <a:normAutofit/>
          </a:bodyPr>
          <a:lstStyle/>
          <a:p>
            <a:pPr lvl="1"/>
            <a:r>
              <a:rPr lang="ka-GE" dirty="0" smtClean="0"/>
              <a:t>იდეა: სოფლის ექიმის პროგრამაში მონაწილე ოჯახის ექიმს აქვს დისტანციური კომუნიკაციის შესაძლებლობა სპეციალისტთან (მაგ. უნივერსალური ხელმისაწვდომობის პროგრამის ამბულატორიული მომსახურების კომპონენტის ფარგლებში)</a:t>
            </a:r>
          </a:p>
          <a:p>
            <a:pPr lvl="1"/>
            <a:r>
              <a:rPr lang="ka-GE" dirty="0" smtClean="0"/>
              <a:t>გამოყენება: ონლაინ კონსულტაცია პაციენტის თანხლებით ან მის გარეშე. გააიოლებს ქრონიკული დაავადებების მართვის პროცესში მიმდინარე მეთვალყურეობას, ასევე დოკუმენტაციის მაგ. ფორმა #100 და რეცეპტის გაცვლა</a:t>
            </a:r>
          </a:p>
          <a:p>
            <a:pPr lvl="1"/>
            <a:r>
              <a:rPr lang="ka-GE" dirty="0" smtClean="0"/>
              <a:t>საჭირო ტექნოლოგიური უზრუნველყოფა: ორივე მხარისთვის კომპიუტერი და კომპიუტერული პროგრამა ვიდეო ზარისა და პაციენტის შესახებ ინფორმაციის შენახვისთვის დადგენილი წესით. </a:t>
            </a:r>
          </a:p>
          <a:p>
            <a:pPr lvl="1"/>
            <a:r>
              <a:rPr lang="ka-GE" dirty="0" smtClean="0"/>
              <a:t>მიზანშეწონილობა: პრაქტიკული მნიშვნელობა ექნება ნებისმიერ სოფლის ამბულატორიაში  </a:t>
            </a:r>
          </a:p>
          <a:p>
            <a:pPr lvl="1"/>
            <a:r>
              <a:rPr lang="ka-GE" dirty="0" smtClean="0"/>
              <a:t>არ მოითხოვს დიდ დანახარჯს, რადგან დაემყარება მხოლოდ კომპიუტერულ სისტემას და ინტერნეტს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38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9818"/>
            <a:ext cx="7886700" cy="1776549"/>
          </a:xfrm>
        </p:spPr>
        <p:txBody>
          <a:bodyPr>
            <a:normAutofit fontScale="90000"/>
          </a:bodyPr>
          <a:lstStyle/>
          <a:p>
            <a:pPr lvl="0" algn="ctr"/>
            <a:r>
              <a:rPr lang="ka-GE" dirty="0"/>
              <a:t>2</a:t>
            </a:r>
            <a:r>
              <a:rPr lang="ka-GE" dirty="0" smtClean="0"/>
              <a:t> ვარიანტი: ოჯახის ექიმსა და სპეციალისტებს შორის ტელეკომუნიკაცია დიაგნოსტიკის მიზნით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85800" y="1828800"/>
            <a:ext cx="7886700" cy="4021592"/>
          </a:xfrm>
        </p:spPr>
        <p:txBody>
          <a:bodyPr>
            <a:noAutofit/>
          </a:bodyPr>
          <a:lstStyle/>
          <a:p>
            <a:r>
              <a:rPr lang="ka-GE" sz="1600" dirty="0" smtClean="0"/>
              <a:t>იდეა: სოფლის ექიმის პროგრამაში მონაწილე ოჯახის ექიმს აქვს დისტანციური კომუნიკაციის შესაძლებლობა სპეციალისტთან ადგილზე დიაგნოსტიკისგაიოლების  მიზნით (მაგ. უნივერსალური ხელმისაწვდომობის პროგრამის ამბულატორიული მომსახურების კომპონენტის ფარგლებში)</a:t>
            </a:r>
          </a:p>
          <a:p>
            <a:r>
              <a:rPr lang="ka-GE" sz="1600" dirty="0" smtClean="0"/>
              <a:t>საჭირო ტექნოლოგიური უზრუნველყოფა: </a:t>
            </a:r>
          </a:p>
          <a:p>
            <a:pPr marL="457200" lvl="1" indent="0">
              <a:buNone/>
            </a:pPr>
            <a:r>
              <a:rPr lang="ka-GE" sz="1400" dirty="0" smtClean="0"/>
              <a:t>1</a:t>
            </a:r>
            <a:r>
              <a:rPr lang="ka-GE" sz="1400" dirty="0"/>
              <a:t>.  მონიტორი, რომელიც გვაძლევს დინამიკაში წნევის, სატურაციის, პულსის </a:t>
            </a:r>
            <a:r>
              <a:rPr lang="ka-GE" sz="1400" dirty="0" smtClean="0"/>
              <a:t>ელექტროგრაფიული </a:t>
            </a:r>
            <a:r>
              <a:rPr lang="ka-GE" sz="1400" dirty="0"/>
              <a:t>მონაცემების დაკვირვების შესაძლებლობას.</a:t>
            </a:r>
            <a:endParaRPr lang="en-US" sz="1400" dirty="0"/>
          </a:p>
          <a:p>
            <a:pPr marL="457200" lvl="1" indent="0">
              <a:buNone/>
            </a:pPr>
            <a:r>
              <a:rPr lang="ka-GE" sz="1400" dirty="0"/>
              <a:t>2. ელექტრონული სტეტოსკოპი გვაძლევს აუსკულტაციური მონაცემების გაუმჯობესებისა და პულსის ავტომატური დათვლის საშუალებას.</a:t>
            </a:r>
            <a:endParaRPr lang="en-US" sz="1400" dirty="0"/>
          </a:p>
          <a:p>
            <a:pPr marL="457200" lvl="1" indent="0">
              <a:buNone/>
            </a:pPr>
            <a:r>
              <a:rPr lang="ka-GE" sz="1400" dirty="0"/>
              <a:t>3. ელექტროკარდიოგრაფი ერთჯერადად იძლევა საშუალებას ჩაიწეროს ერთჯერადად ელექტროკარდიოგრაფიული მონაცემები.</a:t>
            </a:r>
            <a:endParaRPr lang="en-US" sz="1400" dirty="0"/>
          </a:p>
          <a:p>
            <a:pPr marL="457200" lvl="1" indent="0">
              <a:buNone/>
            </a:pPr>
            <a:r>
              <a:rPr lang="ka-GE" sz="1400" dirty="0"/>
              <a:t>4. ელექტრონული სასწორი საშუალებას იძლევა, გაიზომოს წონა, სიმაღლე, მასის ინდექსი, ვისცერული სიმსუქნე და კუნთების განვითარების ინდექსი.</a:t>
            </a:r>
            <a:endParaRPr lang="en-US" sz="1400" dirty="0"/>
          </a:p>
          <a:p>
            <a:pPr marL="457200" lvl="1" indent="0">
              <a:buNone/>
            </a:pPr>
            <a:r>
              <a:rPr lang="ka-GE" sz="1400" dirty="0"/>
              <a:t>5.  ოფთალმოსკოპი , ოტოსკოპი იძლევა ყურისა და თვალის დათვალიერების საშუალებას.</a:t>
            </a:r>
            <a:endParaRPr lang="en-US" sz="1400" dirty="0"/>
          </a:p>
          <a:p>
            <a:pPr marL="457200" lvl="1" indent="0">
              <a:buNone/>
            </a:pPr>
            <a:r>
              <a:rPr lang="ka-GE" sz="1400" dirty="0"/>
              <a:t>6.  სპირომეტრი-ფილტვის ფუნქციების განსაზღვრისათვის</a:t>
            </a:r>
            <a:endParaRPr lang="en-US" sz="1400" dirty="0"/>
          </a:p>
          <a:p>
            <a:r>
              <a:rPr lang="ka-GE" sz="1600" dirty="0" smtClean="0"/>
              <a:t>მიზანშეწონილობა: პრაქტიკული მნიშვნელობა რაიონული დონის საავადმყოფოსგან დაშორებულ ლოკაციებში </a:t>
            </a:r>
          </a:p>
          <a:p>
            <a:r>
              <a:rPr lang="ka-GE" sz="1600" dirty="0" smtClean="0"/>
              <a:t>მოითხოვს აპარატურის შესყიდვის, მონტაჟის, პერსონალის ტრეინინგისა და აპარატურის მუდმივი შენახვის ხარჯებს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09818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3 ვარიანტი: </a:t>
            </a:r>
            <a:r>
              <a:rPr lang="ka-GE" dirty="0"/>
              <a:t>ტელემედიცინა ექთანი-ექიმის კომუნიკაციისთვის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 smtClean="0"/>
              <a:t>სამედიცინო კიოსკი, რომელიც იქნება აღჭურვილი ბაზისური გამოკვლევების შესაძლებლობით</a:t>
            </a:r>
          </a:p>
          <a:p>
            <a:r>
              <a:rPr lang="ka-GE" dirty="0" smtClean="0"/>
              <a:t>ყოველივე ზემოთ აღნიშნული შესაძლებლობას  მისცემს მაღალკვალიფიციურ ექთანს  დისტანციურად გადასცეს ინფორმაცია, როგორც ოჯახის ექიმს/სოფლის ექიმს, ასევე ნებისმიერ ექიმ-სპეციალისტს,რომლის მომსახურებასაც საჭიროებს პაციენტი.</a:t>
            </a:r>
            <a:endParaRPr lang="en-US" dirty="0" smtClean="0"/>
          </a:p>
          <a:p>
            <a:r>
              <a:rPr lang="ka-GE" dirty="0" smtClean="0"/>
              <a:t>კიოსკი მხარს უჭერს სენსორული ეკრანის მართვით გათვალისწინებულ თვითმომსახურებას და მისი გამოყენება შეიძლება პერსონალის აყვანის გარეშეც პროექტის განვითარების შემდგომ ფაზაში. ასეთ შემთხვევაში პაციენტი თავად შეძლებს დისტანციურად უკვე ოჯახის ექიმის/ან ექიმ სპეციალისტის დახმარებით გადასცეს მათ საჭირო ინფორმაცია. თუმცა თავდაპირველად პროცესს გაუძღვება ექთანი. </a:t>
            </a:r>
          </a:p>
          <a:p>
            <a:r>
              <a:rPr lang="ka-GE" dirty="0" smtClean="0"/>
              <a:t>მხარდამჭერი გუნდის მონიტორინგის სამსახურის მეშვეობით ყველა სენსორის და აქტიური აღჭურვილობის მონიტორინგი და ნებისმიერი არასწორი კონფიგურაციის გამოსწორება იქნება შესაძლებელი. </a:t>
            </a:r>
          </a:p>
          <a:p>
            <a:r>
              <a:rPr lang="ka-GE" dirty="0"/>
              <a:t>მიზანშეწონილობა: პრაქტიკული მნიშვნელობა </a:t>
            </a:r>
            <a:r>
              <a:rPr lang="ka-GE" dirty="0" smtClean="0"/>
              <a:t>ექნება გეოგრაფიულად მიუდგომელ ლოკაციებში, სადაც არ მუშაობს ოჯახის ექიმი </a:t>
            </a:r>
          </a:p>
          <a:p>
            <a:r>
              <a:rPr lang="ka-GE" dirty="0" smtClean="0"/>
              <a:t>მოითხოვა აპარატურის </a:t>
            </a:r>
            <a:r>
              <a:rPr lang="ka-GE" dirty="0"/>
              <a:t>შესყიდვის, მონტაჟის, პერსონალის ტრეინინგისა და აპარატურის მუდმივი </a:t>
            </a:r>
            <a:r>
              <a:rPr lang="ka-GE" dirty="0" smtClean="0"/>
              <a:t>შენახვის </a:t>
            </a:r>
            <a:r>
              <a:rPr lang="ka-GE" dirty="0"/>
              <a:t>ხარჯებს </a:t>
            </a:r>
            <a:endParaRPr lang="en-US" dirty="0"/>
          </a:p>
          <a:p>
            <a:r>
              <a:rPr lang="ka-GE" dirty="0" smtClean="0"/>
              <a:t>ტექნიკური დამხმარე პუნქტი შესაძლოა იყოს რაიონული დონის სამედიცინო დაწესებულება, ან ალტერნატიული ცენტრალური ჰაბი (თუკი ასეთი შეიქმნება)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566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E05752E-D7B3-C748-8DA6-1F496F543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5589"/>
            <a:ext cx="7886700" cy="1325563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ტელეკომუნიკაციის პროცესი</a:t>
            </a:r>
            <a:endParaRPr lang="en-US" sz="2800" dirty="0"/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B8CA6D66-9C35-B54D-93DD-1BD44B4977C6}"/>
              </a:ext>
            </a:extLst>
          </p:cNvPr>
          <p:cNvGrpSpPr/>
          <p:nvPr/>
        </p:nvGrpSpPr>
        <p:grpSpPr>
          <a:xfrm>
            <a:off x="2133600" y="1514598"/>
            <a:ext cx="3571165" cy="4996910"/>
            <a:chOff x="-547365" y="368243"/>
            <a:chExt cx="3571165" cy="4996910"/>
          </a:xfrm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28680A59-1EF5-2641-B8A7-780394DFD992}"/>
                </a:ext>
              </a:extLst>
            </p:cNvPr>
            <p:cNvGrpSpPr/>
            <p:nvPr/>
          </p:nvGrpSpPr>
          <p:grpSpPr>
            <a:xfrm>
              <a:off x="749830" y="3352800"/>
              <a:ext cx="1590335" cy="874032"/>
              <a:chOff x="6172200" y="4724400"/>
              <a:chExt cx="1414463" cy="819014"/>
            </a:xfrm>
          </p:grpSpPr>
          <p:pic>
            <p:nvPicPr>
              <p:cNvPr id="20" name="Picture 8" descr="Image result for rural doctor">
                <a:extLst>
                  <a:ext uri="{FF2B5EF4-FFF2-40B4-BE49-F238E27FC236}">
                    <a16:creationId xmlns="" xmlns:a16="http://schemas.microsoft.com/office/drawing/2014/main" id="{068FF98A-C27D-6B40-959E-0E9B34E392D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72200" y="4724400"/>
                <a:ext cx="1414463" cy="809626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1" name="TextBox 20">
                <a:extLst>
                  <a:ext uri="{FF2B5EF4-FFF2-40B4-BE49-F238E27FC236}">
                    <a16:creationId xmlns="" xmlns:a16="http://schemas.microsoft.com/office/drawing/2014/main" id="{62C208BF-4CD6-B344-B683-ED148DB5DCE8}"/>
                  </a:ext>
                </a:extLst>
              </p:cNvPr>
              <p:cNvSpPr txBox="1"/>
              <p:nvPr/>
            </p:nvSpPr>
            <p:spPr>
              <a:xfrm>
                <a:off x="6172200" y="5235637"/>
                <a:ext cx="141446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</a:rPr>
                  <a:t>Rural Doctor</a:t>
                </a:r>
              </a:p>
            </p:txBody>
          </p:sp>
        </p:grpSp>
        <p:pic>
          <p:nvPicPr>
            <p:cNvPr id="6" name="Picture 12" descr="Image result for policlinic">
              <a:extLst>
                <a:ext uri="{FF2B5EF4-FFF2-40B4-BE49-F238E27FC236}">
                  <a16:creationId xmlns="" xmlns:a16="http://schemas.microsoft.com/office/drawing/2014/main" id="{AEC4097C-E487-8A45-B7F2-2ED1398A7B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6413" y="1942179"/>
              <a:ext cx="1374598" cy="102962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DEA0E160-AE77-F34C-882C-55CFD916B184}"/>
                </a:ext>
              </a:extLst>
            </p:cNvPr>
            <p:cNvGrpSpPr/>
            <p:nvPr/>
          </p:nvGrpSpPr>
          <p:grpSpPr>
            <a:xfrm>
              <a:off x="749830" y="4530128"/>
              <a:ext cx="1480015" cy="835025"/>
              <a:chOff x="749830" y="4530128"/>
              <a:chExt cx="1480015" cy="835025"/>
            </a:xfrm>
          </p:grpSpPr>
          <p:pic>
            <p:nvPicPr>
              <p:cNvPr id="16" name="Picture 2" descr="Image result for nurse">
                <a:extLst>
                  <a:ext uri="{FF2B5EF4-FFF2-40B4-BE49-F238E27FC236}">
                    <a16:creationId xmlns="" xmlns:a16="http://schemas.microsoft.com/office/drawing/2014/main" id="{079921EA-81FC-D842-9793-D4B9ECAEA2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078" r="17870"/>
              <a:stretch/>
            </p:blipFill>
            <p:spPr bwMode="auto">
              <a:xfrm>
                <a:off x="749830" y="4530128"/>
                <a:ext cx="501444" cy="835025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2" descr="Image result for nurse">
                <a:extLst>
                  <a:ext uri="{FF2B5EF4-FFF2-40B4-BE49-F238E27FC236}">
                    <a16:creationId xmlns="" xmlns:a16="http://schemas.microsoft.com/office/drawing/2014/main" id="{EE1F79F1-07F7-DD42-8AF3-A633ACAD492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078" r="17870"/>
              <a:stretch/>
            </p:blipFill>
            <p:spPr bwMode="auto">
              <a:xfrm>
                <a:off x="1250691" y="4530128"/>
                <a:ext cx="501444" cy="835025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2" descr="Image result for nurse">
                <a:extLst>
                  <a:ext uri="{FF2B5EF4-FFF2-40B4-BE49-F238E27FC236}">
                    <a16:creationId xmlns="" xmlns:a16="http://schemas.microsoft.com/office/drawing/2014/main" id="{B210DA77-984D-294E-BAFC-B3045B5CC71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078" r="17870"/>
              <a:stretch/>
            </p:blipFill>
            <p:spPr bwMode="auto">
              <a:xfrm>
                <a:off x="1728401" y="4530128"/>
                <a:ext cx="501444" cy="835025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A3CA06F4-1243-5343-BA6D-E9B313EB4F60}"/>
                  </a:ext>
                </a:extLst>
              </p:cNvPr>
              <p:cNvSpPr txBox="1"/>
              <p:nvPr/>
            </p:nvSpPr>
            <p:spPr>
              <a:xfrm>
                <a:off x="885618" y="5057376"/>
                <a:ext cx="109350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</a:rPr>
                  <a:t>Nurse(s)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="" xmlns:a16="http://schemas.microsoft.com/office/drawing/2014/main" id="{012B548C-FDDF-FB43-B04D-1C01B52E91AA}"/>
                </a:ext>
              </a:extLst>
            </p:cNvPr>
            <p:cNvGrpSpPr/>
            <p:nvPr/>
          </p:nvGrpSpPr>
          <p:grpSpPr>
            <a:xfrm>
              <a:off x="863471" y="368243"/>
              <a:ext cx="1366374" cy="852033"/>
              <a:chOff x="861810" y="497796"/>
              <a:chExt cx="1366374" cy="852033"/>
            </a:xfrm>
          </p:grpSpPr>
          <p:pic>
            <p:nvPicPr>
              <p:cNvPr id="13" name="Picture 12">
                <a:extLst>
                  <a:ext uri="{FF2B5EF4-FFF2-40B4-BE49-F238E27FC236}">
                    <a16:creationId xmlns="" xmlns:a16="http://schemas.microsoft.com/office/drawing/2014/main" id="{758561AF-4E8B-1745-B103-FDCF940041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61810" y="497796"/>
                <a:ext cx="1366374" cy="83026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14" name="Picture 14" descr="Image result for helicopter">
                <a:extLst>
                  <a:ext uri="{FF2B5EF4-FFF2-40B4-BE49-F238E27FC236}">
                    <a16:creationId xmlns="" xmlns:a16="http://schemas.microsoft.com/office/drawing/2014/main" id="{BD6BC94C-6343-3740-8AA1-90A62BF053F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582000" t="-532143" r="582000" b="532143"/>
              <a:stretch/>
            </p:blipFill>
            <p:spPr bwMode="auto">
              <a:xfrm>
                <a:off x="888084" y="1045029"/>
                <a:ext cx="544286" cy="304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16" descr="Image result for helicopter">
                <a:extLst>
                  <a:ext uri="{FF2B5EF4-FFF2-40B4-BE49-F238E27FC236}">
                    <a16:creationId xmlns="" xmlns:a16="http://schemas.microsoft.com/office/drawing/2014/main" id="{617CEE3B-A532-3340-ADEF-F0639ABB7FD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430" t="7483" r="8571" b="21570"/>
              <a:stretch/>
            </p:blipFill>
            <p:spPr bwMode="auto">
              <a:xfrm>
                <a:off x="917575" y="1153489"/>
                <a:ext cx="257175" cy="1419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9" name="Arc 8">
              <a:extLst>
                <a:ext uri="{FF2B5EF4-FFF2-40B4-BE49-F238E27FC236}">
                  <a16:creationId xmlns="" xmlns:a16="http://schemas.microsoft.com/office/drawing/2014/main" id="{A2A73816-6A9A-A14E-B566-DA3A97CA6D57}"/>
                </a:ext>
              </a:extLst>
            </p:cNvPr>
            <p:cNvSpPr/>
            <p:nvPr/>
          </p:nvSpPr>
          <p:spPr>
            <a:xfrm rot="2080823">
              <a:off x="1044633" y="2445627"/>
              <a:ext cx="1600200" cy="1612380"/>
            </a:xfrm>
            <a:prstGeom prst="arc">
              <a:avLst>
                <a:gd name="adj1" fmla="val 16200000"/>
                <a:gd name="adj2" fmla="val 447158"/>
              </a:avLst>
            </a:prstGeom>
            <a:ln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Arc 9">
              <a:extLst>
                <a:ext uri="{FF2B5EF4-FFF2-40B4-BE49-F238E27FC236}">
                  <a16:creationId xmlns="" xmlns:a16="http://schemas.microsoft.com/office/drawing/2014/main" id="{1DA7CC2A-BC94-4549-A0D4-62BCDA854894}"/>
                </a:ext>
              </a:extLst>
            </p:cNvPr>
            <p:cNvSpPr/>
            <p:nvPr/>
          </p:nvSpPr>
          <p:spPr>
            <a:xfrm rot="2080823">
              <a:off x="1106436" y="3563844"/>
              <a:ext cx="1600200" cy="1612380"/>
            </a:xfrm>
            <a:prstGeom prst="arc">
              <a:avLst>
                <a:gd name="adj1" fmla="val 16721777"/>
                <a:gd name="adj2" fmla="val 1619050"/>
              </a:avLst>
            </a:prstGeom>
            <a:ln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Arc 10">
              <a:extLst>
                <a:ext uri="{FF2B5EF4-FFF2-40B4-BE49-F238E27FC236}">
                  <a16:creationId xmlns="" xmlns:a16="http://schemas.microsoft.com/office/drawing/2014/main" id="{6860EF1C-7E76-C546-8CF5-BAF59A94BEFC}"/>
                </a:ext>
              </a:extLst>
            </p:cNvPr>
            <p:cNvSpPr/>
            <p:nvPr/>
          </p:nvSpPr>
          <p:spPr>
            <a:xfrm rot="12857494">
              <a:off x="433000" y="1488274"/>
              <a:ext cx="2590800" cy="3581400"/>
            </a:xfrm>
            <a:prstGeom prst="arc">
              <a:avLst>
                <a:gd name="adj1" fmla="val 16200000"/>
                <a:gd name="adj2" fmla="val 612869"/>
              </a:avLst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rc 11">
              <a:extLst>
                <a:ext uri="{FF2B5EF4-FFF2-40B4-BE49-F238E27FC236}">
                  <a16:creationId xmlns="" xmlns:a16="http://schemas.microsoft.com/office/drawing/2014/main" id="{5EDE8EA5-81CC-F74B-9309-EE86EE744892}"/>
                </a:ext>
              </a:extLst>
            </p:cNvPr>
            <p:cNvSpPr/>
            <p:nvPr/>
          </p:nvSpPr>
          <p:spPr>
            <a:xfrm rot="2252378">
              <a:off x="-547365" y="457617"/>
              <a:ext cx="3462787" cy="4297519"/>
            </a:xfrm>
            <a:prstGeom prst="arc">
              <a:avLst>
                <a:gd name="adj1" fmla="val 15749692"/>
                <a:gd name="adj2" fmla="val 0"/>
              </a:avLst>
            </a:prstGeom>
            <a:ln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94257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D8170C-E870-D049-BCE1-5646AEB6F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76200"/>
            <a:ext cx="8515350" cy="1325563"/>
          </a:xfrm>
        </p:spPr>
        <p:txBody>
          <a:bodyPr/>
          <a:lstStyle/>
          <a:p>
            <a:r>
              <a:rPr lang="ka-GE" sz="3600" b="1" dirty="0"/>
              <a:t>ტელეკონსულტაციის </a:t>
            </a:r>
            <a:r>
              <a:rPr lang="ka-GE" sz="3600" b="1" dirty="0" smtClean="0"/>
              <a:t>პროცესი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D575BDC-804F-FB45-A4D1-CF2262097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371600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ka-GE" dirty="0"/>
              <a:t>სოფლის ექთანი სოფლის ექიმთან აკავშირებს პაციენტს, რომელიც დისტანციურად მართავს ამ </a:t>
            </a:r>
            <a:r>
              <a:rPr lang="ka-GE" dirty="0" smtClean="0"/>
              <a:t>მას </a:t>
            </a:r>
          </a:p>
          <a:p>
            <a:pPr lvl="0"/>
            <a:r>
              <a:rPr lang="ka-GE" dirty="0" smtClean="0"/>
              <a:t>სოფლის </a:t>
            </a:r>
            <a:r>
              <a:rPr lang="ka-GE" dirty="0"/>
              <a:t>ექიმი:</a:t>
            </a:r>
            <a:endParaRPr lang="en-US" dirty="0"/>
          </a:p>
          <a:p>
            <a:pPr lvl="1"/>
            <a:r>
              <a:rPr lang="ka-GE" dirty="0"/>
              <a:t>ა) ატარებს </a:t>
            </a:r>
            <a:r>
              <a:rPr lang="ka-GE" dirty="0" smtClean="0"/>
              <a:t>ტელეკონსულტაციას</a:t>
            </a:r>
            <a:r>
              <a:rPr lang="ka-GE" dirty="0"/>
              <a:t>, სვამს დიაგნოზს, ნიშნავს მკურნალობას, წერს რეცეპტს და ფორმა 100/ა-ს;</a:t>
            </a:r>
            <a:endParaRPr lang="en-US" dirty="0"/>
          </a:p>
          <a:p>
            <a:pPr lvl="1"/>
            <a:r>
              <a:rPr lang="ka-GE" dirty="0" smtClean="0"/>
              <a:t>ბ)საჭიროების </a:t>
            </a:r>
            <a:r>
              <a:rPr lang="ka-GE" dirty="0"/>
              <a:t>შემთხვევაში, ახდენს ექიმ -სპეციალისტთან </a:t>
            </a:r>
            <a:r>
              <a:rPr lang="ka-GE" dirty="0" smtClean="0"/>
              <a:t>ტელერეფერალს (წინასწარი ჩაწერის პრინციპი)</a:t>
            </a:r>
          </a:p>
          <a:p>
            <a:pPr lvl="1"/>
            <a:r>
              <a:rPr lang="ka-GE" dirty="0" smtClean="0"/>
              <a:t>კონსულტაციის დროს აცნობებს ოჯახის ექთანს და პაციენტს</a:t>
            </a:r>
          </a:p>
          <a:p>
            <a:r>
              <a:rPr lang="ka-GE" dirty="0" smtClean="0"/>
              <a:t>ოჯახის ექთანი აუცილებლობის შემთხვევაში, </a:t>
            </a:r>
            <a:r>
              <a:rPr lang="ka-GE" b="1" dirty="0" smtClean="0"/>
              <a:t>დამოუკიდებლად </a:t>
            </a:r>
            <a:r>
              <a:rPr lang="ka-GE" b="1" dirty="0"/>
              <a:t>უკავშირდება ექიმ-სპეციალისტს </a:t>
            </a:r>
            <a:r>
              <a:rPr lang="ka-GE" dirty="0"/>
              <a:t>რაიონულ ცენტრში და ეხმარება მას კონსულტაციის ჩატარებაში (აუსკულტაცია, ეკგ, ანალიზი და ა.შ.)</a:t>
            </a:r>
            <a:endParaRPr lang="en-US" dirty="0"/>
          </a:p>
          <a:p>
            <a:pPr lvl="0"/>
            <a:r>
              <a:rPr lang="ka-GE" dirty="0"/>
              <a:t>ექიმი სპეციალისტის მიერ დასმული დიაგნოზი, დანიშნულება და სხვა </a:t>
            </a:r>
            <a:r>
              <a:rPr lang="ka-GE" dirty="0" smtClean="0"/>
              <a:t>ინფორმაცია ბრუნდება სოფლის ექიმთან, იგი მართავს პაციენტს დისტანციურად </a:t>
            </a:r>
            <a:r>
              <a:rPr lang="ka-GE" dirty="0"/>
              <a:t>სოფლის ექთნის </a:t>
            </a:r>
            <a:r>
              <a:rPr lang="ka-GE" dirty="0" smtClean="0"/>
              <a:t>მეშეობით </a:t>
            </a:r>
            <a:endParaRPr lang="en-US" dirty="0"/>
          </a:p>
          <a:p>
            <a:pPr lvl="0"/>
            <a:r>
              <a:rPr lang="ka-GE" dirty="0" smtClean="0"/>
              <a:t>აუცილებლობის შემთხვევაში, არ გამოირიცხება ტელეკონსულტაცია სამინისტროს ექსპერტებთან/საუნივერსიტეტო კლინიკების პროფესურასთან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607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 smtClean="0"/>
          </a:p>
          <a:p>
            <a:endParaRPr lang="ka-GE" dirty="0"/>
          </a:p>
          <a:p>
            <a:r>
              <a:rPr lang="ka-GE" dirty="0" smtClean="0"/>
              <a:t>სერვისები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36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809</Words>
  <Application>Microsoft Office PowerPoint</Application>
  <PresentationFormat>On-screen Show (4:3)</PresentationFormat>
  <Paragraphs>107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ციფრული ტექნოლოგიები და ტელემედიცინაის განვითარება პირველად ჯანდაცვაში მომსახურებაზე ხელმისაწვდომობისა და ხარისხის გაუმჯობესების მიზნით</vt:lpstr>
      <vt:lpstr>გეოგრაფიული მდებარეობების შერჩევის კრიტერიუმები</vt:lpstr>
      <vt:lpstr>საქართველოში პჯდ ქსელში ტელემედიცინის დანერგვის შესაძლო მოდელები </vt:lpstr>
      <vt:lpstr>1 ვარიანტი: ოჯახის ექიმსა და სპეციალისტებს შორის ტელეკომუნიკაცია </vt:lpstr>
      <vt:lpstr>2 ვარიანტი: ოჯახის ექიმსა და სპეციალისტებს შორის ტელეკომუნიკაცია დიაგნოსტიკის მიზნით</vt:lpstr>
      <vt:lpstr>3 ვარიანტი: ტელემედიცინა ექთანი-ექიმის კომუნიკაციისთვის</vt:lpstr>
      <vt:lpstr>ტელეკომუნიკაციის პროცესი</vt:lpstr>
      <vt:lpstr>ტელეკონსულტაციის პროცესი</vt:lpstr>
      <vt:lpstr>PowerPoint Presentation</vt:lpstr>
      <vt:lpstr>საყოველთაო ჯანდაცვის პროგრამით გათვალისწინებული სერვისები (1)</vt:lpstr>
      <vt:lpstr>საყოველთაო ჯანდაცვის პროგრამით გათვალისწინებული სერვისები (1)</vt:lpstr>
      <vt:lpstr>PowerPoint Presentation</vt:lpstr>
      <vt:lpstr>საჭირო აღჭურვილობა - ოჯახის ექთანი/ოჯახის ექიმი - I ვარიანტი</vt:lpstr>
      <vt:lpstr>საჭირო აღჭურვილობა - ოჯახის ექთანი/ოჯახის ექიმი - II ვარიანტი</vt:lpstr>
      <vt:lpstr>საჭირო აღჭურვილობა - ოჯახის ექთანი/ოჯახის ექიმი - III ვარიანტი</vt:lpstr>
      <vt:lpstr>სერვისების ანაზღაურება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Goginashvili</dc:creator>
  <cp:lastModifiedBy>Ketevan Goginashvili</cp:lastModifiedBy>
  <cp:revision>20</cp:revision>
  <dcterms:created xsi:type="dcterms:W3CDTF">2019-08-21T13:31:41Z</dcterms:created>
  <dcterms:modified xsi:type="dcterms:W3CDTF">2019-08-22T11:52:08Z</dcterms:modified>
</cp:coreProperties>
</file>