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24"/>
  </p:notes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287" r:id="rId10"/>
    <p:sldId id="283" r:id="rId11"/>
    <p:sldId id="292" r:id="rId12"/>
    <p:sldId id="260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9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C1DA"/>
    <a:srgbClr val="FFFFCC"/>
    <a:srgbClr val="E46C0A"/>
    <a:srgbClr val="FFCC66"/>
    <a:srgbClr val="B7C4E3"/>
    <a:srgbClr val="CDD6EB"/>
    <a:srgbClr val="E3D5D9"/>
    <a:srgbClr val="E8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64169" autoAdjust="0"/>
  </p:normalViewPr>
  <p:slideViewPr>
    <p:cSldViewPr snapToGrid="0">
      <p:cViewPr varScale="1">
        <p:scale>
          <a:sx n="54" d="100"/>
          <a:sy n="54" d="100"/>
        </p:scale>
        <p:origin x="-16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50908914163506"/>
          <c:y val="0.12680861837607921"/>
          <c:w val="0.46937700495771362"/>
          <c:h val="0.782395624984176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8.4504714688441729E-2"/>
                  <c:y val="4.69453376205787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330283367356858E-2"/>
                  <c:y val="0.1613165556877737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015772334013804E-3"/>
                  <c:y val="-5.7581892295617387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525614853698843E-3"/>
                  <c:y val="2.467468415322682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69179547001069E-2"/>
                  <c:y val="1.2282451831784693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6726572372897834E-2"/>
                  <c:y val="-1.421414284629212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Communicable, maternal, perinatal and nutritional conditions</c:v>
                </c:pt>
                <c:pt idx="1">
                  <c:v>Cardiovascular diseases</c:v>
                </c:pt>
                <c:pt idx="2">
                  <c:v>Chroniic respiratory diseases</c:v>
                </c:pt>
                <c:pt idx="3">
                  <c:v>Cancers</c:v>
                </c:pt>
                <c:pt idx="4">
                  <c:v>Diabetes</c:v>
                </c:pt>
                <c:pt idx="5">
                  <c:v>Other NCDs</c:v>
                </c:pt>
                <c:pt idx="6">
                  <c:v>Injuries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6.6000000000000003E-2</c:v>
                </c:pt>
                <c:pt idx="1">
                  <c:v>0.40300000000000002</c:v>
                </c:pt>
                <c:pt idx="2">
                  <c:v>0.219</c:v>
                </c:pt>
                <c:pt idx="3">
                  <c:v>0.14399999999999999</c:v>
                </c:pt>
                <c:pt idx="4">
                  <c:v>2.7E-2</c:v>
                </c:pt>
                <c:pt idx="5">
                  <c:v>0.06</c:v>
                </c:pt>
                <c:pt idx="6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5E-2"/>
          <c:y val="0.160476624015748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14.1%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/>
                      <a:t>29.5%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99.9%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94021504"/>
        <c:axId val="94023040"/>
      </c:barChart>
      <c:catAx>
        <c:axId val="940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023040"/>
        <c:crosses val="autoZero"/>
        <c:auto val="1"/>
        <c:lblAlgn val="ctr"/>
        <c:lblOffset val="100"/>
        <c:noMultiLvlLbl val="0"/>
      </c:catAx>
      <c:valAx>
        <c:axId val="9402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02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003366"/>
                </a:solidFill>
              </a:rPr>
              <a:t>HCV screening by age groups</a:t>
            </a:r>
            <a:endParaRPr lang="en-GB" sz="1400" dirty="0">
              <a:solidFill>
                <a:srgbClr val="003366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0-18</c:v>
                </c:pt>
                <c:pt idx="1">
                  <c:v>19-29</c:v>
                </c:pt>
                <c:pt idx="2">
                  <c:v>30-59</c:v>
                </c:pt>
                <c:pt idx="3">
                  <c:v>60+</c:v>
                </c:pt>
                <c:pt idx="4">
                  <c:v>Unknown age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245650</c:v>
                </c:pt>
                <c:pt idx="1">
                  <c:v>504853</c:v>
                </c:pt>
                <c:pt idx="2">
                  <c:v>869991</c:v>
                </c:pt>
                <c:pt idx="3">
                  <c:v>352323</c:v>
                </c:pt>
                <c:pt idx="4">
                  <c:v>36771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15-4030-BC25-AB4F86210D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0-18</c:v>
                </c:pt>
                <c:pt idx="1">
                  <c:v>19-29</c:v>
                </c:pt>
                <c:pt idx="2">
                  <c:v>30-59</c:v>
                </c:pt>
                <c:pt idx="3">
                  <c:v>60+</c:v>
                </c:pt>
                <c:pt idx="4">
                  <c:v>Unknown age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761</c:v>
                </c:pt>
                <c:pt idx="1">
                  <c:v>10926</c:v>
                </c:pt>
                <c:pt idx="2">
                  <c:v>107055</c:v>
                </c:pt>
                <c:pt idx="3">
                  <c:v>19804</c:v>
                </c:pt>
                <c:pt idx="4">
                  <c:v>1195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15-4030-BC25-AB4F86210D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548096"/>
        <c:axId val="4704256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დადებითობის მაჩვენებელი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0307010508545275E-3"/>
                  <c:y val="-0.10898579057401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15-4030-BC25-AB4F86210D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576752627135675E-3"/>
                  <c:y val="-0.17645318473888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15-4030-BC25-AB4F86210D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2695737172204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15-4030-BC25-AB4F86210D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307010508545275E-3"/>
                  <c:y val="-0.14012458788087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15-4030-BC25-AB4F86210D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0-18</c:v>
                </c:pt>
                <c:pt idx="1">
                  <c:v>19-29</c:v>
                </c:pt>
                <c:pt idx="2">
                  <c:v>30-59</c:v>
                </c:pt>
                <c:pt idx="3">
                  <c:v>60+</c:v>
                </c:pt>
                <c:pt idx="4">
                  <c:v>Unknown age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3.0979035212700999E-3</c:v>
                </c:pt>
                <c:pt idx="1">
                  <c:v>2.1641943298346251E-2</c:v>
                </c:pt>
                <c:pt idx="2">
                  <c:v>0.12305299709997</c:v>
                </c:pt>
                <c:pt idx="3">
                  <c:v>5.620978477136037E-2</c:v>
                </c:pt>
                <c:pt idx="4">
                  <c:v>3.249843626771097E-2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15-4030-BC25-AB4F86210D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046016"/>
        <c:axId val="47044096"/>
      </c:barChart>
      <c:catAx>
        <c:axId val="465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42560"/>
        <c:crosses val="autoZero"/>
        <c:auto val="1"/>
        <c:lblAlgn val="ctr"/>
        <c:lblOffset val="100"/>
        <c:noMultiLvlLbl val="0"/>
      </c:catAx>
      <c:valAx>
        <c:axId val="4704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48096"/>
        <c:crosses val="autoZero"/>
        <c:crossBetween val="between"/>
      </c:valAx>
      <c:valAx>
        <c:axId val="47044096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47046016"/>
        <c:crosses val="max"/>
        <c:crossBetween val="between"/>
      </c:valAx>
      <c:catAx>
        <c:axId val="4704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044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003366"/>
                </a:solidFill>
              </a:rPr>
              <a:t>HCV screening by sex</a:t>
            </a:r>
            <a:endParaRPr lang="en-GB" sz="1400" dirty="0">
              <a:solidFill>
                <a:srgbClr val="003366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648365</c:v>
                </c:pt>
                <c:pt idx="1">
                  <c:v>635231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B-4AC4-A371-405F265980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23844</c:v>
                </c:pt>
                <c:pt idx="1">
                  <c:v>91685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3B-4AC4-A371-405F265980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344256"/>
        <c:axId val="474648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დადებითობის მაჩვენებელი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092103152563647E-2"/>
                  <c:y val="-0.3321471712731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3B-4AC4-A371-405F265980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57675262713632E-2"/>
                  <c:y val="-0.3321471712731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3B-4AC4-A371-405F265980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3.6775581655394726E-2</c:v>
                </c:pt>
                <c:pt idx="1">
                  <c:v>0.14433332126423301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3B-4AC4-A371-405F265980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163392"/>
        <c:axId val="167077760"/>
      </c:barChart>
      <c:catAx>
        <c:axId val="473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4832"/>
        <c:crosses val="autoZero"/>
        <c:auto val="1"/>
        <c:lblAlgn val="ctr"/>
        <c:lblOffset val="100"/>
        <c:noMultiLvlLbl val="0"/>
      </c:catAx>
      <c:valAx>
        <c:axId val="4746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44256"/>
        <c:crosses val="autoZero"/>
        <c:crossBetween val="between"/>
      </c:valAx>
      <c:valAx>
        <c:axId val="167077760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67163392"/>
        <c:crosses val="max"/>
        <c:crossBetween val="between"/>
      </c:valAx>
      <c:catAx>
        <c:axId val="16716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077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solidFill>
                  <a:srgbClr val="003366"/>
                </a:solidFill>
                <a:effectLst/>
              </a:rPr>
              <a:t>HCV screening in harm reduction centers</a:t>
            </a:r>
            <a:endParaRPr lang="ka-GE" sz="1100" dirty="0">
              <a:solidFill>
                <a:srgbClr val="003366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1232</c:v>
                </c:pt>
                <c:pt idx="1">
                  <c:v>2497</c:v>
                </c:pt>
                <c:pt idx="2">
                  <c:v>5998</c:v>
                </c:pt>
                <c:pt idx="3">
                  <c:v>13736</c:v>
                </c:pt>
                <c:pt idx="4">
                  <c:v>17103</c:v>
                </c:pt>
                <c:pt idx="5">
                  <c:v>23969</c:v>
                </c:pt>
                <c:pt idx="6">
                  <c:v>21371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CB-4572-9992-7DA2208617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666</c:v>
                </c:pt>
                <c:pt idx="1">
                  <c:v>1276</c:v>
                </c:pt>
                <c:pt idx="2">
                  <c:v>3182</c:v>
                </c:pt>
                <c:pt idx="3" formatCode="0">
                  <c:v>6555.14</c:v>
                </c:pt>
                <c:pt idx="4" formatCode="0">
                  <c:v>8549.06</c:v>
                </c:pt>
                <c:pt idx="5" formatCode="0">
                  <c:v>10404.07</c:v>
                </c:pt>
                <c:pt idx="6" formatCode="0">
                  <c:v>6798.31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CB-4572-9992-7DA2208617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031680"/>
        <c:axId val="21873088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დადებითობის მაჩვენებელი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434644063987416E-3"/>
                  <c:y val="-4.6708195960292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CB-4572-9992-7DA220861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831138080217408E-3"/>
                  <c:y val="-8.303679281829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CB-4572-9992-7DA220861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6088378608545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CB-4572-9992-7DA220861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74719673802992E-3"/>
                  <c:y val="-0.25948997755718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CB-4572-9992-7DA220861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387359836901869E-3"/>
                  <c:y val="-0.3217675721709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DCB-4572-9992-7DA220861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95055783694091E-16"/>
                  <c:y val="-0.40480436498920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DCB-4572-9992-7DA220861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7366556768234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DCB-4572-9992-7DA220861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Sheet1!$D$2:$D$8</c:f>
              <c:numCache>
                <c:formatCode>0.0%</c:formatCode>
                <c:ptCount val="7"/>
                <c:pt idx="0">
                  <c:v>0.54058441558441561</c:v>
                </c:pt>
                <c:pt idx="1">
                  <c:v>0.51101321585903081</c:v>
                </c:pt>
                <c:pt idx="2">
                  <c:v>0.53051017005668555</c:v>
                </c:pt>
                <c:pt idx="3">
                  <c:v>0.47722335468841004</c:v>
                </c:pt>
                <c:pt idx="4">
                  <c:v>0.49985733497047297</c:v>
                </c:pt>
                <c:pt idx="5">
                  <c:v>0.43406358212691393</c:v>
                </c:pt>
                <c:pt idx="6">
                  <c:v>0.31810911983529083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CB-4572-9992-7DA2208617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895488"/>
        <c:axId val="218732800"/>
      </c:barChart>
      <c:catAx>
        <c:axId val="2050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30880"/>
        <c:crosses val="autoZero"/>
        <c:auto val="1"/>
        <c:lblAlgn val="ctr"/>
        <c:lblOffset val="100"/>
        <c:noMultiLvlLbl val="0"/>
      </c:catAx>
      <c:valAx>
        <c:axId val="21873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31680"/>
        <c:crosses val="autoZero"/>
        <c:crossBetween val="between"/>
      </c:valAx>
      <c:valAx>
        <c:axId val="218732800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218895488"/>
        <c:crosses val="max"/>
        <c:crossBetween val="between"/>
      </c:valAx>
      <c:catAx>
        <c:axId val="21889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732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76923076923076E-2"/>
          <c:y val="0.1"/>
          <c:w val="0.90153846153846151"/>
          <c:h val="0.64761904761904765"/>
        </c:manualLayout>
      </c:layout>
      <c:lineChart>
        <c:grouping val="standard"/>
        <c:varyColors val="0"/>
        <c:ser>
          <c:idx val="0"/>
          <c:order val="0"/>
          <c:tx>
            <c:strRef>
              <c:f>Georgia!$A$2</c:f>
              <c:strCache>
                <c:ptCount val="1"/>
                <c:pt idx="0">
                  <c:v>All cases</c:v>
                </c:pt>
              </c:strCache>
            </c:strRef>
          </c:tx>
          <c:spPr>
            <a:ln w="25401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0"/>
            <c:bubble3D val="0"/>
            <c:spPr>
              <a:ln w="25401">
                <a:solidFill>
                  <a:srgbClr val="0070C0"/>
                </a:solidFill>
                <a:prstDash val="solid"/>
              </a:ln>
            </c:spPr>
          </c:dPt>
          <c:dLbls>
            <c:spPr>
              <a:noFill/>
              <a:ln w="254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Georgia!$B$1:$N$1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Georgia!$B$2:$N$2</c:f>
              <c:numCache>
                <c:formatCode>0</c:formatCode>
                <c:ptCount val="13"/>
                <c:pt idx="0">
                  <c:v>6311</c:v>
                </c:pt>
                <c:pt idx="1">
                  <c:v>5911</c:v>
                </c:pt>
                <c:pt idx="2">
                  <c:v>5836</c:v>
                </c:pt>
                <c:pt idx="3">
                  <c:v>5982</c:v>
                </c:pt>
                <c:pt idx="4">
                  <c:v>5796</c:v>
                </c:pt>
                <c:pt idx="5">
                  <c:v>5536</c:v>
                </c:pt>
                <c:pt idx="6">
                  <c:v>4975</c:v>
                </c:pt>
                <c:pt idx="7">
                  <c:v>4320</c:v>
                </c:pt>
                <c:pt idx="8">
                  <c:v>3850</c:v>
                </c:pt>
                <c:pt idx="9">
                  <c:v>3611</c:v>
                </c:pt>
                <c:pt idx="10">
                  <c:v>3330</c:v>
                </c:pt>
                <c:pt idx="11">
                  <c:v>2927</c:v>
                </c:pt>
                <c:pt idx="12">
                  <c:v>2681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Georgia!$A$3</c:f>
              <c:strCache>
                <c:ptCount val="1"/>
                <c:pt idx="0">
                  <c:v>New cases</c:v>
                </c:pt>
              </c:strCache>
            </c:strRef>
          </c:tx>
          <c:spPr>
            <a:ln w="25401">
              <a:solidFill>
                <a:srgbClr val="C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Pt>
            <c:idx val="10"/>
            <c:bubble3D val="0"/>
          </c:dPt>
          <c:dLbls>
            <c:spPr>
              <a:noFill/>
              <a:ln w="254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Georgia!$B$1:$N$1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Georgia!$B$3:$N$3</c:f>
              <c:numCache>
                <c:formatCode>0</c:formatCode>
                <c:ptCount val="13"/>
                <c:pt idx="0">
                  <c:v>4283</c:v>
                </c:pt>
                <c:pt idx="1">
                  <c:v>4063</c:v>
                </c:pt>
                <c:pt idx="2">
                  <c:v>4148</c:v>
                </c:pt>
                <c:pt idx="3">
                  <c:v>4458</c:v>
                </c:pt>
                <c:pt idx="4">
                  <c:v>4383</c:v>
                </c:pt>
                <c:pt idx="5">
                  <c:v>4226</c:v>
                </c:pt>
                <c:pt idx="6">
                  <c:v>3779</c:v>
                </c:pt>
                <c:pt idx="7">
                  <c:v>3133</c:v>
                </c:pt>
                <c:pt idx="8">
                  <c:v>2807</c:v>
                </c:pt>
                <c:pt idx="9">
                  <c:v>2622</c:v>
                </c:pt>
                <c:pt idx="10">
                  <c:v>2462</c:v>
                </c:pt>
                <c:pt idx="11">
                  <c:v>2164</c:v>
                </c:pt>
                <c:pt idx="12">
                  <c:v>2004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Georgia!$A$4</c:f>
              <c:strCache>
                <c:ptCount val="1"/>
                <c:pt idx="0">
                  <c:v>Re-treated cases</c:v>
                </c:pt>
              </c:strCache>
            </c:strRef>
          </c:tx>
          <c:spPr>
            <a:ln w="25401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dPt>
            <c:idx val="10"/>
            <c:bubble3D val="0"/>
          </c:dPt>
          <c:dLbls>
            <c:spPr>
              <a:noFill/>
              <a:ln w="254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Georgia!$B$1:$N$1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Georgia!$B$4:$N$4</c:f>
              <c:numCache>
                <c:formatCode>0</c:formatCode>
                <c:ptCount val="13"/>
                <c:pt idx="0">
                  <c:v>2028</c:v>
                </c:pt>
                <c:pt idx="1">
                  <c:v>1848</c:v>
                </c:pt>
                <c:pt idx="2">
                  <c:v>1688</c:v>
                </c:pt>
                <c:pt idx="3">
                  <c:v>1524</c:v>
                </c:pt>
                <c:pt idx="4" formatCode="General">
                  <c:v>1413</c:v>
                </c:pt>
                <c:pt idx="5" formatCode="General">
                  <c:v>1310</c:v>
                </c:pt>
                <c:pt idx="6" formatCode="General">
                  <c:v>1196</c:v>
                </c:pt>
                <c:pt idx="7" formatCode="General">
                  <c:v>1187</c:v>
                </c:pt>
                <c:pt idx="8" formatCode="General">
                  <c:v>1043</c:v>
                </c:pt>
                <c:pt idx="9" formatCode="General">
                  <c:v>989</c:v>
                </c:pt>
                <c:pt idx="10" formatCode="General">
                  <c:v>868</c:v>
                </c:pt>
                <c:pt idx="11" formatCode="General">
                  <c:v>763</c:v>
                </c:pt>
                <c:pt idx="12" formatCode="General">
                  <c:v>677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49024"/>
        <c:axId val="130977792"/>
      </c:lineChart>
      <c:catAx>
        <c:axId val="1308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97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97779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849024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998044040496449"/>
          <c:y val="0.93187992204464076"/>
          <c:w val="0.78616357454773456"/>
          <c:h val="5.7220884025641405E-2"/>
        </c:manualLayout>
      </c:layout>
      <c:overlay val="0"/>
      <c:spPr>
        <a:noFill/>
        <a:ln w="25401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4882898347503"/>
          <c:y val="0.2"/>
          <c:w val="0.74516086834738726"/>
          <c:h val="0.715624999999999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6034354613695976E-2"/>
                  <c:y val="0.2288877952755905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483939930634726E-2"/>
                  <c:y val="5.827091535433071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534083258216847E-2"/>
                  <c:y val="0.10770546259842514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732881509421316E-3"/>
                  <c:y val="-3.4495570866141731E-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970185140066479E-2"/>
                  <c:y val="-5.1281988188976377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967904177396272E-2"/>
                  <c:y val="-2.2422244094488189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961725451320946"/>
                  <c:y val="2.8906250000000001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showLegendKey val="1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Cardiovascular diseases</c:v>
                </c:pt>
                <c:pt idx="1">
                  <c:v>Cancers</c:v>
                </c:pt>
                <c:pt idx="2">
                  <c:v>Chronic respiratory diseases</c:v>
                </c:pt>
                <c:pt idx="3">
                  <c:v>Diabetes</c:v>
                </c:pt>
                <c:pt idx="4">
                  <c:v>Other NCDs</c:v>
                </c:pt>
                <c:pt idx="5">
                  <c:v>Injuries</c:v>
                </c:pt>
                <c:pt idx="6">
                  <c:v>Communicable, maternal, perinatal, nutritional conditions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0.54</c:v>
                </c:pt>
                <c:pt idx="1">
                  <c:v>0.19</c:v>
                </c:pt>
                <c:pt idx="2">
                  <c:v>0.05</c:v>
                </c:pt>
                <c:pt idx="3">
                  <c:v>0.02</c:v>
                </c:pt>
                <c:pt idx="4">
                  <c:v>0.13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4.2200530820122609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Georgia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2">
                  <c:v>22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20</c:v>
                </c:pt>
                <c:pt idx="7">
                  <c:v>19</c:v>
                </c:pt>
                <c:pt idx="8">
                  <c:v>16</c:v>
                </c:pt>
                <c:pt idx="9">
                  <c:v>15.4</c:v>
                </c:pt>
                <c:pt idx="10">
                  <c:v>18.899999999999999</c:v>
                </c:pt>
                <c:pt idx="11">
                  <c:v>15.6</c:v>
                </c:pt>
                <c:pt idx="12">
                  <c:v>16.7</c:v>
                </c:pt>
                <c:pt idx="13">
                  <c:v>15.6</c:v>
                </c:pt>
                <c:pt idx="14">
                  <c:v>10.9</c:v>
                </c:pt>
                <c:pt idx="15">
                  <c:v>10.199999999999999</c:v>
                </c:pt>
                <c:pt idx="16">
                  <c:v>10.7</c:v>
                </c:pt>
                <c:pt idx="17">
                  <c:v>11.1</c:v>
                </c:pt>
                <c:pt idx="18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6.0220984110944364</c:v>
                </c:pt>
                <c:pt idx="1">
                  <c:v>5.8045501165276683</c:v>
                </c:pt>
                <c:pt idx="2">
                  <c:v>5.6081215249603131</c:v>
                </c:pt>
                <c:pt idx="3">
                  <c:v>5.4010039235681866</c:v>
                </c:pt>
                <c:pt idx="4">
                  <c:v>5.2046553660565715</c:v>
                </c:pt>
                <c:pt idx="5">
                  <c:v>5.0302018610335546</c:v>
                </c:pt>
                <c:pt idx="6">
                  <c:v>4.8803763790015102</c:v>
                </c:pt>
                <c:pt idx="7">
                  <c:v>4.722330025174899</c:v>
                </c:pt>
                <c:pt idx="8">
                  <c:v>4.5839477796751753</c:v>
                </c:pt>
                <c:pt idx="9">
                  <c:v>4.4918301148577333</c:v>
                </c:pt>
                <c:pt idx="10">
                  <c:v>4.3816687272702275</c:v>
                </c:pt>
                <c:pt idx="11">
                  <c:v>4.2937483158502907</c:v>
                </c:pt>
                <c:pt idx="12">
                  <c:v>4.2102450698739151</c:v>
                </c:pt>
                <c:pt idx="13">
                  <c:v>4.152791382435141</c:v>
                </c:pt>
                <c:pt idx="14">
                  <c:v>4.0687250573027107</c:v>
                </c:pt>
                <c:pt idx="15">
                  <c:v>3.9647821324827932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Euro region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22.600470994042148</c:v>
                </c:pt>
                <c:pt idx="1">
                  <c:v>21.40931039139123</c:v>
                </c:pt>
                <c:pt idx="2">
                  <c:v>20.291688059593518</c:v>
                </c:pt>
                <c:pt idx="3">
                  <c:v>19.217736511078478</c:v>
                </c:pt>
                <c:pt idx="4">
                  <c:v>18.206228504875963</c:v>
                </c:pt>
                <c:pt idx="5">
                  <c:v>17.303156779503158</c:v>
                </c:pt>
                <c:pt idx="6">
                  <c:v>16.470306049056461</c:v>
                </c:pt>
                <c:pt idx="7">
                  <c:v>15.70677059439927</c:v>
                </c:pt>
                <c:pt idx="8">
                  <c:v>15.019188847919015</c:v>
                </c:pt>
                <c:pt idx="9">
                  <c:v>14.378673221729583</c:v>
                </c:pt>
                <c:pt idx="10">
                  <c:v>13.781234154152488</c:v>
                </c:pt>
                <c:pt idx="11">
                  <c:v>13.223623075476503</c:v>
                </c:pt>
                <c:pt idx="12">
                  <c:v>12.6772033303186</c:v>
                </c:pt>
                <c:pt idx="13">
                  <c:v>12.19380358887193</c:v>
                </c:pt>
                <c:pt idx="14">
                  <c:v>11.688446540892974</c:v>
                </c:pt>
                <c:pt idx="15">
                  <c:v>11.249891260698764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76864"/>
        <c:axId val="80550912"/>
      </c:lineChart>
      <c:catAx>
        <c:axId val="8027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0550912"/>
        <c:crosses val="autoZero"/>
        <c:auto val="1"/>
        <c:lblAlgn val="ctr"/>
        <c:lblOffset val="100"/>
        <c:noMultiLvlLbl val="0"/>
      </c:catAx>
      <c:valAx>
        <c:axId val="8055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27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296284145037427"/>
          <c:y val="7.0403743330261712E-3"/>
          <c:w val="0.51703715854962573"/>
          <c:h val="0.159009650773330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4.2200530820122609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Georgia 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</c:spPr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21.2</c:v>
                </c:pt>
                <c:pt idx="1">
                  <c:v>18.5</c:v>
                </c:pt>
                <c:pt idx="2">
                  <c:v>18</c:v>
                </c:pt>
                <c:pt idx="3">
                  <c:v>18.100000000000001</c:v>
                </c:pt>
                <c:pt idx="4">
                  <c:v>18.399999999999999</c:v>
                </c:pt>
                <c:pt idx="5">
                  <c:v>14.1</c:v>
                </c:pt>
                <c:pt idx="6">
                  <c:v>14.3</c:v>
                </c:pt>
                <c:pt idx="7">
                  <c:v>14.1</c:v>
                </c:pt>
                <c:pt idx="8">
                  <c:v>16.899999999999999</c:v>
                </c:pt>
                <c:pt idx="9">
                  <c:v>13.8</c:v>
                </c:pt>
                <c:pt idx="10">
                  <c:v>14.6</c:v>
                </c:pt>
                <c:pt idx="11">
                  <c:v>13.2</c:v>
                </c:pt>
                <c:pt idx="12">
                  <c:v>9.5</c:v>
                </c:pt>
                <c:pt idx="13">
                  <c:v>8.6</c:v>
                </c:pt>
                <c:pt idx="14">
                  <c:v>9</c:v>
                </c:pt>
                <c:pt idx="15">
                  <c:v>9.6</c:v>
                </c:pt>
                <c:pt idx="16">
                  <c:v>8.1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4.9832062259156755</c:v>
                </c:pt>
                <c:pt idx="1">
                  <c:v>4.4745744840595902</c:v>
                </c:pt>
                <c:pt idx="2">
                  <c:v>4.332948835274542</c:v>
                </c:pt>
                <c:pt idx="3">
                  <c:v>4.1900036250057333</c:v>
                </c:pt>
                <c:pt idx="4">
                  <c:v>4.0699881272737359</c:v>
                </c:pt>
                <c:pt idx="5">
                  <c:v>3.9359390183767022</c:v>
                </c:pt>
                <c:pt idx="6">
                  <c:v>3.8108449431889584</c:v>
                </c:pt>
                <c:pt idx="7">
                  <c:v>3.7499272375637123</c:v>
                </c:pt>
                <c:pt idx="8">
                  <c:v>3.6488345411548404</c:v>
                </c:pt>
                <c:pt idx="9">
                  <c:v>3.5627782968011461</c:v>
                </c:pt>
                <c:pt idx="10">
                  <c:v>3.4832673010217916</c:v>
                </c:pt>
                <c:pt idx="11">
                  <c:v>3.452728179709573</c:v>
                </c:pt>
                <c:pt idx="12">
                  <c:v>3.3775113091998699</c:v>
                </c:pt>
                <c:pt idx="13">
                  <c:v>3.2722403844105123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Euro region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strCache>
            </c:strRef>
          </c:cat>
          <c:val>
            <c:numRef>
              <c:f>Sheet1!$B$4:$R$4</c:f>
              <c:numCache>
                <c:formatCode>General</c:formatCode>
                <c:ptCount val="17"/>
                <c:pt idx="0">
                  <c:v>18.776854438230977</c:v>
                </c:pt>
                <c:pt idx="1">
                  <c:v>16.173048757718941</c:v>
                </c:pt>
                <c:pt idx="2">
                  <c:v>15.383685395072717</c:v>
                </c:pt>
                <c:pt idx="3">
                  <c:v>14.68193594984994</c:v>
                </c:pt>
                <c:pt idx="4">
                  <c:v>14.006216274716797</c:v>
                </c:pt>
                <c:pt idx="5">
                  <c:v>13.385380215694942</c:v>
                </c:pt>
                <c:pt idx="6">
                  <c:v>12.824693779498839</c:v>
                </c:pt>
                <c:pt idx="7">
                  <c:v>12.311090357534088</c:v>
                </c:pt>
                <c:pt idx="8">
                  <c:v>11.817212265240306</c:v>
                </c:pt>
                <c:pt idx="9">
                  <c:v>11.342650230029539</c:v>
                </c:pt>
                <c:pt idx="10">
                  <c:v>10.89158309644508</c:v>
                </c:pt>
                <c:pt idx="11">
                  <c:v>10.473263136107102</c:v>
                </c:pt>
                <c:pt idx="12">
                  <c:v>10.055682467789651</c:v>
                </c:pt>
                <c:pt idx="13">
                  <c:v>9.6668045582153557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05088"/>
        <c:axId val="86590592"/>
      </c:lineChart>
      <c:catAx>
        <c:axId val="861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590592"/>
        <c:crosses val="autoZero"/>
        <c:auto val="1"/>
        <c:lblAlgn val="ctr"/>
        <c:lblOffset val="100"/>
        <c:noMultiLvlLbl val="0"/>
      </c:catAx>
      <c:valAx>
        <c:axId val="8659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610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92580441333723"/>
          <c:y val="7.0403743330261729E-3"/>
          <c:w val="0.55407419558666282"/>
          <c:h val="0.2178744019996799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4.2200530820122609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Georgia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</c:spPr>
          </c:marker>
          <c:cat>
            <c:strRef>
              <c:f>Sheet1!$B$1:$S$1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49.2</c:v>
                </c:pt>
                <c:pt idx="1">
                  <c:v>58.7</c:v>
                </c:pt>
                <c:pt idx="2">
                  <c:v>46.6</c:v>
                </c:pt>
                <c:pt idx="3">
                  <c:v>52.2</c:v>
                </c:pt>
                <c:pt idx="4">
                  <c:v>45.3</c:v>
                </c:pt>
                <c:pt idx="5">
                  <c:v>23.4</c:v>
                </c:pt>
                <c:pt idx="6" formatCode="0.0">
                  <c:v>23</c:v>
                </c:pt>
                <c:pt idx="7">
                  <c:v>20.2</c:v>
                </c:pt>
                <c:pt idx="8">
                  <c:v>14.3</c:v>
                </c:pt>
                <c:pt idx="9">
                  <c:v>52.1</c:v>
                </c:pt>
                <c:pt idx="10">
                  <c:v>19.399999999999999</c:v>
                </c:pt>
                <c:pt idx="11">
                  <c:v>27.6</c:v>
                </c:pt>
                <c:pt idx="12">
                  <c:v>22.9</c:v>
                </c:pt>
                <c:pt idx="13">
                  <c:v>27.7</c:v>
                </c:pt>
                <c:pt idx="14">
                  <c:v>31.5</c:v>
                </c:pt>
                <c:pt idx="15">
                  <c:v>32.1</c:v>
                </c:pt>
                <c:pt idx="16">
                  <c:v>23</c:v>
                </c:pt>
                <c:pt idx="17">
                  <c:v>13.1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cat>
            <c:strRef>
              <c:f>Sheet1!$B$1:$S$1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Euro region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strRef>
              <c:f>Sheet1!$B$1:$S$1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0">
                  <c:v>33</c:v>
                </c:pt>
                <c:pt idx="1">
                  <c:v>32</c:v>
                </c:pt>
                <c:pt idx="2">
                  <c:v>31</c:v>
                </c:pt>
                <c:pt idx="3">
                  <c:v>30</c:v>
                </c:pt>
                <c:pt idx="4">
                  <c:v>28</c:v>
                </c:pt>
                <c:pt idx="5">
                  <c:v>27</c:v>
                </c:pt>
                <c:pt idx="6">
                  <c:v>24</c:v>
                </c:pt>
                <c:pt idx="7">
                  <c:v>22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99936"/>
        <c:axId val="93801856"/>
      </c:lineChart>
      <c:catAx>
        <c:axId val="9379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3801856"/>
        <c:crosses val="autoZero"/>
        <c:auto val="1"/>
        <c:lblAlgn val="ctr"/>
        <c:lblOffset val="100"/>
        <c:noMultiLvlLbl val="0"/>
      </c:catAx>
      <c:valAx>
        <c:axId val="93801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79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99381500923496"/>
          <c:y val="7.0403743330261634E-3"/>
          <c:w val="0.50006184990765035"/>
          <c:h val="0.1421911504229455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  <c:pt idx="7" formatCode="General">
                  <c:v>1092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222799744"/>
        <c:axId val="22696422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  <c:pt idx="7" formatCode="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93184"/>
        <c:axId val="226966528"/>
      </c:lineChart>
      <c:catAx>
        <c:axId val="22279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6964224"/>
        <c:crosses val="autoZero"/>
        <c:auto val="1"/>
        <c:lblAlgn val="ctr"/>
        <c:lblOffset val="100"/>
        <c:noMultiLvlLbl val="0"/>
      </c:catAx>
      <c:valAx>
        <c:axId val="22696422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2799744"/>
        <c:crosses val="autoZero"/>
        <c:crossBetween val="between"/>
      </c:valAx>
      <c:valAx>
        <c:axId val="2269665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293184"/>
        <c:crosses val="max"/>
        <c:crossBetween val="between"/>
      </c:valAx>
      <c:catAx>
        <c:axId val="4729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696652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32"/>
          <c:w val="0.85098044196088407"/>
          <c:h val="0.162328199111674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  <c:pt idx="6">
                  <c:v>1591</c:v>
                </c:pt>
                <c:pt idx="7">
                  <c:v>1575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47438464"/>
        <c:axId val="47436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370879297158204E-2"/>
                  <c:y val="-0.110610787285646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684602545824924E-2"/>
                  <c:y val="-9.5093639734487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  <c:pt idx="6" formatCode="0.0%">
                  <c:v>0.55500000000000005</c:v>
                </c:pt>
                <c:pt idx="7">
                  <c:v>0.54700000000000004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33600"/>
        <c:axId val="47435136"/>
      </c:lineChart>
      <c:catAx>
        <c:axId val="4743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435136"/>
        <c:crosses val="autoZero"/>
        <c:auto val="1"/>
        <c:lblAlgn val="ctr"/>
        <c:lblOffset val="100"/>
        <c:noMultiLvlLbl val="0"/>
      </c:catAx>
      <c:valAx>
        <c:axId val="4743513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433600"/>
        <c:crosses val="autoZero"/>
        <c:crossBetween val="between"/>
      </c:valAx>
      <c:valAx>
        <c:axId val="47436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438464"/>
        <c:crosses val="max"/>
        <c:crossBetween val="between"/>
      </c:valAx>
      <c:catAx>
        <c:axId val="4743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369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33962264150943E-3"/>
                  <c:y val="0.13470830878020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893081761006293E-3"/>
                  <c:y val="0.2793950108033785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89504"/>
        <c:axId val="93995392"/>
      </c:barChart>
      <c:catAx>
        <c:axId val="93989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3995392"/>
        <c:crosses val="autoZero"/>
        <c:auto val="1"/>
        <c:lblAlgn val="ctr"/>
        <c:lblOffset val="100"/>
        <c:noMultiLvlLbl val="0"/>
      </c:catAx>
      <c:valAx>
        <c:axId val="93995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98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012826226910315E-2"/>
          <c:y val="1.5384403849931253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2893081761006293E-3"/>
                  <c:y val="0.3753539366581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33962264150943E-3"/>
                  <c:y val="0.3436338856729437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24352"/>
        <c:axId val="93930240"/>
      </c:barChart>
      <c:catAx>
        <c:axId val="9392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3930240"/>
        <c:crosses val="autoZero"/>
        <c:auto val="1"/>
        <c:lblAlgn val="ctr"/>
        <c:lblOffset val="100"/>
        <c:noMultiLvlLbl val="0"/>
      </c:catAx>
      <c:valAx>
        <c:axId val="9393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92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1604021195463756E-2"/>
          <c:y val="5.3513224597109561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06-Sep-19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to welcome all of you on behalf of the </a:t>
            </a:r>
            <a:r>
              <a:rPr lang="en-US" sz="1200" b="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MoLHSA</a:t>
            </a:r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Georgian society. </a:t>
            </a:r>
            <a:r>
              <a:rPr lang="en-US" sz="1200" b="0" i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side meeting during the WHA it’s a great honor for me and my country. Generally, the collaboration with the WHO is a great honor for Georgia and our health system. We are member of the Who since 1992 and the Who played and plays significant role for the Georgian health system. </a:t>
            </a:r>
            <a:endParaRPr lang="en-US" b="0" i="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9F662-19B4-4882-B83F-96FE6B2AEEB8}" type="slidenum">
              <a:rPr lang="ru-RU" altLang="en-US" smtClean="0"/>
              <a:pPr>
                <a:defRPr/>
              </a:pPr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896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6510" y="4291680"/>
            <a:ext cx="5485430" cy="4115462"/>
          </a:xfrm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0" dirty="0" smtClean="0"/>
              <a:t>Strengthening of the Public health Emergency Preparedness the highest priority for our country, we are strongly following the requirements of the IHR and GHSA.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 smtClean="0"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 smtClean="0">
                <a:effectLst/>
                <a:latin typeface="+mn-lt"/>
                <a:ea typeface="+mn-ea"/>
                <a:cs typeface="+mn-cs"/>
              </a:rPr>
              <a:t>Georgia reached the full compliance with the core IHR requirements by the June 2012 deadline set by the World Health Organization (WHO).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effectLst/>
                <a:latin typeface="+mn-lt"/>
                <a:ea typeface="+mn-ea"/>
                <a:cs typeface="+mn-cs"/>
              </a:rPr>
              <a:t>Georgia is a part of the GHSA since its initiation till this moment and participates in all of technical meetings. We are  lead an Action Package of Real-Time Surveillance with Norway and contribute to Zoonotic Disease and National Laboratory System Action Packages.  Georgia is one of the first countries</a:t>
            </a:r>
            <a:r>
              <a:rPr lang="en-US" sz="1200" b="0" kern="1200" baseline="0" dirty="0" smtClean="0">
                <a:effectLst/>
                <a:latin typeface="+mn-lt"/>
                <a:ea typeface="+mn-ea"/>
                <a:cs typeface="+mn-cs"/>
              </a:rPr>
              <a:t> went through the external assessment of the GHSA capabilities.</a:t>
            </a:r>
            <a:endParaRPr lang="en-US" sz="1200" b="0" kern="1200" dirty="0" smtClean="0"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 smtClean="0"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effectLst/>
                <a:latin typeface="+mn-lt"/>
                <a:ea typeface="+mn-ea"/>
                <a:cs typeface="+mn-cs"/>
              </a:rPr>
              <a:t>GHSA has become a new vision for Georgia since it’s launch, when first external assessment of baseline GHSA capabilities was conducted and since Georgia took a path to </a:t>
            </a:r>
            <a:r>
              <a:rPr lang="en-US" sz="1200" b="1" kern="1200" dirty="0" smtClean="0">
                <a:effectLst/>
                <a:latin typeface="+mn-lt"/>
                <a:ea typeface="+mn-ea"/>
                <a:cs typeface="+mn-cs"/>
              </a:rPr>
              <a:t>s and. </a:t>
            </a:r>
            <a:r>
              <a:rPr lang="en-US" sz="1200" kern="1200" dirty="0" smtClean="0">
                <a:effectLst/>
              </a:rPr>
              <a:t>The National Center for Disease Control and Public Health (NCDC) is designated as the National Focal Point (NFP).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90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 smtClean="0">
              <a:latin typeface="Tw Cen MT" panose="020B0602020104020603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The population of Georgia has declined</a:t>
            </a:r>
            <a:r>
              <a:rPr lang="en-US" b="0" baseline="0" dirty="0" smtClean="0">
                <a:latin typeface="Tw Cen MT" panose="020B0602020104020603" pitchFamily="34" charset="0"/>
              </a:rPr>
              <a:t> during the last 25 years, largely due to the outmigration and according to the census conducted in 2014, it is 3,7 </a:t>
            </a:r>
            <a:r>
              <a:rPr lang="en-US" b="0" baseline="0" dirty="0" err="1" smtClean="0">
                <a:latin typeface="Tw Cen MT" panose="020B0602020104020603" pitchFamily="34" charset="0"/>
              </a:rPr>
              <a:t>mln</a:t>
            </a:r>
            <a:r>
              <a:rPr lang="en-US" b="0" baseline="0" dirty="0" smtClean="0">
                <a:latin typeface="Tw Cen MT" panose="020B0602020104020603" pitchFamily="34" charset="0"/>
              </a:rPr>
              <a:t>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Georgia has made a good progress in improving health outcomes.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 has increased by about 5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over the few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decades and currently is at 74 years.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declines in under-five mortality and infant mortality and Georgia has been able to reach the Millennium Development Goal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2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9F662-19B4-4882-B83F-96FE6B2AEEB8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639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effectLst/>
              </a:rPr>
              <a:t>The</a:t>
            </a:r>
            <a:r>
              <a:rPr lang="en-US" sz="1200" baseline="0" dirty="0" smtClean="0">
                <a:effectLst/>
              </a:rPr>
              <a:t> main goal of the elected government in 2012  and re-elected in 2016, is the poverty reduction and s</a:t>
            </a:r>
            <a:r>
              <a:rPr lang="en-US" sz="1200" dirty="0" smtClean="0">
                <a:effectLst/>
              </a:rPr>
              <a:t>ocially oriented political platform.</a:t>
            </a:r>
            <a:r>
              <a:rPr lang="en-US" sz="1200" baseline="0" dirty="0" smtClean="0">
                <a:effectLst/>
              </a:rPr>
              <a:t> </a:t>
            </a:r>
            <a:r>
              <a:rPr lang="en-US" sz="1200" b="0" kern="1200" dirty="0" smtClean="0">
                <a:effectLst/>
                <a:latin typeface="+mn-lt"/>
                <a:ea typeface="+mn-ea"/>
                <a:cs typeface="+mn-cs"/>
              </a:rPr>
              <a:t>The strong political will pledged in the election platform was translated into an unprecedented, in 2013 almost 2.5-fold expansion of budgetary allocation for health.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kern="1200" dirty="0" smtClean="0">
              <a:effectLst/>
              <a:latin typeface="+mn-lt"/>
              <a:ea typeface="+mn-ea"/>
              <a:cs typeface="+mn-cs"/>
            </a:endParaRP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 smtClean="0">
                <a:effectLst/>
                <a:latin typeface="+mn-lt"/>
                <a:ea typeface="+mn-ea"/>
                <a:cs typeface="+mn-cs"/>
              </a:rPr>
              <a:t>The second major step towards securing enjoyment of health rights in the country was the launch of a Universal Health Care Program in February 2013. Georgia now has a foundation of universal entitlements within its health system, representing a major step towards improving access to health services for the entire population. 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kern="1200" dirty="0" smtClean="0">
              <a:effectLst/>
              <a:latin typeface="+mn-lt"/>
              <a:ea typeface="+mn-ea"/>
              <a:cs typeface="+mn-cs"/>
            </a:endParaRP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effectLst/>
                <a:latin typeface="+mn-lt"/>
                <a:ea typeface="+mn-ea"/>
                <a:cs typeface="+mn-cs"/>
              </a:rPr>
              <a:t>The survey carried out by the World Bank, the World Health Organization and the US Agency for International Development showed the main achievements of the Universal Healthcare Program: increased access to medical services, increased utilization of medical services, reduced financial barriers and enhanced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UHC program was accompanied with</a:t>
            </a:r>
            <a:r>
              <a:rPr lang="en-US" baseline="0" dirty="0" smtClean="0"/>
              <a:t> a substantial increase in the governments budget allocations. From 2012 to 2017, the health budget more than tripled, as a percentage of GDP it increased from 1.7 percent to 3% in 2017</a:t>
            </a:r>
            <a:r>
              <a:rPr lang="en-US" b="0" baseline="0" dirty="0" smtClean="0"/>
              <a:t>, but it’s still lower in  comparison with Euro average. </a:t>
            </a:r>
          </a:p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 of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payments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itures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significantly decreased from 73%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2012)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5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(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mainly due to the lower cost of hospitalization, which is a direct consequence of the universal healthcare program.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BED4-FF19-44B7-8DDE-5284BACB1013}" type="slidenum">
              <a:rPr lang="ka-GE" smtClean="0"/>
              <a:t>13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8082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NCDC is responsible on screening activities in the country. 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0CBA-7A41-4FEE-9732-4DC8800818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2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9F662-19B4-4882-B83F-96FE6B2AEEB8}" type="slidenum">
              <a:rPr lang="ru-RU" altLang="en-US" smtClean="0"/>
              <a:pPr>
                <a:defRPr/>
              </a:pPr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478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06-Sep-19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408" y="1410158"/>
            <a:ext cx="9048466" cy="33437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Universal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Health Coverage: Direct way to financial protection and satisfaction of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population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656115" y="4571769"/>
            <a:ext cx="7086600" cy="17526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David </a:t>
            </a:r>
            <a:r>
              <a:rPr lang="en-US" sz="24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Sergeenko</a:t>
            </a:r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Internally Displaced Persons from Occupied Territories, Labour, Health and Social Affairs of Georgia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May, 2019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kgoginashvili\AppData\Local\Microsoft\Windows\Temporary Internet Files\Content.Outlook\VH93I27L\JANDACVA_LOGO_EN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9" y="276089"/>
            <a:ext cx="4767082" cy="13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7973" cy="7187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Health sector expenditures</a:t>
            </a:r>
            <a:endParaRPr lang="sl-SI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19710"/>
              </p:ext>
            </p:extLst>
          </p:nvPr>
        </p:nvGraphicFramePr>
        <p:xfrm>
          <a:off x="3033" y="2016642"/>
          <a:ext cx="62992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2867" y="61722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2017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2019)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1567"/>
              </p:ext>
            </p:extLst>
          </p:nvPr>
        </p:nvGraphicFramePr>
        <p:xfrm>
          <a:off x="6604001" y="1899683"/>
          <a:ext cx="5423468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6179" y="1219201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00" y="1465421"/>
            <a:ext cx="567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22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" y="-81665"/>
            <a:ext cx="6336704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921" y="4725144"/>
            <a:ext cx="6803469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664184"/>
              </p:ext>
            </p:extLst>
          </p:nvPr>
        </p:nvGraphicFramePr>
        <p:xfrm>
          <a:off x="7440149" y="738406"/>
          <a:ext cx="5384800" cy="254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57848"/>
              </p:ext>
            </p:extLst>
          </p:nvPr>
        </p:nvGraphicFramePr>
        <p:xfrm>
          <a:off x="7213600" y="3524011"/>
          <a:ext cx="53848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68075" y="3195181"/>
            <a:ext cx="342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4633" y="5833736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93512" y="5161"/>
            <a:ext cx="616965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45654223"/>
              </p:ext>
            </p:extLst>
          </p:nvPr>
        </p:nvGraphicFramePr>
        <p:xfrm>
          <a:off x="211227" y="1341789"/>
          <a:ext cx="6358004" cy="370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4748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05" y="0"/>
            <a:ext cx="10972800" cy="1143000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Drugs for Major Non-Communicable Diseases</a:t>
            </a: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7665" y="1243435"/>
            <a:ext cx="666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ka-GE" sz="2000" dirty="0" smtClean="0">
                <a:solidFill>
                  <a:srgbClr val="C00000"/>
                </a:solidFill>
              </a:rPr>
              <a:t>2017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2"/>
            <a:r>
              <a:rPr lang="en-US" sz="2000" b="1" dirty="0" smtClean="0"/>
              <a:t>Cardio-vascular diseases</a:t>
            </a:r>
          </a:p>
          <a:p>
            <a:pPr lvl="2"/>
            <a:r>
              <a:rPr lang="en-US" sz="2000" b="1" dirty="0" smtClean="0"/>
              <a:t>Type </a:t>
            </a:r>
            <a:r>
              <a:rPr lang="en-US" sz="2000" b="1" dirty="0"/>
              <a:t>2 </a:t>
            </a:r>
            <a:r>
              <a:rPr lang="en-US" sz="2000" b="1" dirty="0" smtClean="0"/>
              <a:t>diabetes</a:t>
            </a:r>
          </a:p>
          <a:p>
            <a:pPr lvl="2"/>
            <a:r>
              <a:rPr lang="en-US" sz="2000" b="1" dirty="0"/>
              <a:t>O</a:t>
            </a:r>
            <a:r>
              <a:rPr lang="en-US" sz="2000" b="1" dirty="0" smtClean="0"/>
              <a:t>bstructive </a:t>
            </a:r>
            <a:r>
              <a:rPr lang="en-US" sz="2000" b="1" dirty="0"/>
              <a:t>pulmonary disease </a:t>
            </a:r>
          </a:p>
          <a:p>
            <a:pPr lvl="2"/>
            <a:r>
              <a:rPr lang="en-US" sz="2000" b="1" dirty="0" smtClean="0"/>
              <a:t>thyroid conditions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631" y="5630162"/>
            <a:ext cx="6381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socially vulnerable families </a:t>
            </a: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Less than 1 GEL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Pensioners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and disabled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persons -  </a:t>
            </a: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ka-GE" sz="2000" b="1" dirty="0">
                <a:solidFill>
                  <a:schemeClr val="tx2">
                    <a:lumMod val="75000"/>
                  </a:schemeClr>
                </a:solidFill>
              </a:rPr>
              <a:t>%-80%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 discount</a:t>
            </a:r>
            <a:endParaRPr lang="ka-GE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8571" cy="110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580" y="4284217"/>
            <a:ext cx="3374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dirty="0" smtClean="0">
                <a:solidFill>
                  <a:srgbClr val="C00000"/>
                </a:solidFill>
              </a:rPr>
              <a:t>2018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dirty="0" smtClean="0"/>
              <a:t>Epilepsy </a:t>
            </a:r>
          </a:p>
          <a:p>
            <a:pPr lvl="1"/>
            <a:r>
              <a:rPr lang="en-US" sz="2000" b="1" dirty="0" smtClean="0"/>
              <a:t>Parkinson’s </a:t>
            </a:r>
            <a:r>
              <a:rPr lang="en-US" sz="2000" b="1" dirty="0"/>
              <a:t>diseases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559580" y="4508921"/>
            <a:ext cx="573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Deaths due to NCDs account for 94% of all cases of Deaths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99" y="1243435"/>
            <a:ext cx="5372900" cy="322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40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0681" y="1958575"/>
            <a:ext cx="11725695" cy="4010401"/>
            <a:chOff x="0" y="1966884"/>
            <a:chExt cx="10491432" cy="45838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33246"/>
              <a:ext cx="10097256" cy="45175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7112" y="6045196"/>
              <a:ext cx="274320" cy="2743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54438" y="1966884"/>
              <a:ext cx="2730129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Patient inclusion criteria removed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4346" y="2344377"/>
              <a:ext cx="2545092" cy="44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Long-term Elimination </a:t>
              </a:r>
            </a:p>
            <a:p>
              <a:r>
                <a:rPr lang="en-US" sz="1200" dirty="0">
                  <a:solidFill>
                    <a:srgbClr val="005594"/>
                  </a:solidFill>
                </a:rPr>
                <a:t>Strategy 2016-2020 approved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7606" y="3081467"/>
              <a:ext cx="2426626" cy="44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LDV/SOF based regimens </a:t>
              </a:r>
            </a:p>
            <a:p>
              <a:r>
                <a:rPr lang="en-US" sz="1200" dirty="0">
                  <a:solidFill>
                    <a:srgbClr val="005594"/>
                  </a:solidFill>
                </a:rPr>
                <a:t>introduced to the program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7102" y="4953332"/>
              <a:ext cx="1887177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World Hepatitis Summit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316" y="5402988"/>
              <a:ext cx="2885093" cy="62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Memorandum of Understanding between Georgian Government and Gilead Sciences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622" y="6005583"/>
              <a:ext cx="3133593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5594"/>
                  </a:solidFill>
                </a:rPr>
                <a:t>Initial phase of HCV elimination action plan</a:t>
              </a:r>
              <a:r>
                <a:rPr lang="ka-GE" sz="1200" dirty="0">
                  <a:solidFill>
                    <a:srgbClr val="005594"/>
                  </a:solidFill>
                </a:rPr>
                <a:t> </a:t>
              </a:r>
              <a:r>
                <a:rPr lang="en-US" sz="1200" dirty="0">
                  <a:solidFill>
                    <a:srgbClr val="005594"/>
                  </a:solidFill>
                </a:rPr>
                <a:t>and start of the program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4197141">
              <a:off x="7562967" y="2798831"/>
              <a:ext cx="828378" cy="27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2018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7379829">
              <a:off x="7241162" y="5685195"/>
              <a:ext cx="635245" cy="31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C3B0"/>
                  </a:solidFill>
                </a:rPr>
                <a:t>2017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7527617">
              <a:off x="3342942" y="5442477"/>
              <a:ext cx="814669" cy="27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9D15"/>
                  </a:solidFill>
                </a:rPr>
                <a:t>2015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3819" y="2408841"/>
              <a:ext cx="3055016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5594"/>
                  </a:solidFill>
                </a:rPr>
                <a:t>Geographic and financial access to </a:t>
              </a:r>
            </a:p>
            <a:p>
              <a:pPr algn="ctr"/>
              <a:r>
                <a:rPr lang="en-US" sz="1200" b="1" dirty="0" smtClean="0">
                  <a:solidFill>
                    <a:srgbClr val="005594"/>
                  </a:solidFill>
                </a:rPr>
                <a:t>diagnostic services - significantly increased</a:t>
              </a:r>
              <a:endParaRPr lang="en-US" sz="1200" b="1" dirty="0">
                <a:solidFill>
                  <a:srgbClr val="005594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96171" y="3925900"/>
              <a:ext cx="2692295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Decentralization of HCV services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52919" y="4611702"/>
              <a:ext cx="2178800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2nd World Hepatitis Summit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43119" y="5575509"/>
              <a:ext cx="2707739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5594"/>
                  </a:solidFill>
                </a:rPr>
                <a:t>HCV Screening Protocol approved by the Ministry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3614" y="5008257"/>
              <a:ext cx="2711109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5594"/>
                  </a:solidFill>
                </a:rPr>
                <a:t>Enhancement of electronic information systems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4197141">
              <a:off x="3332705" y="2658726"/>
              <a:ext cx="980146" cy="31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CC00"/>
                  </a:solidFill>
                </a:rPr>
                <a:t>2016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37524" y="3738141"/>
              <a:ext cx="2730129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TAG established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86906" y="6152600"/>
              <a:ext cx="3031314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TAG recommendation on decentralization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1992" y="4235044"/>
              <a:ext cx="2791601" cy="357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5594"/>
                  </a:solidFill>
                </a:rPr>
                <a:t>Overall SVR rate 98%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22479" y="3143177"/>
              <a:ext cx="2789580" cy="738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5594"/>
                  </a:solidFill>
                </a:rPr>
                <a:t>Moving from vertical to horizontal service delivery systems through active engagement of PHC centers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29369" y="4326197"/>
              <a:ext cx="4079601" cy="2139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Elimination through Decentralization </a:t>
              </a:r>
              <a:endParaRPr lang="en-GB" sz="14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326658" y="1201065"/>
            <a:ext cx="8637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003564"/>
                </a:solidFill>
              </a:rPr>
              <a:t>48% </a:t>
            </a:r>
            <a:r>
              <a:rPr lang="en-US" sz="1600" dirty="0">
                <a:solidFill>
                  <a:srgbClr val="003564"/>
                </a:solidFill>
              </a:rPr>
              <a:t>(</a:t>
            </a:r>
            <a:r>
              <a:rPr lang="en-US" sz="1600" dirty="0" smtClean="0">
                <a:solidFill>
                  <a:srgbClr val="003564"/>
                </a:solidFill>
              </a:rPr>
              <a:t>1.38million</a:t>
            </a:r>
            <a:r>
              <a:rPr lang="en-US" sz="1600" dirty="0">
                <a:solidFill>
                  <a:srgbClr val="003564"/>
                </a:solidFill>
              </a:rPr>
              <a:t>) of </a:t>
            </a:r>
            <a:r>
              <a:rPr lang="en-US" sz="1600" dirty="0" smtClean="0">
                <a:solidFill>
                  <a:srgbClr val="003564"/>
                </a:solidFill>
              </a:rPr>
              <a:t>the adult </a:t>
            </a:r>
            <a:r>
              <a:rPr lang="en-US" sz="1600" dirty="0">
                <a:solidFill>
                  <a:srgbClr val="003564"/>
                </a:solidFill>
              </a:rPr>
              <a:t>population </a:t>
            </a:r>
            <a:r>
              <a:rPr lang="en-US" sz="1600" dirty="0" smtClean="0">
                <a:solidFill>
                  <a:srgbClr val="003564"/>
                </a:solidFill>
              </a:rPr>
              <a:t>is has been </a:t>
            </a:r>
            <a:r>
              <a:rPr lang="en-US" sz="1600" dirty="0">
                <a:solidFill>
                  <a:srgbClr val="003564"/>
                </a:solidFill>
              </a:rPr>
              <a:t>screened </a:t>
            </a:r>
            <a:r>
              <a:rPr lang="en-US" sz="1600" dirty="0" smtClean="0">
                <a:solidFill>
                  <a:srgbClr val="003564"/>
                </a:solidFill>
              </a:rPr>
              <a:t>for </a:t>
            </a:r>
            <a:r>
              <a:rPr lang="en-US" sz="1600" dirty="0">
                <a:solidFill>
                  <a:srgbClr val="003564"/>
                </a:solidFill>
              </a:rPr>
              <a:t>HCV</a:t>
            </a:r>
            <a:br>
              <a:rPr lang="en-US" sz="1600" dirty="0">
                <a:solidFill>
                  <a:srgbClr val="003564"/>
                </a:solidFill>
              </a:rPr>
            </a:br>
            <a:r>
              <a:rPr lang="en-US" sz="1600" dirty="0" smtClean="0">
                <a:solidFill>
                  <a:srgbClr val="003564"/>
                </a:solidFill>
              </a:rPr>
              <a:t>56,318 </a:t>
            </a:r>
            <a:r>
              <a:rPr lang="en-US" sz="1600" dirty="0">
                <a:solidFill>
                  <a:srgbClr val="003564"/>
                </a:solidFill>
              </a:rPr>
              <a:t>people (</a:t>
            </a:r>
            <a:r>
              <a:rPr lang="en-US" sz="1600" dirty="0" smtClean="0">
                <a:solidFill>
                  <a:srgbClr val="003564"/>
                </a:solidFill>
              </a:rPr>
              <a:t>43.9% </a:t>
            </a:r>
            <a:r>
              <a:rPr lang="en-US" sz="1600" dirty="0">
                <a:solidFill>
                  <a:srgbClr val="003564"/>
                </a:solidFill>
              </a:rPr>
              <a:t>of the target) are enrolled in treatment </a:t>
            </a:r>
            <a:endParaRPr lang="en-US" sz="16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90226" y="-1707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chemeClr val="accent1"/>
                </a:solidFill>
                <a:latin typeface="+mn-lt"/>
              </a:rPr>
              <a:t>Road Towards HCV Elimination</a:t>
            </a:r>
            <a:endParaRPr lang="en-US" sz="4000" b="1" u="sng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1131875" y="4205050"/>
            <a:ext cx="764090" cy="19531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371566" y="5217439"/>
            <a:ext cx="2142354" cy="20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9558666" y="5667943"/>
            <a:ext cx="1749491" cy="20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9411802" y="6057508"/>
            <a:ext cx="1749491" cy="20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9390058" y="4897081"/>
            <a:ext cx="2272980" cy="4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9591543" y="4611757"/>
            <a:ext cx="2159667" cy="64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767413" y="4205050"/>
            <a:ext cx="3194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5594"/>
                </a:solidFill>
              </a:rPr>
              <a:t>First Regional Consultation on Viral Hepatitis in the WHO European </a:t>
            </a:r>
            <a:r>
              <a:rPr lang="en-US" sz="1100" dirty="0" smtClean="0">
                <a:solidFill>
                  <a:srgbClr val="005594"/>
                </a:solidFill>
              </a:rPr>
              <a:t>Region Held in Tbilisi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11172488" y="3870807"/>
            <a:ext cx="1058437" cy="4602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298489" y="3995389"/>
            <a:ext cx="2519887" cy="18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7521394">
            <a:off x="11483724" y="5037118"/>
            <a:ext cx="5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2019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14793" y="4622392"/>
            <a:ext cx="2805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5594"/>
                </a:solidFill>
              </a:rPr>
              <a:t>6</a:t>
            </a:r>
            <a:r>
              <a:rPr lang="en-US" sz="1100" baseline="30000" dirty="0" smtClean="0">
                <a:solidFill>
                  <a:srgbClr val="005594"/>
                </a:solidFill>
              </a:rPr>
              <a:t>th</a:t>
            </a:r>
            <a:r>
              <a:rPr lang="en-US" sz="1100" dirty="0" smtClean="0">
                <a:solidFill>
                  <a:srgbClr val="005594"/>
                </a:solidFill>
              </a:rPr>
              <a:t> National HCV Workshop in March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15940" y="4931089"/>
            <a:ext cx="2858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Expansion of HCV service decentralization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51571" y="5301344"/>
            <a:ext cx="2416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New Medication Vosevi (SOF/VEL/VOX) to be introduced 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11372" y="5626621"/>
            <a:ext cx="369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Initiating integrated screening on the </a:t>
            </a:r>
          </a:p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whole country level</a:t>
            </a:r>
            <a:endParaRPr lang="en-US" sz="1100" dirty="0">
              <a:solidFill>
                <a:srgbClr val="005594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1108553" y="2083625"/>
            <a:ext cx="810733" cy="19031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9497144" y="3633544"/>
            <a:ext cx="2272980" cy="4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59446" y="2795029"/>
            <a:ext cx="2143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Georgia was awarded as a center of excellence in viral hepatitis elimination at the International Liver Congress, 2019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C6AF05EA-02EE-4542-9699-4185D172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13" y="254001"/>
            <a:ext cx="11658600" cy="168275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59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Hepatitis C Elimination Program in Georgia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9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Goal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16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800" b="1" dirty="0">
                <a:solidFill>
                  <a:srgbClr val="003366"/>
                </a:solidFill>
                <a:latin typeface="+mj-lt"/>
                <a:cs typeface="Calibri" panose="020F0502020204030204" pitchFamily="34" charset="0"/>
              </a:rPr>
              <a:t>Elimination of HCV by ensuring prevention, diagnostics and treatment of the disease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14024F4-87DA-46A4-81E0-51F4E843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7" y="1916113"/>
            <a:ext cx="6445251" cy="58261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4500" b="1" dirty="0">
                <a:solidFill>
                  <a:srgbClr val="003366"/>
                </a:solidFill>
              </a:rPr>
              <a:t>Targets</a:t>
            </a: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xmlns="" id="{DE885791-AB9E-4A8B-916C-411CBD34CC55}"/>
              </a:ext>
            </a:extLst>
          </p:cNvPr>
          <p:cNvSpPr txBox="1">
            <a:spLocks/>
          </p:cNvSpPr>
          <p:nvPr/>
        </p:nvSpPr>
        <p:spPr bwMode="auto">
          <a:xfrm>
            <a:off x="-826769" y="2534608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+mj-lt"/>
              </a:rPr>
              <a:t>90-95-95</a:t>
            </a:r>
            <a:endParaRPr lang="en-US" altLang="en-US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AAA0890-0430-49C5-B497-B10642F34920}"/>
              </a:ext>
            </a:extLst>
          </p:cNvPr>
          <p:cNvSpPr txBox="1">
            <a:spLocks/>
          </p:cNvSpPr>
          <p:nvPr/>
        </p:nvSpPr>
        <p:spPr bwMode="auto">
          <a:xfrm>
            <a:off x="-381211" y="3589447"/>
            <a:ext cx="7338484" cy="20774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900"/>
              </a:spcBef>
              <a:spcAft>
                <a:spcPts val="90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3366"/>
                </a:solidFill>
                <a:latin typeface="+mj-lt"/>
                <a:cs typeface="Calibri" panose="020F0502020204030204" pitchFamily="34" charset="0"/>
              </a:rPr>
              <a:t>By 2020</a:t>
            </a:r>
          </a:p>
          <a:p>
            <a:pPr marL="556022" algn="ctr">
              <a:spcBef>
                <a:spcPts val="900"/>
              </a:spcBef>
              <a:spcAft>
                <a:spcPts val="900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90%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3366"/>
                </a:solidFill>
                <a:latin typeface="+mj-lt"/>
                <a:cs typeface="Calibri" panose="020F0502020204030204" pitchFamily="34" charset="0"/>
              </a:rPr>
              <a:t>of people living with HCV are diagnosed</a:t>
            </a:r>
          </a:p>
          <a:p>
            <a:pPr marL="556022" algn="ctr">
              <a:spcBef>
                <a:spcPts val="900"/>
              </a:spcBef>
              <a:spcAft>
                <a:spcPts val="900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95% </a:t>
            </a:r>
            <a:r>
              <a:rPr lang="en-US" sz="2000" b="1" dirty="0" smtClean="0">
                <a:solidFill>
                  <a:srgbClr val="003366"/>
                </a:solidFill>
                <a:latin typeface="+mj-lt"/>
                <a:cs typeface="Calibri" panose="020F0502020204030204" pitchFamily="34" charset="0"/>
              </a:rPr>
              <a:t>of those diagnosed are treated</a:t>
            </a:r>
          </a:p>
          <a:p>
            <a:pPr marL="556022" algn="ctr">
              <a:spcBef>
                <a:spcPts val="900"/>
              </a:spcBef>
              <a:spcAft>
                <a:spcPts val="900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95%</a:t>
            </a:r>
            <a:r>
              <a:rPr lang="en-US" sz="2000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3366"/>
                </a:solidFill>
                <a:latin typeface="+mj-lt"/>
                <a:cs typeface="Calibri" panose="020F0502020204030204" pitchFamily="34" charset="0"/>
              </a:rPr>
              <a:t>of those treated are cured</a:t>
            </a:r>
            <a:endParaRPr lang="en-US" sz="2000" b="1" dirty="0">
              <a:solidFill>
                <a:srgbClr val="00336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xmlns="" id="{E2B7B185-14B4-43F2-ACB7-8E1BCFD4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xmlns="" id="{8EB70AD0-CBB4-4A31-A5C6-7739569B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7" y="6237289"/>
            <a:ext cx="6144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8" name="Picture 1030" descr="logo">
            <a:extLst>
              <a:ext uri="{FF2B5EF4-FFF2-40B4-BE49-F238E27FC236}">
                <a16:creationId xmlns:a16="http://schemas.microsoft.com/office/drawing/2014/main" xmlns="" id="{B4053A39-6640-4530-A749-86F1F2BD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6165851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5">
            <a:extLst>
              <a:ext uri="{FF2B5EF4-FFF2-40B4-BE49-F238E27FC236}">
                <a16:creationId xmlns:a16="http://schemas.microsoft.com/office/drawing/2014/main" xmlns="" id="{DE7D4003-EC2E-43C5-960F-55ECF0D5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en-US" sz="18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Rectangle 4">
            <a:extLst>
              <a:ext uri="{FF2B5EF4-FFF2-40B4-BE49-F238E27FC236}">
                <a16:creationId xmlns:a16="http://schemas.microsoft.com/office/drawing/2014/main" xmlns="" id="{4D756CA4-5DA8-4A4D-857E-39563177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a-GE" altLang="ka-GE" sz="18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1" name="Rectangle 5">
            <a:extLst>
              <a:ext uri="{FF2B5EF4-FFF2-40B4-BE49-F238E27FC236}">
                <a16:creationId xmlns:a16="http://schemas.microsoft.com/office/drawing/2014/main" xmlns="" id="{F0100D8E-845D-430C-921B-B97F9312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7" y="6237289"/>
            <a:ext cx="6144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12" name="Picture 1030" descr="logo">
            <a:extLst>
              <a:ext uri="{FF2B5EF4-FFF2-40B4-BE49-F238E27FC236}">
                <a16:creationId xmlns:a16="http://schemas.microsoft.com/office/drawing/2014/main" xmlns="" id="{9A8EC4B6-9484-4620-B474-9C1E1B22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6165851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8">
            <a:extLst>
              <a:ext uri="{FF2B5EF4-FFF2-40B4-BE49-F238E27FC236}">
                <a16:creationId xmlns:a16="http://schemas.microsoft.com/office/drawing/2014/main" xmlns="" id="{18C40A73-C6D2-455C-B6FB-9F9340E40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4" name="Rectangle 7">
            <a:extLst>
              <a:ext uri="{FF2B5EF4-FFF2-40B4-BE49-F238E27FC236}">
                <a16:creationId xmlns:a16="http://schemas.microsoft.com/office/drawing/2014/main" xmlns="" id="{FF5F3765-879A-4DAF-9FF6-1B6A1385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5" name="Rectangle 8">
            <a:extLst>
              <a:ext uri="{FF2B5EF4-FFF2-40B4-BE49-F238E27FC236}">
                <a16:creationId xmlns:a16="http://schemas.microsoft.com/office/drawing/2014/main" xmlns="" id="{6B2DB107-10FF-46BA-BDEA-616C7B64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884" y="6381750"/>
            <a:ext cx="61700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National Center for Disease Control &amp; Public Health</a:t>
            </a:r>
            <a:endParaRPr lang="ru-RU" altLang="ka-GE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16" name="Picture 1030" descr="logo">
            <a:extLst>
              <a:ext uri="{FF2B5EF4-FFF2-40B4-BE49-F238E27FC236}">
                <a16:creationId xmlns:a16="http://schemas.microsoft.com/office/drawing/2014/main" xmlns="" id="{55C75345-5951-42DB-B557-9BBB86D5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6165851"/>
            <a:ext cx="12065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 Box 10">
            <a:extLst>
              <a:ext uri="{FF2B5EF4-FFF2-40B4-BE49-F238E27FC236}">
                <a16:creationId xmlns:a16="http://schemas.microsoft.com/office/drawing/2014/main" xmlns="" id="{DFCEBBAB-EA2C-4947-B40A-AD5F0D57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851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8" name="TextBox 17">
            <a:extLst>
              <a:ext uri="{FF2B5EF4-FFF2-40B4-BE49-F238E27FC236}">
                <a16:creationId xmlns:a16="http://schemas.microsoft.com/office/drawing/2014/main" xmlns="" id="{6498FDA1-31FD-4150-B254-6574775F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083" y="2412911"/>
            <a:ext cx="53657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Initiated treatment       </a:t>
            </a:r>
            <a:r>
              <a:rPr lang="en-US" altLang="ka-GE" sz="1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56 318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 b="1" dirty="0">
                <a:solidFill>
                  <a:srgbClr val="003366"/>
                </a:solidFill>
                <a:latin typeface="+mj-lt"/>
                <a:cs typeface="Calibri" panose="020F0502020204030204" pitchFamily="34" charset="0"/>
              </a:rPr>
              <a:t>Completed treatment</a:t>
            </a:r>
            <a:r>
              <a:rPr lang="en-US" altLang="ka-GE" sz="18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  </a:t>
            </a:r>
            <a:r>
              <a:rPr lang="en-US" altLang="ka-GE" sz="1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52, 053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619" name="Rectangle 1">
            <a:extLst>
              <a:ext uri="{FF2B5EF4-FFF2-40B4-BE49-F238E27FC236}">
                <a16:creationId xmlns:a16="http://schemas.microsoft.com/office/drawing/2014/main" xmlns="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367" y="4129088"/>
            <a:ext cx="43264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 b="1" dirty="0">
                <a:solidFill>
                  <a:srgbClr val="003366"/>
                </a:solidFill>
                <a:latin typeface="+mj-lt"/>
                <a:cs typeface="Calibri" panose="020F0502020204030204" pitchFamily="34" charset="0"/>
              </a:rPr>
              <a:t>Overall cure rate </a:t>
            </a:r>
            <a:r>
              <a:rPr lang="en-US" altLang="ka-GE" sz="1800" b="1" dirty="0">
                <a:latin typeface="+mj-lt"/>
                <a:cs typeface="Calibri" panose="020F0502020204030204" pitchFamily="34" charset="0"/>
              </a:rPr>
              <a:t>- </a:t>
            </a:r>
            <a:r>
              <a:rPr lang="en-US" altLang="ka-GE" sz="1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98.</a:t>
            </a:r>
            <a:r>
              <a:rPr lang="ka-GE" altLang="ka-GE" sz="1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3</a:t>
            </a:r>
            <a:r>
              <a:rPr lang="en-US" altLang="ka-GE" sz="1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(April 2019)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+mj-lt"/>
              </a:rPr>
              <a:t> </a:t>
            </a:r>
            <a:endParaRPr lang="ka-GE" altLang="ka-G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839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17" y="188641"/>
            <a:ext cx="8991600" cy="84049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HCV Screening among Georgian Population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7863800" y="1872886"/>
            <a:ext cx="3962400" cy="944940"/>
          </a:xfrm>
          <a:prstGeom prst="flowChartAlternate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1050" dirty="0"/>
              <a:t>Since 2015, 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over 2 million </a:t>
            </a:r>
            <a:r>
              <a:rPr lang="en-US" sz="1050" dirty="0"/>
              <a:t>screenings have been registered in the </a:t>
            </a: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</a:rPr>
              <a:t>Unified Screening Registry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ka-GE" sz="1050" dirty="0">
                <a:solidFill>
                  <a:schemeClr val="accent2">
                    <a:lumMod val="75000"/>
                  </a:schemeClr>
                </a:solidFill>
              </a:rPr>
              <a:t>≈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a-GE" sz="105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3 million </a:t>
            </a:r>
            <a:r>
              <a:rPr lang="en-US" sz="1050" dirty="0"/>
              <a:t>individuals have been screened with positivity rate –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3085" y="5689712"/>
            <a:ext cx="7823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spc="38" dirty="0">
                <a:ln w="0"/>
                <a:solidFill>
                  <a:schemeClr val="bg1">
                    <a:lumMod val="95000"/>
                  </a:schemeClr>
                </a:solidFill>
              </a:rPr>
              <a:t>National Center for Disease Control and Public Health</a:t>
            </a:r>
            <a:endParaRPr lang="ka-GE" sz="900" b="1" spc="38" dirty="0">
              <a:ln w="0"/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31371" y="1172436"/>
          <a:ext cx="7225453" cy="217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>
            <p:extLst/>
          </p:nvPr>
        </p:nvGraphicFramePr>
        <p:xfrm>
          <a:off x="245535" y="3630330"/>
          <a:ext cx="4910667" cy="183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/>
          </p:nvPr>
        </p:nvGraphicFramePr>
        <p:xfrm>
          <a:off x="5519937" y="3636605"/>
          <a:ext cx="6229351" cy="210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2B7B185-14B4-43F2-ACB7-8E1BCFD4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8EB70AD0-CBB4-4A31-A5C6-7739569B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7" y="6237289"/>
            <a:ext cx="6144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30" descr="logo">
            <a:extLst>
              <a:ext uri="{FF2B5EF4-FFF2-40B4-BE49-F238E27FC236}">
                <a16:creationId xmlns:a16="http://schemas.microsoft.com/office/drawing/2014/main" xmlns="" id="{B4053A39-6640-4530-A749-86F1F2BD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6165851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DE7D4003-EC2E-43C5-960F-55ECF0D5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en-US" sz="18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4D756CA4-5DA8-4A4D-857E-39563177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a-GE" altLang="ka-GE" sz="18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F0100D8E-845D-430C-921B-B97F9312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7" y="6237289"/>
            <a:ext cx="6144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30" descr="logo">
            <a:extLst>
              <a:ext uri="{FF2B5EF4-FFF2-40B4-BE49-F238E27FC236}">
                <a16:creationId xmlns:a16="http://schemas.microsoft.com/office/drawing/2014/main" xmlns="" id="{9A8EC4B6-9484-4620-B474-9C1E1B22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6165851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18C40A73-C6D2-455C-B6FB-9F9340E40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FF5F3765-879A-4DAF-9FF6-1B6A1385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6B2DB107-10FF-46BA-BDEA-616C7B64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884" y="6381750"/>
            <a:ext cx="61700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National Center for Disease Control &amp; Public Health</a:t>
            </a:r>
            <a:endParaRPr lang="ru-RU" altLang="ka-GE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xmlns="" id="{DFCEBBAB-EA2C-4947-B40A-AD5F0D57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851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2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C00CC29-928E-4B8A-8538-785467A0E4FA}"/>
              </a:ext>
            </a:extLst>
          </p:cNvPr>
          <p:cNvSpPr txBox="1">
            <a:spLocks/>
          </p:cNvSpPr>
          <p:nvPr/>
        </p:nvSpPr>
        <p:spPr>
          <a:xfrm>
            <a:off x="39330" y="437395"/>
            <a:ext cx="6056671" cy="8826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4000" b="1" kern="0" dirty="0">
                <a:solidFill>
                  <a:srgbClr val="C00000"/>
                </a:solidFill>
              </a:rPr>
              <a:t>Tuberculosis</a:t>
            </a:r>
            <a:endParaRPr lang="ka-GE" sz="4000" b="1" kern="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733" y="2274714"/>
            <a:ext cx="6096000" cy="375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Sylfaen" panose="010A0502050306030303" pitchFamily="18" charset="0"/>
              </a:rPr>
              <a:t>TB case notification in absolute numbers, Georgia</a:t>
            </a:r>
            <a:endParaRPr lang="en-US" sz="16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98251"/>
            <a:ext cx="5575300" cy="435292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65224"/>
              </p:ext>
            </p:extLst>
          </p:nvPr>
        </p:nvGraphicFramePr>
        <p:xfrm>
          <a:off x="73351" y="2788917"/>
          <a:ext cx="8128000" cy="334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0723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5023212-43A0-4670-AA11-72B0B88673B1}"/>
              </a:ext>
            </a:extLst>
          </p:cNvPr>
          <p:cNvSpPr txBox="1">
            <a:spLocks/>
          </p:cNvSpPr>
          <p:nvPr/>
        </p:nvSpPr>
        <p:spPr>
          <a:xfrm>
            <a:off x="1678517" y="3136"/>
            <a:ext cx="8448939" cy="8810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4000" b="1" kern="0" dirty="0">
                <a:solidFill>
                  <a:srgbClr val="C00000"/>
                </a:solidFill>
              </a:rPr>
              <a:t>HIV/AIDS</a:t>
            </a:r>
            <a:endParaRPr lang="ka-GE" sz="4000" b="1" kern="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BE65A6-B2B9-412A-BCE4-8162C82F1B12}"/>
              </a:ext>
            </a:extLst>
          </p:cNvPr>
          <p:cNvSpPr/>
          <p:nvPr/>
        </p:nvSpPr>
        <p:spPr>
          <a:xfrm>
            <a:off x="-235358" y="611326"/>
            <a:ext cx="6576484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kern="0" dirty="0">
                <a:solidFill>
                  <a:srgbClr val="C00000"/>
                </a:solidFill>
              </a:rPr>
              <a:t>HIV incidence per 100000 population</a:t>
            </a:r>
            <a:endParaRPr lang="ka-GE" b="1" kern="0" dirty="0">
              <a:solidFill>
                <a:srgbClr val="C0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538A3DA-9C78-46C5-8D21-5FC51B10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83" y="4182925"/>
            <a:ext cx="113659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3366"/>
                </a:solidFill>
              </a:rPr>
              <a:t>2008 - </a:t>
            </a:r>
            <a:r>
              <a:rPr lang="en-US" altLang="en-US" sz="1400" b="1" dirty="0">
                <a:solidFill>
                  <a:srgbClr val="C00000"/>
                </a:solidFill>
              </a:rPr>
              <a:t>National HIV/AIDS Surveillance Plan </a:t>
            </a:r>
            <a:r>
              <a:rPr lang="en-US" altLang="en-US" sz="1400" b="1" dirty="0">
                <a:solidFill>
                  <a:srgbClr val="003366"/>
                </a:solidFill>
              </a:rPr>
              <a:t>for Georgia was elaborated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3366"/>
                </a:solidFill>
              </a:rPr>
              <a:t>2010 - </a:t>
            </a:r>
            <a:r>
              <a:rPr lang="en-US" altLang="en-US" sz="1400" b="1" dirty="0">
                <a:solidFill>
                  <a:srgbClr val="C00000"/>
                </a:solidFill>
              </a:rPr>
              <a:t>Guidelines</a:t>
            </a:r>
            <a:r>
              <a:rPr lang="en-US" altLang="en-US" sz="1400" b="1" dirty="0">
                <a:solidFill>
                  <a:srgbClr val="003366"/>
                </a:solidFill>
              </a:rPr>
              <a:t> for HIV/AIDS surveillance were developed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3366"/>
                </a:solidFill>
              </a:rPr>
              <a:t> </a:t>
            </a:r>
            <a:endParaRPr lang="en-US" altLang="en-US" sz="1400" b="1" dirty="0">
              <a:solidFill>
                <a:srgbClr val="003366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5538A3DA-9C78-46C5-8D21-5FC51B10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83" y="4552256"/>
            <a:ext cx="1035645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3366"/>
                </a:solidFill>
              </a:rPr>
              <a:t> </a:t>
            </a:r>
            <a:endParaRPr lang="en-US" altLang="en-US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3366"/>
                </a:solidFill>
              </a:rPr>
              <a:t>2018 </a:t>
            </a:r>
            <a:r>
              <a:rPr lang="en-US" altLang="en-US" sz="1400" b="1" dirty="0">
                <a:solidFill>
                  <a:srgbClr val="003366"/>
                </a:solidFill>
              </a:rPr>
              <a:t>- 672</a:t>
            </a:r>
            <a:r>
              <a:rPr lang="en-US" altLang="en-US" sz="1400" dirty="0">
                <a:solidFill>
                  <a:srgbClr val="003366"/>
                </a:solidFill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</a:rPr>
              <a:t>new cases of HIV </a:t>
            </a:r>
            <a:r>
              <a:rPr lang="en-US" altLang="en-US" sz="1400" b="1" dirty="0">
                <a:solidFill>
                  <a:srgbClr val="003366"/>
                </a:solidFill>
              </a:rPr>
              <a:t>(incidence per 100,000 population – 18.0</a:t>
            </a:r>
            <a:r>
              <a:rPr lang="en-US" altLang="en-US" sz="1400" dirty="0">
                <a:solidFill>
                  <a:srgbClr val="003366"/>
                </a:solidFill>
              </a:rPr>
              <a:t>) </a:t>
            </a:r>
            <a:r>
              <a:rPr lang="en-US" altLang="en-US" sz="1400" b="1" dirty="0" smtClean="0">
                <a:solidFill>
                  <a:srgbClr val="003366"/>
                </a:solidFill>
              </a:rPr>
              <a:t> </a:t>
            </a:r>
            <a:endParaRPr lang="en-US" altLang="en-US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</a:rPr>
              <a:t>Universal access </a:t>
            </a:r>
            <a:r>
              <a:rPr lang="en-US" altLang="en-US" sz="1400" b="1" dirty="0">
                <a:solidFill>
                  <a:srgbClr val="003366"/>
                </a:solidFill>
              </a:rPr>
              <a:t>to retroviral treatment in </a:t>
            </a:r>
            <a:r>
              <a:rPr lang="en-US" altLang="en-US" sz="1400" b="1" dirty="0" smtClean="0">
                <a:solidFill>
                  <a:srgbClr val="003366"/>
                </a:solidFill>
              </a:rPr>
              <a:t>Georgia is at place</a:t>
            </a:r>
            <a:endParaRPr lang="ka-GE" altLang="en-US" sz="1400" b="1" dirty="0" smtClean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ka-GE" altLang="en-US" sz="1400" b="1" dirty="0" smtClean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a-GE" altLang="en-US" sz="1400" b="1" dirty="0" smtClean="0">
                <a:solidFill>
                  <a:srgbClr val="003366"/>
                </a:solidFill>
              </a:rPr>
              <a:t>4310 </a:t>
            </a:r>
            <a:r>
              <a:rPr lang="en-US" altLang="en-US" sz="1400" b="1" dirty="0" smtClean="0">
                <a:solidFill>
                  <a:srgbClr val="003366"/>
                </a:solidFill>
              </a:rPr>
              <a:t>persons are under the </a:t>
            </a:r>
            <a:r>
              <a:rPr lang="en-US" altLang="en-US" sz="1400" b="1" dirty="0">
                <a:solidFill>
                  <a:srgbClr val="003366"/>
                </a:solidFill>
              </a:rPr>
              <a:t>ART (</a:t>
            </a:r>
            <a:r>
              <a:rPr lang="en-US" altLang="en-US" sz="1400" b="1" dirty="0" smtClean="0">
                <a:solidFill>
                  <a:srgbClr val="003366"/>
                </a:solidFill>
              </a:rPr>
              <a:t>Q1, 2018)</a:t>
            </a:r>
            <a:endParaRPr lang="en-US" altLang="en-US" sz="1400" b="1" dirty="0">
              <a:solidFill>
                <a:srgbClr val="003366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3351" y="1229032"/>
            <a:ext cx="6730572" cy="2764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5332" y="698850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Distribution of Newly Diagnosed HIV Cases by Routs of </a:t>
            </a:r>
            <a:r>
              <a:rPr lang="en-US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Transmission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803923" y="1579912"/>
            <a:ext cx="5358991" cy="2589856"/>
          </a:xfrm>
          <a:prstGeom prst="rect">
            <a:avLst/>
          </a:prstGeom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652046" y="4244034"/>
            <a:ext cx="31909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Estimated number of PLHIV – </a:t>
            </a: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9,360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Registered number alive       – </a:t>
            </a: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6,024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Main Challenge: </a:t>
            </a: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Late case detection </a:t>
            </a:r>
            <a:endParaRPr lang="en-GB" altLang="en-US" sz="1400" b="1" dirty="0">
              <a:solidFill>
                <a:srgbClr val="C0000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781368" y="5918739"/>
            <a:ext cx="89323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Source: Infectious Diseases, AIDS and Clinical Immunology Research Center</a:t>
            </a:r>
            <a:endParaRPr lang="en-GB" alt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0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7075E4B-AEF1-4CFE-BEF6-CD2BA8CBBB5A}"/>
              </a:ext>
            </a:extLst>
          </p:cNvPr>
          <p:cNvSpPr txBox="1">
            <a:spLocks/>
          </p:cNvSpPr>
          <p:nvPr/>
        </p:nvSpPr>
        <p:spPr>
          <a:xfrm>
            <a:off x="46567" y="171450"/>
            <a:ext cx="12001500" cy="8810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4000" b="1" kern="0" dirty="0">
                <a:solidFill>
                  <a:srgbClr val="C00000"/>
                </a:solidFill>
              </a:rPr>
              <a:t>Malaria </a:t>
            </a:r>
            <a:endParaRPr lang="ka-GE" sz="4000" b="1" kern="0" dirty="0">
              <a:solidFill>
                <a:srgbClr val="C00000"/>
              </a:solidFill>
            </a:endParaRPr>
          </a:p>
        </p:txBody>
      </p:sp>
      <p:sp>
        <p:nvSpPr>
          <p:cNvPr id="46091" name="Rectangle 3">
            <a:extLst>
              <a:ext uri="{FF2B5EF4-FFF2-40B4-BE49-F238E27FC236}">
                <a16:creationId xmlns:a16="http://schemas.microsoft.com/office/drawing/2014/main" xmlns="" id="{3B9D6020-265A-42E2-8208-F0ACD2DE4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16" y="836712"/>
            <a:ext cx="473286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366"/>
                </a:solidFill>
              </a:rPr>
              <a:t>Georgia became </a:t>
            </a:r>
            <a:r>
              <a:rPr lang="en-US" altLang="en-US" sz="1800" b="1" dirty="0">
                <a:solidFill>
                  <a:srgbClr val="C00000"/>
                </a:solidFill>
              </a:rPr>
              <a:t>the first country </a:t>
            </a:r>
            <a:r>
              <a:rPr lang="en-US" altLang="en-US" sz="1800" b="1" dirty="0">
                <a:solidFill>
                  <a:srgbClr val="003366"/>
                </a:solidFill>
              </a:rPr>
              <a:t>in the European region granted by the Global Fund for Malaria.  As a result of the Project, </a:t>
            </a:r>
            <a:r>
              <a:rPr lang="en-US" altLang="en-US" sz="1800" b="1" dirty="0">
                <a:solidFill>
                  <a:srgbClr val="C00000"/>
                </a:solidFill>
              </a:rPr>
              <a:t>consistent reduction of malaria </a:t>
            </a:r>
            <a:r>
              <a:rPr lang="en-US" altLang="en-US" sz="1800" b="1" dirty="0">
                <a:solidFill>
                  <a:srgbClr val="003366"/>
                </a:solidFill>
              </a:rPr>
              <a:t>cases have been achieved in the country since 2004.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366"/>
                </a:solidFill>
              </a:rPr>
              <a:t>Registered 472 </a:t>
            </a:r>
            <a:r>
              <a:rPr lang="en-US" altLang="en-US" sz="1800" b="1" dirty="0">
                <a:solidFill>
                  <a:srgbClr val="C00000"/>
                </a:solidFill>
              </a:rPr>
              <a:t>cases decreased </a:t>
            </a:r>
            <a:r>
              <a:rPr lang="en-US" altLang="en-US" sz="1800" b="1" dirty="0">
                <a:solidFill>
                  <a:srgbClr val="003366"/>
                </a:solidFill>
              </a:rPr>
              <a:t>to 1 from 2002 to 2009.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366"/>
                </a:solidFill>
              </a:rPr>
              <a:t>Malaria as an endemic disease in Georgia </a:t>
            </a:r>
            <a:r>
              <a:rPr lang="en-US" altLang="en-US" sz="1800" b="1" dirty="0">
                <a:solidFill>
                  <a:srgbClr val="C00000"/>
                </a:solidFill>
              </a:rPr>
              <a:t>has been eliminated </a:t>
            </a:r>
            <a:r>
              <a:rPr lang="en-US" altLang="en-US" sz="1800" b="1" dirty="0">
                <a:solidFill>
                  <a:srgbClr val="003366"/>
                </a:solidFill>
              </a:rPr>
              <a:t>since 2010.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336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4239D10-4983-408A-BDB9-B03CCF7AA2C7}"/>
              </a:ext>
            </a:extLst>
          </p:cNvPr>
          <p:cNvSpPr/>
          <p:nvPr/>
        </p:nvSpPr>
        <p:spPr>
          <a:xfrm>
            <a:off x="5118607" y="2211137"/>
            <a:ext cx="657648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C00000"/>
                </a:solidFill>
              </a:rPr>
              <a:t>Incidence of malaria per 100000 </a:t>
            </a:r>
            <a:r>
              <a:rPr lang="en-US" b="1" kern="0" dirty="0" smtClean="0">
                <a:solidFill>
                  <a:srgbClr val="C00000"/>
                </a:solidFill>
              </a:rPr>
              <a:t>population Georgia </a:t>
            </a:r>
            <a:endParaRPr lang="ka-GE" b="1" kern="0" dirty="0">
              <a:solidFill>
                <a:srgbClr val="C0000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970407" y="2931246"/>
            <a:ext cx="6872885" cy="28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5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Rectangle 3">
            <a:extLst>
              <a:ext uri="{FF2B5EF4-FFF2-40B4-BE49-F238E27FC236}">
                <a16:creationId xmlns:a16="http://schemas.microsoft.com/office/drawing/2014/main" xmlns="" id="{A1461BF9-B754-4C94-AFA1-18C5B0068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0" y="682904"/>
            <a:ext cx="50115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3366"/>
                </a:solidFill>
              </a:rPr>
              <a:t> </a:t>
            </a:r>
            <a:endParaRPr lang="en-US" altLang="ka-GE" sz="1600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2060"/>
                </a:solidFill>
              </a:rPr>
              <a:t>In 2018, 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2200 </a:t>
            </a:r>
            <a:r>
              <a:rPr lang="en-US" altLang="en-US" sz="1600" b="1" dirty="0" smtClean="0">
                <a:solidFill>
                  <a:srgbClr val="002060"/>
                </a:solidFill>
              </a:rPr>
              <a:t>cases  were registered  </a:t>
            </a:r>
            <a:endParaRPr lang="ka-GE" alt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97381" y="76254"/>
            <a:ext cx="5984459" cy="88084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</a:rPr>
              <a:t>Incidence of Measles per 100000 population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877" y="4295750"/>
            <a:ext cx="4854859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 eaLnBrk="1" hangingPunct="1"/>
            <a:r>
              <a:rPr lang="en-US" sz="1600" b="1" dirty="0">
                <a:solidFill>
                  <a:srgbClr val="003366"/>
                </a:solidFill>
              </a:rPr>
              <a:t>In 2018 12 cases of </a:t>
            </a:r>
            <a:r>
              <a:rPr lang="en-US" sz="1600" b="1" dirty="0" smtClean="0">
                <a:solidFill>
                  <a:srgbClr val="C00000"/>
                </a:solidFill>
              </a:rPr>
              <a:t>CCHF</a:t>
            </a:r>
            <a:r>
              <a:rPr lang="en-US" sz="1600" b="1" dirty="0" smtClean="0">
                <a:solidFill>
                  <a:srgbClr val="003366"/>
                </a:solidFill>
              </a:rPr>
              <a:t> were </a:t>
            </a:r>
            <a:r>
              <a:rPr lang="en-US" sz="1600" b="1" dirty="0">
                <a:solidFill>
                  <a:srgbClr val="003366"/>
                </a:solidFill>
              </a:rPr>
              <a:t>registered, one of them was </a:t>
            </a:r>
            <a:r>
              <a:rPr lang="en-US" sz="1600" b="1" dirty="0" smtClean="0">
                <a:solidFill>
                  <a:srgbClr val="003366"/>
                </a:solidFill>
              </a:rPr>
              <a:t>fatal</a:t>
            </a:r>
          </a:p>
          <a:p>
            <a:pPr lvl="0" algn="just" eaLnBrk="1" hangingPunct="1"/>
            <a:endParaRPr lang="en-US" sz="1600" b="1" dirty="0">
              <a:solidFill>
                <a:srgbClr val="003366"/>
              </a:solidFill>
            </a:endParaRPr>
          </a:p>
          <a:p>
            <a:pPr lvl="0" algn="just" eaLnBrk="1" hangingPunct="1"/>
            <a:r>
              <a:rPr lang="en-US" sz="1600" b="1" dirty="0" smtClean="0">
                <a:solidFill>
                  <a:srgbClr val="003366"/>
                </a:solidFill>
              </a:rPr>
              <a:t> </a:t>
            </a:r>
            <a:endParaRPr lang="en-US" sz="1600" b="1" dirty="0">
              <a:solidFill>
                <a:srgbClr val="0033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3595" y="2938658"/>
            <a:ext cx="5678975" cy="80021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algn="ctr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</a:p>
          <a:p>
            <a:pPr marL="228600"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Crimean-Congo Hemorrhagic Fever Incidence  per 100000 population</a:t>
            </a:r>
            <a:endParaRPr lang="en-US" sz="16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5173134" y="3716594"/>
            <a:ext cx="6819900" cy="2235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7216" y="351687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Measles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13877" y="3252978"/>
            <a:ext cx="4295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Crimean-Congo Hemorrhagic Fever </a:t>
            </a:r>
            <a:endParaRPr lang="en-US" sz="2000" dirty="0"/>
          </a:p>
        </p:txBody>
      </p:sp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5209605" y="540910"/>
            <a:ext cx="6746952" cy="25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5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57" y="0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Demographic and Socio-Economic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Situation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382" y="2424293"/>
            <a:ext cx="5409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Population</a:t>
            </a:r>
            <a:r>
              <a:rPr lang="ka-GE" sz="2000" b="1" dirty="0"/>
              <a:t> </a:t>
            </a:r>
            <a:r>
              <a:rPr lang="en-US" sz="2000" b="1" dirty="0"/>
              <a:t>– 3 </a:t>
            </a:r>
            <a:r>
              <a:rPr lang="en-US" sz="2000" b="1" dirty="0" smtClean="0"/>
              <a:t>726 500</a:t>
            </a:r>
            <a:endParaRPr lang="en-US" sz="2000" b="1" dirty="0"/>
          </a:p>
          <a:p>
            <a:r>
              <a:rPr lang="en-US" sz="2000" b="1" dirty="0"/>
              <a:t>Birth rate (per thousand population) – </a:t>
            </a:r>
            <a:r>
              <a:rPr lang="en-US" sz="2000" b="1" dirty="0" smtClean="0"/>
              <a:t>13.7</a:t>
            </a:r>
            <a:endParaRPr lang="en-US" sz="2000" b="1" dirty="0"/>
          </a:p>
          <a:p>
            <a:r>
              <a:rPr lang="en-US" sz="2000" b="1" dirty="0"/>
              <a:t>Mortality rate (per thousand population) – </a:t>
            </a:r>
            <a:r>
              <a:rPr lang="en-US" sz="2000" b="1" dirty="0" smtClean="0"/>
              <a:t>12.5</a:t>
            </a:r>
            <a:endParaRPr lang="en-US" sz="2000" b="1" dirty="0"/>
          </a:p>
          <a:p>
            <a:r>
              <a:rPr lang="en-US" sz="2000" b="1" dirty="0"/>
              <a:t>Life expectancy at birth – </a:t>
            </a:r>
            <a:r>
              <a:rPr lang="en-US" sz="2000" b="1" dirty="0" smtClean="0"/>
              <a:t>74.0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1944" y="1326808"/>
            <a:ext cx="590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Maternal Mortality (per 100000 live birth) – </a:t>
            </a:r>
            <a:r>
              <a:rPr lang="en-US" sz="2000" b="1" dirty="0" smtClean="0"/>
              <a:t>13.1 (2017)</a:t>
            </a:r>
            <a:endParaRPr lang="en-US" sz="2000" b="1" dirty="0"/>
          </a:p>
          <a:p>
            <a:r>
              <a:rPr lang="en-US" sz="2000" b="1" dirty="0"/>
              <a:t>Infant mortality (per 1000 live birth) </a:t>
            </a:r>
            <a:r>
              <a:rPr lang="ka-GE" sz="2000" b="1" dirty="0"/>
              <a:t> </a:t>
            </a:r>
            <a:r>
              <a:rPr lang="en-US" sz="2000" b="1" dirty="0"/>
              <a:t>– </a:t>
            </a:r>
            <a:r>
              <a:rPr lang="en-US" sz="2000" b="1" dirty="0" smtClean="0"/>
              <a:t>8.1</a:t>
            </a:r>
            <a:endParaRPr lang="en-US" sz="2000" b="1" dirty="0"/>
          </a:p>
          <a:p>
            <a:r>
              <a:rPr lang="en-US" sz="2000" b="1" dirty="0"/>
              <a:t>Under 5 mortality rate (per 1000 live birth) – </a:t>
            </a:r>
            <a:r>
              <a:rPr lang="en-US" sz="2000" b="1" dirty="0" smtClean="0"/>
              <a:t>8.7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7674" y="3889523"/>
            <a:ext cx="60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GDP per capita (at current prices), </a:t>
            </a:r>
            <a:r>
              <a:rPr lang="ka-GE" sz="2000" b="1" dirty="0"/>
              <a:t>(2016) </a:t>
            </a:r>
            <a:r>
              <a:rPr lang="en-US" sz="2000" b="1" dirty="0"/>
              <a:t>– </a:t>
            </a:r>
            <a:r>
              <a:rPr lang="en-US" sz="2000" b="1" dirty="0" smtClean="0"/>
              <a:t>4346</a:t>
            </a:r>
            <a:r>
              <a:rPr lang="ka-GE" sz="2000" b="1" dirty="0" smtClean="0"/>
              <a:t> </a:t>
            </a:r>
            <a:r>
              <a:rPr lang="en-US" sz="2000" b="1" dirty="0"/>
              <a:t>$US</a:t>
            </a:r>
          </a:p>
          <a:p>
            <a:r>
              <a:rPr lang="en-US" sz="2000" b="1" dirty="0"/>
              <a:t>GDP real growth – </a:t>
            </a:r>
            <a:r>
              <a:rPr lang="en-US" sz="2000" b="1" dirty="0" smtClean="0"/>
              <a:t>4.7%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02581" y="5440104"/>
            <a:ext cx="8239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Government expenditure on health as % of GDP – 3% 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General Government expenditure on health per capita (USD) – </a:t>
            </a:r>
            <a:r>
              <a:rPr lang="en-US" sz="2000" b="1" dirty="0" smtClean="0"/>
              <a:t>123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21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 rot="758580">
            <a:off x="5190874" y="1287320"/>
            <a:ext cx="895843" cy="1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mography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0" y="1313070"/>
            <a:ext cx="1060913" cy="1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45" y="3747732"/>
            <a:ext cx="1083929" cy="97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36" y="5487623"/>
            <a:ext cx="1069245" cy="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95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400" y="1219201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66"/>
                </a:solidFill>
              </a:rPr>
              <a:t>Emergency </a:t>
            </a:r>
            <a:r>
              <a:rPr lang="en-US" b="1" dirty="0" smtClean="0">
                <a:solidFill>
                  <a:srgbClr val="003366"/>
                </a:solidFill>
              </a:rPr>
              <a:t>Preparedness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5600" y="52578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IHR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GHSA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5201" y="4572000"/>
            <a:ext cx="7015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ka-GE" sz="1600" b="1" dirty="0" smtClean="0">
                <a:solidFill>
                  <a:srgbClr val="003366"/>
                </a:solidFill>
                <a:latin typeface="+mn-lt"/>
              </a:rPr>
              <a:t>Georgia, </a:t>
            </a:r>
            <a:r>
              <a:rPr lang="en-US" altLang="ka-GE" sz="1600" b="1" dirty="0">
                <a:solidFill>
                  <a:srgbClr val="003366"/>
                </a:solidFill>
                <a:latin typeface="+mn-lt"/>
              </a:rPr>
              <a:t>together with other countries is actively involved in support of the 11 Action Package objectives</a:t>
            </a:r>
            <a:r>
              <a:rPr lang="en-US" altLang="ka-GE" sz="1600" b="1" dirty="0" smtClean="0">
                <a:solidFill>
                  <a:srgbClr val="003366"/>
                </a:solidFill>
                <a:latin typeface="+mn-lt"/>
              </a:rPr>
              <a:t>:</a:t>
            </a:r>
            <a:endParaRPr lang="en-US" altLang="ka-GE" sz="1600" b="1" dirty="0">
              <a:solidFill>
                <a:srgbClr val="003366"/>
              </a:solidFill>
              <a:latin typeface="+mn-lt"/>
            </a:endParaRPr>
          </a:p>
          <a:p>
            <a:pPr lvl="1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ka-GE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  <a:latin typeface="Calibri"/>
                <a:cs typeface="Calibri"/>
              </a:rPr>
              <a:t>Real-Time Surveillance </a:t>
            </a: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- as a leading country </a:t>
            </a:r>
          </a:p>
          <a:p>
            <a:pPr lvl="1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  <a:latin typeface="Calibri"/>
                <a:cs typeface="Calibri"/>
              </a:rPr>
              <a:t>National Laboratory System </a:t>
            </a: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– as the contributing country  </a:t>
            </a:r>
          </a:p>
          <a:p>
            <a:pPr lvl="1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  <a:latin typeface="Calibri"/>
                <a:cs typeface="Calibri"/>
              </a:rPr>
              <a:t>Zoonotic Diseases </a:t>
            </a: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– as the contributing country</a:t>
            </a:r>
            <a:endParaRPr lang="ka-GE" altLang="en-US" sz="14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1" y="3372390"/>
            <a:ext cx="7309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a-GE" sz="1400" b="1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WHO </a:t>
            </a:r>
            <a:r>
              <a:rPr lang="en-US" altLang="ka-GE" sz="1600" b="1" dirty="0">
                <a:solidFill>
                  <a:srgbClr val="17375E"/>
                </a:solidFill>
                <a:latin typeface="+mn-lt"/>
              </a:rPr>
              <a:t>IHR was fully implemented in </a:t>
            </a: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2012;</a:t>
            </a:r>
            <a:endParaRPr lang="en-US" altLang="ka-GE" sz="1600" b="1" dirty="0">
              <a:solidFill>
                <a:srgbClr val="17375E"/>
              </a:solidFill>
              <a:latin typeface="+mn-lt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NCDC </a:t>
            </a:r>
            <a:r>
              <a:rPr lang="en-US" altLang="ka-GE" sz="1600" b="1" dirty="0">
                <a:solidFill>
                  <a:srgbClr val="17375E"/>
                </a:solidFill>
                <a:latin typeface="+mn-lt"/>
              </a:rPr>
              <a:t>was designated as the </a:t>
            </a: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national IHR </a:t>
            </a:r>
            <a:r>
              <a:rPr lang="en-US" altLang="ka-GE" sz="1600" b="1" dirty="0">
                <a:solidFill>
                  <a:srgbClr val="17375E"/>
                </a:solidFill>
                <a:latin typeface="+mn-lt"/>
              </a:rPr>
              <a:t>Focal </a:t>
            </a: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Point;</a:t>
            </a:r>
            <a:endParaRPr lang="en-US" altLang="ka-GE" sz="1600" b="1" dirty="0">
              <a:solidFill>
                <a:srgbClr val="17375E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24/7 Duty Officer System is established;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839040"/>
            <a:ext cx="7620000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kern="0" dirty="0">
              <a:solidFill>
                <a:srgbClr val="10253F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400" b="1" kern="0" dirty="0" smtClean="0">
              <a:solidFill>
                <a:srgbClr val="10253F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revision of Epidemics, Pandemics and Biological Incidents Response Plan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Updating/Developing disease specific plans: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b="1" i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Influenza Response Plan </a:t>
            </a:r>
            <a:endParaRPr lang="en-US" sz="1400" b="1" i="1" kern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Ebola </a:t>
            </a:r>
            <a:r>
              <a:rPr lang="en-US" sz="1400" b="1" i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virus </a:t>
            </a:r>
            <a:endParaRPr lang="en-US" sz="1400" b="1" i="1" kern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Zika</a:t>
            </a: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Virus 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Crimean-Congo Hemorrhagic fever 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</a:t>
            </a: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olio 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Dengue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465" y="352405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Public health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Emergency Preparedness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Responsible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apacity</a:t>
            </a:r>
            <a:endParaRPr lang="ka-GE" sz="2400" b="1" dirty="0">
              <a:solidFill>
                <a:schemeClr val="tx2">
                  <a:lumMod val="50000"/>
                </a:schemeClr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5" y="1750269"/>
            <a:ext cx="4237976" cy="3725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51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218666" y="5767680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F991D6C-022B-454E-9C10-066DC2FE1797}"/>
              </a:ext>
            </a:extLst>
          </p:cNvPr>
          <p:cNvGrpSpPr/>
          <p:nvPr/>
        </p:nvGrpSpPr>
        <p:grpSpPr>
          <a:xfrm rot="1642297">
            <a:off x="485753" y="2364214"/>
            <a:ext cx="5653920" cy="790808"/>
            <a:chOff x="654808" y="4082505"/>
            <a:chExt cx="5652448" cy="79080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F6AD1EF-336B-4E2E-B3F8-90A7D2838BC4}"/>
                </a:ext>
              </a:extLst>
            </p:cNvPr>
            <p:cNvSpPr/>
            <p:nvPr/>
          </p:nvSpPr>
          <p:spPr>
            <a:xfrm rot="3580869">
              <a:off x="3127743" y="2220765"/>
              <a:ext cx="179613" cy="5125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851" y="312435"/>
            <a:ext cx="746590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Next Steps</a:t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Link universal health coverage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Sustainable Development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Goal 3 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F7FB50B-A365-4760-992C-E1F5A0E15C53}"/>
              </a:ext>
            </a:extLst>
          </p:cNvPr>
          <p:cNvSpPr txBox="1"/>
          <p:nvPr/>
        </p:nvSpPr>
        <p:spPr>
          <a:xfrm>
            <a:off x="175587" y="576158"/>
            <a:ext cx="379407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ka-GE" sz="1400" b="1" dirty="0">
                <a:solidFill>
                  <a:schemeClr val="accent1">
                    <a:lumMod val="75000"/>
                  </a:schemeClr>
                </a:solidFill>
              </a:rPr>
              <a:t>WHO-EU-LUX UHC Partnership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400" b="1" dirty="0">
                <a:solidFill>
                  <a:schemeClr val="accent1">
                    <a:lumMod val="75000"/>
                  </a:schemeClr>
                </a:solidFill>
              </a:rPr>
              <a:t>(UHCP</a:t>
            </a:r>
            <a:r>
              <a:rPr lang="ka-GE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" y="127618"/>
            <a:ext cx="1419456" cy="4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20724" y="22066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Sustainable improvement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UHC – leaving no-one behind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2680806" y="2220934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0" y="4936683"/>
            <a:ext cx="550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Expanding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of reimbursement of drugs for Chronic Diseases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001" y="3663992"/>
            <a:ext cx="587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Promote the development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preventive medicine, PHC and Integrated care system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6354448" y="3449433"/>
            <a:ext cx="5649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Improve quality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healthcare through  the accreditation, certification, licensing and human resources development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F6AD1EF-336B-4E2E-B3F8-90A7D2838BC4}"/>
              </a:ext>
            </a:extLst>
          </p:cNvPr>
          <p:cNvSpPr/>
          <p:nvPr/>
        </p:nvSpPr>
        <p:spPr>
          <a:xfrm rot="16355401" flipH="1">
            <a:off x="9317151" y="782562"/>
            <a:ext cx="170200" cy="4523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6533804" y="4901682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9294920" y="4145634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18849A0-0099-4EDC-A3B4-999C83573BEF}"/>
              </a:ext>
            </a:extLst>
          </p:cNvPr>
          <p:cNvSpPr/>
          <p:nvPr/>
        </p:nvSpPr>
        <p:spPr>
          <a:xfrm rot="16200000" flipV="1">
            <a:off x="2827630" y="3501390"/>
            <a:ext cx="6317075" cy="320190"/>
          </a:xfrm>
          <a:prstGeom prst="ellipse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3459" y="5310569"/>
            <a:ext cx="6178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Implement strategic purchasing, selective contracting and performance based financing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13334" y="2121227"/>
            <a:ext cx="469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Sustainable improvement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UHC – leaving no-one behind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83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ka-GE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Thank you for Attention</a:t>
            </a:r>
            <a:endParaRPr lang="ka-GE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a-G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a-GE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kgoginashvili\AppData\Local\Microsoft\Windows\Temporary Internet Files\Content.Outlook\VH93I27L\JANDACVA_LOGO_ENG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9" y="2772154"/>
            <a:ext cx="4767082" cy="13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98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6B60D1B-F9B5-4AEF-9BFF-5B0356F7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87313"/>
            <a:ext cx="1219200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A50021"/>
                </a:solidFill>
              </a:rPr>
              <a:t>Life expectancy at birth </a:t>
            </a:r>
            <a:r>
              <a:rPr lang="en-US" altLang="en-US" sz="3000" b="1" dirty="0" smtClean="0">
                <a:solidFill>
                  <a:srgbClr val="A50021"/>
                </a:solidFill>
              </a:rPr>
              <a:t>(last </a:t>
            </a:r>
            <a:r>
              <a:rPr lang="en-US" altLang="en-US" sz="3000" b="1" dirty="0">
                <a:solidFill>
                  <a:srgbClr val="A50021"/>
                </a:solidFill>
              </a:rPr>
              <a:t>available year)</a:t>
            </a:r>
            <a:endParaRPr lang="ka-GE" altLang="en-US" sz="3000" b="1" dirty="0">
              <a:solidFill>
                <a:srgbClr val="A5002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50208" y="1377838"/>
            <a:ext cx="11478883" cy="480525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69238"/>
              </p:ext>
            </p:extLst>
          </p:nvPr>
        </p:nvGraphicFramePr>
        <p:xfrm>
          <a:off x="1344988" y="681486"/>
          <a:ext cx="2232099" cy="1219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6416"/>
                <a:gridCol w="1115683"/>
              </a:tblGrid>
              <a:tr h="2656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Georgia,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2018</a:t>
                      </a:r>
                      <a:endParaRPr lang="ka-GE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ka-GE" dirty="0"/>
                    </a:p>
                  </a:txBody>
                  <a:tcPr>
                    <a:noFill/>
                  </a:tcPr>
                </a:tc>
              </a:tr>
              <a:tr h="28266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ka-GE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27016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Male</a:t>
                      </a:r>
                      <a:endParaRPr lang="ka-GE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69.7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27016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Female</a:t>
                      </a:r>
                      <a:endParaRPr lang="ka-GE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97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3351" y="20780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9457333"/>
              </p:ext>
            </p:extLst>
          </p:nvPr>
        </p:nvGraphicFramePr>
        <p:xfrm>
          <a:off x="588397" y="1300164"/>
          <a:ext cx="109728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 of diseases</a:t>
            </a:r>
            <a:r>
              <a:rPr lang="ka-G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DALYs</a:t>
            </a:r>
            <a:r>
              <a:rPr lang="ka-G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Georgia,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(WHO estimation)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0567516" y="5757915"/>
            <a:ext cx="142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/>
              <a:t>Source: WHO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8891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3445" y="485776"/>
            <a:ext cx="9429749" cy="4937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structure,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Georgia, 2016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(WHO estimates)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67516" y="5757915"/>
            <a:ext cx="142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/>
              <a:t>Source: WHO</a:t>
            </a:r>
            <a:endParaRPr lang="en-US" dirty="0">
              <a:effectLst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40090842"/>
              </p:ext>
            </p:extLst>
          </p:nvPr>
        </p:nvGraphicFramePr>
        <p:xfrm>
          <a:off x="588397" y="1536700"/>
          <a:ext cx="1114640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105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0"/>
            <a:ext cx="10972800" cy="1139825"/>
          </a:xfrm>
        </p:spPr>
        <p:txBody>
          <a:bodyPr/>
          <a:lstStyle/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Under-5 mortality rate per 1000 live births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  <p:graphicFrame>
        <p:nvGraphicFramePr>
          <p:cNvPr id="9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60035242"/>
              </p:ext>
            </p:extLst>
          </p:nvPr>
        </p:nvGraphicFramePr>
        <p:xfrm>
          <a:off x="402567" y="923027"/>
          <a:ext cx="11590467" cy="488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7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-15397"/>
            <a:ext cx="10972800" cy="11398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3000" dirty="0">
                <a:solidFill>
                  <a:srgbClr val="C00000"/>
                </a:solidFill>
                <a:latin typeface="+mn-lt"/>
              </a:rPr>
              <a:t>Infant mortality rate per 1000 live births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910684"/>
              </p:ext>
            </p:extLst>
          </p:nvPr>
        </p:nvGraphicFramePr>
        <p:xfrm>
          <a:off x="609600" y="1600201"/>
          <a:ext cx="109728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77" y="-15397"/>
            <a:ext cx="11905323" cy="11398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Maternal mortality ratio per 100 000 live births</a:t>
            </a:r>
            <a:endParaRPr lang="en-US" sz="3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55452695"/>
              </p:ext>
            </p:extLst>
          </p:nvPr>
        </p:nvGraphicFramePr>
        <p:xfrm>
          <a:off x="609600" y="1600201"/>
          <a:ext cx="109728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058A56-E8BC-4892-8A42-3CFA7CD0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603622-966E-4823-83FC-C52B49F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18" y="6237289"/>
            <a:ext cx="633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Disease Control &amp;  Public Health</a:t>
            </a:r>
            <a:endPara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BDA7139D-1CE7-4988-8CB9-EE1E3806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633" y="6381751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" y="6218816"/>
            <a:ext cx="1030095" cy="5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9881" y="-36422"/>
            <a:ext cx="10672119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Universal Health Care </a:t>
            </a:r>
            <a:r>
              <a:rPr lang="ka-GE" sz="28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Socially Oriented Political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Platform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February, 2013 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902113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52704" y="2948052"/>
            <a:ext cx="5029471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36344" y="4123675"/>
            <a:ext cx="1318272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671682" y="4953606"/>
            <a:ext cx="2313761" cy="442028"/>
            <a:chOff x="-392630" y="1946769"/>
            <a:chExt cx="5197432" cy="740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392630" y="1946769"/>
              <a:ext cx="4010878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7403718" y="3703090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89574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990219" y="3120443"/>
            <a:ext cx="2073087" cy="1584566"/>
            <a:chOff x="924401" y="1676400"/>
            <a:chExt cx="2315306" cy="2988677"/>
          </a:xfrm>
        </p:grpSpPr>
        <p:sp>
          <p:nvSpPr>
            <p:cNvPr id="48" name="TextBox 47"/>
            <p:cNvSpPr txBox="1"/>
            <p:nvPr/>
          </p:nvSpPr>
          <p:spPr>
            <a:xfrm>
              <a:off x="924401" y="3080305"/>
              <a:ext cx="2315306" cy="158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Improved access to services</a:t>
              </a:r>
              <a:endParaRPr lang="ka-GE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87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82172" y="1659278"/>
            <a:ext cx="2854424" cy="2383908"/>
            <a:chOff x="8193158" y="1676400"/>
            <a:chExt cx="2862171" cy="2383908"/>
          </a:xfrm>
        </p:grpSpPr>
        <p:sp>
          <p:nvSpPr>
            <p:cNvPr id="51" name="TextBox 50"/>
            <p:cNvSpPr txBox="1"/>
            <p:nvPr/>
          </p:nvSpPr>
          <p:spPr>
            <a:xfrm>
              <a:off x="8193158" y="3220078"/>
              <a:ext cx="2133600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Improved financial Protection</a:t>
              </a:r>
              <a:endParaRPr lang="ka-GE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>
                <a:lnSpc>
                  <a:spcPct val="9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5008607"/>
            <a:ext cx="2127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Increased trust on state-funded health services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595" y="5105902"/>
            <a:ext cx="184011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Decreased Financial barriers</a:t>
            </a:r>
            <a:endParaRPr lang="ka-GE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r">
              <a:lnSpc>
                <a:spcPct val="90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622" y="1196591"/>
            <a:ext cx="115123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WHO evaluation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- </a:t>
            </a:r>
            <a:r>
              <a:rPr lang="en-GB" sz="2400" b="1" dirty="0">
                <a:solidFill>
                  <a:srgbClr val="C00000"/>
                </a:solidFill>
              </a:rPr>
              <a:t>Reforms have moved Georgia closer to universal health </a:t>
            </a:r>
            <a:r>
              <a:rPr lang="en-GB" sz="2400" b="1" dirty="0" smtClean="0">
                <a:solidFill>
                  <a:srgbClr val="C00000"/>
                </a:solidFill>
              </a:rPr>
              <a:t>coverage</a:t>
            </a:r>
            <a:endParaRPr lang="ka-GE" sz="2400" b="1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4580" y="1895899"/>
            <a:ext cx="265650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endParaRPr lang="ka-GE" b="1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lvl="2" algn="ctr">
              <a:lnSpc>
                <a:spcPct val="9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Increased Services utilization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956736" y="2736129"/>
            <a:ext cx="633554" cy="966961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4062" r="82540" b="72887"/>
          <a:stretch/>
        </p:blipFill>
        <p:spPr bwMode="auto">
          <a:xfrm>
            <a:off x="86861" y="90983"/>
            <a:ext cx="2074270" cy="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82" y="3895707"/>
            <a:ext cx="154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HUES 2017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" y="2220980"/>
            <a:ext cx="1007490" cy="12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" y="4601774"/>
            <a:ext cx="1116119" cy="15207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1376701" y="2090165"/>
            <a:ext cx="736982" cy="427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032983" y="2822112"/>
            <a:ext cx="1318272" cy="500422"/>
            <a:chOff x="2220087" y="1905000"/>
            <a:chExt cx="2197925" cy="8382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17517" y="2120179"/>
            <a:ext cx="296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Increased State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Budget for Health care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365 </a:t>
            </a:r>
            <a:r>
              <a:rPr lang="en-US" b="1" dirty="0">
                <a:solidFill>
                  <a:srgbClr val="C00000"/>
                </a:solidFill>
              </a:rPr>
              <a:t>mill GEL in </a:t>
            </a:r>
            <a:r>
              <a:rPr lang="ka-GE" b="1" dirty="0">
                <a:solidFill>
                  <a:srgbClr val="C00000"/>
                </a:solidFill>
              </a:rPr>
              <a:t>2012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 1135 Mill Gel in </a:t>
            </a:r>
            <a:r>
              <a:rPr lang="ka-GE" b="1" dirty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2362</TotalTime>
  <Words>1973</Words>
  <Application>Microsoft Office PowerPoint</Application>
  <PresentationFormat>Custom</PresentationFormat>
  <Paragraphs>317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Universal Health Coverage: Direct way to financial protection and satisfaction of population</vt:lpstr>
      <vt:lpstr>Demographic and Socio-Economic Situation</vt:lpstr>
      <vt:lpstr>PowerPoint Presentation</vt:lpstr>
      <vt:lpstr>Burden of diseases(DALYs), Georgia, 2016 (WHO estimation)</vt:lpstr>
      <vt:lpstr>Mortality structure, Georgia, 2016  (WHO estimates)</vt:lpstr>
      <vt:lpstr>Under-5 mortality rate per 1000 live births</vt:lpstr>
      <vt:lpstr>Infant mortality rate per 1000 live births</vt:lpstr>
      <vt:lpstr>Maternal mortality ratio per 100 000 live births</vt:lpstr>
      <vt:lpstr>Universal Health Care – Socially Oriented Political Platform February, 2013  </vt:lpstr>
      <vt:lpstr>Health sector expenditures</vt:lpstr>
      <vt:lpstr>Coverage of Healthcare services</vt:lpstr>
      <vt:lpstr>  Drugs for Major Non-Communicable Diseases  </vt:lpstr>
      <vt:lpstr>PowerPoint Presentation</vt:lpstr>
      <vt:lpstr>Targets</vt:lpstr>
      <vt:lpstr>HCV Screening among Georgian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Link universal health coverage to Sustainable Development Goal 3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Ketevan Goginashvili</cp:lastModifiedBy>
  <cp:revision>210</cp:revision>
  <dcterms:created xsi:type="dcterms:W3CDTF">2013-07-15T20:25:18Z</dcterms:created>
  <dcterms:modified xsi:type="dcterms:W3CDTF">2019-09-06T08:51:55Z</dcterms:modified>
</cp:coreProperties>
</file>