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881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348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504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140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374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277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248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198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791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423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54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44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839785" y="191045"/>
            <a:ext cx="5157787" cy="823912"/>
          </a:xfrm>
        </p:spPr>
        <p:txBody>
          <a:bodyPr/>
          <a:lstStyle/>
          <a:p>
            <a:r>
              <a:rPr lang="ka-GE" dirty="0" smtClean="0"/>
              <a:t>ოჯახის ექიმი და ექთანი სოფლად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839785" y="1240971"/>
            <a:ext cx="5157787" cy="3684588"/>
          </a:xfrm>
        </p:spPr>
        <p:txBody>
          <a:bodyPr>
            <a:normAutofit/>
          </a:bodyPr>
          <a:lstStyle/>
          <a:p>
            <a:r>
              <a:rPr lang="ka-GE" sz="1800" dirty="0" smtClean="0"/>
              <a:t>1 ოჯახის ექიმზე მოსახლეობა მერყეობს 420-დან 1508-მდე</a:t>
            </a:r>
          </a:p>
          <a:p>
            <a:r>
              <a:rPr lang="ka-GE" sz="1800" dirty="0" smtClean="0"/>
              <a:t>ხელფასი 650 ლარი ექიმის და 455 ლარი ექთნის</a:t>
            </a:r>
          </a:p>
          <a:p>
            <a:r>
              <a:rPr lang="ka-GE" sz="1800" dirty="0" smtClean="0"/>
              <a:t>პროგრამის ბიუჯეტი 19 მილიონი 2018 წელს </a:t>
            </a:r>
            <a:endParaRPr lang="en-US" sz="1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6172200" y="213225"/>
            <a:ext cx="5183188" cy="823912"/>
          </a:xfrm>
        </p:spPr>
        <p:txBody>
          <a:bodyPr/>
          <a:lstStyle/>
          <a:p>
            <a:r>
              <a:rPr lang="ka-GE" dirty="0" smtClean="0"/>
              <a:t>ოჯახის ექიმი და ექთანი დიდ ქალაქებში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172200" y="1240971"/>
            <a:ext cx="5183188" cy="3877537"/>
          </a:xfrm>
        </p:spPr>
        <p:txBody>
          <a:bodyPr>
            <a:normAutofit/>
          </a:bodyPr>
          <a:lstStyle/>
          <a:p>
            <a:r>
              <a:rPr lang="ka-GE" sz="1600" dirty="0"/>
              <a:t>1 ოჯახის ექიმზე მოსახლეობა </a:t>
            </a:r>
            <a:r>
              <a:rPr lang="ka-GE" sz="1600" dirty="0" smtClean="0"/>
              <a:t>არის 1336-დან 1624-მდე </a:t>
            </a:r>
          </a:p>
          <a:p>
            <a:r>
              <a:rPr lang="ka-GE" sz="1600" dirty="0" smtClean="0"/>
              <a:t>საშუალო ხელფასი ძალიან მერყევია, დამოკიდებულია სამედიცინო დაწესებულების მენეჯმენტის შიდა პოლიტიკაზე მაგ. 320-დან 500-ლარამდე მერყეობს</a:t>
            </a:r>
          </a:p>
          <a:p>
            <a:r>
              <a:rPr lang="ka-GE" sz="1600" dirty="0" smtClean="0"/>
              <a:t>ასევე მწირი კაპიტაციური დაფინანსების პირობებში ექთნების მობილიზებაც ვერ ხერხდება და ხშირად სამუშაოს მოცულობა გადადის მხოლოდ ექიმზე</a:t>
            </a:r>
          </a:p>
          <a:p>
            <a:r>
              <a:rPr lang="ka-GE" sz="1600" dirty="0" smtClean="0"/>
              <a:t>1.93 ერთ სულზე-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922652" y="4029680"/>
            <a:ext cx="101498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სერვისების მოცულობა: . პროფილაქტიკური აცრებით უზრუნველყოფას;</a:t>
            </a:r>
          </a:p>
          <a:p>
            <a:r>
              <a:rPr lang="ka-GE" dirty="0" smtClean="0"/>
              <a:t>2. პრევე¬ნციულ ღონისძიებებს, ბავშვებისა და მოზარდების განვითარებაზე მეთვალყურეობას;</a:t>
            </a:r>
          </a:p>
          <a:p>
            <a:r>
              <a:rPr lang="ka-GE" dirty="0" smtClean="0"/>
              <a:t>3. დაავადებათა დიაგნოსტიკას, მართვას და რეფერალს საჭიროების შესა¬¬ბამისად; </a:t>
            </a:r>
          </a:p>
          <a:p>
            <a:r>
              <a:rPr lang="ka-GE" dirty="0" smtClean="0"/>
              <a:t>4. ლაბორატორიული გამოკვლევებს ექსპრეს დიაგნოსტიკური მე¬თო¬¬დით: </a:t>
            </a:r>
          </a:p>
          <a:p>
            <a:r>
              <a:rPr lang="ka-GE" dirty="0" smtClean="0"/>
              <a:t>5. ფტიზიატრიული, ფსიქიატრიული და ენდოკრინული პაცი¬ენტე¬ბის გამოვლენას და რეფერალს სპეციალიზებულ დაწესებულებაში; </a:t>
            </a:r>
          </a:p>
          <a:p>
            <a:r>
              <a:rPr lang="ka-GE" dirty="0" smtClean="0"/>
              <a:t>6. ინკურაბელური და შაქრიანი დიაბეტით დაავადებულთა მეთ¬ვა¬ლ¬ყუ¬რეობას; </a:t>
            </a:r>
          </a:p>
          <a:p>
            <a:r>
              <a:rPr lang="ka-GE" dirty="0" smtClean="0"/>
              <a:t>7. სამედი¬ცი¬ნო ცნობებისა და რეცეპტების გაცემას;</a:t>
            </a:r>
          </a:p>
          <a:p>
            <a:r>
              <a:rPr lang="ka-GE" dirty="0" smtClean="0"/>
              <a:t>8. მომსახურებას ბინაზე (საჭიროების შესაბამისად).</a:t>
            </a:r>
          </a:p>
        </p:txBody>
      </p:sp>
    </p:spTree>
    <p:extLst>
      <p:ext uri="{BB962C8B-B14F-4D97-AF65-F5344CB8AC3E}">
        <p14:creationId xmlns:p14="http://schemas.microsoft.com/office/powerpoint/2010/main" val="1168385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155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Sylfaen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Tamar Gabunia</cp:lastModifiedBy>
  <cp:revision>3</cp:revision>
  <dcterms:created xsi:type="dcterms:W3CDTF">2019-10-04T09:57:48Z</dcterms:created>
  <dcterms:modified xsi:type="dcterms:W3CDTF">2019-10-04T10:13:41Z</dcterms:modified>
</cp:coreProperties>
</file>