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Lst>
  <p:sldIdLst>
    <p:sldId id="258" r:id="rId2"/>
    <p:sldId id="304" r:id="rId3"/>
    <p:sldId id="305" r:id="rId4"/>
    <p:sldId id="306" r:id="rId5"/>
    <p:sldId id="307" r:id="rId6"/>
    <p:sldId id="308" r:id="rId7"/>
    <p:sldId id="309" r:id="rId8"/>
    <p:sldId id="310" r:id="rId9"/>
    <p:sldId id="311" r:id="rId10"/>
    <p:sldId id="312" r:id="rId11"/>
    <p:sldId id="316" r:id="rId12"/>
    <p:sldId id="317" r:id="rId13"/>
    <p:sldId id="259" r:id="rId14"/>
    <p:sldId id="260" r:id="rId15"/>
    <p:sldId id="301" r:id="rId16"/>
    <p:sldId id="263" r:id="rId17"/>
    <p:sldId id="264" r:id="rId18"/>
    <p:sldId id="265" r:id="rId19"/>
    <p:sldId id="266" r:id="rId20"/>
    <p:sldId id="313" r:id="rId21"/>
    <p:sldId id="314" r:id="rId22"/>
    <p:sldId id="315" r:id="rId23"/>
    <p:sldId id="318" r:id="rId24"/>
    <p:sldId id="267" r:id="rId25"/>
    <p:sldId id="319" r:id="rId26"/>
    <p:sldId id="320" r:id="rId27"/>
    <p:sldId id="321" r:id="rId28"/>
    <p:sldId id="268" r:id="rId29"/>
    <p:sldId id="269" r:id="rId30"/>
    <p:sldId id="322" r:id="rId31"/>
    <p:sldId id="323" r:id="rId32"/>
    <p:sldId id="270" r:id="rId33"/>
    <p:sldId id="271" r:id="rId34"/>
    <p:sldId id="272" r:id="rId35"/>
    <p:sldId id="273" r:id="rId36"/>
    <p:sldId id="274" r:id="rId37"/>
    <p:sldId id="275" r:id="rId38"/>
    <p:sldId id="324" r:id="rId39"/>
    <p:sldId id="276" r:id="rId40"/>
    <p:sldId id="277" r:id="rId41"/>
    <p:sldId id="278" r:id="rId42"/>
    <p:sldId id="279" r:id="rId43"/>
    <p:sldId id="281" r:id="rId44"/>
    <p:sldId id="280"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302" r:id="rId62"/>
    <p:sldId id="303" r:id="rId63"/>
    <p:sldId id="298" r:id="rId64"/>
    <p:sldId id="325" r:id="rId65"/>
    <p:sldId id="326" r:id="rId66"/>
    <p:sldId id="327" r:id="rId67"/>
    <p:sldId id="328" r:id="rId68"/>
    <p:sldId id="329" r:id="rId69"/>
    <p:sldId id="330" r:id="rId70"/>
    <p:sldId id="334" r:id="rId71"/>
    <p:sldId id="331" r:id="rId72"/>
    <p:sldId id="332" r:id="rId73"/>
    <p:sldId id="333"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299" r:id="rId87"/>
    <p:sldId id="30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82660E7-6ACB-48E2-AA20-61805ECD1B91}" type="datetimeFigureOut">
              <a:rPr lang="en-US" smtClean="0"/>
              <a:t>20-Oct-20</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916061274"/>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660E7-6ACB-48E2-AA20-61805ECD1B91}" type="datetimeFigureOut">
              <a:rPr lang="en-US" smtClean="0"/>
              <a:t>20-Oct-20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282421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82660E7-6ACB-48E2-AA20-61805ECD1B91}" type="datetimeFigureOut">
              <a:rPr lang="en-US" smtClean="0"/>
              <a:t>20-Oct-20</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93263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82660E7-6ACB-48E2-AA20-61805ECD1B91}" type="datetimeFigureOut">
              <a:rPr lang="en-US" smtClean="0"/>
              <a:t>20-Oct-20</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7EB6EC4-56D0-4998-81DC-73013F1A8C4B}"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494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82660E7-6ACB-48E2-AA20-61805ECD1B91}" type="datetimeFigureOut">
              <a:rPr lang="en-US" smtClean="0"/>
              <a:t>20-Oct-20</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269193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2660E7-6ACB-48E2-AA20-61805ECD1B91}" type="datetimeFigureOut">
              <a:rPr lang="en-US" smtClean="0"/>
              <a:t>20-Oct-20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40469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2660E7-6ACB-48E2-AA20-61805ECD1B91}" type="datetimeFigureOut">
              <a:rPr lang="en-US" smtClean="0"/>
              <a:t>20-Oct-20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377822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2660E7-6ACB-48E2-AA20-61805ECD1B91}" type="datetimeFigureOut">
              <a:rPr lang="en-US" smtClean="0"/>
              <a:t>20-Oct-20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07719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82660E7-6ACB-48E2-AA20-61805ECD1B91}" type="datetimeFigureOut">
              <a:rPr lang="en-US" smtClean="0"/>
              <a:t>20-Oct-20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2911637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2660E7-6ACB-48E2-AA20-61805ECD1B91}" type="datetimeFigureOut">
              <a:rPr lang="en-US" smtClean="0"/>
              <a:t>20-Oct-20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2060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82660E7-6ACB-48E2-AA20-61805ECD1B91}" type="datetimeFigureOut">
              <a:rPr lang="en-US" smtClean="0"/>
              <a:t>20-Oct-20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32443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2660E7-6ACB-48E2-AA20-61805ECD1B91}" type="datetimeFigureOut">
              <a:rPr lang="en-US" smtClean="0"/>
              <a:t>20-Oct-20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352503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660E7-6ACB-48E2-AA20-61805ECD1B91}" type="datetimeFigureOut">
              <a:rPr lang="en-US" smtClean="0"/>
              <a:t>20-Oct-20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9569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2660E7-6ACB-48E2-AA20-61805ECD1B91}" type="datetimeFigureOut">
              <a:rPr lang="en-US" smtClean="0"/>
              <a:t>20-Oct-20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8984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660E7-6ACB-48E2-AA20-61805ECD1B91}" type="datetimeFigureOut">
              <a:rPr lang="en-US" smtClean="0"/>
              <a:t>20-Oct-20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2519943602"/>
      </p:ext>
    </p:extLst>
  </p:cSld>
  <p:clrMapOvr>
    <a:masterClrMapping/>
  </p:clrMapOvr>
  <p:extLst>
    <p:ext uri="{DCECCB84-F9BA-43D5-87BE-67443E8EF086}">
      <p15:sldGuideLst xmlns:p15="http://schemas.microsoft.com/office/powerpoint/2012/main">
        <p15:guide id="1" pos="405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660E7-6ACB-48E2-AA20-61805ECD1B91}" type="datetimeFigureOut">
              <a:rPr lang="en-US" smtClean="0"/>
              <a:t>20-Oct-20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910869945"/>
      </p:ext>
    </p:extLst>
  </p:cSld>
  <p:clrMapOvr>
    <a:masterClrMapping/>
  </p:clrMapOvr>
  <p:extLst>
    <p:ext uri="{DCECCB84-F9BA-43D5-87BE-67443E8EF086}">
      <p15:sldGuideLst xmlns:p15="http://schemas.microsoft.com/office/powerpoint/2012/main">
        <p15:guide id="1" pos="40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660E7-6ACB-48E2-AA20-61805ECD1B91}" type="datetimeFigureOut">
              <a:rPr lang="en-US" smtClean="0"/>
              <a:t>20-Oct-20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94480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2660E7-6ACB-48E2-AA20-61805ECD1B91}" type="datetimeFigureOut">
              <a:rPr lang="en-US" smtClean="0"/>
              <a:t>20-Oct-20</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EB6EC4-56D0-4998-81DC-73013F1A8C4B}" type="slidenum">
              <a:rPr lang="en-US" smtClean="0"/>
              <a:t>‹#›</a:t>
            </a:fld>
            <a:endParaRPr lang="en-US"/>
          </a:p>
        </p:txBody>
      </p:sp>
    </p:spTree>
    <p:extLst>
      <p:ext uri="{BB962C8B-B14F-4D97-AF65-F5344CB8AC3E}">
        <p14:creationId xmlns:p14="http://schemas.microsoft.com/office/powerpoint/2010/main" val="613079376"/>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86" userDrawn="1">
          <p15:clr>
            <a:srgbClr val="F26B43"/>
          </p15:clr>
        </p15:guide>
        <p15:guide id="2" orient="horz" pos="3960" userDrawn="1">
          <p15:clr>
            <a:srgbClr val="F26B43"/>
          </p15:clr>
        </p15:guide>
        <p15:guide id="3" orient="horz" pos="1536" userDrawn="1">
          <p15:clr>
            <a:srgbClr val="F26B43"/>
          </p15:clr>
        </p15:guide>
        <p15:guide id="4" orient="horz" pos="3840" userDrawn="1">
          <p15:clr>
            <a:srgbClr val="F26B43"/>
          </p15:clr>
        </p15:guide>
        <p15:guide id="5" pos="3312" userDrawn="1">
          <p15:clr>
            <a:srgbClr val="F26B43"/>
          </p15:clr>
        </p15:guide>
        <p15:guide id="6" pos="3600" userDrawn="1">
          <p15:clr>
            <a:srgbClr val="F26B43"/>
          </p15:clr>
        </p15:guide>
        <p15:guide id="7" orient="horz" pos="360" userDrawn="1">
          <p15:clr>
            <a:srgbClr val="F26B43"/>
          </p15:clr>
        </p15:guide>
        <p15:guide id="8" pos="5526" userDrawn="1">
          <p15:clr>
            <a:srgbClr val="F26B43"/>
          </p15:clr>
        </p15:guide>
        <p15:guide id="9" pos="1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ydoc.ge/covid-19/"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gfma.ge/"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3200" b="1" dirty="0"/>
              <a:t> SARS-CoV-2 (COVID-19) ინფექციის </a:t>
            </a:r>
            <a:r>
              <a:rPr lang="ka-GE" sz="3200" b="1" dirty="0" smtClean="0"/>
              <a:t>მართვა პირველად ჯანდაცვაში</a:t>
            </a:r>
            <a:r>
              <a:rPr lang="en-US" sz="3200" dirty="0"/>
              <a:t/>
            </a:r>
            <a:br>
              <a:rPr lang="en-US" sz="3200" dirty="0"/>
            </a:br>
            <a:endParaRPr lang="en-US" sz="3200" dirty="0"/>
          </a:p>
        </p:txBody>
      </p:sp>
      <p:sp>
        <p:nvSpPr>
          <p:cNvPr id="3" name="Subtitle 2"/>
          <p:cNvSpPr>
            <a:spLocks noGrp="1"/>
          </p:cNvSpPr>
          <p:nvPr>
            <p:ph type="subTitle" idx="1"/>
          </p:nvPr>
        </p:nvSpPr>
        <p:spPr/>
        <p:txBody>
          <a:bodyPr>
            <a:normAutofit fontScale="92500" lnSpcReduction="10000"/>
          </a:bodyPr>
          <a:lstStyle/>
          <a:p>
            <a:r>
              <a:rPr lang="ka-GE" dirty="0" smtClean="0"/>
              <a:t>რეკომენდაციები პირველადი ჯანდაცვისთვის</a:t>
            </a:r>
          </a:p>
          <a:p>
            <a:r>
              <a:rPr lang="ka-GE" dirty="0" smtClean="0"/>
              <a:t>ოქტომბერი, </a:t>
            </a:r>
            <a:r>
              <a:rPr lang="ka-GE" dirty="0" smtClean="0"/>
              <a:t>2020</a:t>
            </a:r>
            <a:endParaRPr lang="en-US" dirty="0"/>
          </a:p>
        </p:txBody>
      </p:sp>
    </p:spTree>
    <p:extLst>
      <p:ext uri="{BB962C8B-B14F-4D97-AF65-F5344CB8AC3E}">
        <p14:creationId xmlns:p14="http://schemas.microsoft.com/office/powerpoint/2010/main" val="798616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842" y="836839"/>
            <a:ext cx="9121600" cy="5680203"/>
          </a:xfrm>
          <a:prstGeom prst="rect">
            <a:avLst/>
          </a:prstGeom>
        </p:spPr>
      </p:pic>
    </p:spTree>
    <p:extLst>
      <p:ext uri="{BB962C8B-B14F-4D97-AF65-F5344CB8AC3E}">
        <p14:creationId xmlns:p14="http://schemas.microsoft.com/office/powerpoint/2010/main" val="1961956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47" y="428626"/>
            <a:ext cx="8854713" cy="5757862"/>
          </a:xfrm>
          <a:prstGeom prst="rect">
            <a:avLst/>
          </a:prstGeom>
        </p:spPr>
      </p:pic>
    </p:spTree>
    <p:extLst>
      <p:ext uri="{BB962C8B-B14F-4D97-AF65-F5344CB8AC3E}">
        <p14:creationId xmlns:p14="http://schemas.microsoft.com/office/powerpoint/2010/main" val="269971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325" y="271463"/>
            <a:ext cx="8343900" cy="6057900"/>
          </a:xfrm>
          <a:prstGeom prst="rect">
            <a:avLst/>
          </a:prstGeom>
        </p:spPr>
      </p:pic>
    </p:spTree>
    <p:extLst>
      <p:ext uri="{BB962C8B-B14F-4D97-AF65-F5344CB8AC3E}">
        <p14:creationId xmlns:p14="http://schemas.microsoft.com/office/powerpoint/2010/main" val="3697600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128713"/>
            <a:ext cx="7955280" cy="5134927"/>
          </a:xfrm>
        </p:spPr>
        <p:txBody>
          <a:bodyPr>
            <a:normAutofit lnSpcReduction="10000"/>
          </a:bodyPr>
          <a:lstStyle/>
          <a:p>
            <a:pPr>
              <a:lnSpc>
                <a:spcPct val="100000"/>
              </a:lnSpc>
            </a:pPr>
            <a:r>
              <a:rPr lang="ka-GE" sz="2800" dirty="0"/>
              <a:t>სხვადასხვა საერთაშორისო წყაროზე დაყრდნობით, ყოვლისმომცველი, კოორდინირებული დისტანციური მეთვალყურეობის პროგრამა, რომელიც მოიცავს </a:t>
            </a:r>
            <a:r>
              <a:rPr lang="ka-GE" sz="2800" b="1" dirty="0"/>
              <a:t>პირველადი ჯანდაცვის, საზოგადოებრივი ჯანდაცვისა და სპეციალისტების (ინფექციონისტი თუ სხვა) ერთობლივ მუშაობას, მსუბუქად მიმდინარე შემთხვევებში, </a:t>
            </a:r>
            <a:r>
              <a:rPr lang="ka-GE" sz="2800" dirty="0"/>
              <a:t>საშუალებას აძლევს პაციენტს ბინაზე მიიღოს მაღალი ხარისხის სამედიცინო მომსახურება, რაც თავის მხრივ</a:t>
            </a:r>
            <a:r>
              <a:rPr lang="en-US" sz="2800" dirty="0"/>
              <a:t>, </a:t>
            </a:r>
            <a:r>
              <a:rPr lang="ka-GE" sz="2800" b="1" dirty="0"/>
              <a:t>ამცირებს ჰოსპიტალური სექტორის </a:t>
            </a:r>
            <a:r>
              <a:rPr lang="ka-GE" sz="2800" b="1" dirty="0" smtClean="0"/>
              <a:t>უტილიზაციას.</a:t>
            </a:r>
            <a:endParaRPr lang="en-US" sz="2800" b="1" dirty="0"/>
          </a:p>
        </p:txBody>
      </p:sp>
    </p:spTree>
    <p:extLst>
      <p:ext uri="{BB962C8B-B14F-4D97-AF65-F5344CB8AC3E}">
        <p14:creationId xmlns:p14="http://schemas.microsoft.com/office/powerpoint/2010/main" val="1006169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925" y="1028699"/>
            <a:ext cx="7949564" cy="5129213"/>
          </a:xfrm>
        </p:spPr>
        <p:txBody>
          <a:bodyPr>
            <a:normAutofit/>
          </a:bodyPr>
          <a:lstStyle/>
          <a:p>
            <a:pPr marL="0" indent="0">
              <a:buNone/>
            </a:pPr>
            <a:r>
              <a:rPr lang="ka-GE" sz="2800" b="1" dirty="0"/>
              <a:t>დადგენილია, რომ: </a:t>
            </a:r>
            <a:endParaRPr lang="ka-GE" sz="2800" b="1" dirty="0" smtClean="0"/>
          </a:p>
          <a:p>
            <a:pPr marL="457200" indent="-457200">
              <a:buClr>
                <a:schemeClr val="accent2">
                  <a:lumMod val="60000"/>
                  <a:lumOff val="40000"/>
                </a:schemeClr>
              </a:buClr>
              <a:buFont typeface="+mj-lt"/>
              <a:buAutoNum type="arabicParenR"/>
            </a:pPr>
            <a:r>
              <a:rPr lang="ka-GE" sz="2800" dirty="0" smtClean="0"/>
              <a:t>ნიშნებისა </a:t>
            </a:r>
            <a:r>
              <a:rPr lang="ka-GE" sz="2800" dirty="0"/>
              <a:t>და სიმპტომების საფუძველზე  </a:t>
            </a:r>
            <a:r>
              <a:rPr lang="en-US" sz="2800" dirty="0"/>
              <a:t>COVID-19-</a:t>
            </a:r>
            <a:r>
              <a:rPr lang="ka-GE" sz="2800" dirty="0"/>
              <a:t>ის დიფერენცირება საზოგადოებაში შეძენილი სასუნთქი გზების ინფექციებისგან</a:t>
            </a:r>
            <a:r>
              <a:rPr lang="en-US" sz="2800" dirty="0"/>
              <a:t>, </a:t>
            </a:r>
            <a:r>
              <a:rPr lang="ka-GE" sz="2800" dirty="0"/>
              <a:t>შეუძლებელია</a:t>
            </a:r>
            <a:r>
              <a:rPr lang="ka-GE" sz="2800" dirty="0" smtClean="0"/>
              <a:t>;</a:t>
            </a:r>
          </a:p>
          <a:p>
            <a:pPr marL="0" indent="0">
              <a:buClr>
                <a:schemeClr val="accent2">
                  <a:lumMod val="60000"/>
                  <a:lumOff val="40000"/>
                </a:schemeClr>
              </a:buClr>
              <a:buNone/>
            </a:pPr>
            <a:r>
              <a:rPr lang="ka-GE" sz="2800" dirty="0" smtClean="0"/>
              <a:t> </a:t>
            </a:r>
          </a:p>
          <a:p>
            <a:pPr marL="457200" indent="-457200">
              <a:buClr>
                <a:schemeClr val="accent2">
                  <a:lumMod val="60000"/>
                  <a:lumOff val="40000"/>
                </a:schemeClr>
              </a:buClr>
              <a:buFont typeface="+mj-lt"/>
              <a:buAutoNum type="arabicParenR" startAt="2"/>
            </a:pPr>
            <a:r>
              <a:rPr lang="ka-GE" sz="2800" dirty="0" smtClean="0"/>
              <a:t>სპონტანურ </a:t>
            </a:r>
            <a:r>
              <a:rPr lang="ka-GE" sz="2800" dirty="0"/>
              <a:t>სუნთქვაზე მყოფი მსუბუქი და საშუალო სიმძიმის მიმდინარეობის დროს, ჯანდაცვის რესურსების შეზღუდული გამოყენება აუმჯობესებს ავადობისა და სიკვდილობის გამოსავალს.  </a:t>
            </a:r>
            <a:endParaRPr lang="en-US" sz="2800" dirty="0"/>
          </a:p>
        </p:txBody>
      </p:sp>
    </p:spTree>
    <p:extLst>
      <p:ext uri="{BB962C8B-B14F-4D97-AF65-F5344CB8AC3E}">
        <p14:creationId xmlns:p14="http://schemas.microsoft.com/office/powerpoint/2010/main" val="677947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35748"/>
            <a:ext cx="6377940" cy="892977"/>
          </a:xfrm>
        </p:spPr>
        <p:txBody>
          <a:bodyPr anchor="t">
            <a:normAutofit fontScale="90000"/>
          </a:bodyPr>
          <a:lstStyle/>
          <a:p>
            <a:r>
              <a:rPr lang="en-US" sz="3000" dirty="0" smtClean="0"/>
              <a:t>SARS-CoV-2</a:t>
            </a:r>
            <a:r>
              <a:rPr lang="ka-GE" sz="3000" dirty="0" smtClean="0"/>
              <a:t> ინფექციის კლინიკური კლასიფიკაცია</a:t>
            </a:r>
            <a:endParaRPr lang="en-US" sz="3000" dirty="0"/>
          </a:p>
        </p:txBody>
      </p:sp>
      <p:sp>
        <p:nvSpPr>
          <p:cNvPr id="3" name="Content Placeholder 2"/>
          <p:cNvSpPr>
            <a:spLocks noGrp="1"/>
          </p:cNvSpPr>
          <p:nvPr>
            <p:ph idx="1"/>
          </p:nvPr>
        </p:nvSpPr>
        <p:spPr>
          <a:xfrm>
            <a:off x="342900" y="1371600"/>
            <a:ext cx="8801100" cy="5329238"/>
          </a:xfrm>
        </p:spPr>
        <p:txBody>
          <a:bodyPr>
            <a:noAutofit/>
          </a:bodyPr>
          <a:lstStyle/>
          <a:p>
            <a:r>
              <a:rPr lang="ka-GE" sz="1550" dirty="0" smtClean="0"/>
              <a:t>ზოგადად, </a:t>
            </a:r>
            <a:r>
              <a:rPr lang="en-US" sz="1550" dirty="0" smtClean="0"/>
              <a:t>SARS-CoV-2</a:t>
            </a:r>
            <a:r>
              <a:rPr lang="ka-GE" sz="1550" dirty="0" smtClean="0"/>
              <a:t> ინფექციის კლინიკური გამოვლინება მოზრდილ პაციენტებში, სიმძიმის მიხედვით, შესაძლოა დაიყოს </a:t>
            </a:r>
            <a:r>
              <a:rPr lang="ka-GE" sz="1550" b="1" dirty="0" smtClean="0"/>
              <a:t>ოთხ ჯგუფად</a:t>
            </a:r>
            <a:r>
              <a:rPr lang="ka-GE" sz="1550" dirty="0" smtClean="0"/>
              <a:t>.</a:t>
            </a:r>
            <a:r>
              <a:rPr lang="en-US" sz="1550" dirty="0" smtClean="0"/>
              <a:t> </a:t>
            </a:r>
            <a:r>
              <a:rPr lang="ka-GE" sz="1550" dirty="0" smtClean="0"/>
              <a:t>თუმცა, ჯგუფებს შორის, შეიძლება ადგილი ჰქონდეს კრიტერიუმების თანხვედრას, ხოლო პაციენტის კლინიკური სტატუსი შეიცვალოს დროთა განმავლობაში.</a:t>
            </a:r>
            <a:endParaRPr lang="en-US" sz="1550" dirty="0"/>
          </a:p>
          <a:p>
            <a:r>
              <a:rPr lang="ka-GE" sz="1550" b="1" i="1" dirty="0" smtClean="0"/>
              <a:t>ასიმპტომური ან პრესიმპტომური ინფექცია</a:t>
            </a:r>
            <a:r>
              <a:rPr lang="en-US" sz="1550" i="1" dirty="0" smtClean="0"/>
              <a:t>: </a:t>
            </a:r>
            <a:r>
              <a:rPr lang="ka-GE" sz="1550" dirty="0" smtClean="0"/>
              <a:t>პირები, რომელთაც ვირუსოლოგიური ტესტით (ანტიგენური ან მოლეკულური) უდასტურდებათ </a:t>
            </a:r>
            <a:r>
              <a:rPr lang="en-US" sz="1550" dirty="0" smtClean="0"/>
              <a:t>SARS-CoV-2</a:t>
            </a:r>
            <a:r>
              <a:rPr lang="ka-GE" sz="1550" dirty="0" smtClean="0"/>
              <a:t> ვირუსის არსებობა, მაგრამ არ აღენიშნებათ </a:t>
            </a:r>
            <a:r>
              <a:rPr lang="en-US" sz="1550" dirty="0" smtClean="0"/>
              <a:t>COVID-19</a:t>
            </a:r>
            <a:r>
              <a:rPr lang="ka-GE" sz="1550" dirty="0" smtClean="0"/>
              <a:t>-სთვის დამახასიათებელი სიმპტომები</a:t>
            </a:r>
            <a:r>
              <a:rPr lang="en-US" sz="1550" dirty="0" smtClean="0"/>
              <a:t>.</a:t>
            </a:r>
            <a:endParaRPr lang="en-US" sz="1550" dirty="0"/>
          </a:p>
          <a:p>
            <a:r>
              <a:rPr lang="ka-GE" sz="1550" b="1" i="1" dirty="0" smtClean="0"/>
              <a:t>მსუბუქი დაავადება</a:t>
            </a:r>
            <a:r>
              <a:rPr lang="en-US" sz="1550" i="1" dirty="0" smtClean="0"/>
              <a:t>: </a:t>
            </a:r>
            <a:r>
              <a:rPr lang="ka-GE" sz="1550" dirty="0" smtClean="0"/>
              <a:t>პირები, რომელთაც აღენიშნებათ </a:t>
            </a:r>
            <a:r>
              <a:rPr lang="en-US" sz="1550" dirty="0" smtClean="0"/>
              <a:t>COVID-19</a:t>
            </a:r>
            <a:r>
              <a:rPr lang="ka-GE" sz="1550" dirty="0" smtClean="0"/>
              <a:t>-სთვის დამახასიათებელი რომელიმე სიმპტომი (მაგ.: ცხელება, ხველა, ყელის ტკივილი, დაღლილობა, თავის ტკივილი, კუნთების ტკივილი, გულისრევა, ღებინება, დიარეა, ყნოსვისა და გემოს შეგრძნების დაკარგვა), მაგრამ არ აქვთ გამოხატული სუნთქვის გაძნელება, ქოშინი ან პათოლოგია გულმკერდის გამოსახვით კვლევაზე.</a:t>
            </a:r>
          </a:p>
          <a:p>
            <a:r>
              <a:rPr lang="ka-GE" sz="1550" b="1" i="1" dirty="0" smtClean="0"/>
              <a:t>საშუალო სიმძიმის დაავადება</a:t>
            </a:r>
            <a:r>
              <a:rPr lang="en-US" sz="1550" i="1" dirty="0" smtClean="0"/>
              <a:t>: </a:t>
            </a:r>
            <a:r>
              <a:rPr lang="ka-GE" sz="1550" dirty="0" smtClean="0"/>
              <a:t>პირები, რომელთა კლინიკური სტატუსის შეფასების ან გამოსახვითი კვლევის დროს, ვლინდება </a:t>
            </a:r>
            <a:r>
              <a:rPr lang="ka-GE" sz="1550" b="1" dirty="0" smtClean="0"/>
              <a:t>ქვემო სასუნთქი გზების დაავადების ნიშნები </a:t>
            </a:r>
            <a:r>
              <a:rPr lang="ka-GE" sz="1550" dirty="0" smtClean="0"/>
              <a:t>და რომელთა ჟანგბადის სატურაცია ზღვის დონეზე, ოთახის ჰაერის პირობებში </a:t>
            </a:r>
            <a:r>
              <a:rPr lang="en-US" sz="1550" dirty="0" smtClean="0"/>
              <a:t>≥</a:t>
            </a:r>
            <a:r>
              <a:rPr lang="en-US" sz="1550" dirty="0"/>
              <a:t>94</a:t>
            </a:r>
            <a:r>
              <a:rPr lang="en-US" sz="1550" dirty="0" smtClean="0"/>
              <a:t>%</a:t>
            </a:r>
            <a:r>
              <a:rPr lang="ka-GE" sz="1550" dirty="0" smtClean="0"/>
              <a:t> </a:t>
            </a:r>
            <a:r>
              <a:rPr lang="en-US" sz="1550" b="1" dirty="0"/>
              <a:t>(</a:t>
            </a:r>
            <a:r>
              <a:rPr lang="en-US" sz="1550" b="1" dirty="0" smtClean="0"/>
              <a:t>SpO2</a:t>
            </a:r>
            <a:r>
              <a:rPr lang="en-US" sz="1550" b="1" dirty="0"/>
              <a:t> ≥94</a:t>
            </a:r>
            <a:r>
              <a:rPr lang="en-US" sz="1550" b="1" dirty="0" smtClean="0"/>
              <a:t>%)</a:t>
            </a:r>
            <a:r>
              <a:rPr lang="ka-GE" sz="1550" b="1" dirty="0" smtClean="0"/>
              <a:t>.</a:t>
            </a:r>
            <a:endParaRPr lang="en-US" sz="1550" b="1" dirty="0"/>
          </a:p>
          <a:p>
            <a:r>
              <a:rPr lang="ka-GE" sz="1550" b="1" i="1" dirty="0" smtClean="0"/>
              <a:t>მძიმე დაავადება</a:t>
            </a:r>
            <a:r>
              <a:rPr lang="en-US" sz="1550" b="1" i="1" dirty="0" smtClean="0"/>
              <a:t>:</a:t>
            </a:r>
            <a:r>
              <a:rPr lang="en-US" sz="1550" i="1" dirty="0" smtClean="0"/>
              <a:t> </a:t>
            </a:r>
            <a:r>
              <a:rPr lang="ka-GE" sz="1550" dirty="0" smtClean="0"/>
              <a:t>პირები, რომელთა </a:t>
            </a:r>
            <a:r>
              <a:rPr lang="en-US" sz="1550" b="1" dirty="0" smtClean="0"/>
              <a:t>SpO2 </a:t>
            </a:r>
            <a:r>
              <a:rPr lang="en-US" sz="1550" b="1" dirty="0"/>
              <a:t>&lt;94</a:t>
            </a:r>
            <a:r>
              <a:rPr lang="en-US" sz="1550" b="1" dirty="0" smtClean="0"/>
              <a:t>%, </a:t>
            </a:r>
            <a:r>
              <a:rPr lang="en-US" sz="1550" dirty="0" smtClean="0"/>
              <a:t>ჟ</a:t>
            </a:r>
            <a:r>
              <a:rPr lang="ka-GE" sz="1550" dirty="0" smtClean="0"/>
              <a:t>ანგბადის არტერიული პარციალური წნევის შეფარდება ჩასუნთქული ჟანგბადის ფრაქციასთან </a:t>
            </a:r>
            <a:r>
              <a:rPr lang="en-US" sz="1550" b="1" dirty="0" smtClean="0"/>
              <a:t>(</a:t>
            </a:r>
            <a:r>
              <a:rPr lang="en-US" sz="1550" b="1" dirty="0"/>
              <a:t>PaO2/FiO2) &lt;300 mmHg</a:t>
            </a:r>
            <a:r>
              <a:rPr lang="en-US" sz="1550" dirty="0"/>
              <a:t>, </a:t>
            </a:r>
            <a:r>
              <a:rPr lang="en-US" sz="1550" b="1" dirty="0" smtClean="0"/>
              <a:t>ს</a:t>
            </a:r>
            <a:r>
              <a:rPr lang="ka-GE" sz="1550" b="1" dirty="0" smtClean="0"/>
              <a:t>უნთქვის სიხშირე </a:t>
            </a:r>
            <a:r>
              <a:rPr lang="en-US" sz="1550" b="1" dirty="0" smtClean="0"/>
              <a:t>&gt;30</a:t>
            </a:r>
            <a:r>
              <a:rPr lang="ka-GE" sz="1550" b="1" dirty="0" smtClean="0"/>
              <a:t>/წუთში</a:t>
            </a:r>
            <a:r>
              <a:rPr lang="ka-GE" sz="1550" dirty="0" smtClean="0"/>
              <a:t>, ან სახეზეა ფილტვის ქსოვილის</a:t>
            </a:r>
            <a:r>
              <a:rPr lang="en-US" sz="1550" dirty="0" smtClean="0"/>
              <a:t> </a:t>
            </a:r>
            <a:r>
              <a:rPr lang="en-US" sz="1550" b="1" dirty="0" smtClean="0"/>
              <a:t>&gt;</a:t>
            </a:r>
            <a:r>
              <a:rPr lang="en-US" sz="1550" b="1" dirty="0"/>
              <a:t>50</a:t>
            </a:r>
            <a:r>
              <a:rPr lang="en-US" sz="1550" b="1" dirty="0" smtClean="0"/>
              <a:t>%</a:t>
            </a:r>
            <a:r>
              <a:rPr lang="ka-GE" sz="1550" b="1" dirty="0" smtClean="0"/>
              <a:t> ინფილტრაციული დაზიანება</a:t>
            </a:r>
            <a:r>
              <a:rPr lang="en-US" sz="1550" b="1" dirty="0" smtClean="0"/>
              <a:t>.</a:t>
            </a:r>
            <a:endParaRPr lang="en-US" sz="1550" b="1" dirty="0"/>
          </a:p>
          <a:p>
            <a:r>
              <a:rPr lang="ka-GE" sz="1550" b="1" i="1" dirty="0" smtClean="0"/>
              <a:t>კრიტიკული დაავადება</a:t>
            </a:r>
            <a:r>
              <a:rPr lang="en-US" sz="1550" i="1" dirty="0" smtClean="0"/>
              <a:t>: </a:t>
            </a:r>
            <a:r>
              <a:rPr lang="ka-GE" sz="1550" dirty="0" smtClean="0"/>
              <a:t>პირები, რომელთაც გამოხატული აქვთ სუნთქვის უკმარისობა, სეპტიური შოკი და/ან მულტიორგანული დისფუნქცია.</a:t>
            </a:r>
            <a:endParaRPr lang="ka-GE" sz="1550" dirty="0"/>
          </a:p>
        </p:txBody>
      </p:sp>
    </p:spTree>
    <p:extLst>
      <p:ext uri="{BB962C8B-B14F-4D97-AF65-F5344CB8AC3E}">
        <p14:creationId xmlns:p14="http://schemas.microsoft.com/office/powerpoint/2010/main" val="718149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b="1" dirty="0"/>
              <a:t>კორონავირულის ინფექციის </a:t>
            </a:r>
            <a:r>
              <a:rPr lang="ka-GE" b="1" dirty="0" smtClean="0"/>
              <a:t>მსუბუქი შემთხვევა</a:t>
            </a:r>
            <a:r>
              <a:rPr lang="ka-GE" dirty="0" smtClean="0"/>
              <a:t> </a:t>
            </a:r>
            <a:endParaRPr lang="en-US" dirty="0"/>
          </a:p>
        </p:txBody>
      </p:sp>
      <p:sp>
        <p:nvSpPr>
          <p:cNvPr id="3" name="Content Placeholder 2"/>
          <p:cNvSpPr>
            <a:spLocks noGrp="1"/>
          </p:cNvSpPr>
          <p:nvPr>
            <p:ph idx="1"/>
          </p:nvPr>
        </p:nvSpPr>
        <p:spPr/>
        <p:txBody>
          <a:bodyPr>
            <a:normAutofit/>
          </a:bodyPr>
          <a:lstStyle/>
          <a:p>
            <a:r>
              <a:rPr lang="ka-GE" sz="2300" b="1" dirty="0"/>
              <a:t>კორონავირულის ინფექციის მსუბუქ შემთხვევად</a:t>
            </a:r>
            <a:r>
              <a:rPr lang="ka-GE" sz="2300" dirty="0"/>
              <a:t> ითვლება გაურთულებელი ზემო სასუნთქი გზების რესპირაციული ვირუსული ინფექცია. </a:t>
            </a:r>
            <a:endParaRPr lang="ka-GE" sz="2300" dirty="0" smtClean="0"/>
          </a:p>
          <a:p>
            <a:r>
              <a:rPr lang="ka-GE" sz="2300" dirty="0" smtClean="0"/>
              <a:t>მსუბუქი </a:t>
            </a:r>
            <a:r>
              <a:rPr lang="ka-GE" sz="2300" dirty="0"/>
              <a:t>დაავადების დროს პაციენტებს შესაძლოა აღენიშნებოდეთ არასპეციფიკური სიმპტომები, როგორიცაა ცხელება, მოთენთილობა, ხველა (ნახველით ან მის გარეშე), ანორექსია, სისუსტე, კუნთების ტკივილი, ყელის ტკივილი, ქოშინი, ცხვირის გაჭედვა ან თავის ტკივილი, ყნოსვისა და გემოს დაქვეითება. </a:t>
            </a:r>
            <a:endParaRPr lang="ka-GE" sz="2300" dirty="0" smtClean="0"/>
          </a:p>
          <a:p>
            <a:r>
              <a:rPr lang="ka-GE" sz="2300" dirty="0" smtClean="0"/>
              <a:t>იშვიათად</a:t>
            </a:r>
            <a:r>
              <a:rPr lang="ka-GE" sz="2300" dirty="0"/>
              <a:t>, სიმპტომები შესაძლოა წარმოდგენილი იყოს დიარეით, გულისრევით ან პირღებინებით.</a:t>
            </a:r>
            <a:endParaRPr lang="en-US" sz="2300" dirty="0"/>
          </a:p>
          <a:p>
            <a:endParaRPr lang="en-US" sz="2300" dirty="0"/>
          </a:p>
        </p:txBody>
      </p:sp>
    </p:spTree>
    <p:extLst>
      <p:ext uri="{BB962C8B-B14F-4D97-AF65-F5344CB8AC3E}">
        <p14:creationId xmlns:p14="http://schemas.microsoft.com/office/powerpoint/2010/main" val="1877762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t>მსუბუქი პნევმონია</a:t>
            </a:r>
            <a:endParaRPr lang="en-US" dirty="0"/>
          </a:p>
        </p:txBody>
      </p:sp>
      <p:sp>
        <p:nvSpPr>
          <p:cNvPr id="3" name="Content Placeholder 2"/>
          <p:cNvSpPr>
            <a:spLocks noGrp="1"/>
          </p:cNvSpPr>
          <p:nvPr>
            <p:ph idx="1"/>
          </p:nvPr>
        </p:nvSpPr>
        <p:spPr>
          <a:xfrm>
            <a:off x="514350" y="2171700"/>
            <a:ext cx="8035290" cy="4091940"/>
          </a:xfrm>
        </p:spPr>
        <p:txBody>
          <a:bodyPr>
            <a:normAutofit lnSpcReduction="10000"/>
          </a:bodyPr>
          <a:lstStyle/>
          <a:p>
            <a:pPr marL="0" indent="0">
              <a:buNone/>
            </a:pPr>
            <a:r>
              <a:rPr lang="ka-GE" b="1" dirty="0"/>
              <a:t>პნევმონია განიხილება მსუბუქად, თუკი პაციენტს არ აღენიშნება მომატებული რისკი</a:t>
            </a:r>
            <a:r>
              <a:rPr lang="ka-GE" dirty="0"/>
              <a:t>: </a:t>
            </a:r>
            <a:endParaRPr lang="ka-GE" dirty="0" smtClean="0"/>
          </a:p>
          <a:p>
            <a:pPr>
              <a:buClr>
                <a:schemeClr val="accent2">
                  <a:lumMod val="60000"/>
                  <a:lumOff val="40000"/>
                </a:schemeClr>
              </a:buClr>
              <a:buFont typeface="Wingdings" panose="05000000000000000000" pitchFamily="2" charset="2"/>
              <a:buChar char="§"/>
            </a:pPr>
            <a:r>
              <a:rPr lang="ka-GE" dirty="0" smtClean="0"/>
              <a:t>&lt;</a:t>
            </a:r>
            <a:r>
              <a:rPr lang="ka-GE" dirty="0"/>
              <a:t>60 წელზე ასაკი, </a:t>
            </a:r>
            <a:endParaRPr lang="ka-GE" dirty="0" smtClean="0"/>
          </a:p>
          <a:p>
            <a:pPr>
              <a:buClr>
                <a:schemeClr val="accent2">
                  <a:lumMod val="60000"/>
                  <a:lumOff val="40000"/>
                </a:schemeClr>
              </a:buClr>
              <a:buFont typeface="Wingdings" panose="05000000000000000000" pitchFamily="2" charset="2"/>
              <a:buChar char="§"/>
            </a:pPr>
            <a:r>
              <a:rPr lang="ka-GE" dirty="0" smtClean="0"/>
              <a:t>ნათელი </a:t>
            </a:r>
            <a:r>
              <a:rPr lang="ka-GE" dirty="0"/>
              <a:t>ცნობიერება და გონება, </a:t>
            </a:r>
            <a:endParaRPr lang="ka-GE" dirty="0" smtClean="0"/>
          </a:p>
          <a:p>
            <a:pPr>
              <a:buClr>
                <a:schemeClr val="accent2">
                  <a:lumMod val="60000"/>
                  <a:lumOff val="40000"/>
                </a:schemeClr>
              </a:buClr>
              <a:buFont typeface="Wingdings" panose="05000000000000000000" pitchFamily="2" charset="2"/>
              <a:buChar char="§"/>
            </a:pPr>
            <a:r>
              <a:rPr lang="ka-GE" dirty="0" smtClean="0"/>
              <a:t>სისხლის </a:t>
            </a:r>
            <a:r>
              <a:rPr lang="ka-GE" dirty="0"/>
              <a:t>ნორმალური წნევა და პულსი, </a:t>
            </a:r>
            <a:endParaRPr lang="ka-GE" dirty="0" smtClean="0"/>
          </a:p>
          <a:p>
            <a:pPr>
              <a:buClr>
                <a:schemeClr val="accent2">
                  <a:lumMod val="60000"/>
                  <a:lumOff val="40000"/>
                </a:schemeClr>
              </a:buClr>
              <a:buFont typeface="Wingdings" panose="05000000000000000000" pitchFamily="2" charset="2"/>
              <a:buChar char="§"/>
            </a:pPr>
            <a:r>
              <a:rPr lang="ka-GE" dirty="0" smtClean="0"/>
              <a:t>სუნთქვის </a:t>
            </a:r>
            <a:r>
              <a:rPr lang="ka-GE" dirty="0"/>
              <a:t>სიხშირე&lt; 30/წთ-ში, </a:t>
            </a:r>
            <a:endParaRPr lang="ka-GE" dirty="0" smtClean="0"/>
          </a:p>
          <a:p>
            <a:pPr>
              <a:buClr>
                <a:schemeClr val="accent2">
                  <a:lumMod val="60000"/>
                  <a:lumOff val="40000"/>
                </a:schemeClr>
              </a:buClr>
              <a:buFont typeface="Wingdings" panose="05000000000000000000" pitchFamily="2" charset="2"/>
              <a:buChar char="§"/>
            </a:pPr>
            <a:r>
              <a:rPr lang="ka-GE" dirty="0" smtClean="0"/>
              <a:t>ჟანგბადის </a:t>
            </a:r>
            <a:r>
              <a:rPr lang="ka-GE" dirty="0"/>
              <a:t>სატურაცია &gt; 95%, </a:t>
            </a:r>
            <a:endParaRPr lang="ka-GE" dirty="0" smtClean="0"/>
          </a:p>
          <a:p>
            <a:pPr>
              <a:buClr>
                <a:schemeClr val="accent2">
                  <a:lumMod val="60000"/>
                  <a:lumOff val="40000"/>
                </a:schemeClr>
              </a:buClr>
              <a:buFont typeface="Wingdings" panose="05000000000000000000" pitchFamily="2" charset="2"/>
              <a:buChar char="§"/>
            </a:pPr>
            <a:r>
              <a:rPr lang="ka-GE" dirty="0" smtClean="0"/>
              <a:t>ბოლო </a:t>
            </a:r>
            <a:r>
              <a:rPr lang="ka-GE" dirty="0"/>
              <a:t>სამი თვის განმავლობაში არ მიუღია ანტიბიოტიკები, არ ყოფილა ჰოსპიტალში ბოლო სამი თვის მანძილზე და არ აღენიშნება სხვა მწვავე სამედიცინო </a:t>
            </a:r>
            <a:r>
              <a:rPr lang="ka-GE" dirty="0" smtClean="0"/>
              <a:t>მდგომარეობა.</a:t>
            </a:r>
            <a:endParaRPr lang="en-US" dirty="0"/>
          </a:p>
        </p:txBody>
      </p:sp>
    </p:spTree>
    <p:extLst>
      <p:ext uri="{BB962C8B-B14F-4D97-AF65-F5344CB8AC3E}">
        <p14:creationId xmlns:p14="http://schemas.microsoft.com/office/powerpoint/2010/main" val="3660852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8" y="914403"/>
            <a:ext cx="8243888" cy="5757862"/>
          </a:xfrm>
        </p:spPr>
        <p:txBody>
          <a:bodyPr>
            <a:noAutofit/>
          </a:bodyPr>
          <a:lstStyle/>
          <a:p>
            <a:r>
              <a:rPr lang="ka-GE" dirty="0"/>
              <a:t>რეკომენდებულია, COVID-19-ზე </a:t>
            </a:r>
            <a:r>
              <a:rPr lang="ka-GE" b="1" dirty="0"/>
              <a:t>საეჭვო მძიმე მწვავე რესპირაციული სიმპტომების მქონე პაციენტთა ტრიაჟი, სამედიცინო სისტემის პირველივე კონტაქტის დონეზე </a:t>
            </a:r>
            <a:r>
              <a:rPr lang="ka-GE" dirty="0"/>
              <a:t>და გადაუდებელი მკურნალობის დაწყება, დაავადების სიმძიმის საფუძველზე</a:t>
            </a:r>
            <a:r>
              <a:rPr lang="ka-GE" dirty="0" smtClean="0"/>
              <a:t>.</a:t>
            </a:r>
          </a:p>
          <a:p>
            <a:r>
              <a:rPr lang="ka-GE" dirty="0"/>
              <a:t>ისეთ სიტუაციებში, როდესაც ყველა შემთხვევის ჰოსპიტალიზაცია/იზოლაცია სამედიცინო დაწესებულებაში შეუძლებელია, </a:t>
            </a:r>
            <a:r>
              <a:rPr lang="ka-GE" b="1" dirty="0"/>
              <a:t>პრიორიტეტულად ითვლება იმ პაციენტთა ჰოსპიტალიზაცია, რომელთაც არასასურველი გამოსავლის მომატებული რისკი აღენიშნებათ</a:t>
            </a:r>
            <a:r>
              <a:rPr lang="ka-GE" dirty="0"/>
              <a:t>: მძიმე ან კრიტიკული პაციენტები, ასევე, </a:t>
            </a:r>
            <a:r>
              <a:rPr lang="ka-GE" b="1" dirty="0"/>
              <a:t>მსუბუქი დაავადების შემთხვევები არასასურველი გამოსავლის მომატებული რისკით </a:t>
            </a:r>
            <a:endParaRPr lang="ka-GE" b="1" dirty="0" smtClean="0"/>
          </a:p>
          <a:p>
            <a:pPr marL="785812" indent="-342900">
              <a:buClr>
                <a:schemeClr val="accent2">
                  <a:lumMod val="60000"/>
                  <a:lumOff val="40000"/>
                </a:schemeClr>
              </a:buClr>
              <a:buFont typeface="Wingdings" panose="05000000000000000000" pitchFamily="2" charset="2"/>
              <a:buChar char="§"/>
            </a:pPr>
            <a:r>
              <a:rPr lang="ka-GE" dirty="0"/>
              <a:t>ასაკი &gt;</a:t>
            </a:r>
            <a:r>
              <a:rPr lang="ka-GE" dirty="0" smtClean="0"/>
              <a:t>60 წელზე</a:t>
            </a:r>
            <a:r>
              <a:rPr lang="ka-GE" dirty="0"/>
              <a:t>, </a:t>
            </a:r>
          </a:p>
          <a:p>
            <a:pPr lvl="1">
              <a:buClr>
                <a:schemeClr val="accent2">
                  <a:lumMod val="60000"/>
                  <a:lumOff val="40000"/>
                </a:schemeClr>
              </a:buClr>
              <a:buFont typeface="Wingdings" panose="05000000000000000000" pitchFamily="2" charset="2"/>
              <a:buChar char="§"/>
            </a:pPr>
            <a:r>
              <a:rPr lang="ka-GE" sz="2200" dirty="0" smtClean="0"/>
              <a:t>თანმხლები </a:t>
            </a:r>
            <a:r>
              <a:rPr lang="ka-GE" sz="2200" dirty="0"/>
              <a:t>დაავადებები, მაგალითად გულ-სისხლძარღვთა ქრონიკული დაავადება, ფილტვების ქრონიკული დაავადება, დიაბეტი, ავთვისებიანი სიმსივნე, თირკმლისა და ღვიძლის დაავადებები).</a:t>
            </a:r>
            <a:endParaRPr lang="en-US" sz="2200" dirty="0"/>
          </a:p>
        </p:txBody>
      </p:sp>
    </p:spTree>
    <p:extLst>
      <p:ext uri="{BB962C8B-B14F-4D97-AF65-F5344CB8AC3E}">
        <p14:creationId xmlns:p14="http://schemas.microsoft.com/office/powerpoint/2010/main" val="751733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14450"/>
            <a:ext cx="7949565" cy="4949190"/>
          </a:xfrm>
        </p:spPr>
        <p:txBody>
          <a:bodyPr/>
          <a:lstStyle/>
          <a:p>
            <a:pPr lvl="0"/>
            <a:r>
              <a:rPr lang="ka-GE" dirty="0" smtClean="0"/>
              <a:t>თუ მსუბუქი შემთხვევის ჰოსპიტალიზაცია შეუძლებელია და მას არ აღენიშნება რისკ-ფაქტორები, შესაძლებელია, იზოლირება განხორციელდეს არატრადიციულ სივრცეებში, როგორიცაა, მაგალითად, საკარანტინედ გადაკეთებული სასტუმროები, სტადიონები, სპორტული დარბაზები, სადაც შესაძლებელია მათი დატოვება სიმპტომების გაქრობამდე და COVID-19-ზე ლაბორატორიული ტესტირების უარყოფითი პასუხის მიღებამდე.  </a:t>
            </a:r>
            <a:endParaRPr lang="en-US" dirty="0" smtClean="0"/>
          </a:p>
          <a:p>
            <a:pPr lvl="0"/>
            <a:endParaRPr lang="ka-GE" dirty="0" smtClean="0"/>
          </a:p>
          <a:p>
            <a:r>
              <a:rPr lang="ka-GE" dirty="0" smtClean="0"/>
              <a:t>ასეთ დროს, გადაწყვეტილება ეფუძნება ჯანდაცვის ადგილობრივი ორგანოების მითითებებს და ხელმისაწვდომ რესურსებს</a:t>
            </a:r>
            <a:endParaRPr lang="ka-GE" dirty="0"/>
          </a:p>
        </p:txBody>
      </p:sp>
    </p:spTree>
    <p:extLst>
      <p:ext uri="{BB962C8B-B14F-4D97-AF65-F5344CB8AC3E}">
        <p14:creationId xmlns:p14="http://schemas.microsoft.com/office/powerpoint/2010/main" val="731361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82263"/>
            <a:ext cx="6447501" cy="796529"/>
          </a:xfrm>
        </p:spPr>
        <p:txBody>
          <a:bodyPr>
            <a:normAutofit fontScale="90000"/>
          </a:bodyPr>
          <a:lstStyle/>
          <a:p>
            <a:r>
              <a:rPr lang="ka-GE" dirty="0" smtClean="0"/>
              <a:t>რეკომენდაციები პირველადი ჯანდაცვისთვის</a:t>
            </a:r>
            <a:endParaRPr lang="en-US" dirty="0"/>
          </a:p>
        </p:txBody>
      </p:sp>
      <p:sp>
        <p:nvSpPr>
          <p:cNvPr id="3" name="Content Placeholder 2"/>
          <p:cNvSpPr>
            <a:spLocks noGrp="1"/>
          </p:cNvSpPr>
          <p:nvPr>
            <p:ph idx="1"/>
          </p:nvPr>
        </p:nvSpPr>
        <p:spPr>
          <a:xfrm>
            <a:off x="508001" y="2135984"/>
            <a:ext cx="8093079" cy="4350543"/>
          </a:xfrm>
        </p:spPr>
        <p:txBody>
          <a:bodyPr>
            <a:normAutofit/>
          </a:bodyPr>
          <a:lstStyle/>
          <a:p>
            <a:r>
              <a:rPr lang="ka-GE" sz="2000" dirty="0"/>
              <a:t>პირველადი ჯანდაცვა მუშაობს ისეთ პირობებში, როდესაც საჭირო ხდება ფრთხილად და სწორად იმართოს არსებული გამოწვევები, რაც ხელს შეუწყობს პარტნიორულ თანამშრომლობას, მოქნილობას და საუკეთესო პრაქტიკის შესაბამისი სტანდარტებით ფუნქციონირებას.</a:t>
            </a:r>
            <a:endParaRPr lang="en-US" sz="2000" dirty="0"/>
          </a:p>
          <a:p>
            <a:pPr fontAlgn="base"/>
            <a:r>
              <a:rPr lang="ka-GE" sz="2000" dirty="0"/>
              <a:t>ახალ პირობებში მუშაობის</a:t>
            </a:r>
            <a:r>
              <a:rPr lang="ka-GE" sz="2000" b="1" dirty="0"/>
              <a:t> მთავარი პრინციპია:</a:t>
            </a:r>
            <a:endParaRPr lang="en-US" sz="2000" b="1" i="1" dirty="0"/>
          </a:p>
          <a:p>
            <a:pPr lvl="0"/>
            <a:r>
              <a:rPr lang="ka-GE" sz="2000" dirty="0"/>
              <a:t>რაც შეიძლება, სწრაფად გამოვავლინოთ COVID-19 პოტენციური შემთხვევები</a:t>
            </a:r>
            <a:endParaRPr lang="en-US" sz="2000" dirty="0"/>
          </a:p>
          <a:p>
            <a:pPr lvl="0"/>
            <a:r>
              <a:rPr lang="ka-GE" sz="2000" dirty="0"/>
              <a:t>მოვახდინოთ SARS-CoV-2 (COVID-19</a:t>
            </a:r>
            <a:r>
              <a:rPr lang="ka-GE" sz="2000" b="1" dirty="0"/>
              <a:t>) </a:t>
            </a:r>
            <a:r>
              <a:rPr lang="ka-GE" sz="2000" dirty="0"/>
              <a:t>ინფექციის ტრანსმისიის პრევენცია პაციენტებსა და </a:t>
            </a:r>
            <a:r>
              <a:rPr lang="ka-GE" sz="2000" b="1" dirty="0"/>
              <a:t> </a:t>
            </a:r>
            <a:r>
              <a:rPr lang="ka-GE" sz="2000" dirty="0"/>
              <a:t>პერსონალს შორის</a:t>
            </a:r>
            <a:endParaRPr lang="en-US" sz="2000" dirty="0"/>
          </a:p>
          <a:p>
            <a:pPr lvl="0"/>
            <a:r>
              <a:rPr lang="ka-GE" sz="2000" dirty="0"/>
              <a:t>თავიდან ავიცილოთ პაციენტთან პირდაპირი ფიზიკური კონტაქტი, მისი ფიზიკური გასინჯვის ჩათვლით და მათ მიერ გამოყოფილ, რესპირაციულ სეკრეციასთან ექსპოზიცია.</a:t>
            </a:r>
            <a:endParaRPr lang="en-US" sz="2000" dirty="0"/>
          </a:p>
          <a:p>
            <a:endParaRPr lang="en-US" sz="2000" dirty="0"/>
          </a:p>
        </p:txBody>
      </p:sp>
    </p:spTree>
    <p:extLst>
      <p:ext uri="{BB962C8B-B14F-4D97-AF65-F5344CB8AC3E}">
        <p14:creationId xmlns:p14="http://schemas.microsoft.com/office/powerpoint/2010/main" val="1509145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2486031"/>
            <a:ext cx="7949565" cy="4014785"/>
          </a:xfrm>
        </p:spPr>
        <p:txBody>
          <a:bodyPr>
            <a:normAutofit lnSpcReduction="10000"/>
          </a:bodyPr>
          <a:lstStyle/>
          <a:p>
            <a:pPr lvl="0"/>
            <a:r>
              <a:rPr lang="ka-GE" dirty="0"/>
              <a:t>შესაფერისი </a:t>
            </a:r>
            <a:r>
              <a:rPr lang="ka-GE" b="1" dirty="0"/>
              <a:t>იზოლირებული გარემოსა და </a:t>
            </a:r>
            <a:r>
              <a:rPr lang="x-none" b="1" dirty="0"/>
              <a:t>ოჯახის წევრების</a:t>
            </a:r>
            <a:r>
              <a:rPr lang="ka-GE" b="1" dirty="0"/>
              <a:t>/ახლობლების </a:t>
            </a:r>
            <a:r>
              <a:rPr lang="x-none" b="1" dirty="0"/>
              <a:t>მიერ ინფექციის პრევენციისა და კონტროლის სათანადო ზომების დაცვით </a:t>
            </a:r>
            <a:r>
              <a:rPr lang="ka-GE" dirty="0"/>
              <a:t>პაციენტზე მზრუნველობის შესაძლებლობის არსებობის შემთხვევაში, შესაძლოა, მიღებულ იქნეს </a:t>
            </a:r>
            <a:r>
              <a:rPr lang="ka-GE" b="1" dirty="0"/>
              <a:t>პაციენტის ბინაზე დატოვების გადაწყვეტილება</a:t>
            </a:r>
            <a:r>
              <a:rPr lang="ka-GE" dirty="0"/>
              <a:t>, რომლის მართვაც განხორციელდება საქართველოს ოკუპირებული ტერიტორიებიდან დევნილთა, შრომის, ჯანმრთელობისა და სოციალური დაცვის მინისტრის 2020 წლის 23 ივნისის N01-286/ო ბრძანებით დამტკიცებული კლინიკური მდგომარეობის მართვის </a:t>
            </a:r>
            <a:r>
              <a:rPr lang="x-none" dirty="0"/>
              <a:t>სახელმწიფო</a:t>
            </a:r>
            <a:r>
              <a:rPr lang="ka-GE" dirty="0"/>
              <a:t> სტანდარტის (პროტოკოლის) ,,</a:t>
            </a:r>
            <a:r>
              <a:rPr lang="x-none" dirty="0"/>
              <a:t>ახალი კორონავირუსით (SARS-CoV-2) გამოწვეული ინფექციის (COVID-19) მსუბუქი შემთხვევების მართვა ბინაზე</a:t>
            </a:r>
            <a:r>
              <a:rPr lang="ka-GE" dirty="0"/>
              <a:t>“ </a:t>
            </a:r>
            <a:r>
              <a:rPr lang="ka-GE" dirty="0" smtClean="0"/>
              <a:t>შესაბამისად.</a:t>
            </a:r>
            <a:endParaRPr lang="ka-GE" dirty="0"/>
          </a:p>
        </p:txBody>
      </p:sp>
      <p:sp>
        <p:nvSpPr>
          <p:cNvPr id="2" name="TextBox 1"/>
          <p:cNvSpPr txBox="1"/>
          <p:nvPr/>
        </p:nvSpPr>
        <p:spPr>
          <a:xfrm>
            <a:off x="1114425" y="822962"/>
            <a:ext cx="7300913" cy="1477328"/>
          </a:xfrm>
          <a:prstGeom prst="rect">
            <a:avLst/>
          </a:prstGeom>
          <a:noFill/>
        </p:spPr>
        <p:txBody>
          <a:bodyPr wrap="square" rtlCol="0">
            <a:spAutoFit/>
          </a:bodyPr>
          <a:lstStyle/>
          <a:p>
            <a:pPr algn="ctr"/>
            <a:r>
              <a:rPr lang="ka-GE" sz="2200" b="1" dirty="0"/>
              <a:t>საქართველოს ოკუპირებული ტერიტორიებიდან დევნილთა, შრომის,</a:t>
            </a:r>
          </a:p>
          <a:p>
            <a:pPr algn="ctr"/>
            <a:r>
              <a:rPr lang="ka-GE" sz="2200" b="1" dirty="0"/>
              <a:t>ჯანმრთელობისა და სოციალური დაცვის </a:t>
            </a:r>
            <a:r>
              <a:rPr lang="ka-GE" sz="2200" b="1" dirty="0" smtClean="0"/>
              <a:t>მინისტრის ბრძანება </a:t>
            </a:r>
            <a:r>
              <a:rPr lang="ka-GE" sz="2400" b="1" dirty="0"/>
              <a:t>№ 01-494/</a:t>
            </a:r>
            <a:r>
              <a:rPr lang="ka-GE" sz="2400" dirty="0"/>
              <a:t>ო</a:t>
            </a:r>
            <a:endParaRPr lang="en-US" sz="2200" b="1" dirty="0"/>
          </a:p>
        </p:txBody>
      </p:sp>
    </p:spTree>
    <p:extLst>
      <p:ext uri="{BB962C8B-B14F-4D97-AF65-F5344CB8AC3E}">
        <p14:creationId xmlns:p14="http://schemas.microsoft.com/office/powerpoint/2010/main" val="646644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2100264"/>
            <a:ext cx="7949565" cy="4157662"/>
          </a:xfrm>
        </p:spPr>
        <p:txBody>
          <a:bodyPr>
            <a:noAutofit/>
          </a:bodyPr>
          <a:lstStyle/>
          <a:p>
            <a:pPr lvl="0"/>
            <a:r>
              <a:rPr lang="ka-GE" sz="2800" dirty="0" smtClean="0"/>
              <a:t>იზოლაციის გათვალისწინებული </a:t>
            </a:r>
            <a:r>
              <a:rPr lang="ka-GE" sz="2800" dirty="0"/>
              <a:t>პირობების არარსებობის შემთხვევაში, მიიღება გადაწყვეტილება პაციენტის საკარანტინე სასტუმროში გადაყვანის შესახებ</a:t>
            </a:r>
            <a:r>
              <a:rPr lang="ka-GE" sz="2800" dirty="0" smtClean="0"/>
              <a:t>.</a:t>
            </a:r>
          </a:p>
          <a:p>
            <a:pPr lvl="0"/>
            <a:r>
              <a:rPr lang="ka-GE" sz="2800" dirty="0" smtClean="0"/>
              <a:t> </a:t>
            </a:r>
            <a:r>
              <a:rPr lang="ka-GE" sz="2800" dirty="0"/>
              <a:t>ასეთ შემთხვევაში, ოჯახის ექიმი ატყობინებს 112-ს აღნიშნული პაციენტის თაობაზე, რომლის საფუძველზე 112 უზრუნველყოფს  სასწრაფო სამედიცინო სამსახურის </a:t>
            </a:r>
            <a:r>
              <a:rPr lang="ka-GE" sz="2800" dirty="0" smtClean="0"/>
              <a:t>ჩართულობას.</a:t>
            </a:r>
            <a:endParaRPr lang="ka-GE" sz="2800" dirty="0"/>
          </a:p>
        </p:txBody>
      </p:sp>
      <p:sp>
        <p:nvSpPr>
          <p:cNvPr id="2" name="TextBox 1"/>
          <p:cNvSpPr txBox="1"/>
          <p:nvPr/>
        </p:nvSpPr>
        <p:spPr>
          <a:xfrm>
            <a:off x="1248726" y="585787"/>
            <a:ext cx="7300913" cy="954107"/>
          </a:xfrm>
          <a:prstGeom prst="rect">
            <a:avLst/>
          </a:prstGeom>
          <a:noFill/>
        </p:spPr>
        <p:txBody>
          <a:bodyPr wrap="square" rtlCol="0">
            <a:spAutoFit/>
          </a:bodyPr>
          <a:lstStyle/>
          <a:p>
            <a:pPr algn="ctr"/>
            <a:r>
              <a:rPr lang="ka-GE" sz="2800" b="1" dirty="0" smtClean="0"/>
              <a:t>მინისტრის ბრძანება </a:t>
            </a:r>
            <a:r>
              <a:rPr lang="ka-GE" sz="2800" b="1" dirty="0"/>
              <a:t>№ </a:t>
            </a:r>
            <a:r>
              <a:rPr lang="ka-GE" sz="2800" b="1" dirty="0" smtClean="0"/>
              <a:t>01-494/</a:t>
            </a:r>
            <a:r>
              <a:rPr lang="ka-GE" sz="2800" dirty="0" smtClean="0"/>
              <a:t>ო (გაგრძელება)</a:t>
            </a:r>
            <a:endParaRPr lang="en-US" sz="2800" b="1" dirty="0"/>
          </a:p>
        </p:txBody>
      </p:sp>
    </p:spTree>
    <p:extLst>
      <p:ext uri="{BB962C8B-B14F-4D97-AF65-F5344CB8AC3E}">
        <p14:creationId xmlns:p14="http://schemas.microsoft.com/office/powerpoint/2010/main" val="1272624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39893"/>
            <a:ext cx="8458200" cy="4832331"/>
          </a:xfrm>
        </p:spPr>
        <p:txBody>
          <a:bodyPr>
            <a:noAutofit/>
          </a:bodyPr>
          <a:lstStyle/>
          <a:p>
            <a:pPr marL="0" indent="0">
              <a:buNone/>
            </a:pPr>
            <a:r>
              <a:rPr lang="ka-GE" sz="2800" b="1" dirty="0"/>
              <a:t>ბინაზე დატოვება/საკარანტინე სივრცეში გადაყვანა არ არის რეკომენდებული:</a:t>
            </a:r>
            <a:endParaRPr lang="en-US" sz="2800" dirty="0"/>
          </a:p>
          <a:p>
            <a:r>
              <a:rPr lang="ka-GE" sz="2800" dirty="0"/>
              <a:t>ა) პაციენტებისთვის, რომელთაც აქვთ რომელიმე </a:t>
            </a:r>
            <a:r>
              <a:rPr lang="ka-GE" sz="2800" b="1" dirty="0"/>
              <a:t>ქრონიკული დაავადება </a:t>
            </a:r>
            <a:r>
              <a:rPr lang="ka-GE" sz="2800" dirty="0"/>
              <a:t>(ჰიპერტენზია, შაქრიანი დიაბეტი, გულის კორონარული დაავადება, გულის უკმარისობა, ფილტვის ქრონიკული ობსტრუქციული დაავადება და ბრონქული ასთმა და სხვ. ექიმის გადაწყვეტილებით);</a:t>
            </a:r>
            <a:endParaRPr lang="en-US" sz="2800" dirty="0"/>
          </a:p>
          <a:p>
            <a:r>
              <a:rPr lang="ka-GE" sz="2800" dirty="0"/>
              <a:t>ბ) </a:t>
            </a:r>
            <a:r>
              <a:rPr lang="x-none" sz="2800" dirty="0"/>
              <a:t>პედიატრიული ასაკის პოპულაციისთვის </a:t>
            </a:r>
            <a:r>
              <a:rPr lang="x-none" sz="2800" b="1" dirty="0"/>
              <a:t>(</a:t>
            </a:r>
            <a:r>
              <a:rPr lang="ka-GE" sz="2800" b="1" dirty="0"/>
              <a:t>0-1 </a:t>
            </a:r>
            <a:r>
              <a:rPr lang="x-none" sz="2800" b="1" dirty="0"/>
              <a:t>წლამდე), ხანდაზმულებისთვის </a:t>
            </a:r>
            <a:r>
              <a:rPr lang="ka-GE" sz="2800" b="1" dirty="0"/>
              <a:t>(</a:t>
            </a:r>
            <a:r>
              <a:rPr lang="x-none" sz="2800" b="1" dirty="0"/>
              <a:t>65 </a:t>
            </a:r>
            <a:r>
              <a:rPr lang="ka-GE" sz="2800" b="1" dirty="0"/>
              <a:t>წელს ზემოთ)</a:t>
            </a:r>
            <a:r>
              <a:rPr lang="ka-GE" sz="2800" dirty="0"/>
              <a:t> (ექიმის გადაწყვეტილებით). </a:t>
            </a:r>
            <a:endParaRPr lang="en-US" sz="2800" dirty="0">
              <a:effectLst/>
            </a:endParaRPr>
          </a:p>
        </p:txBody>
      </p:sp>
      <p:sp>
        <p:nvSpPr>
          <p:cNvPr id="2" name="TextBox 1"/>
          <p:cNvSpPr txBox="1"/>
          <p:nvPr/>
        </p:nvSpPr>
        <p:spPr>
          <a:xfrm>
            <a:off x="1248726" y="585787"/>
            <a:ext cx="7300913" cy="954107"/>
          </a:xfrm>
          <a:prstGeom prst="rect">
            <a:avLst/>
          </a:prstGeom>
          <a:noFill/>
        </p:spPr>
        <p:txBody>
          <a:bodyPr wrap="square" rtlCol="0">
            <a:spAutoFit/>
          </a:bodyPr>
          <a:lstStyle/>
          <a:p>
            <a:pPr algn="ctr"/>
            <a:r>
              <a:rPr lang="ka-GE" sz="2800" b="1" dirty="0" smtClean="0"/>
              <a:t>მინისტრის ბრძანება </a:t>
            </a:r>
            <a:r>
              <a:rPr lang="ka-GE" sz="2800" b="1" dirty="0"/>
              <a:t>№ </a:t>
            </a:r>
            <a:r>
              <a:rPr lang="ka-GE" sz="2800" b="1" dirty="0" smtClean="0"/>
              <a:t>01-494/</a:t>
            </a:r>
            <a:r>
              <a:rPr lang="ka-GE" sz="2800" dirty="0" smtClean="0"/>
              <a:t>ო (გაგრძელება)</a:t>
            </a:r>
            <a:endParaRPr lang="en-US" sz="2800" b="1" dirty="0"/>
          </a:p>
        </p:txBody>
      </p:sp>
    </p:spTree>
    <p:extLst>
      <p:ext uri="{BB962C8B-B14F-4D97-AF65-F5344CB8AC3E}">
        <p14:creationId xmlns:p14="http://schemas.microsoft.com/office/powerpoint/2010/main" val="1594141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935" y="942975"/>
            <a:ext cx="7955280" cy="5449252"/>
          </a:xfrm>
        </p:spPr>
        <p:txBody>
          <a:bodyPr>
            <a:normAutofit/>
          </a:bodyPr>
          <a:lstStyle/>
          <a:p>
            <a:r>
              <a:rPr lang="ka-GE" sz="2400" dirty="0"/>
              <a:t>ისეთ სიტუაციებში, როდესაც ყველა შემთხვევის ჰოსპიტალიზაცია/იზოლაცია სამედიცინო დაწესებულებაში შეუძლებელია, პრიორიტეტულად ითვლება იმ პაციენტთა ჰოსპიტალიზაცია, რომელთაც </a:t>
            </a:r>
            <a:r>
              <a:rPr lang="ka-GE" sz="2400" b="1" dirty="0"/>
              <a:t>არასასურველი გამოსავლის მომატებული რისკი აღენიშნებათ</a:t>
            </a:r>
            <a:r>
              <a:rPr lang="ka-GE" sz="2400" dirty="0"/>
              <a:t>: </a:t>
            </a:r>
            <a:endParaRPr lang="ka-GE" sz="2400" dirty="0" smtClean="0"/>
          </a:p>
          <a:p>
            <a:pPr lvl="1"/>
            <a:r>
              <a:rPr lang="ka-GE" sz="2400" dirty="0" smtClean="0"/>
              <a:t>მძიმე </a:t>
            </a:r>
            <a:r>
              <a:rPr lang="ka-GE" sz="2400" dirty="0"/>
              <a:t>ან კრიტიკული პაციენტები, </a:t>
            </a:r>
            <a:endParaRPr lang="ka-GE" sz="2400" dirty="0" smtClean="0"/>
          </a:p>
          <a:p>
            <a:pPr lvl="1"/>
            <a:r>
              <a:rPr lang="ka-GE" sz="2400" dirty="0" smtClean="0"/>
              <a:t>ასევე</a:t>
            </a:r>
            <a:r>
              <a:rPr lang="ka-GE" sz="2400" dirty="0"/>
              <a:t>, მსუბუქი დაავადების შემთხვევები არასასურველი გამოსავლის მომატებული </a:t>
            </a:r>
            <a:r>
              <a:rPr lang="ka-GE" sz="2400" dirty="0" smtClean="0"/>
              <a:t>რისკით: ასაკი </a:t>
            </a:r>
            <a:r>
              <a:rPr lang="ka-GE" sz="2400" dirty="0"/>
              <a:t>&gt;60 წელზე, თანმხლები დაავადებები, მაგალითად გულ-სისხლძარღვთა ქრონიკული დაავადება, ფილტვების ქრონიკული დაავადება, დიაბეტი, ავთვისებიანი სიმსივნე, თირკმლისა და ღვიძლის დაავადებები</a:t>
            </a:r>
            <a:r>
              <a:rPr lang="en-US" sz="2400" dirty="0"/>
              <a:t>, </a:t>
            </a:r>
            <a:r>
              <a:rPr lang="ka-GE" sz="2400" dirty="0"/>
              <a:t>სიმსუქნე [სმი≥30კგ/მ</a:t>
            </a:r>
            <a:r>
              <a:rPr lang="ka-GE" sz="2400" baseline="30000" dirty="0"/>
              <a:t>2</a:t>
            </a:r>
            <a:r>
              <a:rPr lang="ka-GE" sz="2400" dirty="0"/>
              <a:t>], ნიკოტინდამოკიდებულება, </a:t>
            </a:r>
            <a:r>
              <a:rPr lang="ka-GE" sz="2400" dirty="0" smtClean="0"/>
              <a:t>ორსულობა</a:t>
            </a:r>
            <a:r>
              <a:rPr lang="ka-GE" dirty="0" smtClean="0"/>
              <a:t>.</a:t>
            </a:r>
            <a:endParaRPr lang="en-US" dirty="0"/>
          </a:p>
        </p:txBody>
      </p:sp>
    </p:spTree>
    <p:extLst>
      <p:ext uri="{BB962C8B-B14F-4D97-AF65-F5344CB8AC3E}">
        <p14:creationId xmlns:p14="http://schemas.microsoft.com/office/powerpoint/2010/main" val="622207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14450"/>
            <a:ext cx="7949565" cy="4949190"/>
          </a:xfrm>
        </p:spPr>
        <p:txBody>
          <a:bodyPr/>
          <a:lstStyle/>
          <a:p>
            <a:pPr lvl="0">
              <a:lnSpc>
                <a:spcPct val="100000"/>
              </a:lnSpc>
            </a:pPr>
            <a:r>
              <a:rPr lang="ka-GE" dirty="0" smtClean="0"/>
              <a:t>პაციენტებში მხოლოდ მსუბუქი სიმპტომებით, გასათვალისწინებელია ბინაზე მკურნალობის შესაძლებლობა, თუ მათზე მზრუნველობა განხორციელდება ოჯახის წევრების მიერ, ინფექციის პრევენციისა და კონტროლის სათანადო ზომების დაცვით</a:t>
            </a:r>
            <a:r>
              <a:rPr lang="en-US" dirty="0" smtClean="0"/>
              <a:t>;</a:t>
            </a:r>
          </a:p>
          <a:p>
            <a:pPr marL="0" lvl="0" indent="0">
              <a:lnSpc>
                <a:spcPct val="100000"/>
              </a:lnSpc>
              <a:buNone/>
            </a:pPr>
            <a:r>
              <a:rPr lang="ka-GE" dirty="0" smtClean="0"/>
              <a:t> </a:t>
            </a:r>
          </a:p>
          <a:p>
            <a:pPr>
              <a:lnSpc>
                <a:spcPct val="100000"/>
              </a:lnSpc>
            </a:pPr>
            <a:r>
              <a:rPr lang="ka-GE" dirty="0" smtClean="0"/>
              <a:t>ბინაზე მკურნალობის შესახებ გადაწყვეტილების მიღება, რეკომენდებულია, ფრთხილი კლინიკური განსჯისა და პაციენტის საცხოვრებელი სახლის პირობების დეტალური შეფასების საფუძველზე. ამ ტიპის შეფასება, რეკომენდებულია, განახორციელოს საზოგადოებრივი ჯანდაცვის შესაბამისმა პერსონალმა </a:t>
            </a:r>
            <a:endParaRPr lang="ka-GE" dirty="0"/>
          </a:p>
        </p:txBody>
      </p:sp>
    </p:spTree>
    <p:extLst>
      <p:ext uri="{BB962C8B-B14F-4D97-AF65-F5344CB8AC3E}">
        <p14:creationId xmlns:p14="http://schemas.microsoft.com/office/powerpoint/2010/main" val="4269755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814388"/>
            <a:ext cx="8115301" cy="5449252"/>
          </a:xfrm>
        </p:spPr>
        <p:txBody>
          <a:bodyPr>
            <a:noAutofit/>
          </a:bodyPr>
          <a:lstStyle/>
          <a:p>
            <a:pPr lvl="0">
              <a:lnSpc>
                <a:spcPct val="100000"/>
              </a:lnSpc>
            </a:pPr>
            <a:r>
              <a:rPr lang="ka-GE" sz="2800" dirty="0" smtClean="0"/>
              <a:t>პაციენტის ბინაზე დატოვების გადაწყვეტილების მიღებისას, </a:t>
            </a:r>
            <a:r>
              <a:rPr lang="ka-GE" sz="2800" dirty="0"/>
              <a:t>გასათვალისწინებელია ის ფაქტი, რომ COVID-19 ინფექცია ასოცირებულია სხვადასხვა ხარისხის კოაგულოპათიურ გამოვლინებებთან</a:t>
            </a:r>
            <a:r>
              <a:rPr lang="ka-GE" sz="2800" dirty="0" smtClean="0"/>
              <a:t>.</a:t>
            </a:r>
          </a:p>
          <a:p>
            <a:pPr lvl="0">
              <a:lnSpc>
                <a:spcPct val="100000"/>
              </a:lnSpc>
            </a:pPr>
            <a:r>
              <a:rPr lang="ka-GE" sz="2800" dirty="0" smtClean="0"/>
              <a:t>კოაგულოპათიური </a:t>
            </a:r>
            <a:r>
              <a:rPr lang="ka-GE" sz="2800" dirty="0"/>
              <a:t>მდგომარეობა საწყის სტადიაზე უხშირესად ხასიათდება  D-დიმერის და ფიბრინოგენის დონის მატებით, თუმცა შესაძლებელია, ადგილი ჰქონდეს პროთრომბინის დროის, პარციალური თრომბოპლასტინის დროის და თრომბოციტების რაოდენობის ცვლილებასაც. </a:t>
            </a:r>
            <a:endParaRPr lang="ka-GE" sz="2800" dirty="0"/>
          </a:p>
        </p:txBody>
      </p:sp>
    </p:spTree>
    <p:extLst>
      <p:ext uri="{BB962C8B-B14F-4D97-AF65-F5344CB8AC3E}">
        <p14:creationId xmlns:p14="http://schemas.microsoft.com/office/powerpoint/2010/main" val="84445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4" y="885828"/>
            <a:ext cx="8658224" cy="5872162"/>
          </a:xfrm>
        </p:spPr>
        <p:txBody>
          <a:bodyPr>
            <a:noAutofit/>
          </a:bodyPr>
          <a:lstStyle/>
          <a:p>
            <a:pPr lvl="0"/>
            <a:r>
              <a:rPr lang="en-US" sz="2100" dirty="0"/>
              <a:t> </a:t>
            </a:r>
            <a:r>
              <a:rPr lang="ka-GE" sz="2100" dirty="0"/>
              <a:t>თრომბოემბოლიური გართულებების რისკის შემცირების მიზნით, ბინაზე პაციენტის მკურნალობის გადაწყვეტილების მიღებისას, რეკომენდებულია განსაკუთრებული ყურადღება მიექცეს ვენური თრომბოემბოლიზმის ისეთი რისკფაქტორების გამოკითხვას, როგორიცაა:</a:t>
            </a:r>
            <a:endParaRPr lang="en-US" sz="2100" dirty="0"/>
          </a:p>
          <a:p>
            <a:pPr lvl="0"/>
            <a:r>
              <a:rPr lang="ka-GE" sz="2100" dirty="0"/>
              <a:t>მოტეხილობა ბოლო 2 კვირის განმავლობაში;</a:t>
            </a:r>
            <a:endParaRPr lang="en-US" sz="2100" dirty="0"/>
          </a:p>
          <a:p>
            <a:pPr lvl="0"/>
            <a:r>
              <a:rPr lang="ka-GE" sz="2100" dirty="0"/>
              <a:t>ორთოპედიული ქირურგიული ჩარევა ბოლო 2 კვირის განმავლობაში;</a:t>
            </a:r>
            <a:endParaRPr lang="en-US" sz="2100" dirty="0"/>
          </a:p>
          <a:p>
            <a:pPr lvl="0"/>
            <a:r>
              <a:rPr lang="ka-GE" sz="2100" dirty="0"/>
              <a:t>ორალური კონტრაცეპციული საშუალებების ან ჰორმონჩანაცვლებითი თერაპიის გამოყენება;</a:t>
            </a:r>
            <a:endParaRPr lang="en-US" sz="2100" dirty="0"/>
          </a:p>
          <a:p>
            <a:pPr lvl="0"/>
            <a:r>
              <a:rPr lang="ka-GE" sz="2100" dirty="0"/>
              <a:t>ორსულობა და მშობიარობის შემდგომი პერიოდი;</a:t>
            </a:r>
            <a:endParaRPr lang="en-US" sz="2100" dirty="0"/>
          </a:p>
          <a:p>
            <a:pPr lvl="0"/>
            <a:r>
              <a:rPr lang="ka-GE" sz="2100" dirty="0"/>
              <a:t>ანამნეზში ვენური თრომბოემბოლიზმი;</a:t>
            </a:r>
            <a:endParaRPr lang="en-US" sz="2100" dirty="0"/>
          </a:p>
          <a:p>
            <a:pPr lvl="0"/>
            <a:r>
              <a:rPr lang="ka-GE" sz="2100" dirty="0"/>
              <a:t>ასაკი &gt;75 წელზე;</a:t>
            </a:r>
            <a:endParaRPr lang="en-US" sz="2100" dirty="0"/>
          </a:p>
          <a:p>
            <a:pPr lvl="0"/>
            <a:r>
              <a:rPr lang="ka-GE" sz="2100" dirty="0"/>
              <a:t>წოლითი რეჟიმი</a:t>
            </a:r>
            <a:r>
              <a:rPr lang="en-US" sz="2100" dirty="0"/>
              <a:t> (&gt; </a:t>
            </a:r>
            <a:r>
              <a:rPr lang="ka-GE" sz="2100" dirty="0"/>
              <a:t>3 დღეზე</a:t>
            </a:r>
            <a:r>
              <a:rPr lang="en-US" sz="2100" dirty="0"/>
              <a:t>)</a:t>
            </a:r>
            <a:r>
              <a:rPr lang="ka-GE" sz="2100" dirty="0"/>
              <a:t>;</a:t>
            </a:r>
            <a:endParaRPr lang="en-US" sz="2100" dirty="0"/>
          </a:p>
          <a:p>
            <a:pPr lvl="0"/>
            <a:r>
              <a:rPr lang="ka-GE" sz="2100" dirty="0"/>
              <a:t>ხანგრძლივი მოგზაუობა;</a:t>
            </a:r>
            <a:endParaRPr lang="en-US" sz="2100" dirty="0"/>
          </a:p>
          <a:p>
            <a:r>
              <a:rPr lang="ka-GE" sz="2100" dirty="0"/>
              <a:t>მეტაბოლური სინდრომი.</a:t>
            </a:r>
            <a:r>
              <a:rPr lang="en-US" sz="2100" dirty="0"/>
              <a:t> </a:t>
            </a:r>
            <a:r>
              <a:rPr lang="ka-GE" sz="2100" dirty="0" smtClean="0"/>
              <a:t> </a:t>
            </a:r>
            <a:endParaRPr lang="ka-GE" sz="2100" dirty="0"/>
          </a:p>
        </p:txBody>
      </p:sp>
    </p:spTree>
    <p:extLst>
      <p:ext uri="{BB962C8B-B14F-4D97-AF65-F5344CB8AC3E}">
        <p14:creationId xmlns:p14="http://schemas.microsoft.com/office/powerpoint/2010/main" val="315452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3" y="1000128"/>
            <a:ext cx="8658224" cy="5357810"/>
          </a:xfrm>
        </p:spPr>
        <p:txBody>
          <a:bodyPr>
            <a:noAutofit/>
          </a:bodyPr>
          <a:lstStyle/>
          <a:p>
            <a:pPr lvl="0"/>
            <a:r>
              <a:rPr lang="ka-GE" sz="2800" dirty="0"/>
              <a:t>COVID-19 მსუბუქი, არაჰოსპიტალიზებული პაციენტების შემთხვევაში, ანტიკოაგულანტების და ანტიაგრეგანტების რუტინული გამოყენება ვენური თრომბოემბოლიზმის პრევენციის მიზნით, რეკომენდებული არ არის, თუ სახეზე არ გვაქვს სხვა ჩვენებები. </a:t>
            </a:r>
            <a:endParaRPr lang="ka-GE" sz="2800" dirty="0" smtClean="0"/>
          </a:p>
          <a:p>
            <a:pPr lvl="0"/>
            <a:r>
              <a:rPr lang="ka-GE" sz="2800" dirty="0"/>
              <a:t>ვენური თრომბოემბოლიზმის განვითარების მომატებული რისკის მქონე პაციენტის ბინაზე დატოვების შემთხვევაში, მათი მდგომარეობის მონიტორინგი უნდა განხორციელდეს სპეციალისტთან (კარდიოლოგი, ანგიოლოგი) კონსულტაციისა და უფრო ხშირი მეთვალყურეობის პირობებში.</a:t>
            </a:r>
            <a:endParaRPr lang="ka-GE" sz="2800" dirty="0"/>
          </a:p>
        </p:txBody>
      </p:sp>
    </p:spTree>
    <p:extLst>
      <p:ext uri="{BB962C8B-B14F-4D97-AF65-F5344CB8AC3E}">
        <p14:creationId xmlns:p14="http://schemas.microsoft.com/office/powerpoint/2010/main" val="3184122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14450"/>
            <a:ext cx="7949565" cy="4949190"/>
          </a:xfrm>
        </p:spPr>
        <p:txBody>
          <a:bodyPr>
            <a:normAutofit/>
          </a:bodyPr>
          <a:lstStyle/>
          <a:p>
            <a:pPr lvl="0"/>
            <a:r>
              <a:rPr lang="ka-GE" sz="2400" dirty="0"/>
              <a:t>ტრენირებულმა პერსონალმა უნდა შეაფასოს, რამდენად შეძლებენ პაციენტი და მისი ოჯახის წევრები იმ რეკომენდაციების შესრულებას, რომლებიც ბინაზე იზოლაციის აუცილებელი </a:t>
            </a:r>
            <a:r>
              <a:rPr lang="ka-GE" sz="2400" dirty="0" smtClean="0"/>
              <a:t>ნაწილია</a:t>
            </a:r>
            <a:r>
              <a:rPr lang="en-US" sz="2400" dirty="0" smtClean="0"/>
              <a:t>:</a:t>
            </a:r>
          </a:p>
          <a:p>
            <a:pPr lvl="1">
              <a:buClr>
                <a:schemeClr val="accent1"/>
              </a:buClr>
              <a:buFont typeface="Wingdings" panose="05000000000000000000" pitchFamily="2" charset="2"/>
              <a:buChar char="§"/>
            </a:pPr>
            <a:r>
              <a:rPr lang="ka-GE" sz="2400" dirty="0" smtClean="0"/>
              <a:t>მაგალითად</a:t>
            </a:r>
            <a:r>
              <a:rPr lang="ka-GE" sz="2400" dirty="0"/>
              <a:t>, ხელების ჰიგიენა, რესპირაციული ჰიგიენა, სათავსოების დასუფთავება, გადაადგილების შეზღუდვა სახლში და </a:t>
            </a:r>
            <a:r>
              <a:rPr lang="ka-GE" sz="2400" dirty="0" smtClean="0"/>
              <a:t>გარეთ</a:t>
            </a:r>
            <a:r>
              <a:rPr lang="en-US" sz="2400" dirty="0" smtClean="0"/>
              <a:t>;</a:t>
            </a:r>
            <a:r>
              <a:rPr lang="ka-GE" sz="2400" dirty="0" smtClean="0"/>
              <a:t> </a:t>
            </a:r>
            <a:endParaRPr lang="en-US" sz="2400" dirty="0" smtClean="0"/>
          </a:p>
          <a:p>
            <a:r>
              <a:rPr lang="ka-GE" sz="2400" dirty="0" smtClean="0"/>
              <a:t>აგრეთვე</a:t>
            </a:r>
            <a:r>
              <a:rPr lang="ka-GE" sz="2400" dirty="0"/>
              <a:t>, უსაფრთხოების წესების </a:t>
            </a:r>
            <a:r>
              <a:rPr lang="ka-GE" sz="2400" dirty="0" smtClean="0"/>
              <a:t>დაცვას</a:t>
            </a:r>
            <a:r>
              <a:rPr lang="en-US" sz="2400" dirty="0" smtClean="0"/>
              <a:t>:</a:t>
            </a:r>
            <a:r>
              <a:rPr lang="ka-GE" sz="2400" dirty="0" smtClean="0"/>
              <a:t> </a:t>
            </a:r>
            <a:endParaRPr lang="en-US" sz="2400" dirty="0" smtClean="0"/>
          </a:p>
          <a:p>
            <a:pPr lvl="1">
              <a:buClr>
                <a:schemeClr val="accent2">
                  <a:lumMod val="60000"/>
                  <a:lumOff val="40000"/>
                </a:schemeClr>
              </a:buClr>
              <a:buFont typeface="Wingdings" panose="05000000000000000000" pitchFamily="2" charset="2"/>
              <a:buChar char="§"/>
            </a:pPr>
            <a:r>
              <a:rPr lang="ka-GE" sz="2400" dirty="0"/>
              <a:t>მაგალითად, ალკოჰოლის საფუძველზე დამზადებული ხელების სანიტაიზერის შემთხვევით დალევის, ან ხანძარსაშიში ვითარების შექმნის შემთხვევაში. </a:t>
            </a:r>
            <a:endParaRPr lang="en-US" sz="2400" dirty="0"/>
          </a:p>
        </p:txBody>
      </p:sp>
    </p:spTree>
    <p:extLst>
      <p:ext uri="{BB962C8B-B14F-4D97-AF65-F5344CB8AC3E}">
        <p14:creationId xmlns:p14="http://schemas.microsoft.com/office/powerpoint/2010/main" val="1264680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14450"/>
            <a:ext cx="7949565" cy="4949190"/>
          </a:xfrm>
        </p:spPr>
        <p:txBody>
          <a:bodyPr>
            <a:normAutofit/>
          </a:bodyPr>
          <a:lstStyle/>
          <a:p>
            <a:pPr lvl="0"/>
            <a:r>
              <a:rPr lang="ka-GE" sz="2400" dirty="0" smtClean="0"/>
              <a:t>ბინაზე მკურნალობის პერიოდში, მანამ სანამ პაციენტის სიმპტომები სრულად არ ალაგდება, რეკომენდებულია უწყვეტი კომუნიკაცია პაციენტს, სამედიცინო პერსონალსა და საზჯანდაცვის წარმომადგენლებს შორის.</a:t>
            </a:r>
          </a:p>
          <a:p>
            <a:pPr lvl="0"/>
            <a:r>
              <a:rPr lang="ka-GE" sz="2400" dirty="0" smtClean="0"/>
              <a:t>პაციენტებს და ოჯახის წევრებს უნდა მიეცეთ რჩევები, პერსონალური ჰიგიენის წესების შესახებ.</a:t>
            </a:r>
          </a:p>
          <a:p>
            <a:pPr lvl="0"/>
            <a:r>
              <a:rPr lang="ka-GE" sz="2400" dirty="0" smtClean="0"/>
              <a:t>შესაძლო COVID-19-თან ურთიერთობაში მყოფი პირები, მათ შორის, სამედიცინო პერსონალი, ითვლება კონტაქტებად და რეკომენდებულია, მათ ჯანმრთელობაზე დაკვირვება ბოლო კონტაქტიდან 14 დღის მანძილზე.</a:t>
            </a:r>
            <a:endParaRPr lang="ka-GE" sz="2400" dirty="0"/>
          </a:p>
        </p:txBody>
      </p:sp>
    </p:spTree>
    <p:extLst>
      <p:ext uri="{BB962C8B-B14F-4D97-AF65-F5344CB8AC3E}">
        <p14:creationId xmlns:p14="http://schemas.microsoft.com/office/powerpoint/2010/main" val="40191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82263"/>
            <a:ext cx="6447501" cy="796529"/>
          </a:xfrm>
        </p:spPr>
        <p:txBody>
          <a:bodyPr>
            <a:normAutofit fontScale="90000"/>
          </a:bodyPr>
          <a:lstStyle/>
          <a:p>
            <a:r>
              <a:rPr lang="ka-GE" dirty="0" smtClean="0"/>
              <a:t>რეკომენდაციები პირველადი ჯანდაცვისთვის</a:t>
            </a:r>
            <a:endParaRPr lang="en-US" dirty="0"/>
          </a:p>
        </p:txBody>
      </p:sp>
      <p:sp>
        <p:nvSpPr>
          <p:cNvPr id="3" name="Content Placeholder 2"/>
          <p:cNvSpPr>
            <a:spLocks noGrp="1"/>
          </p:cNvSpPr>
          <p:nvPr>
            <p:ph idx="1"/>
          </p:nvPr>
        </p:nvSpPr>
        <p:spPr>
          <a:xfrm>
            <a:off x="614364" y="2100263"/>
            <a:ext cx="6841202" cy="3986213"/>
          </a:xfrm>
        </p:spPr>
        <p:txBody>
          <a:bodyPr>
            <a:noAutofit/>
          </a:bodyPr>
          <a:lstStyle/>
          <a:p>
            <a:r>
              <a:rPr lang="ka-GE" dirty="0" smtClean="0"/>
              <a:t>პერსონალისთვის</a:t>
            </a:r>
            <a:r>
              <a:rPr lang="ka-GE" dirty="0"/>
              <a:t>, COVID-19 გაზრდილი რისკის პირობებში, მუშაობის მთავარი ამოცანაა - სოციალური დისტანცირება და მაღალი რისკის მქონე პაციენტების/მოწყვლადი ფენების დაცვა COVID-19 -ის მწვავე გართულებებისგან.</a:t>
            </a:r>
            <a:endParaRPr lang="en-US" dirty="0"/>
          </a:p>
          <a:p>
            <a:r>
              <a:rPr lang="ka-GE" dirty="0" smtClean="0"/>
              <a:t>პერსონალი</a:t>
            </a:r>
            <a:r>
              <a:rPr lang="ka-GE" dirty="0"/>
              <a:t>, რომელსაც უწევს მუშაობა აღნიშნულ პირობებში, უნდა მოერიდოს პაციენტთან პირისპირ კონტაქტს, მიუხედავად იმისა, აქვს მას ეჭვი COVID-19 -ის შემთხვევაზე  თუ არა.  </a:t>
            </a:r>
            <a:endParaRPr lang="en-US" dirty="0"/>
          </a:p>
          <a:p>
            <a:r>
              <a:rPr lang="ka-GE" dirty="0" smtClean="0"/>
              <a:t>აღნიშნულ </a:t>
            </a:r>
            <a:r>
              <a:rPr lang="ka-GE" dirty="0"/>
              <a:t>პირობებში პირველადი ჯანდაცვის პერსონალისთვის, პრიორიტეტულად ითვლება დისტანციური მუშაობა.</a:t>
            </a:r>
            <a:endParaRPr lang="en-US" dirty="0"/>
          </a:p>
          <a:p>
            <a:pPr marL="0" indent="0">
              <a:buNone/>
            </a:pPr>
            <a:endParaRPr lang="en-US" dirty="0"/>
          </a:p>
        </p:txBody>
      </p:sp>
    </p:spTree>
    <p:extLst>
      <p:ext uri="{BB962C8B-B14F-4D97-AF65-F5344CB8AC3E}">
        <p14:creationId xmlns:p14="http://schemas.microsoft.com/office/powerpoint/2010/main" val="1965205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914400"/>
            <a:ext cx="8686800" cy="5543550"/>
          </a:xfrm>
        </p:spPr>
        <p:txBody>
          <a:bodyPr>
            <a:noAutofit/>
          </a:bodyPr>
          <a:lstStyle/>
          <a:p>
            <a:pPr lvl="0"/>
            <a:r>
              <a:rPr lang="ka-GE" sz="2600" dirty="0" smtClean="0"/>
              <a:t>პაციენტებთან, რომელთა შემთხვევაშიც ექიმს აქვს შეშფოთების გონივრული მიზეზი, პირველი მეთვალყურეობის ვიზიტის განხორციელება რეკომენდებულია სიმპტომების დაწყებიდან 24 საათში. ასეთებია:</a:t>
            </a:r>
          </a:p>
          <a:p>
            <a:pPr lvl="1"/>
            <a:r>
              <a:rPr lang="ka-GE" sz="2600" dirty="0" smtClean="0"/>
              <a:t>ნებისმიერი პაციენტი საშუალოდ გამოხატული ქოშინით საწყისი კლინიკური შეფასებისას;</a:t>
            </a:r>
          </a:p>
          <a:p>
            <a:pPr lvl="1"/>
            <a:r>
              <a:rPr lang="ka-GE" sz="2600" dirty="0" smtClean="0"/>
              <a:t>პაციენტები, რომლებიც წარმოადგენენ ჰოსპიტალიზაციის კანდიდატებს, მაგრამ ვერ ხერხდება მათი საავადმყოფოში გადაყვანა შეზღუდული ჰოსპიტალური რესურსის თუ სხვა მიზეზის გამო;</a:t>
            </a:r>
          </a:p>
          <a:p>
            <a:pPr lvl="1"/>
            <a:r>
              <a:rPr lang="ka-GE" sz="2600" dirty="0" smtClean="0"/>
              <a:t>პაციენტები, რომელთა მიმართაც არსებობს ეჭვი, რომ სათანადოდ ვერ ამოიცნობენ დაავადების გაუარესების სიმპტომებს.</a:t>
            </a:r>
            <a:endParaRPr lang="ka-GE" sz="2600" dirty="0"/>
          </a:p>
        </p:txBody>
      </p:sp>
    </p:spTree>
    <p:extLst>
      <p:ext uri="{BB962C8B-B14F-4D97-AF65-F5344CB8AC3E}">
        <p14:creationId xmlns:p14="http://schemas.microsoft.com/office/powerpoint/2010/main" val="3684885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914400"/>
            <a:ext cx="8686800" cy="5543550"/>
          </a:xfrm>
        </p:spPr>
        <p:txBody>
          <a:bodyPr>
            <a:noAutofit/>
          </a:bodyPr>
          <a:lstStyle/>
          <a:p>
            <a:pPr lvl="0"/>
            <a:endParaRPr lang="ka-GE" sz="2800" dirty="0" smtClean="0"/>
          </a:p>
          <a:p>
            <a:pPr lvl="0"/>
            <a:r>
              <a:rPr lang="ka-GE" sz="2800" dirty="0" smtClean="0"/>
              <a:t>ზემოთ </a:t>
            </a:r>
            <a:r>
              <a:rPr lang="ka-GE" sz="2800" dirty="0"/>
              <a:t>ჩამოთვლილ შემთხვევებში, პაციენტზე დისტანციური მეთვალყურეობის ვიზიტები შესაძლოა განხორციელდეს დღეგამოშვებით, თუ მათი კლინიკური მდგომარეობა რჩება </a:t>
            </a:r>
            <a:r>
              <a:rPr lang="ka-GE" sz="2800" dirty="0" smtClean="0"/>
              <a:t>სტაბილური.</a:t>
            </a:r>
          </a:p>
          <a:p>
            <a:pPr lvl="0"/>
            <a:r>
              <a:rPr lang="ka-GE" sz="2800" dirty="0" smtClean="0"/>
              <a:t>პაციენტთა უმრავლესობისთვის (სადაც არ გვაქვს გაუარესების რისკ-ფაქტორები), ონლაინ მეთვალყურეობის ვიზიტების განხორციელება რეკომენდებულია დაავადების კლინიკური გამოვლინებიდან მე-4, მე-7 და მე-10 დღეს. </a:t>
            </a:r>
            <a:endParaRPr lang="ka-GE" sz="2600" dirty="0"/>
          </a:p>
        </p:txBody>
      </p:sp>
    </p:spTree>
    <p:extLst>
      <p:ext uri="{BB962C8B-B14F-4D97-AF65-F5344CB8AC3E}">
        <p14:creationId xmlns:p14="http://schemas.microsoft.com/office/powerpoint/2010/main" val="2560929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957263"/>
            <a:ext cx="8101012" cy="5486399"/>
          </a:xfrm>
        </p:spPr>
        <p:txBody>
          <a:bodyPr>
            <a:noAutofit/>
          </a:bodyPr>
          <a:lstStyle/>
          <a:p>
            <a:pPr lvl="0">
              <a:lnSpc>
                <a:spcPct val="100000"/>
              </a:lnSpc>
            </a:pPr>
            <a:r>
              <a:rPr lang="ka-GE" dirty="0"/>
              <a:t>მჭიდრო კონტაქტად ითვლება პირი, რომელიც პაციენტის სიმპტომების გამოვლინებამდე 2 დღით ადრე ან გამოვლინდებიდან 14 დღის განმავლობაში:</a:t>
            </a:r>
            <a:endParaRPr lang="en-US" dirty="0"/>
          </a:p>
          <a:p>
            <a:pPr lvl="1">
              <a:buClr>
                <a:schemeClr val="accent2">
                  <a:lumMod val="60000"/>
                  <a:lumOff val="40000"/>
                </a:schemeClr>
              </a:buClr>
              <a:buFont typeface="Wingdings" panose="05000000000000000000" pitchFamily="2" charset="2"/>
              <a:buChar char="§"/>
            </a:pPr>
            <a:r>
              <a:rPr lang="ka-GE" sz="2200" dirty="0"/>
              <a:t>იმყოფებოდა პირისპირ კონტაქტში</a:t>
            </a:r>
            <a:r>
              <a:rPr lang="en-US" sz="2200" dirty="0"/>
              <a:t> COVID-19 </a:t>
            </a:r>
            <a:r>
              <a:rPr lang="ka-GE" sz="2200" dirty="0"/>
              <a:t>პაციენტთან 1 მეტრის მანძილზე &gt; 15 წთ-ის განმავლობაში;</a:t>
            </a:r>
            <a:r>
              <a:rPr lang="en-US" sz="2200" dirty="0"/>
              <a:t> </a:t>
            </a:r>
          </a:p>
          <a:p>
            <a:pPr lvl="1">
              <a:buClr>
                <a:schemeClr val="accent2">
                  <a:lumMod val="60000"/>
                  <a:lumOff val="40000"/>
                </a:schemeClr>
              </a:buClr>
              <a:buFont typeface="Wingdings" panose="05000000000000000000" pitchFamily="2" charset="2"/>
              <a:buChar char="§"/>
            </a:pPr>
            <a:r>
              <a:rPr lang="ka-GE" sz="2200" dirty="0"/>
              <a:t>აწარმოებდა </a:t>
            </a:r>
            <a:r>
              <a:rPr lang="en-US" sz="2200" dirty="0"/>
              <a:t>COVID-19 </a:t>
            </a:r>
            <a:r>
              <a:rPr lang="ka-GE" sz="2200" dirty="0"/>
              <a:t>პაციენტის უშუალო მოვლას პერსონალური დაცვის საშუალებების გარეშე;</a:t>
            </a:r>
            <a:endParaRPr lang="en-US" sz="2200" dirty="0"/>
          </a:p>
          <a:p>
            <a:pPr lvl="1">
              <a:buClr>
                <a:schemeClr val="accent2">
                  <a:lumMod val="60000"/>
                  <a:lumOff val="40000"/>
                </a:schemeClr>
              </a:buClr>
              <a:buFont typeface="Wingdings" panose="05000000000000000000" pitchFamily="2" charset="2"/>
              <a:buChar char="§"/>
            </a:pPr>
            <a:r>
              <a:rPr lang="ka-GE" sz="2200" dirty="0"/>
              <a:t>იმყოფებოდა იმავე დახურულ სივრცეში, რომელიშიც </a:t>
            </a:r>
            <a:r>
              <a:rPr lang="en-US" sz="2200" dirty="0"/>
              <a:t>COVID-19 </a:t>
            </a:r>
            <a:r>
              <a:rPr lang="ka-GE" sz="2200" dirty="0"/>
              <a:t>პაციენტი (მათ შორის, სამსახური, სკოლა ან სახლი, ან თავშეყრის იგივე ადგილი) დროის გარკვეულ პერიოდში;</a:t>
            </a:r>
            <a:endParaRPr lang="en-US" sz="2200" dirty="0"/>
          </a:p>
          <a:p>
            <a:pPr lvl="1">
              <a:buClr>
                <a:schemeClr val="accent2">
                  <a:lumMod val="60000"/>
                  <a:lumOff val="40000"/>
                </a:schemeClr>
              </a:buClr>
              <a:buFont typeface="Wingdings" panose="05000000000000000000" pitchFamily="2" charset="2"/>
              <a:buChar char="§"/>
            </a:pPr>
            <a:r>
              <a:rPr lang="ka-GE" sz="2200" dirty="0"/>
              <a:t>მოგზაურობდა </a:t>
            </a:r>
            <a:r>
              <a:rPr lang="en-US" sz="2200" dirty="0"/>
              <a:t>COVID-19 </a:t>
            </a:r>
            <a:r>
              <a:rPr lang="ka-GE" sz="2200" dirty="0"/>
              <a:t>პაციენტთან ერთად მჭიდრო კონტაქტში (1მ-ზე ახლო მანძილზე) ტრანსპორტის ნებისმიერი სახეობით;</a:t>
            </a:r>
            <a:endParaRPr lang="en-US" sz="2200" dirty="0"/>
          </a:p>
          <a:p>
            <a:pPr lvl="1">
              <a:buClr>
                <a:schemeClr val="accent2">
                  <a:lumMod val="60000"/>
                  <a:lumOff val="40000"/>
                </a:schemeClr>
              </a:buClr>
              <a:buFont typeface="Wingdings" panose="05000000000000000000" pitchFamily="2" charset="2"/>
              <a:buChar char="§"/>
            </a:pPr>
            <a:r>
              <a:rPr lang="ka-GE" sz="2200" dirty="0"/>
              <a:t>სხვა სიტუაციები, რომლებიც მიჩნეულია სარისკოდ, ადგილობრივი მითითებების შესაბამისად.</a:t>
            </a:r>
          </a:p>
        </p:txBody>
      </p:sp>
    </p:spTree>
    <p:extLst>
      <p:ext uri="{BB962C8B-B14F-4D97-AF65-F5344CB8AC3E}">
        <p14:creationId xmlns:p14="http://schemas.microsoft.com/office/powerpoint/2010/main" val="2190553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ka-GE" sz="2600" dirty="0"/>
              <a:t>რეკომენდებულია, კონტაქტირებული პირების ჯანმრთელობის მდგომარეობის რეგულარული დისტანციური მონიტორინგი</a:t>
            </a:r>
            <a:r>
              <a:rPr lang="ka-GE" sz="2600" dirty="0" smtClean="0"/>
              <a:t>;</a:t>
            </a:r>
            <a:endParaRPr lang="en-US" sz="2600" dirty="0" smtClean="0"/>
          </a:p>
          <a:p>
            <a:pPr>
              <a:lnSpc>
                <a:spcPct val="100000"/>
              </a:lnSpc>
            </a:pPr>
            <a:endParaRPr lang="en-US" sz="2600" dirty="0"/>
          </a:p>
          <a:p>
            <a:pPr>
              <a:lnSpc>
                <a:spcPct val="100000"/>
              </a:lnSpc>
            </a:pPr>
            <a:r>
              <a:rPr lang="ka-GE" sz="2600" dirty="0"/>
              <a:t>კონტაქტირებული პირები უნდა იყვნენ ინფორმირებული, თუ როგორ უნდა მოიქცენ სიმპტომების გამოვლინების </a:t>
            </a:r>
            <a:r>
              <a:rPr lang="ka-GE" sz="2600" dirty="0" smtClean="0"/>
              <a:t>შემთხვევაში</a:t>
            </a:r>
            <a:r>
              <a:rPr lang="en-US" sz="2600" dirty="0" smtClean="0"/>
              <a:t>.</a:t>
            </a:r>
            <a:r>
              <a:rPr lang="ka-GE" sz="2600" dirty="0" smtClean="0"/>
              <a:t> </a:t>
            </a:r>
            <a:endParaRPr lang="en-US" sz="2600" dirty="0"/>
          </a:p>
        </p:txBody>
      </p:sp>
    </p:spTree>
    <p:extLst>
      <p:ext uri="{BB962C8B-B14F-4D97-AF65-F5344CB8AC3E}">
        <p14:creationId xmlns:p14="http://schemas.microsoft.com/office/powerpoint/2010/main" val="3941753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 y="957257"/>
            <a:ext cx="9015415" cy="5900743"/>
          </a:xfrm>
        </p:spPr>
        <p:txBody>
          <a:bodyPr>
            <a:noAutofit/>
          </a:bodyPr>
          <a:lstStyle/>
          <a:p>
            <a:pPr marL="0" lvl="0" indent="0">
              <a:lnSpc>
                <a:spcPct val="100000"/>
              </a:lnSpc>
              <a:buNone/>
            </a:pPr>
            <a:r>
              <a:rPr lang="en-US" sz="2100" b="1" dirty="0"/>
              <a:t>COVID-19 </a:t>
            </a:r>
            <a:r>
              <a:rPr lang="ka-GE" sz="2100" b="1" dirty="0"/>
              <a:t>სიმპტომების მქონე პაციენტს ბინაზე დატოვებისას მიეცით რჩევა, რომ:</a:t>
            </a:r>
            <a:endParaRPr lang="en-US" sz="2100" b="1" dirty="0"/>
          </a:p>
          <a:p>
            <a:pPr lvl="0">
              <a:lnSpc>
                <a:spcPct val="100000"/>
              </a:lnSpc>
            </a:pPr>
            <a:r>
              <a:rPr lang="ka-GE" sz="2100" dirty="0"/>
              <a:t>დაავადების უხშირესი სიმპტომებია ხველა, ცხელება, სუნთქვის გაძნელება, შფოთვა, დაბნეულობა, მაგრამ ასევე, შესაძლოა გამოვლინდეს დაღლილობა, კუნთების ტკივილი და თავის ტკივილი;</a:t>
            </a:r>
            <a:endParaRPr lang="en-US" sz="2100" dirty="0"/>
          </a:p>
          <a:p>
            <a:pPr lvl="0">
              <a:lnSpc>
                <a:spcPct val="100000"/>
              </a:lnSpc>
            </a:pPr>
            <a:r>
              <a:rPr lang="ka-GE" sz="2100" dirty="0"/>
              <a:t>უთხარით, რომ სიმპტომები მსუბუქია და სავარაუდოდ, ერთ კვირაში თავს უკეთ იგრძნობენ.</a:t>
            </a:r>
            <a:r>
              <a:rPr lang="en-US" sz="2100" dirty="0"/>
              <a:t> </a:t>
            </a:r>
          </a:p>
          <a:p>
            <a:pPr>
              <a:lnSpc>
                <a:spcPct val="100000"/>
              </a:lnSpc>
            </a:pPr>
            <a:r>
              <a:rPr lang="ka-GE" sz="2100" dirty="0"/>
              <a:t> </a:t>
            </a:r>
            <a:r>
              <a:rPr lang="ka-GE" sz="2100" dirty="0" smtClean="0"/>
              <a:t>მინიმუმამდე </a:t>
            </a:r>
            <a:r>
              <a:rPr lang="ka-GE" sz="2100" dirty="0"/>
              <a:t>დაიყვანეთ პირისპირ კონტაქტი:</a:t>
            </a:r>
            <a:endParaRPr lang="en-US" sz="2100" dirty="0"/>
          </a:p>
          <a:p>
            <a:pPr lvl="1">
              <a:lnSpc>
                <a:spcPct val="100000"/>
              </a:lnSpc>
              <a:buClr>
                <a:schemeClr val="accent2">
                  <a:lumMod val="60000"/>
                  <a:lumOff val="40000"/>
                </a:schemeClr>
              </a:buClr>
              <a:buFont typeface="Wingdings" panose="05000000000000000000" pitchFamily="2" charset="2"/>
              <a:buChar char="§"/>
            </a:pPr>
            <a:r>
              <a:rPr lang="ka-GE" sz="2100" dirty="0"/>
              <a:t>გამოიყენეთ დისტანციური კომუნიკაცია (ტელეფონი, ვიდეოჩართვა და ა.შ.)</a:t>
            </a:r>
            <a:endParaRPr lang="en-US" sz="2100" dirty="0"/>
          </a:p>
          <a:p>
            <a:pPr lvl="1">
              <a:lnSpc>
                <a:spcPct val="100000"/>
              </a:lnSpc>
              <a:buClr>
                <a:schemeClr val="accent2">
                  <a:lumMod val="60000"/>
                  <a:lumOff val="40000"/>
                </a:schemeClr>
              </a:buClr>
              <a:buFont typeface="Wingdings" panose="05000000000000000000" pitchFamily="2" charset="2"/>
              <a:buChar char="§"/>
            </a:pPr>
            <a:r>
              <a:rPr lang="ka-GE" sz="2100" dirty="0"/>
              <a:t>აუცილებელი პირისპირ კონტაქტის დრო შეამცირეთ მინიმუმამდე;</a:t>
            </a:r>
            <a:endParaRPr lang="en-US" sz="2100" dirty="0"/>
          </a:p>
          <a:p>
            <a:pPr lvl="1">
              <a:lnSpc>
                <a:spcPct val="100000"/>
              </a:lnSpc>
              <a:buClr>
                <a:schemeClr val="accent2">
                  <a:lumMod val="60000"/>
                  <a:lumOff val="40000"/>
                </a:schemeClr>
              </a:buClr>
              <a:buFont typeface="Wingdings" panose="05000000000000000000" pitchFamily="2" charset="2"/>
              <a:buChar char="§"/>
            </a:pPr>
            <a:r>
              <a:rPr lang="ka-GE" sz="2100" dirty="0"/>
              <a:t>ქაღალდური რეცეპტები, შეძლებისდაგვარად, ჩაანაცვლეთ ელექტრონულით;</a:t>
            </a:r>
            <a:endParaRPr lang="en-US" sz="2100" dirty="0"/>
          </a:p>
          <a:p>
            <a:pPr lvl="1">
              <a:lnSpc>
                <a:spcPct val="100000"/>
              </a:lnSpc>
              <a:buClr>
                <a:schemeClr val="accent2">
                  <a:lumMod val="60000"/>
                  <a:lumOff val="40000"/>
                </a:schemeClr>
              </a:buClr>
              <a:buFont typeface="Wingdings" panose="05000000000000000000" pitchFamily="2" charset="2"/>
              <a:buChar char="§"/>
            </a:pPr>
            <a:r>
              <a:rPr lang="ka-GE" sz="2100" dirty="0"/>
              <a:t>გამოიყენეთ მედიკამენტების დისტანციური მიწოდების სერვისი (ფოსტა, მოხალისეები და ა. შ</a:t>
            </a:r>
            <a:r>
              <a:rPr lang="ka-GE" sz="2100" dirty="0" smtClean="0"/>
              <a:t>.)</a:t>
            </a:r>
            <a:r>
              <a:rPr lang="en-US" sz="2100" dirty="0" smtClean="0"/>
              <a:t>.</a:t>
            </a:r>
            <a:endParaRPr lang="en-US" sz="2100" dirty="0"/>
          </a:p>
        </p:txBody>
      </p:sp>
    </p:spTree>
    <p:extLst>
      <p:ext uri="{BB962C8B-B14F-4D97-AF65-F5344CB8AC3E}">
        <p14:creationId xmlns:p14="http://schemas.microsoft.com/office/powerpoint/2010/main" val="2660475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578629"/>
            <a:ext cx="6377940" cy="1293028"/>
          </a:xfrm>
        </p:spPr>
        <p:txBody>
          <a:bodyPr anchor="t">
            <a:noAutofit/>
          </a:bodyPr>
          <a:lstStyle/>
          <a:p>
            <a:r>
              <a:rPr lang="ka-GE" sz="2800" b="1" dirty="0"/>
              <a:t>ზოგადი რჩევები</a:t>
            </a:r>
            <a:r>
              <a:rPr lang="en-US" sz="2800" b="1" dirty="0"/>
              <a:t> COVID-19 </a:t>
            </a:r>
            <a:r>
              <a:rPr lang="ka-GE" sz="2800" b="1" dirty="0"/>
              <a:t>სიმპტომების მართვასთან დაკავშირებით</a:t>
            </a:r>
            <a:r>
              <a:rPr lang="en-US" sz="2800" dirty="0"/>
              <a:t/>
            </a:r>
            <a:br>
              <a:rPr lang="en-US" sz="2800" dirty="0"/>
            </a:br>
            <a:endParaRPr lang="en-US" sz="2800" dirty="0"/>
          </a:p>
        </p:txBody>
      </p:sp>
      <p:sp>
        <p:nvSpPr>
          <p:cNvPr id="3" name="Content Placeholder 2"/>
          <p:cNvSpPr>
            <a:spLocks noGrp="1"/>
          </p:cNvSpPr>
          <p:nvPr>
            <p:ph idx="1"/>
          </p:nvPr>
        </p:nvSpPr>
        <p:spPr/>
        <p:txBody>
          <a:bodyPr/>
          <a:lstStyle/>
          <a:p>
            <a:pPr>
              <a:lnSpc>
                <a:spcPct val="100000"/>
              </a:lnSpc>
            </a:pPr>
            <a:r>
              <a:rPr lang="ka-GE" dirty="0"/>
              <a:t>COVID-19-ის სპეციფიკური ეფექტური მკურნალობა ჯერჯერობით არ არსებობს; </a:t>
            </a:r>
            <a:endParaRPr lang="en-US" dirty="0" smtClean="0"/>
          </a:p>
          <a:p>
            <a:pPr>
              <a:lnSpc>
                <a:spcPct val="100000"/>
              </a:lnSpc>
            </a:pPr>
            <a:r>
              <a:rPr lang="ka-GE" dirty="0" smtClean="0"/>
              <a:t>შესაბამისად</a:t>
            </a:r>
            <a:r>
              <a:rPr lang="ka-GE" dirty="0"/>
              <a:t>, მართვა მოიცავს დამხმარე სიმპტომურ თერაპიას და, უფრო მძიმე შემთხვევებში, ორგანოების მხარდაჭერას. </a:t>
            </a:r>
            <a:endParaRPr lang="en-US" dirty="0" smtClean="0"/>
          </a:p>
          <a:p>
            <a:pPr>
              <a:lnSpc>
                <a:spcPct val="100000"/>
              </a:lnSpc>
            </a:pPr>
            <a:r>
              <a:rPr lang="ka-GE" dirty="0" smtClean="0"/>
              <a:t>ყველა </a:t>
            </a:r>
            <a:r>
              <a:rPr lang="ka-GE" dirty="0"/>
              <a:t>შემთხვევა უნდა იყოს მართული ჰოსპიტალში, შეძლებისდაგვარად; </a:t>
            </a:r>
            <a:endParaRPr lang="en-US" dirty="0" smtClean="0"/>
          </a:p>
          <a:p>
            <a:pPr>
              <a:lnSpc>
                <a:spcPct val="100000"/>
              </a:lnSpc>
            </a:pPr>
            <a:r>
              <a:rPr lang="ka-GE" dirty="0" smtClean="0"/>
              <a:t>თუმცა</a:t>
            </a:r>
            <a:r>
              <a:rPr lang="ka-GE" dirty="0"/>
              <a:t>, სახლში კონკრეტული პაციენტების მოვლა შეიძლება დაშვებული იყოს მსუბუქი ავადმყოფობის შემთხვევაში.</a:t>
            </a:r>
            <a:endParaRPr lang="en-US" dirty="0"/>
          </a:p>
        </p:txBody>
      </p:sp>
    </p:spTree>
    <p:extLst>
      <p:ext uri="{BB962C8B-B14F-4D97-AF65-F5344CB8AC3E}">
        <p14:creationId xmlns:p14="http://schemas.microsoft.com/office/powerpoint/2010/main" val="1019822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085854"/>
            <a:ext cx="8572500" cy="5329234"/>
          </a:xfrm>
        </p:spPr>
        <p:txBody>
          <a:bodyPr>
            <a:normAutofit fontScale="92500"/>
          </a:bodyPr>
          <a:lstStyle/>
          <a:p>
            <a:pPr lvl="0">
              <a:lnSpc>
                <a:spcPct val="110000"/>
              </a:lnSpc>
            </a:pPr>
            <a:r>
              <a:rPr lang="ka-GE" dirty="0"/>
              <a:t>შეძლებისდაგვარად, </a:t>
            </a:r>
            <a:r>
              <a:rPr lang="ka-GE" b="1" dirty="0"/>
              <a:t>განიხილეთ</a:t>
            </a:r>
            <a:r>
              <a:rPr lang="en-US" b="1" dirty="0"/>
              <a:t> COVID-19</a:t>
            </a:r>
            <a:r>
              <a:rPr lang="ka-GE" b="1" dirty="0"/>
              <a:t>-ის მკურნალობის ალტერნატივები პაციენტსა და მისი ოჯახის წევრებთან</a:t>
            </a:r>
            <a:r>
              <a:rPr lang="en-US" dirty="0"/>
              <a:t>, </a:t>
            </a:r>
            <a:r>
              <a:rPr lang="ka-GE" dirty="0"/>
              <a:t>რათა მათ შეძლონ საკუთარი აზრის დაფიქსირება არსებულ მეთოდებსა და საჭიროებისას, მკურნალობის ინტენსივობის გაზრდის გეგმასთან დაკავშირებით. </a:t>
            </a:r>
            <a:endParaRPr lang="en-US" dirty="0"/>
          </a:p>
          <a:p>
            <a:pPr>
              <a:lnSpc>
                <a:spcPct val="110000"/>
              </a:lnSpc>
            </a:pPr>
            <a:r>
              <a:rPr lang="ka-GE" dirty="0"/>
              <a:t>რეკომენდებულია, აღნიშნული განხილვა წარიმართოს დისტანციურად. </a:t>
            </a:r>
            <a:endParaRPr lang="en-US" dirty="0" smtClean="0"/>
          </a:p>
          <a:p>
            <a:pPr>
              <a:lnSpc>
                <a:spcPct val="110000"/>
              </a:lnSpc>
            </a:pPr>
            <a:r>
              <a:rPr lang="ka-GE" dirty="0"/>
              <a:t>წინასწარ განსაზღვრეთ მკურნალობის ინტენსივობის გაზრდის გეგმა, რადგანაც </a:t>
            </a:r>
            <a:r>
              <a:rPr lang="en-US" dirty="0"/>
              <a:t>COVID-19</a:t>
            </a:r>
            <a:r>
              <a:rPr lang="ka-GE" dirty="0"/>
              <a:t>-ის მქონე პაციენტთა სიმპტომები, შესაძლებელია, ძალიან სწრაფად გაუარესდეს</a:t>
            </a:r>
            <a:r>
              <a:rPr lang="ka-GE" dirty="0" smtClean="0"/>
              <a:t>.</a:t>
            </a:r>
            <a:endParaRPr lang="en-US" dirty="0" smtClean="0"/>
          </a:p>
          <a:p>
            <a:pPr>
              <a:lnSpc>
                <a:spcPct val="110000"/>
              </a:lnSpc>
            </a:pPr>
            <a:r>
              <a:rPr lang="en-US" dirty="0"/>
              <a:t>COVID-19</a:t>
            </a:r>
            <a:r>
              <a:rPr lang="ka-GE" dirty="0"/>
              <a:t>-ის მქონე პაციენტთა ბინაზე მკურნალობის გადაწყვეტილების შემთხვევაში, პაციენტის მდგომარეობის მართვა, რეკომენდებულია, ინფექციონისტებთან და საზოგადოებრივი ჯანდაცვის სპეციალისტებთან მჭიდრო ურთიერთკავშირში.</a:t>
            </a:r>
            <a:endParaRPr lang="en-US" dirty="0"/>
          </a:p>
        </p:txBody>
      </p:sp>
    </p:spTree>
    <p:extLst>
      <p:ext uri="{BB962C8B-B14F-4D97-AF65-F5344CB8AC3E}">
        <p14:creationId xmlns:p14="http://schemas.microsoft.com/office/powerpoint/2010/main" val="2349416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4" y="1114425"/>
            <a:ext cx="7892415" cy="5149215"/>
          </a:xfrm>
        </p:spPr>
        <p:txBody>
          <a:bodyPr/>
          <a:lstStyle/>
          <a:p>
            <a:pPr marL="0" lvl="0" indent="0">
              <a:lnSpc>
                <a:spcPct val="100000"/>
              </a:lnSpc>
              <a:buNone/>
            </a:pPr>
            <a:r>
              <a:rPr lang="ka-GE" b="1" dirty="0" smtClean="0"/>
              <a:t>COVID-19 სიმპტომების მართვისას გაითვალისწინეთ:</a:t>
            </a:r>
            <a:endParaRPr lang="en-US" b="1" dirty="0"/>
          </a:p>
          <a:p>
            <a:pPr lvl="0">
              <a:lnSpc>
                <a:spcPct val="100000"/>
              </a:lnSpc>
            </a:pPr>
            <a:r>
              <a:rPr lang="ka-GE" dirty="0"/>
              <a:t>პაციენტის თანმხლები სამედიცინო მდგომარეობები, მწვავე დაავადების სიმძიმე და სამკურნალოდ დანიშნული მედიკამენტების რაოდენობა;</a:t>
            </a:r>
            <a:endParaRPr lang="en-US" dirty="0"/>
          </a:p>
          <a:p>
            <a:pPr lvl="0">
              <a:lnSpc>
                <a:spcPct val="100000"/>
              </a:lnSpc>
            </a:pPr>
            <a:r>
              <a:rPr lang="ka-GE" dirty="0"/>
              <a:t>ხანდაზმულ პაციენტებს თანმხლები დაავადებებით, როგორიცაა ფქოდ, ასთმა, ჰიპერტენზია, გულ-სისხლძარღვთა დაავადებები, დიაბეტი, დაავადების დამძიმების მომატებული რისკი აღენიშნებათ და ესაჭიროებათ უფრო ინტენსიური მონიტორინგი, უპირატესად </a:t>
            </a:r>
            <a:r>
              <a:rPr lang="ka-GE" dirty="0" smtClean="0"/>
              <a:t>ჰოსპიტალში. </a:t>
            </a:r>
            <a:endParaRPr lang="en-US" dirty="0"/>
          </a:p>
          <a:p>
            <a:pPr>
              <a:lnSpc>
                <a:spcPct val="100000"/>
              </a:lnSpc>
            </a:pPr>
            <a:r>
              <a:rPr lang="ka-GE" dirty="0"/>
              <a:t>გაითვალისწინეთ, რომ თუ COVID-19-ის სიმპტომები გაუარესდა, მდგომარეობა შეიძლება ძალიან სწრაფად დამძიმდეს, რაც სასწრაფო ჰოსპიტალიზაციას მოითხოვს. </a:t>
            </a:r>
            <a:endParaRPr lang="en-US" dirty="0"/>
          </a:p>
        </p:txBody>
      </p:sp>
    </p:spTree>
    <p:extLst>
      <p:ext uri="{BB962C8B-B14F-4D97-AF65-F5344CB8AC3E}">
        <p14:creationId xmlns:p14="http://schemas.microsoft.com/office/powerpoint/2010/main" val="2945300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4" y="1114425"/>
            <a:ext cx="7892415" cy="5149215"/>
          </a:xfrm>
        </p:spPr>
        <p:txBody>
          <a:bodyPr/>
          <a:lstStyle/>
          <a:p>
            <a:pPr lvl="0">
              <a:lnSpc>
                <a:spcPct val="100000"/>
              </a:lnSpc>
            </a:pPr>
            <a:r>
              <a:rPr lang="ka-GE" dirty="0" smtClean="0"/>
              <a:t>პაციენტებში </a:t>
            </a:r>
            <a:r>
              <a:rPr lang="ka-GE" dirty="0"/>
              <a:t>COVID-19 მსუბუქი  და საშუალო სიმძიმის ინფექციით, რომელთა მდგომარეობაც არ მოითხოვს ჰოსპიტალიზაციას, </a:t>
            </a:r>
            <a:r>
              <a:rPr lang="ka-GE" b="1" dirty="0"/>
              <a:t>არ არის რეკომენდებული ანტივირუსული ან იმუნომოდულატორული თერაპიის გამოყენება. </a:t>
            </a:r>
            <a:endParaRPr lang="en-US" b="1" dirty="0"/>
          </a:p>
          <a:p>
            <a:pPr>
              <a:lnSpc>
                <a:spcPct val="100000"/>
              </a:lnSpc>
            </a:pPr>
            <a:r>
              <a:rPr lang="ka-GE" b="1" dirty="0"/>
              <a:t>არ არსებობს საკმარისი მტკიცებულებები</a:t>
            </a:r>
            <a:r>
              <a:rPr lang="ka-GE" dirty="0"/>
              <a:t>, რომელთა საფუძველზეც შესაძლებელი იქნებოდა ამგვარ პაციენტებში COVID-19-ის სამკურნალოდ </a:t>
            </a:r>
            <a:r>
              <a:rPr lang="ka-GE" b="1" dirty="0"/>
              <a:t>რემდესივირის</a:t>
            </a:r>
            <a:r>
              <a:rPr lang="ka-GE" dirty="0"/>
              <a:t> გამოყენება.</a:t>
            </a:r>
            <a:endParaRPr lang="en-US" dirty="0"/>
          </a:p>
          <a:p>
            <a:pPr>
              <a:lnSpc>
                <a:spcPct val="100000"/>
              </a:lnSpc>
            </a:pPr>
            <a:r>
              <a:rPr lang="ka-GE" b="1" dirty="0"/>
              <a:t>არ არის რეკომენდებული ასეთ პაციენტებში დექსამეტაზონის ან სხვა კორტიკოსტეროიდების </a:t>
            </a:r>
            <a:r>
              <a:rPr lang="ka-GE" dirty="0"/>
              <a:t>გამოყენება COVID-19-ის მკურნალობის მიზნით, თუ არ არსებობს კორტიკოსტეროიდების დანიშვნის სხვა კლინიკური ჩვენება. </a:t>
            </a:r>
            <a:r>
              <a:rPr lang="ka-GE" dirty="0" smtClean="0"/>
              <a:t>. </a:t>
            </a:r>
            <a:endParaRPr lang="en-US" dirty="0"/>
          </a:p>
        </p:txBody>
      </p:sp>
    </p:spTree>
    <p:extLst>
      <p:ext uri="{BB962C8B-B14F-4D97-AF65-F5344CB8AC3E}">
        <p14:creationId xmlns:p14="http://schemas.microsoft.com/office/powerpoint/2010/main" val="2267669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ხ</a:t>
            </a:r>
            <a:r>
              <a:rPr lang="ka-GE" b="1" dirty="0" smtClean="0"/>
              <a:t>ველის მართვა</a:t>
            </a:r>
            <a:endParaRPr lang="en-US" b="1" dirty="0"/>
          </a:p>
        </p:txBody>
      </p:sp>
      <p:sp>
        <p:nvSpPr>
          <p:cNvPr id="3" name="Content Placeholder 2"/>
          <p:cNvSpPr>
            <a:spLocks noGrp="1"/>
          </p:cNvSpPr>
          <p:nvPr>
            <p:ph idx="1"/>
          </p:nvPr>
        </p:nvSpPr>
        <p:spPr>
          <a:xfrm>
            <a:off x="400050" y="1957389"/>
            <a:ext cx="8149590" cy="4657724"/>
          </a:xfrm>
        </p:spPr>
        <p:txBody>
          <a:bodyPr>
            <a:noAutofit/>
          </a:bodyPr>
          <a:lstStyle/>
          <a:p>
            <a:pPr>
              <a:lnSpc>
                <a:spcPct val="110000"/>
              </a:lnSpc>
            </a:pPr>
            <a:r>
              <a:rPr lang="ka-GE" dirty="0"/>
              <a:t>ურჩიეთ პაციენტებს, მოერიდონ ზურგზე წოლას, რადგანაც ამ პოზიციაში ამოხველება არაეფექტურია</a:t>
            </a:r>
            <a:r>
              <a:rPr lang="ka-GE" dirty="0" smtClean="0"/>
              <a:t>.</a:t>
            </a:r>
          </a:p>
          <a:p>
            <a:pPr>
              <a:lnSpc>
                <a:spcPct val="110000"/>
              </a:lnSpc>
            </a:pPr>
            <a:r>
              <a:rPr lang="ka-GE" dirty="0"/>
              <a:t>თავდაპირველად გამოიყენეთ მკურნალობის მარტივი მეთოდები, მაგალითად თაფლის, ან სხვა არამედიკამენტური საშუალებების </a:t>
            </a:r>
            <a:r>
              <a:rPr lang="ka-GE" dirty="0" smtClean="0"/>
              <a:t>მიღება (1 </a:t>
            </a:r>
            <a:r>
              <a:rPr lang="ka-GE" dirty="0"/>
              <a:t>წელზე უფროსი ასაკის პირებში). </a:t>
            </a:r>
            <a:endParaRPr lang="ka-GE" dirty="0" smtClean="0"/>
          </a:p>
          <a:p>
            <a:pPr>
              <a:lnSpc>
                <a:spcPct val="110000"/>
              </a:lnSpc>
            </a:pPr>
            <a:r>
              <a:rPr lang="en-US" dirty="0"/>
              <a:t>COVID-19 </a:t>
            </a:r>
            <a:r>
              <a:rPr lang="ka-GE" dirty="0"/>
              <a:t>დაავადებულ პირებში, შესაძლებელია, ხანმოკლე პერიოდით კოდეინის შემცველი ხველის სიროფების გამოყენება, შემაწუხებელი ხველის დათრგუნვის </a:t>
            </a:r>
            <a:r>
              <a:rPr lang="ka-GE" dirty="0" smtClean="0"/>
              <a:t>მიზნით</a:t>
            </a:r>
            <a:r>
              <a:rPr lang="ka-GE" dirty="0" smtClean="0"/>
              <a:t>,  ასევე ხანმოკლე </a:t>
            </a:r>
            <a:r>
              <a:rPr lang="ka-GE" dirty="0"/>
              <a:t>დროით დექსტრომეტორფანის გამოყენება (30მგ 8 საათში </a:t>
            </a:r>
            <a:r>
              <a:rPr lang="ka-GE" dirty="0" smtClean="0"/>
              <a:t>ერთხელ მოზრდილებში).</a:t>
            </a:r>
            <a:endParaRPr lang="en-US" dirty="0"/>
          </a:p>
        </p:txBody>
      </p:sp>
    </p:spTree>
    <p:extLst>
      <p:ext uri="{BB962C8B-B14F-4D97-AF65-F5344CB8AC3E}">
        <p14:creationId xmlns:p14="http://schemas.microsoft.com/office/powerpoint/2010/main" val="2435794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 y="1200150"/>
            <a:ext cx="8443913" cy="5243513"/>
          </a:xfrm>
        </p:spPr>
        <p:txBody>
          <a:bodyPr>
            <a:noAutofit/>
          </a:bodyPr>
          <a:lstStyle/>
          <a:p>
            <a:r>
              <a:rPr lang="ka-GE" dirty="0" smtClean="0"/>
              <a:t>დაწესებულების </a:t>
            </a:r>
            <a:r>
              <a:rPr lang="ka-GE" dirty="0"/>
              <a:t>მენეჯმენტმა უნდა უზრუნველყოს შესაბამისი პროცედურები, რათა პირველად ჯანდაცვაში დასაქმებულ პერსონალს, საქმიანობის განხორციელებისას, კარგად ესმოდეს და  გაცნობიერებული ჰქონდეს ზემოაღნიშნული მთავარი პრინციპები.</a:t>
            </a:r>
            <a:endParaRPr lang="en-US" dirty="0"/>
          </a:p>
          <a:p>
            <a:r>
              <a:rPr lang="ka-GE" dirty="0" smtClean="0"/>
              <a:t>ყველა </a:t>
            </a:r>
            <a:r>
              <a:rPr lang="ka-GE" dirty="0"/>
              <a:t>პაციენტს დისტანციურად ჩაუტარეთ ტრიაჟი სწორი გადაწყვეტილების მისაღებად, რამდენად საჭიროებს  პაციენტის კლინიკური მდგომარეობა პირისპირ კომუნიკაციას. </a:t>
            </a:r>
            <a:r>
              <a:rPr lang="ka-GE" dirty="0"/>
              <a:t>რადგანაც პაციენტთან </a:t>
            </a:r>
            <a:r>
              <a:rPr lang="ka-GE" b="1" dirty="0"/>
              <a:t>პირისპირ კონსულტაციის დროს, უნდა განხორციელდეს ინფექციის პრევენციისა და კონტროლის სერიოზული </a:t>
            </a:r>
            <a:r>
              <a:rPr lang="ka-GE" b="1" dirty="0"/>
              <a:t>ღონისძიებები</a:t>
            </a:r>
            <a:r>
              <a:rPr lang="ka-GE" dirty="0"/>
              <a:t>.  </a:t>
            </a:r>
            <a:endParaRPr lang="en-US" dirty="0"/>
          </a:p>
          <a:p>
            <a:r>
              <a:rPr lang="ka-GE" dirty="0" smtClean="0"/>
              <a:t>ყველა </a:t>
            </a:r>
            <a:r>
              <a:rPr lang="ka-GE" dirty="0"/>
              <a:t>წინასწარ ჩაწერილ პაციენტთან, ასევე, დისტანციურად განახორციელეთ ტრიაჟი, მითითებული პროცედურის მიხედვით.</a:t>
            </a:r>
            <a:endParaRPr lang="en-US" dirty="0"/>
          </a:p>
          <a:p>
            <a:r>
              <a:rPr lang="ka-GE" dirty="0" smtClean="0"/>
              <a:t>ინფექციის </a:t>
            </a:r>
            <a:r>
              <a:rPr lang="ka-GE" dirty="0"/>
              <a:t>ტრანსმისიის მინიმალიზაციის მიზნით, რეკომენდებულია, დისტანციური კონსულტაცია.</a:t>
            </a:r>
            <a:endParaRPr lang="en-US" dirty="0"/>
          </a:p>
          <a:p>
            <a:pPr marL="0" indent="0">
              <a:buNone/>
            </a:pPr>
            <a:endParaRPr lang="en-US" dirty="0"/>
          </a:p>
        </p:txBody>
      </p:sp>
    </p:spTree>
    <p:extLst>
      <p:ext uri="{BB962C8B-B14F-4D97-AF65-F5344CB8AC3E}">
        <p14:creationId xmlns:p14="http://schemas.microsoft.com/office/powerpoint/2010/main" val="2622589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75" y="278598"/>
            <a:ext cx="5620702" cy="521502"/>
          </a:xfrm>
        </p:spPr>
        <p:txBody>
          <a:bodyPr anchor="t">
            <a:noAutofit/>
          </a:bodyPr>
          <a:lstStyle/>
          <a:p>
            <a:r>
              <a:rPr lang="ka-GE" sz="1800" b="1" dirty="0"/>
              <a:t>ხველის საწინააღმდეგო მკურნალობა 18 წელს ზევით </a:t>
            </a:r>
            <a:r>
              <a:rPr lang="ka-GE" sz="1800" b="1" dirty="0" smtClean="0"/>
              <a:t>პაციენტებისთვის</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804468838"/>
              </p:ext>
            </p:extLst>
          </p:nvPr>
        </p:nvGraphicFramePr>
        <p:xfrm>
          <a:off x="200024" y="971550"/>
          <a:ext cx="8649653" cy="5874338"/>
        </p:xfrm>
        <a:graphic>
          <a:graphicData uri="http://schemas.openxmlformats.org/drawingml/2006/table">
            <a:tbl>
              <a:tblPr>
                <a:tableStyleId>{B301B821-A1FF-4177-AEE7-76D212191A09}</a:tableStyleId>
              </a:tblPr>
              <a:tblGrid>
                <a:gridCol w="3343275"/>
                <a:gridCol w="5306378"/>
              </a:tblGrid>
              <a:tr h="385763">
                <a:tc>
                  <a:txBody>
                    <a:bodyPr/>
                    <a:lstStyle/>
                    <a:p>
                      <a:pPr>
                        <a:lnSpc>
                          <a:spcPct val="115000"/>
                        </a:lnSpc>
                        <a:spcBef>
                          <a:spcPts val="600"/>
                        </a:spcBef>
                        <a:spcAft>
                          <a:spcPts val="600"/>
                        </a:spcAft>
                      </a:pPr>
                      <a:r>
                        <a:rPr lang="ka-GE" sz="1600" b="1" smtClean="0">
                          <a:effectLst/>
                        </a:rPr>
                        <a:t>მკურნალობა</a:t>
                      </a:r>
                      <a:endParaRPr lang="ka-GE" sz="1600" b="1" dirty="0" smtClean="0">
                        <a:effectLst/>
                      </a:endParaRPr>
                    </a:p>
                  </a:txBody>
                  <a:tcPr marL="36670" marR="36670" marT="0" marB="0"/>
                </a:tc>
                <a:tc>
                  <a:txBody>
                    <a:bodyPr/>
                    <a:lstStyle/>
                    <a:p>
                      <a:pPr>
                        <a:lnSpc>
                          <a:spcPct val="115000"/>
                        </a:lnSpc>
                        <a:spcBef>
                          <a:spcPts val="600"/>
                        </a:spcBef>
                        <a:spcAft>
                          <a:spcPts val="600"/>
                        </a:spcAft>
                      </a:pPr>
                      <a:r>
                        <a:rPr lang="ka-GE" sz="1600" b="1" dirty="0">
                          <a:effectLst/>
                        </a:rPr>
                        <a:t>დოზა</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B w="12700" cap="flat" cmpd="sng" algn="ctr">
                      <a:solidFill>
                        <a:schemeClr val="accent2">
                          <a:lumMod val="60000"/>
                          <a:lumOff val="40000"/>
                        </a:schemeClr>
                      </a:solidFill>
                      <a:prstDash val="solid"/>
                      <a:round/>
                      <a:headEnd type="none" w="med" len="med"/>
                      <a:tailEnd type="none" w="med" len="med"/>
                    </a:lnB>
                  </a:tcPr>
                </a:tc>
              </a:tr>
              <a:tr h="800458">
                <a:tc>
                  <a:txBody>
                    <a:bodyPr/>
                    <a:lstStyle/>
                    <a:p>
                      <a:pPr>
                        <a:lnSpc>
                          <a:spcPct val="115000"/>
                        </a:lnSpc>
                        <a:spcBef>
                          <a:spcPts val="600"/>
                        </a:spcBef>
                        <a:spcAft>
                          <a:spcPts val="600"/>
                        </a:spcAft>
                      </a:pPr>
                      <a:r>
                        <a:rPr lang="ka-GE" sz="1600" dirty="0">
                          <a:effectLst/>
                        </a:rPr>
                        <a:t>საწყისი მართვა: გამოიყენეთ არამედიკამენტური მარტივი მეთოდი, მაგალითად თაფლი</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R w="12700" cap="flat" cmpd="sng" algn="ctr">
                      <a:solidFill>
                        <a:schemeClr val="accent2">
                          <a:lumMod val="60000"/>
                          <a:lumOff val="40000"/>
                        </a:schemeClr>
                      </a:solidFill>
                      <a:prstDash val="solid"/>
                      <a:round/>
                      <a:headEnd type="none" w="med" len="med"/>
                      <a:tailEnd type="none" w="med" len="med"/>
                    </a:lnR>
                  </a:tcPr>
                </a:tc>
                <a:tc>
                  <a:txBody>
                    <a:bodyPr/>
                    <a:lstStyle/>
                    <a:p>
                      <a:pPr>
                        <a:lnSpc>
                          <a:spcPct val="115000"/>
                        </a:lnSpc>
                        <a:spcBef>
                          <a:spcPts val="600"/>
                        </a:spcBef>
                        <a:spcAft>
                          <a:spcPts val="600"/>
                        </a:spcAft>
                      </a:pPr>
                      <a:r>
                        <a:rPr lang="ka-GE" sz="1600" dirty="0">
                          <a:effectLst/>
                        </a:rPr>
                        <a:t>ერთი ჩაის კოვზი თაფლი ან სხვა არამედიკამენტური მეთოდები</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L w="12700" cap="flat" cmpd="sng" algn="ctr">
                      <a:solidFill>
                        <a:schemeClr val="accent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1519913">
                <a:tc>
                  <a:txBody>
                    <a:bodyPr/>
                    <a:lstStyle/>
                    <a:p>
                      <a:pPr>
                        <a:lnSpc>
                          <a:spcPct val="115000"/>
                        </a:lnSpc>
                        <a:spcBef>
                          <a:spcPts val="600"/>
                        </a:spcBef>
                        <a:spcAft>
                          <a:spcPts val="600"/>
                        </a:spcAft>
                      </a:pPr>
                      <a:r>
                        <a:rPr lang="ka-GE" sz="1600" dirty="0">
                          <a:effectLst/>
                        </a:rPr>
                        <a:t>პირველი არჩევის, მხოლოდ მაშინ, თუ ხველა იწვევს სტრესს</a:t>
                      </a:r>
                      <a:r>
                        <a:rPr lang="en-US" sz="1600" dirty="0">
                          <a:effectLst/>
                        </a:rPr>
                        <a:t>: </a:t>
                      </a:r>
                      <a:r>
                        <a:rPr lang="ka-GE" sz="1600" dirty="0">
                          <a:effectLst/>
                        </a:rPr>
                        <a:t>კოდეინის შემცველი სიროფი</a:t>
                      </a: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R w="12700" cap="flat" cmpd="sng" algn="ctr">
                      <a:solidFill>
                        <a:schemeClr val="accent2">
                          <a:lumMod val="60000"/>
                          <a:lumOff val="40000"/>
                        </a:schemeClr>
                      </a:solidFill>
                      <a:prstDash val="solid"/>
                      <a:round/>
                      <a:headEnd type="none" w="med" len="med"/>
                      <a:tailEnd type="none" w="med" len="med"/>
                    </a:lnR>
                  </a:tcPr>
                </a:tc>
                <a:tc>
                  <a:txBody>
                    <a:bodyPr/>
                    <a:lstStyle/>
                    <a:p>
                      <a:pPr>
                        <a:lnSpc>
                          <a:spcPct val="115000"/>
                        </a:lnSpc>
                        <a:spcBef>
                          <a:spcPts val="600"/>
                        </a:spcBef>
                        <a:spcAft>
                          <a:spcPts val="600"/>
                        </a:spcAft>
                      </a:pPr>
                      <a:r>
                        <a:rPr lang="en-US" sz="1600" dirty="0">
                          <a:effectLst/>
                        </a:rPr>
                        <a:t>15 </a:t>
                      </a:r>
                      <a:r>
                        <a:rPr lang="ka-GE" sz="1600" dirty="0">
                          <a:effectLst/>
                        </a:rPr>
                        <a:t>მგ-დან</a:t>
                      </a:r>
                      <a:r>
                        <a:rPr lang="en-US" sz="1600" dirty="0">
                          <a:effectLst/>
                        </a:rPr>
                        <a:t> 30 </a:t>
                      </a:r>
                      <a:r>
                        <a:rPr lang="ka-GE" sz="1600" dirty="0">
                          <a:effectLst/>
                        </a:rPr>
                        <a:t>მგ-მდე 4 საათში ერთხელ, საჭიროებისამებრ, მაქსიმუმ 4 დოზა 24 საათში</a:t>
                      </a:r>
                      <a:r>
                        <a:rPr lang="en-US" sz="1600" dirty="0">
                          <a:effectLst/>
                        </a:rPr>
                        <a:t> </a:t>
                      </a:r>
                    </a:p>
                    <a:p>
                      <a:pPr>
                        <a:lnSpc>
                          <a:spcPct val="115000"/>
                        </a:lnSpc>
                        <a:spcBef>
                          <a:spcPts val="600"/>
                        </a:spcBef>
                        <a:spcAft>
                          <a:spcPts val="600"/>
                        </a:spcAft>
                      </a:pPr>
                      <a:r>
                        <a:rPr lang="ka-GE" sz="1600" dirty="0">
                          <a:effectLst/>
                        </a:rPr>
                        <a:t>აუცილებლობის შემთხვევაში შესაძლებელია დოზის გაზრდა მაქსიმუმ 30მგ-დან 60მგ-მდე დღეში 4-ჯერ (მაქსიმუმ 240 მგ 24 საათში)</a:t>
                      </a: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r>
              <a:tr h="3092847">
                <a:tc gridSpan="2">
                  <a:txBody>
                    <a:bodyPr/>
                    <a:lstStyle/>
                    <a:p>
                      <a:pPr marR="43815" algn="just">
                        <a:lnSpc>
                          <a:spcPct val="100000"/>
                        </a:lnSpc>
                        <a:spcBef>
                          <a:spcPts val="600"/>
                        </a:spcBef>
                        <a:spcAft>
                          <a:spcPts val="600"/>
                        </a:spcAft>
                      </a:pPr>
                      <a:r>
                        <a:rPr lang="ka-GE" sz="1600" dirty="0" smtClean="0">
                          <a:effectLst/>
                        </a:rPr>
                        <a:t>განსაკუთრებული მითითებები</a:t>
                      </a:r>
                      <a:endParaRPr lang="en-US" sz="1600" dirty="0" smtClean="0">
                        <a:effectLst/>
                      </a:endParaRPr>
                    </a:p>
                    <a:p>
                      <a:pPr marL="342900" marR="43815" lvl="0" indent="-342900" algn="just">
                        <a:lnSpc>
                          <a:spcPct val="100000"/>
                        </a:lnSpc>
                        <a:spcBef>
                          <a:spcPts val="600"/>
                        </a:spcBef>
                        <a:spcAft>
                          <a:spcPts val="600"/>
                        </a:spcAft>
                        <a:buFont typeface="Symbol" panose="05050102010706020507" pitchFamily="18" charset="2"/>
                        <a:buChar char=""/>
                      </a:pPr>
                      <a:r>
                        <a:rPr lang="ka-GE" sz="1600" dirty="0" smtClean="0">
                          <a:effectLst/>
                        </a:rPr>
                        <a:t>18 წელს ქვემოთ პაციენტების შემთხვევაში გაიარეთ კონსულტაცია პედიატრთან/ინფექციონისტთან;</a:t>
                      </a:r>
                      <a:endParaRPr lang="en-US" sz="1600" dirty="0" smtClean="0">
                        <a:effectLst/>
                      </a:endParaRPr>
                    </a:p>
                    <a:p>
                      <a:pPr marL="342900" marR="43815" lvl="0" indent="-342900" algn="just">
                        <a:lnSpc>
                          <a:spcPct val="100000"/>
                        </a:lnSpc>
                        <a:spcBef>
                          <a:spcPts val="600"/>
                        </a:spcBef>
                        <a:spcAft>
                          <a:spcPts val="600"/>
                        </a:spcAft>
                        <a:buFont typeface="Symbol" panose="05050102010706020507" pitchFamily="18" charset="2"/>
                        <a:buChar char=""/>
                      </a:pPr>
                      <a:r>
                        <a:rPr lang="ka-GE" sz="1600" dirty="0" smtClean="0">
                          <a:effectLst/>
                        </a:rPr>
                        <a:t>გაითვალისწინეთ დამოკიდებულების განვითარების ალბათობა კოდეინის გამოყენების შემთხვევაში;</a:t>
                      </a:r>
                      <a:endParaRPr lang="en-US" sz="1600" dirty="0" smtClean="0">
                        <a:effectLst/>
                      </a:endParaRPr>
                    </a:p>
                    <a:p>
                      <a:pPr marL="342900" marR="43815" lvl="0" indent="-342900" algn="just">
                        <a:lnSpc>
                          <a:spcPct val="100000"/>
                        </a:lnSpc>
                        <a:spcBef>
                          <a:spcPts val="600"/>
                        </a:spcBef>
                        <a:spcAft>
                          <a:spcPts val="600"/>
                        </a:spcAft>
                        <a:buFont typeface="Symbol" panose="05050102010706020507" pitchFamily="18" charset="2"/>
                        <a:buChar char=""/>
                      </a:pPr>
                      <a:r>
                        <a:rPr lang="ka-GE" sz="1600" dirty="0" smtClean="0">
                          <a:effectLst/>
                        </a:rPr>
                        <a:t>გააცანით პაციენტს კოდეინის ფონზე შეკრულობის განვითარების შესაძლებლობა და გაითვალისწინეთ საფაღარათოს დანიშვნა.</a:t>
                      </a:r>
                      <a:endParaRPr lang="en-US" sz="1600" dirty="0" smtClean="0">
                        <a:effectLst/>
                      </a:endParaRPr>
                    </a:p>
                    <a:p>
                      <a:pPr marL="342900" marR="43815" lvl="0" indent="-342900" algn="just">
                        <a:lnSpc>
                          <a:spcPct val="100000"/>
                        </a:lnSpc>
                        <a:spcBef>
                          <a:spcPts val="600"/>
                        </a:spcBef>
                        <a:spcAft>
                          <a:spcPts val="600"/>
                        </a:spcAft>
                        <a:buFont typeface="Symbol" panose="05050102010706020507" pitchFamily="18" charset="2"/>
                        <a:buChar char=""/>
                      </a:pPr>
                      <a:r>
                        <a:rPr lang="ka-GE" sz="1600" dirty="0" smtClean="0">
                          <a:effectLst/>
                        </a:rPr>
                        <a:t>მოერიდეთ ხველის დამთრგუნველების დანიშვნას ქრონიკული ბრონქიტისა და ბრონქოექტაზიის შემთხვევაში, რადგანაც მათ შეიძლება გააძნელონ ნახველის ამოხველება.</a:t>
                      </a:r>
                      <a:r>
                        <a:rPr lang="en-US" sz="1600" dirty="0" smtClean="0">
                          <a:effectLst/>
                        </a:rPr>
                        <a:t> </a:t>
                      </a:r>
                      <a:endParaRPr lang="en-US" sz="1600" dirty="0"/>
                    </a:p>
                  </a:txBody>
                  <a:tcPr marL="36670" marR="36670" marT="0" marB="0"/>
                </a:tc>
                <a:tc hMerge="1">
                  <a:txBody>
                    <a:bodyPr/>
                    <a:lstStyle/>
                    <a:p>
                      <a:endParaRPr lang="en-US"/>
                    </a:p>
                  </a:txBody>
                  <a:tcPr/>
                </a:tc>
              </a:tr>
            </a:tbl>
          </a:graphicData>
        </a:graphic>
      </p:graphicFrame>
    </p:spTree>
    <p:extLst>
      <p:ext uri="{BB962C8B-B14F-4D97-AF65-F5344CB8AC3E}">
        <p14:creationId xmlns:p14="http://schemas.microsoft.com/office/powerpoint/2010/main" val="1282044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535790"/>
          </a:xfrm>
        </p:spPr>
        <p:txBody>
          <a:bodyPr>
            <a:normAutofit fontScale="90000"/>
          </a:bodyPr>
          <a:lstStyle/>
          <a:p>
            <a:r>
              <a:rPr lang="ka-GE" b="1" dirty="0" smtClean="0"/>
              <a:t>ცხელების მართვა</a:t>
            </a:r>
            <a:endParaRPr lang="en-US" b="1" dirty="0"/>
          </a:p>
        </p:txBody>
      </p:sp>
      <p:sp>
        <p:nvSpPr>
          <p:cNvPr id="3" name="Content Placeholder 2"/>
          <p:cNvSpPr>
            <a:spLocks noGrp="1"/>
          </p:cNvSpPr>
          <p:nvPr>
            <p:ph idx="1"/>
          </p:nvPr>
        </p:nvSpPr>
        <p:spPr>
          <a:xfrm>
            <a:off x="600074" y="1657349"/>
            <a:ext cx="7949565" cy="4786313"/>
          </a:xfrm>
        </p:spPr>
        <p:txBody>
          <a:bodyPr>
            <a:normAutofit/>
          </a:bodyPr>
          <a:lstStyle/>
          <a:p>
            <a:pPr>
              <a:lnSpc>
                <a:spcPct val="110000"/>
              </a:lnSpc>
            </a:pPr>
            <a:r>
              <a:rPr lang="ka-GE" dirty="0"/>
              <a:t>ურჩიეთ პაციენტს, რეგულარულად მიიღოს სითხე, დეჰიდრატაციის თავიდან ასარიდებლად (არა უმეტეს 2 ლიტრისა დღეში</a:t>
            </a:r>
            <a:r>
              <a:rPr lang="ka-GE" dirty="0" smtClean="0"/>
              <a:t>).</a:t>
            </a:r>
          </a:p>
          <a:p>
            <a:pPr>
              <a:lnSpc>
                <a:spcPct val="110000"/>
              </a:lnSpc>
            </a:pPr>
            <a:r>
              <a:rPr lang="ka-GE" dirty="0"/>
              <a:t>არ გამოიყენოთ ანტიპირეტიკები ერთადერთი მიზნით - მხოლოდ სიცხის დასაწევად</a:t>
            </a:r>
            <a:r>
              <a:rPr lang="ka-GE" dirty="0" smtClean="0"/>
              <a:t>.</a:t>
            </a:r>
          </a:p>
          <a:p>
            <a:pPr>
              <a:lnSpc>
                <a:spcPct val="110000"/>
              </a:lnSpc>
            </a:pPr>
            <a:r>
              <a:rPr lang="en-US" dirty="0"/>
              <a:t> </a:t>
            </a:r>
            <a:r>
              <a:rPr lang="ka-GE" dirty="0"/>
              <a:t>ურჩიეთ პაციენტს პარაცეტამოლის ან იბუპროფენის მიღება, თუ მათ აღენიშნებათ ცხელება და სხვა სიმპტომები, რომელთა შემსუბუქებაც შესაძლებელია ანტიპირეტიკების </a:t>
            </a:r>
            <a:r>
              <a:rPr lang="ka-GE" dirty="0" smtClean="0"/>
              <a:t>მეშვეობით. ანთების </a:t>
            </a:r>
            <a:r>
              <a:rPr lang="ka-GE" dirty="0"/>
              <a:t>საწინააღმდეგო არასტეროიდის მიღებისას, პაციენტმა უნდა გამოიყენოს, მისი უმდაბლესი ეფექტური დოზა, სიმპტომების კონტროლისთვის საჭირო უმოკლესი დროით.</a:t>
            </a:r>
            <a:endParaRPr lang="en-US" dirty="0"/>
          </a:p>
        </p:txBody>
      </p:sp>
    </p:spTree>
    <p:extLst>
      <p:ext uri="{BB962C8B-B14F-4D97-AF65-F5344CB8AC3E}">
        <p14:creationId xmlns:p14="http://schemas.microsoft.com/office/powerpoint/2010/main" val="3698997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737" y="450048"/>
            <a:ext cx="6377940" cy="507215"/>
          </a:xfrm>
        </p:spPr>
        <p:txBody>
          <a:bodyPr>
            <a:noAutofit/>
          </a:bodyPr>
          <a:lstStyle/>
          <a:p>
            <a:r>
              <a:rPr lang="ka-GE" sz="2000" b="1" dirty="0"/>
              <a:t>ცხელების მართვისთვის რეკომენდებული ანტიპირეტიკები მოზრდილებსა და ბავშვებში</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3039675802"/>
              </p:ext>
            </p:extLst>
          </p:nvPr>
        </p:nvGraphicFramePr>
        <p:xfrm>
          <a:off x="371475" y="1557338"/>
          <a:ext cx="8358188" cy="4514851"/>
        </p:xfrm>
        <a:graphic>
          <a:graphicData uri="http://schemas.openxmlformats.org/drawingml/2006/table">
            <a:tbl>
              <a:tblPr firstRow="1" firstCol="1" bandRow="1">
                <a:tableStyleId>{7DF18680-E054-41AD-8BC1-D1AEF772440D}</a:tableStyleId>
              </a:tblPr>
              <a:tblGrid>
                <a:gridCol w="4178644"/>
                <a:gridCol w="4179544"/>
              </a:tblGrid>
              <a:tr h="874003">
                <a:tc>
                  <a:txBody>
                    <a:bodyPr/>
                    <a:lstStyle/>
                    <a:p>
                      <a:pPr algn="just">
                        <a:lnSpc>
                          <a:spcPct val="115000"/>
                        </a:lnSpc>
                        <a:spcBef>
                          <a:spcPts val="600"/>
                        </a:spcBef>
                        <a:spcAft>
                          <a:spcPts val="600"/>
                        </a:spcAft>
                      </a:pPr>
                      <a:r>
                        <a:rPr lang="ka-GE" sz="2000">
                          <a:effectLst/>
                        </a:rPr>
                        <a:t>მკურნალობა</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ka-GE" sz="2000" dirty="0" smtClean="0">
                          <a:effectLst/>
                        </a:rPr>
                        <a:t>დოზირება</a:t>
                      </a:r>
                    </a:p>
                    <a:p>
                      <a:pPr algn="just">
                        <a:lnSpc>
                          <a:spcPct val="115000"/>
                        </a:lnSpc>
                        <a:spcBef>
                          <a:spcPts val="600"/>
                        </a:spcBef>
                        <a:spcAft>
                          <a:spcPts val="6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59564">
                <a:tc>
                  <a:txBody>
                    <a:bodyPr/>
                    <a:lstStyle/>
                    <a:p>
                      <a:pPr>
                        <a:lnSpc>
                          <a:spcPct val="115000"/>
                        </a:lnSpc>
                        <a:spcBef>
                          <a:spcPts val="600"/>
                        </a:spcBef>
                        <a:spcAft>
                          <a:spcPts val="600"/>
                        </a:spcAft>
                      </a:pPr>
                      <a:r>
                        <a:rPr lang="ka-GE" sz="2000" dirty="0">
                          <a:effectLst/>
                        </a:rPr>
                        <a:t>მოზრდილები 18 წლის და ზევით</a:t>
                      </a:r>
                      <a:r>
                        <a:rPr lang="en-US" sz="2000" dirty="0">
                          <a:effectLst/>
                        </a:rPr>
                        <a:t>: </a:t>
                      </a:r>
                      <a:r>
                        <a:rPr lang="ka-GE" sz="2000" dirty="0">
                          <a:effectLst/>
                        </a:rPr>
                        <a:t>პარაცეტამოლი</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0.5 </a:t>
                      </a:r>
                      <a:r>
                        <a:rPr lang="ka-GE" sz="2000" dirty="0" smtClean="0">
                          <a:effectLst/>
                        </a:rPr>
                        <a:t>გ-დან 1 გ-მდე 4-6 საათში ერთხელ, მაქსიმუმ 4 გ დღეში</a:t>
                      </a:r>
                      <a:r>
                        <a:rPr lang="en-US" sz="2000" dirty="0" smtClean="0">
                          <a:effectLst/>
                        </a:rPr>
                        <a:t> </a:t>
                      </a:r>
                    </a:p>
                    <a:p>
                      <a:endParaRPr lang="en-US" sz="2000" dirty="0"/>
                    </a:p>
                  </a:txBody>
                  <a:tcPr marL="68580" marR="68580" marT="0" marB="0"/>
                </a:tc>
              </a:tr>
              <a:tr h="878200">
                <a:tc>
                  <a:txBody>
                    <a:bodyPr/>
                    <a:lstStyle/>
                    <a:p>
                      <a:pPr>
                        <a:lnSpc>
                          <a:spcPct val="115000"/>
                        </a:lnSpc>
                        <a:spcBef>
                          <a:spcPts val="600"/>
                        </a:spcBef>
                        <a:spcAft>
                          <a:spcPts val="600"/>
                        </a:spcAft>
                      </a:pPr>
                      <a:r>
                        <a:rPr lang="ka-GE" sz="2000" dirty="0">
                          <a:effectLst/>
                        </a:rPr>
                        <a:t>მოზრდილები 18 წლის და ზევით</a:t>
                      </a:r>
                      <a:r>
                        <a:rPr lang="en-US" sz="2000" dirty="0">
                          <a:effectLst/>
                        </a:rPr>
                        <a:t>: </a:t>
                      </a:r>
                      <a:r>
                        <a:rPr lang="ka-GE" sz="2000" dirty="0">
                          <a:effectLst/>
                        </a:rPr>
                        <a:t>იბუპროფენი</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ka-GE" sz="2000" dirty="0">
                          <a:effectLst/>
                        </a:rPr>
                        <a:t>400მგ სამჯერ დღეში საჭიროებისამებრ</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1803084">
                <a:tc>
                  <a:txBody>
                    <a:bodyPr/>
                    <a:lstStyle/>
                    <a:p>
                      <a:pPr algn="just">
                        <a:lnSpc>
                          <a:spcPct val="115000"/>
                        </a:lnSpc>
                        <a:spcBef>
                          <a:spcPts val="600"/>
                        </a:spcBef>
                        <a:spcAft>
                          <a:spcPts val="600"/>
                        </a:spcAft>
                      </a:pPr>
                      <a:r>
                        <a:rPr lang="ka-GE" sz="2000" dirty="0">
                          <a:effectLst/>
                        </a:rPr>
                        <a:t>ბავშვები და მოზარდები 1 თვიდან 18 წლამდე:</a:t>
                      </a:r>
                      <a:endParaRPr lang="en-US" sz="2000" dirty="0">
                        <a:effectLst/>
                      </a:endParaRPr>
                    </a:p>
                    <a:p>
                      <a:pPr algn="just">
                        <a:lnSpc>
                          <a:spcPct val="115000"/>
                        </a:lnSpc>
                        <a:spcBef>
                          <a:spcPts val="600"/>
                        </a:spcBef>
                        <a:spcAft>
                          <a:spcPts val="600"/>
                        </a:spcAft>
                      </a:pPr>
                      <a:r>
                        <a:rPr lang="ka-GE" sz="2000" dirty="0">
                          <a:effectLst/>
                        </a:rPr>
                        <a:t>პარაცეტამოლი ან იბუპროფენი</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ka-GE" sz="2000" dirty="0">
                          <a:effectLst/>
                        </a:rPr>
                        <a:t>ასაკობრივი დოზირება იხილეთ მედიკამენტის შეფუთვაზე</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59381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100138"/>
            <a:ext cx="8801100" cy="5163502"/>
          </a:xfrm>
        </p:spPr>
        <p:txBody>
          <a:bodyPr>
            <a:noAutofit/>
          </a:bodyPr>
          <a:lstStyle/>
          <a:p>
            <a:pPr lvl="0">
              <a:lnSpc>
                <a:spcPct val="100000"/>
              </a:lnSpc>
            </a:pPr>
            <a:r>
              <a:rPr lang="ka-GE" sz="2100" dirty="0"/>
              <a:t>გახსოვდეთ, რომ სუნთქვის გაძნელებამ შესაძლოა გამოიწვიოს შფოთვა, რაც უფრო მეტად აუარესებს სუნთქვას. </a:t>
            </a:r>
            <a:r>
              <a:rPr lang="ka-GE" sz="2100" dirty="0" smtClean="0"/>
              <a:t> </a:t>
            </a:r>
          </a:p>
          <a:p>
            <a:pPr lvl="0">
              <a:lnSpc>
                <a:spcPct val="100000"/>
              </a:lnSpc>
            </a:pPr>
            <a:r>
              <a:rPr lang="ka-GE" sz="2100" dirty="0" smtClean="0"/>
              <a:t>მხარდამჭერი </a:t>
            </a:r>
            <a:r>
              <a:rPr lang="ka-GE" sz="2100" dirty="0"/>
              <a:t>მკურნალობის სახით, სუნთქვის გაძნელების მართვის მიზნით, რეკომენდებულია:</a:t>
            </a:r>
            <a:endParaRPr lang="en-US" sz="2100" dirty="0"/>
          </a:p>
          <a:p>
            <a:pPr lvl="1">
              <a:lnSpc>
                <a:spcPct val="100000"/>
              </a:lnSpc>
              <a:buClr>
                <a:schemeClr val="accent2">
                  <a:lumMod val="60000"/>
                  <a:lumOff val="40000"/>
                </a:schemeClr>
              </a:buClr>
              <a:buFont typeface="Wingdings" panose="05000000000000000000" pitchFamily="2" charset="2"/>
              <a:buChar char="§"/>
            </a:pPr>
            <a:r>
              <a:rPr lang="ka-GE" sz="2100" dirty="0"/>
              <a:t>ოთახში სიგრილის შენარჩუნება</a:t>
            </a:r>
            <a:endParaRPr lang="en-US" sz="2100" dirty="0"/>
          </a:p>
          <a:p>
            <a:pPr lvl="1">
              <a:lnSpc>
                <a:spcPct val="100000"/>
              </a:lnSpc>
              <a:buClr>
                <a:schemeClr val="accent2">
                  <a:lumMod val="60000"/>
                  <a:lumOff val="40000"/>
                </a:schemeClr>
              </a:buClr>
              <a:buFont typeface="Wingdings" panose="05000000000000000000" pitchFamily="2" charset="2"/>
              <a:buChar char="§"/>
            </a:pPr>
            <a:r>
              <a:rPr lang="ka-GE" sz="2100" dirty="0"/>
              <a:t>რელაქსაციისა და სუნთქვითი ტექნიკის გამოყენება და სხეულის პოზიციის </a:t>
            </a:r>
            <a:r>
              <a:rPr lang="ka-GE" sz="2100" dirty="0" smtClean="0"/>
              <a:t>ცვლილება.</a:t>
            </a:r>
            <a:endParaRPr lang="en-US" sz="2100" dirty="0"/>
          </a:p>
          <a:p>
            <a:pPr lvl="1">
              <a:lnSpc>
                <a:spcPct val="100000"/>
              </a:lnSpc>
              <a:buClr>
                <a:schemeClr val="accent2">
                  <a:lumMod val="60000"/>
                  <a:lumOff val="40000"/>
                </a:schemeClr>
              </a:buClr>
              <a:buFont typeface="Wingdings" panose="05000000000000000000" pitchFamily="2" charset="2"/>
              <a:buChar char="§"/>
            </a:pPr>
            <a:r>
              <a:rPr lang="ka-GE" sz="2100" dirty="0"/>
              <a:t>პაციენტებს, რომლები იმყოფებიან თვითიზოლაციაში მარტო, ურჩიეთ ჰაერის განიავება კარებისა და ფანჯრის გაღებით (არ გამოიყენოთ ვენტილატორი, რადგანაც ამან შეიძლება ხელი შეუწყოს ინფექციის გავრცელებას).</a:t>
            </a:r>
            <a:endParaRPr lang="en-US" sz="2100" dirty="0"/>
          </a:p>
          <a:p>
            <a:pPr lvl="1">
              <a:lnSpc>
                <a:spcPct val="100000"/>
              </a:lnSpc>
              <a:buClr>
                <a:schemeClr val="accent2">
                  <a:lumMod val="60000"/>
                  <a:lumOff val="40000"/>
                </a:schemeClr>
              </a:buClr>
              <a:buFont typeface="Wingdings" panose="05000000000000000000" pitchFamily="2" charset="2"/>
              <a:buChar char="§"/>
            </a:pPr>
            <a:r>
              <a:rPr lang="ka-GE" sz="2100" dirty="0"/>
              <a:t>თუ გვაქვს ხელმისაწვდომი ჟანგბადი, სცადეთ ოქსიგენოთერაპია და შეაფასეთ სუნთქვის გაძნელების დინამიკა. </a:t>
            </a:r>
            <a:endParaRPr lang="ka-GE" sz="2100" dirty="0" smtClean="0"/>
          </a:p>
          <a:p>
            <a:pPr lvl="1">
              <a:lnSpc>
                <a:spcPct val="100000"/>
              </a:lnSpc>
              <a:buClr>
                <a:schemeClr val="accent2">
                  <a:lumMod val="60000"/>
                  <a:lumOff val="40000"/>
                </a:schemeClr>
              </a:buClr>
              <a:buFont typeface="Wingdings" panose="05000000000000000000" pitchFamily="2" charset="2"/>
              <a:buChar char="§"/>
            </a:pPr>
            <a:r>
              <a:rPr lang="ka-GE" sz="2100" dirty="0"/>
              <a:t>დაადგინეთ და უმკურნალეთ, სუნთქვის გაძნელების შექცევად მიზეზებს.</a:t>
            </a:r>
            <a:endParaRPr lang="en-US" sz="2100" dirty="0"/>
          </a:p>
        </p:txBody>
      </p:sp>
    </p:spTree>
    <p:extLst>
      <p:ext uri="{BB962C8B-B14F-4D97-AF65-F5344CB8AC3E}">
        <p14:creationId xmlns:p14="http://schemas.microsoft.com/office/powerpoint/2010/main" val="3632030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07170"/>
            <a:ext cx="6377940" cy="435777"/>
          </a:xfrm>
        </p:spPr>
        <p:txBody>
          <a:bodyPr>
            <a:normAutofit/>
          </a:bodyPr>
          <a:lstStyle/>
          <a:p>
            <a:r>
              <a:rPr lang="ka-GE" sz="1800" b="1" dirty="0"/>
              <a:t>სუნთქვის გაძნელების მართვის დამხმარე ტექნიკა</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1978431587"/>
              </p:ext>
            </p:extLst>
          </p:nvPr>
        </p:nvGraphicFramePr>
        <p:xfrm>
          <a:off x="600082" y="1057264"/>
          <a:ext cx="8135301" cy="5667756"/>
        </p:xfrm>
        <a:graphic>
          <a:graphicData uri="http://schemas.openxmlformats.org/drawingml/2006/table">
            <a:tbl>
              <a:tblPr>
                <a:tableStyleId>{93296810-A885-4BE3-A3E7-6D5BEEA58F35}</a:tableStyleId>
              </a:tblPr>
              <a:tblGrid>
                <a:gridCol w="8135301"/>
              </a:tblGrid>
              <a:tr h="4543425">
                <a:tc>
                  <a:txBody>
                    <a:bodyPr/>
                    <a:lstStyle/>
                    <a:p>
                      <a:pPr marL="342900" lvl="0" indent="-342900" algn="just">
                        <a:lnSpc>
                          <a:spcPct val="115000"/>
                        </a:lnSpc>
                        <a:spcBef>
                          <a:spcPts val="600"/>
                        </a:spcBef>
                        <a:spcAft>
                          <a:spcPts val="300"/>
                        </a:spcAft>
                        <a:buFont typeface="Symbol" panose="05050102010706020507" pitchFamily="18" charset="2"/>
                        <a:buChar char=""/>
                      </a:pPr>
                      <a:r>
                        <a:rPr lang="ka-GE" sz="1700" dirty="0">
                          <a:effectLst/>
                        </a:rPr>
                        <a:t>სუნთქვის კონტროლირებული ტექნიკა მოიცავს პოზიციის შერჩევას, ქისისებური ტუჩებით სუნთქვას, სუნთქვით ვარჯიშებს და კოორდინირებული სუნთქვის ტრენინგს.</a:t>
                      </a:r>
                      <a:endParaRPr lang="en-US" sz="1700" dirty="0">
                        <a:effectLst/>
                      </a:endParaRPr>
                    </a:p>
                    <a:p>
                      <a:pPr marL="342900" lvl="0" indent="-342900" algn="just">
                        <a:lnSpc>
                          <a:spcPct val="115000"/>
                        </a:lnSpc>
                        <a:spcBef>
                          <a:spcPts val="300"/>
                        </a:spcBef>
                        <a:spcAft>
                          <a:spcPts val="300"/>
                        </a:spcAft>
                        <a:buFont typeface="Symbol" panose="05050102010706020507" pitchFamily="18" charset="2"/>
                        <a:buChar char=""/>
                      </a:pPr>
                      <a:r>
                        <a:rPr lang="ka-GE" sz="1700" dirty="0">
                          <a:effectLst/>
                        </a:rPr>
                        <a:t>ქისისებური ტუჩებით სუნთქვის დროს პაციენტი ჩაისუნთქავს ცხვირით რამდენიმე წამის მანძილზე, შემდეგ ნელა, 4-6 წმ-ის მანძილზე, ამოისუნთქავს პირით, ქისისებურად მოკუმული ტუჩებით. ეს ტექნიკა პაციენტს ეხმარება დაძლიოს სუნთქვის გაძნელების შეგრძნება ვარჯიშის დროს.</a:t>
                      </a:r>
                      <a:endParaRPr lang="en-US" sz="1700" dirty="0">
                        <a:effectLst/>
                      </a:endParaRPr>
                    </a:p>
                    <a:p>
                      <a:pPr marL="342900" lvl="0" indent="-342900" algn="just">
                        <a:lnSpc>
                          <a:spcPct val="115000"/>
                        </a:lnSpc>
                        <a:spcBef>
                          <a:spcPts val="300"/>
                        </a:spcBef>
                        <a:spcAft>
                          <a:spcPts val="300"/>
                        </a:spcAft>
                        <a:buFont typeface="Symbol" panose="05050102010706020507" pitchFamily="18" charset="2"/>
                        <a:buChar char=""/>
                      </a:pPr>
                      <a:r>
                        <a:rPr lang="ka-GE" sz="1700" dirty="0">
                          <a:effectLst/>
                        </a:rPr>
                        <a:t>მხრების რელაქსაცია და დაშვება ამცირებს მხრებში მოხრილ პოზას, რომელსაც პაციენტი იღებს სტრესის დროს. გამართული ჯდომა ზრდის ფილტვების პიკურ ვენტილაციას და ამცირებს ბრონქების ობსტრუქციას.</a:t>
                      </a:r>
                      <a:endParaRPr lang="en-US" sz="1700" dirty="0">
                        <a:effectLst/>
                      </a:endParaRPr>
                    </a:p>
                    <a:p>
                      <a:pPr marL="342900" lvl="0" indent="-342900" algn="just">
                        <a:lnSpc>
                          <a:spcPct val="115000"/>
                        </a:lnSpc>
                        <a:spcBef>
                          <a:spcPts val="300"/>
                        </a:spcBef>
                        <a:spcAft>
                          <a:spcPts val="300"/>
                        </a:spcAft>
                        <a:buFont typeface="Symbol" panose="05050102010706020507" pitchFamily="18" charset="2"/>
                        <a:buChar char=""/>
                      </a:pPr>
                      <a:r>
                        <a:rPr lang="ka-GE" sz="1700" dirty="0">
                          <a:effectLst/>
                        </a:rPr>
                        <a:t>წინ გადახრა სკამის ზურგზე ან მუხლებზე დაყრდნობით, სავარაუდოდ აუმჯობესებს აირცვლას.</a:t>
                      </a:r>
                      <a:endParaRPr lang="en-US" sz="1700" dirty="0">
                        <a:effectLst/>
                      </a:endParaRPr>
                    </a:p>
                    <a:p>
                      <a:pPr marL="342900" lvl="0" indent="-342900" algn="just">
                        <a:lnSpc>
                          <a:spcPct val="115000"/>
                        </a:lnSpc>
                        <a:spcBef>
                          <a:spcPts val="300"/>
                        </a:spcBef>
                        <a:spcAft>
                          <a:spcPts val="600"/>
                        </a:spcAft>
                        <a:buFont typeface="Symbol" panose="05050102010706020507" pitchFamily="18" charset="2"/>
                        <a:buChar char=""/>
                      </a:pPr>
                      <a:r>
                        <a:rPr lang="ka-GE" sz="1700" dirty="0">
                          <a:effectLst/>
                        </a:rPr>
                        <a:t>სუნთქვის ტრენინგის მიზანია დაეხმაროს პაციენტს სუნთქვაზე კონტროლის შეგრძნების დაბრუნებაში და გააძლიეროს სასუნთქი კუნთები. ფსიქოთერაპევტი და სპეციალურად გაწვრთნილი მედდა შეიძლება დაეხმარონ პაციენტს ტექნიკის სწავლებაში (იმის გათვალისწინებით, რომ ასეთი დახმარება უნდა განხორციელდეს დისტანციურად).</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6668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650071"/>
            <a:ext cx="6377940" cy="578652"/>
          </a:xfrm>
        </p:spPr>
        <p:txBody>
          <a:bodyPr anchor="t">
            <a:normAutofit fontScale="90000"/>
          </a:bodyPr>
          <a:lstStyle/>
          <a:p>
            <a:r>
              <a:rPr lang="ka-GE" b="1" dirty="0" smtClean="0"/>
              <a:t>პნევმონიის მკურნალობა</a:t>
            </a:r>
            <a:endParaRPr lang="en-US" b="1" dirty="0"/>
          </a:p>
        </p:txBody>
      </p:sp>
      <p:sp>
        <p:nvSpPr>
          <p:cNvPr id="3" name="Content Placeholder 2"/>
          <p:cNvSpPr>
            <a:spLocks noGrp="1"/>
          </p:cNvSpPr>
          <p:nvPr>
            <p:ph idx="1"/>
          </p:nvPr>
        </p:nvSpPr>
        <p:spPr>
          <a:xfrm>
            <a:off x="485775" y="1380172"/>
            <a:ext cx="8063865" cy="5149216"/>
          </a:xfrm>
        </p:spPr>
        <p:txBody>
          <a:bodyPr>
            <a:normAutofit fontScale="92500" lnSpcReduction="10000"/>
          </a:bodyPr>
          <a:lstStyle/>
          <a:p>
            <a:pPr>
              <a:lnSpc>
                <a:spcPct val="100000"/>
              </a:lnSpc>
            </a:pPr>
            <a:r>
              <a:rPr lang="ka-GE" dirty="0"/>
              <a:t>საზოგადოებაში შეძენილი ბაქტერიული პნევმონიის კლინიკური დიფერენცირება </a:t>
            </a:r>
            <a:r>
              <a:rPr lang="en-US" dirty="0"/>
              <a:t>COVID-19 </a:t>
            </a:r>
            <a:r>
              <a:rPr lang="ka-GE" dirty="0"/>
              <a:t>პნევმონიისგან, საკმაოდ რთულია. </a:t>
            </a:r>
            <a:endParaRPr lang="ka-GE" dirty="0" smtClean="0"/>
          </a:p>
          <a:p>
            <a:pPr>
              <a:lnSpc>
                <a:spcPct val="100000"/>
              </a:lnSpc>
            </a:pPr>
            <a:r>
              <a:rPr lang="ka-GE" dirty="0" smtClean="0"/>
              <a:t>ბრიტანული </a:t>
            </a:r>
            <a:r>
              <a:rPr lang="ka-GE" dirty="0"/>
              <a:t>გაიდლაინები იძლევიან რეკომენდაციას იმის შესახებ, რომ პაციენტს მეტად სავარაუდოა ჰქონდეს კორონავირუსული პნევმონია, თუ მას აღენიშნება </a:t>
            </a:r>
            <a:r>
              <a:rPr lang="en-US" dirty="0"/>
              <a:t>COVID-19</a:t>
            </a:r>
            <a:r>
              <a:rPr lang="ka-GE" dirty="0"/>
              <a:t>-სთვის დამახასიათებელი სიმპტომები დაახლოებით 1 კვირის მანძილზე, აქვს მიალგია ან ანოსმია, ქოშინი პლევრული ტკივილს გარეშე და აღნიშნავს კონტაქტს საეჭვო ან დადასტურებულ </a:t>
            </a:r>
            <a:r>
              <a:rPr lang="en-US" dirty="0"/>
              <a:t>COVID-19</a:t>
            </a:r>
            <a:r>
              <a:rPr lang="ka-GE" dirty="0"/>
              <a:t>-თან. </a:t>
            </a:r>
            <a:endParaRPr lang="ka-GE" dirty="0" smtClean="0"/>
          </a:p>
          <a:p>
            <a:pPr>
              <a:lnSpc>
                <a:spcPct val="100000"/>
              </a:lnSpc>
            </a:pPr>
            <a:r>
              <a:rPr lang="ka-GE" dirty="0" smtClean="0"/>
              <a:t>პაციენტებში </a:t>
            </a:r>
            <a:r>
              <a:rPr lang="ka-GE" dirty="0"/>
              <a:t>ბაქტერიული პნევმონიით, ადგილი აქვს მდგომარეობის სწრაფი გაუარესების ტენდენციას სიმპტომებიდან რამდენიმე დღის შემდეგ, პლევრული ტკივილის ან ჩირქოვანი ნახველის გაჩენას, და  საეჭვო ან დადასტურებული </a:t>
            </a:r>
            <a:r>
              <a:rPr lang="en-US" dirty="0"/>
              <a:t>COVID-19</a:t>
            </a:r>
            <a:r>
              <a:rPr lang="ka-GE" dirty="0"/>
              <a:t>-ის შემთხვევასთან კონტაქტის არარსებობას. </a:t>
            </a:r>
            <a:endParaRPr lang="en-US" dirty="0"/>
          </a:p>
          <a:p>
            <a:pPr>
              <a:lnSpc>
                <a:spcPct val="100000"/>
              </a:lnSpc>
            </a:pPr>
            <a:r>
              <a:rPr lang="en-US" dirty="0"/>
              <a:t>CRB65</a:t>
            </a:r>
            <a:r>
              <a:rPr lang="ka-GE" dirty="0"/>
              <a:t>-ინსტრუმენტის სარწმუნოობა </a:t>
            </a:r>
            <a:r>
              <a:rPr lang="en-US" dirty="0"/>
              <a:t>COVID-19 </a:t>
            </a:r>
            <a:r>
              <a:rPr lang="ka-GE" dirty="0"/>
              <a:t>პაციენტებში არ დადასტურებულა </a:t>
            </a:r>
            <a:endParaRPr lang="en-US" dirty="0"/>
          </a:p>
        </p:txBody>
      </p:sp>
    </p:spTree>
    <p:extLst>
      <p:ext uri="{BB962C8B-B14F-4D97-AF65-F5344CB8AC3E}">
        <p14:creationId xmlns:p14="http://schemas.microsoft.com/office/powerpoint/2010/main" val="2056638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185863"/>
            <a:ext cx="7963852" cy="5077777"/>
          </a:xfrm>
        </p:spPr>
        <p:txBody>
          <a:bodyPr>
            <a:normAutofit/>
          </a:bodyPr>
          <a:lstStyle/>
          <a:p>
            <a:r>
              <a:rPr lang="ka-GE" dirty="0"/>
              <a:t>არ არსებობს ქოშინის დისტანციური შეფასების ვალიდური ტესტები. ბრიტანული გაიდლაინები რეკომენდაციას იძლევიან, პაციენტის ჰოსპიტალიზაციის საჭიროება შეფასდეს მისი სიმპტომებისა და ნიშნების საფუძველზე. </a:t>
            </a:r>
            <a:endParaRPr lang="en-US" dirty="0"/>
          </a:p>
          <a:p>
            <a:r>
              <a:rPr lang="ka-GE" dirty="0"/>
              <a:t>დაავადების მეტად მძიმე მიმდინარეობის მაჩვენებლებია</a:t>
            </a:r>
            <a:r>
              <a:rPr lang="ka-GE" dirty="0" smtClean="0"/>
              <a:t>:</a:t>
            </a:r>
          </a:p>
          <a:p>
            <a:pPr lvl="1">
              <a:buClr>
                <a:schemeClr val="accent2">
                  <a:lumMod val="60000"/>
                  <a:lumOff val="40000"/>
                </a:schemeClr>
              </a:buClr>
              <a:buFont typeface="Wingdings" panose="05000000000000000000" pitchFamily="2" charset="2"/>
              <a:buChar char="§"/>
            </a:pPr>
            <a:r>
              <a:rPr lang="ka-GE" sz="2200" dirty="0" smtClean="0"/>
              <a:t>ქოშინი </a:t>
            </a:r>
            <a:r>
              <a:rPr lang="ka-GE" sz="2200" dirty="0"/>
              <a:t>მოსვენებულ მდგომარეობაში ან სუნთქვის მკვეთრი გაძნელება;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ჰემოფტიზი</a:t>
            </a:r>
            <a:r>
              <a:rPr lang="ka-GE" sz="2200" dirty="0"/>
              <a:t>,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ციანოზი</a:t>
            </a:r>
            <a:r>
              <a:rPr lang="ka-GE" sz="2200" dirty="0"/>
              <a:t>,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ცივი</a:t>
            </a:r>
            <a:r>
              <a:rPr lang="ka-GE" sz="2200" dirty="0"/>
              <a:t>, წებოვანი, ფერმკრთალი ან აჭრელებული კანი;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მწვავედ </a:t>
            </a:r>
            <a:r>
              <a:rPr lang="ka-GE" sz="2200" dirty="0"/>
              <a:t>განვითარებული აბნეულობა ან შეფხიზლების სირთულე,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შარდის </a:t>
            </a:r>
            <a:r>
              <a:rPr lang="ka-GE" sz="2200" dirty="0"/>
              <a:t>გამოყოფის შემცირება ან არარსებობა</a:t>
            </a:r>
            <a:endParaRPr lang="en-US" sz="2200" dirty="0"/>
          </a:p>
        </p:txBody>
      </p:sp>
    </p:spTree>
    <p:extLst>
      <p:ext uri="{BB962C8B-B14F-4D97-AF65-F5344CB8AC3E}">
        <p14:creationId xmlns:p14="http://schemas.microsoft.com/office/powerpoint/2010/main" val="2572229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185863"/>
            <a:ext cx="7963852" cy="5077777"/>
          </a:xfrm>
        </p:spPr>
        <p:txBody>
          <a:bodyPr>
            <a:normAutofit fontScale="92500" lnSpcReduction="20000"/>
          </a:bodyPr>
          <a:lstStyle/>
          <a:p>
            <a:pPr lvl="0">
              <a:lnSpc>
                <a:spcPct val="150000"/>
              </a:lnSpc>
            </a:pPr>
            <a:endParaRPr lang="ka-GE" sz="2400" dirty="0" smtClean="0"/>
          </a:p>
          <a:p>
            <a:pPr lvl="0">
              <a:lnSpc>
                <a:spcPct val="150000"/>
              </a:lnSpc>
            </a:pPr>
            <a:r>
              <a:rPr lang="ka-GE" sz="2400" dirty="0" smtClean="0"/>
              <a:t>პირისპირ გასინჯვის და სხვა ობიექტური მეთოდების გამოყენების შეუძლებლობის პირობებში, ნებისმიერი ტიპის საზოგადოებაში შეძენილი პნევმონიის დიაგნოზი მოზრდილებში, შესაძლებელია დაისვას შემდეგი სიმპტომებისა და ნიშნების საფუძველზე:</a:t>
            </a:r>
          </a:p>
          <a:p>
            <a:pPr lvl="1">
              <a:lnSpc>
                <a:spcPct val="150000"/>
              </a:lnSpc>
              <a:buClr>
                <a:schemeClr val="accent2">
                  <a:lumMod val="60000"/>
                  <a:lumOff val="40000"/>
                </a:schemeClr>
              </a:buClr>
              <a:buFont typeface="Wingdings" panose="05000000000000000000" pitchFamily="2" charset="2"/>
              <a:buChar char="§"/>
            </a:pPr>
            <a:r>
              <a:rPr lang="ka-GE" sz="2400" dirty="0" smtClean="0"/>
              <a:t>სხეულის ტემპერატურა 38°C-ზე მეტი;</a:t>
            </a:r>
          </a:p>
          <a:p>
            <a:pPr lvl="1">
              <a:lnSpc>
                <a:spcPct val="150000"/>
              </a:lnSpc>
              <a:buClr>
                <a:schemeClr val="accent2">
                  <a:lumMod val="60000"/>
                  <a:lumOff val="40000"/>
                </a:schemeClr>
              </a:buClr>
              <a:buFont typeface="Wingdings" panose="05000000000000000000" pitchFamily="2" charset="2"/>
              <a:buChar char="§"/>
            </a:pPr>
            <a:r>
              <a:rPr lang="ka-GE" sz="2400" dirty="0" smtClean="0"/>
              <a:t>სუნთქვის სიხშირე აღემატება წუთში 20-ს;          </a:t>
            </a:r>
            <a:r>
              <a:rPr lang="ka-GE" sz="2400" b="1" dirty="0" smtClean="0"/>
              <a:t>და</a:t>
            </a:r>
            <a:endParaRPr lang="ka-GE" sz="2400" dirty="0" smtClean="0"/>
          </a:p>
          <a:p>
            <a:pPr lvl="1">
              <a:lnSpc>
                <a:spcPct val="150000"/>
              </a:lnSpc>
              <a:buClr>
                <a:schemeClr val="accent2">
                  <a:lumMod val="60000"/>
                  <a:lumOff val="40000"/>
                </a:schemeClr>
              </a:buClr>
              <a:buFont typeface="Wingdings" panose="05000000000000000000" pitchFamily="2" charset="2"/>
              <a:buChar char="§"/>
            </a:pPr>
            <a:r>
              <a:rPr lang="ka-GE" sz="2400" dirty="0" smtClean="0"/>
              <a:t>გულისცემის სიხშირე აღემატება წუთში 100-ს;     </a:t>
            </a:r>
            <a:r>
              <a:rPr lang="ka-GE" sz="2400" b="1" dirty="0" smtClean="0"/>
              <a:t>და</a:t>
            </a:r>
            <a:endParaRPr lang="ka-GE" sz="2400" dirty="0" smtClean="0"/>
          </a:p>
          <a:p>
            <a:pPr lvl="1">
              <a:lnSpc>
                <a:spcPct val="150000"/>
              </a:lnSpc>
              <a:buClr>
                <a:schemeClr val="accent2">
                  <a:lumMod val="60000"/>
                  <a:lumOff val="40000"/>
                </a:schemeClr>
              </a:buClr>
              <a:buFont typeface="Wingdings" panose="05000000000000000000" pitchFamily="2" charset="2"/>
              <a:buChar char="§"/>
            </a:pPr>
            <a:r>
              <a:rPr lang="ka-GE" sz="2400" dirty="0" smtClean="0"/>
              <a:t>მწვავედ დაწყებული აბნეულობა.</a:t>
            </a:r>
            <a:endParaRPr lang="ka-GE" sz="2400" dirty="0"/>
          </a:p>
        </p:txBody>
      </p:sp>
    </p:spTree>
    <p:extLst>
      <p:ext uri="{BB962C8B-B14F-4D97-AF65-F5344CB8AC3E}">
        <p14:creationId xmlns:p14="http://schemas.microsoft.com/office/powerpoint/2010/main" val="1968261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185863"/>
            <a:ext cx="7963852" cy="5077777"/>
          </a:xfrm>
        </p:spPr>
        <p:txBody>
          <a:bodyPr>
            <a:normAutofit/>
          </a:bodyPr>
          <a:lstStyle/>
          <a:p>
            <a:pPr lvl="0"/>
            <a:endParaRPr lang="ka-GE" sz="2400" dirty="0" smtClean="0"/>
          </a:p>
          <a:p>
            <a:pPr lvl="0"/>
            <a:r>
              <a:rPr lang="ka-GE" sz="2400" dirty="0"/>
              <a:t>პულსოქსიმეტრის ხელმისაწვდომობის შემთხვევაში ჟანგბადის სატურაცია &lt;92% (ან &lt;88% პაციენტებში ფქოდ-ით) შესაძლებელია გამოვიყენოთ მძიმე დაავადების დასადგენად. </a:t>
            </a:r>
            <a:endParaRPr lang="ka-GE" sz="2400" dirty="0" smtClean="0"/>
          </a:p>
          <a:p>
            <a:pPr lvl="0"/>
            <a:r>
              <a:rPr lang="ka-GE" sz="2400" dirty="0" smtClean="0"/>
              <a:t>ე.წ</a:t>
            </a:r>
            <a:r>
              <a:rPr lang="ka-GE" sz="2400" dirty="0"/>
              <a:t>. </a:t>
            </a:r>
            <a:r>
              <a:rPr lang="en-US" sz="2400" dirty="0"/>
              <a:t>ROTH</a:t>
            </a:r>
            <a:r>
              <a:rPr lang="ka-GE" sz="2400" dirty="0"/>
              <a:t>-ის ინსტრუმენტის გამოყენება, შესაძლებელია, პულსოქსიმეტრიის ალტერნატივის სახით, სადაც პულსოქსიმეტრია ხელმისაწვდომი არ არის, თუმცა მისი სარწმუნოება </a:t>
            </a:r>
            <a:r>
              <a:rPr lang="en-US" sz="2400" dirty="0"/>
              <a:t>COVID-19</a:t>
            </a:r>
            <a:r>
              <a:rPr lang="ka-GE" sz="2400" dirty="0"/>
              <a:t>-ის დროს დამტკიცებული არ არის და არსებობს ეჭვი იმის შესახებ, რომ აღნიშნულმა ინსტრუმენტმა, შესაძლოა, სათანადოდ ვერ შეაფასოს დაავადების სიმძიმე </a:t>
            </a:r>
          </a:p>
        </p:txBody>
      </p:sp>
    </p:spTree>
    <p:extLst>
      <p:ext uri="{BB962C8B-B14F-4D97-AF65-F5344CB8AC3E}">
        <p14:creationId xmlns:p14="http://schemas.microsoft.com/office/powerpoint/2010/main" val="2417935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735815"/>
          </a:xfrm>
        </p:spPr>
        <p:txBody>
          <a:bodyPr anchor="t">
            <a:noAutofit/>
          </a:bodyPr>
          <a:lstStyle/>
          <a:p>
            <a:pPr fontAlgn="base"/>
            <a:r>
              <a:rPr lang="ka-GE" sz="2600" b="1" dirty="0"/>
              <a:t>როთის ქულების (Roth score) გამოყენება</a:t>
            </a:r>
            <a:endParaRPr lang="en-US" sz="2600" dirty="0"/>
          </a:p>
        </p:txBody>
      </p:sp>
      <p:sp>
        <p:nvSpPr>
          <p:cNvPr id="3" name="Content Placeholder 2"/>
          <p:cNvSpPr>
            <a:spLocks noGrp="1"/>
          </p:cNvSpPr>
          <p:nvPr>
            <p:ph idx="1"/>
          </p:nvPr>
        </p:nvSpPr>
        <p:spPr>
          <a:xfrm>
            <a:off x="594360" y="1623060"/>
            <a:ext cx="7955280" cy="4906328"/>
          </a:xfrm>
        </p:spPr>
        <p:txBody>
          <a:bodyPr>
            <a:noAutofit/>
          </a:bodyPr>
          <a:lstStyle/>
          <a:p>
            <a:pPr fontAlgn="base">
              <a:lnSpc>
                <a:spcPct val="110000"/>
              </a:lnSpc>
            </a:pPr>
            <a:r>
              <a:rPr lang="ka-GE" sz="2100" dirty="0" smtClean="0"/>
              <a:t>როთის </a:t>
            </a:r>
            <a:r>
              <a:rPr lang="ka-GE" sz="2100" dirty="0"/>
              <a:t>ქულებით შეფასება ასე ხდება: პაციენტს სთხოვთ, ღრმად ჩაისუნთქოს,  დაითვალოს 30-მდე და ჩაინიშნოს რამდენი წამში დაჭირდა განმეორებით ჩასუნთქვა. თუკი ეს 8 წამზე ნაკლებ დროში მოხდა, სატურაცია, სავარაუდოდ, 95%-ზე ნაკლებია. ამ ტესტის სენსიტიურობაა 78% და სპეციფიკურობა - 71%. ტესტის სენსიტიურობა გაიზრდება 91%, თუ განმეორებითი ჩასუნთქვა პაციენტს 5 წამზე ნაკლებ დროში დაჭირდა.</a:t>
            </a:r>
            <a:endParaRPr lang="en-US" sz="2100" dirty="0"/>
          </a:p>
          <a:p>
            <a:pPr fontAlgn="base">
              <a:lnSpc>
                <a:spcPct val="110000"/>
              </a:lnSpc>
            </a:pPr>
            <a:r>
              <a:rPr lang="ka-GE" sz="2100" dirty="0"/>
              <a:t>იმის გამო, რომ ტესტს დაბალი სპეციფიკურობა ახასიათებს, მისი გამოყენებისას ექიმთან ვიზიტების რაოდენობა მეტად იზრდება (Oxford-based COVID-19 Evidence Service).</a:t>
            </a:r>
            <a:endParaRPr lang="en-US" sz="2100" dirty="0"/>
          </a:p>
          <a:p>
            <a:pPr fontAlgn="base">
              <a:lnSpc>
                <a:spcPct val="110000"/>
              </a:lnSpc>
            </a:pPr>
            <a:r>
              <a:rPr lang="ka-GE" sz="2100" dirty="0"/>
              <a:t>ამიტომ ექიმებმა თავად უნდა გადაწყვიტონ, გამოიყენებენ თუ არა როთის ტესტს.</a:t>
            </a:r>
            <a:endParaRPr lang="en-US" sz="2100" dirty="0"/>
          </a:p>
          <a:p>
            <a:pPr>
              <a:lnSpc>
                <a:spcPct val="110000"/>
              </a:lnSpc>
            </a:pPr>
            <a:endParaRPr lang="en-US" sz="2100" dirty="0"/>
          </a:p>
        </p:txBody>
      </p:sp>
    </p:spTree>
    <p:extLst>
      <p:ext uri="{BB962C8B-B14F-4D97-AF65-F5344CB8AC3E}">
        <p14:creationId xmlns:p14="http://schemas.microsoft.com/office/powerpoint/2010/main" val="4108045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 y="1114425"/>
            <a:ext cx="8272463" cy="5500687"/>
          </a:xfrm>
        </p:spPr>
        <p:txBody>
          <a:bodyPr>
            <a:noAutofit/>
          </a:bodyPr>
          <a:lstStyle/>
          <a:p>
            <a:r>
              <a:rPr lang="ka-GE" sz="2400" dirty="0" smtClean="0"/>
              <a:t>რეკომენდებულია </a:t>
            </a:r>
            <a:r>
              <a:rPr lang="ka-GE" sz="2400" dirty="0"/>
              <a:t>დისტანციური ტრიაჟისა და კონსულტაციების (ტელეფონით, ვიდეო თუ ონლაინით) სისტემის ამუშავება, რომლის მიზანია  COVID-19-ზე საეჭვო პაციენტების რაოდენობის შემცირება, რომელიც პირდაპირ მომართავს კლინიკას, პაციენტებისა და პერსონალის რისკების მინიმიზაციის მიზნით</a:t>
            </a:r>
            <a:r>
              <a:rPr lang="ka-GE" sz="2400" dirty="0" smtClean="0"/>
              <a:t>.</a:t>
            </a:r>
          </a:p>
          <a:p>
            <a:pPr marL="0" indent="0">
              <a:buNone/>
            </a:pPr>
            <a:endParaRPr lang="en-US" sz="2400" dirty="0"/>
          </a:p>
          <a:p>
            <a:r>
              <a:rPr lang="ka-GE" sz="2400" dirty="0"/>
              <a:t>შესაძლებელია პაციენტის თვითშეფასების ონლაინ ინსტრუმენტების გამოყენებაც, როგრიცაა მაგალითად: </a:t>
            </a:r>
            <a:r>
              <a:rPr lang="en-US" sz="2400" dirty="0"/>
              <a:t/>
            </a:r>
            <a:br>
              <a:rPr lang="en-US" sz="2400" dirty="0"/>
            </a:br>
            <a:r>
              <a:rPr lang="en-US" sz="2400" u="sng" dirty="0">
                <a:hlinkClick r:id="rId2"/>
              </a:rPr>
              <a:t>https://mydoc.ge/covid-19</a:t>
            </a:r>
            <a:r>
              <a:rPr lang="en-US" sz="2400" u="sng" dirty="0" smtClean="0">
                <a:hlinkClick r:id="rId2"/>
              </a:rPr>
              <a:t>/</a:t>
            </a:r>
            <a:r>
              <a:rPr lang="ka-GE" sz="2400" dirty="0"/>
              <a:t>  რაც პაციენტის შესაბამისი ცოდნისა და უნარების შემთხვევაში განტვირთავს კლინიკებში ვიზიტებს.</a:t>
            </a:r>
            <a:endParaRPr lang="en-US" sz="2400" dirty="0"/>
          </a:p>
        </p:txBody>
      </p:sp>
    </p:spTree>
    <p:extLst>
      <p:ext uri="{BB962C8B-B14F-4D97-AF65-F5344CB8AC3E}">
        <p14:creationId xmlns:p14="http://schemas.microsoft.com/office/powerpoint/2010/main" val="2550401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ჰოსპიტალიზაცია</a:t>
            </a:r>
            <a:endParaRPr lang="en-US" dirty="0"/>
          </a:p>
        </p:txBody>
      </p:sp>
      <p:sp>
        <p:nvSpPr>
          <p:cNvPr id="3" name="Content Placeholder 2"/>
          <p:cNvSpPr>
            <a:spLocks noGrp="1"/>
          </p:cNvSpPr>
          <p:nvPr>
            <p:ph idx="1"/>
          </p:nvPr>
        </p:nvSpPr>
        <p:spPr/>
        <p:txBody>
          <a:bodyPr>
            <a:normAutofit/>
          </a:bodyPr>
          <a:lstStyle/>
          <a:p>
            <a:pPr lvl="0"/>
            <a:r>
              <a:rPr lang="ka-GE" sz="2400" dirty="0"/>
              <a:t>ჰოსპიტალიზაციის შესახებ გადაწყვეტილების მიღებისას გაითვალისწინეთ:</a:t>
            </a:r>
            <a:endParaRPr lang="en-US" sz="2400" dirty="0"/>
          </a:p>
          <a:p>
            <a:pPr lvl="1">
              <a:buClr>
                <a:schemeClr val="accent2">
                  <a:lumMod val="60000"/>
                  <a:lumOff val="40000"/>
                </a:schemeClr>
              </a:buClr>
              <a:buFont typeface="Wingdings" panose="05000000000000000000" pitchFamily="2" charset="2"/>
              <a:buChar char="§"/>
            </a:pPr>
            <a:r>
              <a:rPr lang="ka-GE" sz="2400" dirty="0"/>
              <a:t>პნევმონიის სიმძიმე;</a:t>
            </a:r>
            <a:endParaRPr lang="en-US" sz="2400" dirty="0"/>
          </a:p>
          <a:p>
            <a:pPr lvl="1">
              <a:buClr>
                <a:schemeClr val="accent2">
                  <a:lumMod val="60000"/>
                  <a:lumOff val="40000"/>
                </a:schemeClr>
              </a:buClr>
              <a:buFont typeface="Wingdings" panose="05000000000000000000" pitchFamily="2" charset="2"/>
              <a:buChar char="§"/>
            </a:pPr>
            <a:r>
              <a:rPr lang="ka-GE" sz="2400" dirty="0"/>
              <a:t>ჰოსპიტალიზაციის რისკი და სარგებელი;</a:t>
            </a:r>
            <a:endParaRPr lang="en-US" sz="2400" dirty="0"/>
          </a:p>
          <a:p>
            <a:pPr lvl="1">
              <a:buClr>
                <a:schemeClr val="accent2">
                  <a:lumMod val="60000"/>
                  <a:lumOff val="40000"/>
                </a:schemeClr>
              </a:buClr>
              <a:buFont typeface="Wingdings" panose="05000000000000000000" pitchFamily="2" charset="2"/>
              <a:buChar char="§"/>
            </a:pPr>
            <a:r>
              <a:rPr lang="ka-GE" sz="2400" dirty="0"/>
              <a:t>მკურნალობა, რომელიც შეიძლება ჩატარდეს ჰოსპიტალში, სახლთან შედარებით;</a:t>
            </a:r>
            <a:endParaRPr lang="en-US" sz="2400" dirty="0"/>
          </a:p>
          <a:p>
            <a:pPr lvl="1">
              <a:buClr>
                <a:schemeClr val="accent2">
                  <a:lumMod val="60000"/>
                  <a:lumOff val="40000"/>
                </a:schemeClr>
              </a:buClr>
              <a:buFont typeface="Wingdings" panose="05000000000000000000" pitchFamily="2" charset="2"/>
              <a:buChar char="§"/>
            </a:pPr>
            <a:r>
              <a:rPr lang="ka-GE" sz="2400" dirty="0"/>
              <a:t>პაციენტის სურვილები და მოვლის გეგმა.</a:t>
            </a:r>
            <a:endParaRPr lang="en-US" sz="2400" dirty="0"/>
          </a:p>
        </p:txBody>
      </p:sp>
    </p:spTree>
    <p:extLst>
      <p:ext uri="{BB962C8B-B14F-4D97-AF65-F5344CB8AC3E}">
        <p14:creationId xmlns:p14="http://schemas.microsoft.com/office/powerpoint/2010/main" val="1720363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ჰოსპიტალიზაცია</a:t>
            </a:r>
            <a:endParaRPr lang="en-US" dirty="0"/>
          </a:p>
        </p:txBody>
      </p:sp>
      <p:sp>
        <p:nvSpPr>
          <p:cNvPr id="3" name="Content Placeholder 2"/>
          <p:cNvSpPr>
            <a:spLocks noGrp="1"/>
          </p:cNvSpPr>
          <p:nvPr>
            <p:ph idx="1"/>
          </p:nvPr>
        </p:nvSpPr>
        <p:spPr>
          <a:xfrm>
            <a:off x="594360" y="2708917"/>
            <a:ext cx="7955280" cy="2391728"/>
          </a:xfrm>
        </p:spPr>
        <p:txBody>
          <a:bodyPr>
            <a:normAutofit/>
          </a:bodyPr>
          <a:lstStyle/>
          <a:p>
            <a:pPr lvl="0"/>
            <a:r>
              <a:rPr lang="ka-GE" sz="2400" dirty="0"/>
              <a:t>არ არის აუცილებელი საშუალო სიმძიმის პნევმონიის ჰოსპიტალიზაციაც, თუ სახეზე არ გვაქვს სუნთქვის გაძნელება და დეჰიდრატაციის ნიშნები, რაც მოიცავს გაძლიერებულ წყურვილს, პირის სიმშრალეს, შარდის გამოყოფის შემცირებას, მშრალ კანს, თავის ტკივილსა და თავბრუსხვევას.</a:t>
            </a:r>
            <a:endParaRPr lang="en-US" sz="2400" dirty="0"/>
          </a:p>
        </p:txBody>
      </p:sp>
    </p:spTree>
    <p:extLst>
      <p:ext uri="{BB962C8B-B14F-4D97-AF65-F5344CB8AC3E}">
        <p14:creationId xmlns:p14="http://schemas.microsoft.com/office/powerpoint/2010/main" val="42883205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00163"/>
            <a:ext cx="7920990" cy="4963477"/>
          </a:xfrm>
        </p:spPr>
        <p:txBody>
          <a:bodyPr>
            <a:normAutofit/>
          </a:bodyPr>
          <a:lstStyle/>
          <a:p>
            <a:pPr marL="0" lvl="0" indent="0">
              <a:buNone/>
            </a:pPr>
            <a:r>
              <a:rPr lang="ka-GE" sz="2400" dirty="0"/>
              <a:t>აუხსენით პაციენტს:</a:t>
            </a:r>
            <a:endParaRPr lang="en-US" sz="2400" dirty="0"/>
          </a:p>
          <a:p>
            <a:pPr lvl="0"/>
            <a:r>
              <a:rPr lang="ka-GE" sz="2400" dirty="0"/>
              <a:t>ჰოსპიტალიზაციის სარგებელი, მათ შორის დიაგნოსტიკური კვლევის უკეთესი შესაძლებლობა (რადიოლოგიური და ლაბორატორიული კვლევები);</a:t>
            </a:r>
            <a:endParaRPr lang="en-US" sz="2400" dirty="0"/>
          </a:p>
          <a:p>
            <a:pPr lvl="0"/>
            <a:r>
              <a:rPr lang="ka-GE" sz="2400" dirty="0"/>
              <a:t>ჰოსპიტალიზაციის რისკი, რაც დაკავშირებულია COVID-19 გავრცელების ან ინფიცირების შესაძლებლობასა და ოჯახური გარემოდან მოშორებასთან.</a:t>
            </a:r>
            <a:endParaRPr lang="en-US" sz="2400" dirty="0"/>
          </a:p>
          <a:p>
            <a:r>
              <a:rPr lang="ka-GE" sz="2400" dirty="0"/>
              <a:t>დადგენილია, რომ სპონტანურ სუნთქვაზე მყოფი  მსუბუქი და საშუალო სიმძიმის მიმდინარეობის დროს, ჯანდაცვის რესურსების დაზოგვა აუმჯობესებს ავადობისა და სიკვდილობის მაჩვენებლს</a:t>
            </a:r>
            <a:endParaRPr lang="en-US" sz="2400" dirty="0"/>
          </a:p>
        </p:txBody>
      </p:sp>
    </p:spTree>
    <p:extLst>
      <p:ext uri="{BB962C8B-B14F-4D97-AF65-F5344CB8AC3E}">
        <p14:creationId xmlns:p14="http://schemas.microsoft.com/office/powerpoint/2010/main" val="1506383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835827"/>
          </a:xfrm>
        </p:spPr>
        <p:txBody>
          <a:bodyPr anchor="t"/>
          <a:lstStyle/>
          <a:p>
            <a:r>
              <a:rPr lang="ka-GE" b="1" dirty="0" smtClean="0"/>
              <a:t>პნევმონიის მკურნალობა</a:t>
            </a:r>
            <a:endParaRPr lang="en-US" b="1" dirty="0"/>
          </a:p>
        </p:txBody>
      </p:sp>
      <p:sp>
        <p:nvSpPr>
          <p:cNvPr id="3" name="Content Placeholder 2"/>
          <p:cNvSpPr>
            <a:spLocks noGrp="1"/>
          </p:cNvSpPr>
          <p:nvPr>
            <p:ph idx="1"/>
          </p:nvPr>
        </p:nvSpPr>
        <p:spPr>
          <a:xfrm>
            <a:off x="314325" y="1600197"/>
            <a:ext cx="8558213" cy="4872041"/>
          </a:xfrm>
        </p:spPr>
        <p:txBody>
          <a:bodyPr>
            <a:noAutofit/>
          </a:bodyPr>
          <a:lstStyle/>
          <a:p>
            <a:pPr>
              <a:lnSpc>
                <a:spcPct val="110000"/>
              </a:lnSpc>
            </a:pPr>
            <a:r>
              <a:rPr lang="ka-GE" sz="2100" dirty="0"/>
              <a:t>ანტიბიოტიკები არ უნდა დაინიშნოს სავარაუდო </a:t>
            </a:r>
            <a:r>
              <a:rPr lang="en-US" sz="2100" dirty="0"/>
              <a:t>COVID-19 </a:t>
            </a:r>
            <a:r>
              <a:rPr lang="ka-GE" sz="2100" dirty="0"/>
              <a:t>პნევმონიის შემთხვევაში, როდესაც ადგილი აქვს მსუბუქ სიმპტომებს</a:t>
            </a:r>
            <a:r>
              <a:rPr lang="ka-GE" sz="2100" dirty="0" smtClean="0"/>
              <a:t>.</a:t>
            </a:r>
          </a:p>
          <a:p>
            <a:pPr lvl="0">
              <a:lnSpc>
                <a:spcPct val="110000"/>
              </a:lnSpc>
            </a:pPr>
            <a:r>
              <a:rPr lang="ka-GE" sz="2100" dirty="0"/>
              <a:t>თუ პაციენტი ექვემდებარება ბინაზე პერორალური მკურნალობის ჩვენებებს და თუ გაურკვეველია სიმპტომების ბუნება - ბაქტერიულია თუ ვირუსული, ან პაციენტი გართულების მომატებული რისკის ქვეშ იმყოფება, შესაძლებელია, ანტიბიოტიკით მონოთერაპიის დანიშვნა. </a:t>
            </a:r>
            <a:endParaRPr lang="en-US" sz="2100" dirty="0"/>
          </a:p>
          <a:p>
            <a:pPr>
              <a:lnSpc>
                <a:spcPct val="110000"/>
              </a:lnSpc>
            </a:pPr>
            <a:r>
              <a:rPr lang="ka-GE" sz="2100" dirty="0" smtClean="0"/>
              <a:t>შეუსაბამო </a:t>
            </a:r>
            <a:r>
              <a:rPr lang="ka-GE" sz="2100" dirty="0"/>
              <a:t>ანტიბიოტიკის განურჩეველმა დანიშვნამ, შესაძლოა, შეამციროს მათი ხელმისაწვდომობა, ხოლო განსაკუთრებით, ფართო სპექტრის ანტიბიოტიკებმა </a:t>
            </a:r>
            <a:r>
              <a:rPr lang="ka-GE" sz="2100" dirty="0" smtClean="0"/>
              <a:t>შესაძლოა, </a:t>
            </a:r>
            <a:r>
              <a:rPr lang="ka-GE" sz="2100" dirty="0"/>
              <a:t>ხელი შეუწყონ </a:t>
            </a:r>
            <a:r>
              <a:rPr lang="en-US" sz="2100" i="1" dirty="0" err="1"/>
              <a:t>Clostridioides</a:t>
            </a:r>
            <a:r>
              <a:rPr lang="en-US" sz="2100" i="1" dirty="0"/>
              <a:t> difficile </a:t>
            </a:r>
            <a:r>
              <a:rPr lang="ka-GE" sz="2100" dirty="0"/>
              <a:t>ინფექციის და ანტიმკრობული რეზისტენტობის განვითარებას.</a:t>
            </a:r>
            <a:endParaRPr lang="en-US" sz="2100" dirty="0"/>
          </a:p>
        </p:txBody>
      </p:sp>
    </p:spTree>
    <p:extLst>
      <p:ext uri="{BB962C8B-B14F-4D97-AF65-F5344CB8AC3E}">
        <p14:creationId xmlns:p14="http://schemas.microsoft.com/office/powerpoint/2010/main" val="562215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78607"/>
            <a:ext cx="6377940" cy="678665"/>
          </a:xfrm>
        </p:spPr>
        <p:txBody>
          <a:bodyPr anchor="t"/>
          <a:lstStyle/>
          <a:p>
            <a:r>
              <a:rPr lang="ka-GE" b="1" dirty="0" smtClean="0"/>
              <a:t>ანტიბიოტიკოთერაპია</a:t>
            </a:r>
            <a:endParaRPr lang="en-US" b="1" dirty="0"/>
          </a:p>
        </p:txBody>
      </p:sp>
      <p:sp>
        <p:nvSpPr>
          <p:cNvPr id="3" name="Content Placeholder 2"/>
          <p:cNvSpPr>
            <a:spLocks noGrp="1"/>
          </p:cNvSpPr>
          <p:nvPr>
            <p:ph idx="1"/>
          </p:nvPr>
        </p:nvSpPr>
        <p:spPr>
          <a:xfrm>
            <a:off x="300040" y="1265871"/>
            <a:ext cx="8578215" cy="5120644"/>
          </a:xfrm>
        </p:spPr>
        <p:txBody>
          <a:bodyPr>
            <a:noAutofit/>
          </a:bodyPr>
          <a:lstStyle/>
          <a:p>
            <a:pPr lvl="0"/>
            <a:r>
              <a:rPr lang="ka-GE" sz="2300" dirty="0"/>
              <a:t>შესთავაზეთ ანტიბიოტიკი ბინაზე დარჩენილი პნევმონიის მკურნალობის მიზნით, თუ:</a:t>
            </a:r>
            <a:endParaRPr lang="en-US" sz="2300" dirty="0"/>
          </a:p>
          <a:p>
            <a:pPr lvl="1">
              <a:buClr>
                <a:schemeClr val="accent2">
                  <a:lumMod val="60000"/>
                  <a:lumOff val="40000"/>
                </a:schemeClr>
              </a:buClr>
              <a:buFont typeface="Wingdings" panose="05000000000000000000" pitchFamily="2" charset="2"/>
              <a:buChar char="§"/>
            </a:pPr>
            <a:r>
              <a:rPr lang="ka-GE" sz="2300" dirty="0"/>
              <a:t>გამომწვევი სავარაუდოდ ბაქტერიულია;</a:t>
            </a:r>
            <a:endParaRPr lang="en-US" sz="2300" dirty="0"/>
          </a:p>
          <a:p>
            <a:pPr lvl="1">
              <a:buClr>
                <a:schemeClr val="accent2">
                  <a:lumMod val="60000"/>
                  <a:lumOff val="40000"/>
                </a:schemeClr>
              </a:buClr>
              <a:buFont typeface="Wingdings" panose="05000000000000000000" pitchFamily="2" charset="2"/>
              <a:buChar char="§"/>
            </a:pPr>
            <a:r>
              <a:rPr lang="ka-GE" sz="2300" dirty="0"/>
              <a:t>გაურკვეველია, გამომწვევი ვირუსულია თუ ბაქტერიული, ხოლო სიმპტომები იძლევა შფოთვის საფუძველს;</a:t>
            </a:r>
            <a:endParaRPr lang="en-US" sz="2300" dirty="0"/>
          </a:p>
          <a:p>
            <a:pPr lvl="1">
              <a:buClr>
                <a:schemeClr val="accent2">
                  <a:lumMod val="60000"/>
                  <a:lumOff val="40000"/>
                </a:schemeClr>
              </a:buClr>
              <a:buFont typeface="Wingdings" panose="05000000000000000000" pitchFamily="2" charset="2"/>
              <a:buChar char="§"/>
            </a:pPr>
            <a:r>
              <a:rPr lang="ka-GE" sz="2300" dirty="0"/>
              <a:t>პაციენტი იმყოფება გართულებების მომატებული რისკის ქვეშ, მაგალითად, ხანდაზმული ასაკი, თანმხლები დაავადებები, როგორიცა იმუნოკომპრომეტირებული მდგომარეობა, გულისა და ფილტვის ქრონიკული დაავადება, ან ანამნეზში ფილტვების ინფექციის ფონზე მძიმე დაავადების განვითარების ფაქტი</a:t>
            </a:r>
            <a:r>
              <a:rPr lang="ka-GE" sz="2300" dirty="0" smtClean="0"/>
              <a:t>.</a:t>
            </a:r>
          </a:p>
          <a:p>
            <a:pPr>
              <a:buClr>
                <a:schemeClr val="accent2">
                  <a:lumMod val="60000"/>
                  <a:lumOff val="40000"/>
                </a:schemeClr>
              </a:buClr>
              <a:buFont typeface="Wingdings" panose="05000000000000000000" pitchFamily="2" charset="2"/>
              <a:buChar char="§"/>
            </a:pPr>
            <a:r>
              <a:rPr lang="ka-GE" dirty="0"/>
              <a:t>ანტიბიოტიკოთერაპიის დაწყებისას, რეკომენდებულია, გადაწყვეტილება მიღებული იქნეს ინფექციონისტისა და ოჯახის ექიმის ერთობლივი შეთანხმებით.</a:t>
            </a:r>
            <a:endParaRPr lang="en-US" dirty="0"/>
          </a:p>
        </p:txBody>
      </p:sp>
    </p:spTree>
    <p:extLst>
      <p:ext uri="{BB962C8B-B14F-4D97-AF65-F5344CB8AC3E}">
        <p14:creationId xmlns:p14="http://schemas.microsoft.com/office/powerpoint/2010/main" val="42819026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4" y="1028700"/>
            <a:ext cx="7835265" cy="5234940"/>
          </a:xfrm>
        </p:spPr>
        <p:txBody>
          <a:bodyPr>
            <a:normAutofit/>
          </a:bodyPr>
          <a:lstStyle/>
          <a:p>
            <a:pPr lvl="0"/>
            <a:r>
              <a:rPr lang="ka-GE" sz="2300" dirty="0"/>
              <a:t>პირველი არჩევის პერორალური ანტიბიოტიკია:</a:t>
            </a:r>
            <a:endParaRPr lang="en-US" sz="2300" dirty="0"/>
          </a:p>
          <a:p>
            <a:pPr lvl="1">
              <a:buClr>
                <a:schemeClr val="accent2">
                  <a:lumMod val="60000"/>
                  <a:lumOff val="40000"/>
                </a:schemeClr>
              </a:buClr>
              <a:buFont typeface="Wingdings" panose="05000000000000000000" pitchFamily="2" charset="2"/>
              <a:buChar char="§"/>
            </a:pPr>
            <a:r>
              <a:rPr lang="ka-GE" sz="2300" b="1" dirty="0"/>
              <a:t>დოქსიციკლინი 200მგ </a:t>
            </a:r>
            <a:r>
              <a:rPr lang="ka-GE" sz="2300" dirty="0"/>
              <a:t>პირველ დღეს, შემდეგ 100მგ დღეში ერთხელ 4 დღის მანძილზე (5-დღიანი კურსი მთლიანობაში); დოქსიციკლინი არ უნდა გამოვიყენოთ ორსულებში;</a:t>
            </a:r>
            <a:endParaRPr lang="en-US" sz="2300" dirty="0"/>
          </a:p>
          <a:p>
            <a:pPr lvl="1">
              <a:buClr>
                <a:schemeClr val="accent2">
                  <a:lumMod val="60000"/>
                  <a:lumOff val="40000"/>
                </a:schemeClr>
              </a:buClr>
              <a:buFont typeface="Wingdings" panose="05000000000000000000" pitchFamily="2" charset="2"/>
              <a:buChar char="§"/>
            </a:pPr>
            <a:r>
              <a:rPr lang="ka-GE" sz="2300" dirty="0"/>
              <a:t>ალტერნატივის სახით რეკომენდებულია </a:t>
            </a:r>
            <a:r>
              <a:rPr lang="ka-GE" sz="2300" b="1" dirty="0"/>
              <a:t>ამოქსიცილინი 500მგ </a:t>
            </a:r>
            <a:r>
              <a:rPr lang="ka-GE" sz="2300" dirty="0"/>
              <a:t>სამჯერ დღეში 5 დღის მანძილზე.</a:t>
            </a:r>
            <a:endParaRPr lang="en-US" sz="2300" dirty="0"/>
          </a:p>
          <a:p>
            <a:pPr lvl="1">
              <a:buClr>
                <a:schemeClr val="accent2">
                  <a:lumMod val="60000"/>
                  <a:lumOff val="40000"/>
                </a:schemeClr>
              </a:buClr>
              <a:buFont typeface="Wingdings" panose="05000000000000000000" pitchFamily="2" charset="2"/>
              <a:buChar char="§"/>
            </a:pPr>
            <a:r>
              <a:rPr lang="ka-GE" sz="2300" dirty="0"/>
              <a:t>დოქსიციკლინი ითვლება უპირატესად, რადგანაც მას მიკრობული დაფარვის უფრო ფართო სპექტრი გააჩნია, ვიდრე ამოქსიცილინს, განსაკუთრებით, </a:t>
            </a:r>
            <a:r>
              <a:rPr lang="ka-GE" sz="2300" i="1" dirty="0"/>
              <a:t>Mycoplasma pneumoniae</a:t>
            </a:r>
            <a:r>
              <a:rPr lang="ka-GE" sz="2300" dirty="0"/>
              <a:t> და </a:t>
            </a:r>
            <a:r>
              <a:rPr lang="ka-GE" sz="2300" i="1" dirty="0"/>
              <a:t>Staphylococcus aureus</a:t>
            </a:r>
            <a:r>
              <a:rPr lang="ka-GE" sz="2300" dirty="0"/>
              <a:t>-თან მიმართებაში, რომელთა კო-ინფექციაც მეტად სავარაუდოა, COVID-19 პნევმონიის ბაქტერიული გართულების შემთხვევაში.</a:t>
            </a:r>
            <a:endParaRPr lang="en-US" sz="2300" dirty="0"/>
          </a:p>
        </p:txBody>
      </p:sp>
    </p:spTree>
    <p:extLst>
      <p:ext uri="{BB962C8B-B14F-4D97-AF65-F5344CB8AC3E}">
        <p14:creationId xmlns:p14="http://schemas.microsoft.com/office/powerpoint/2010/main" val="1259140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4" y="1400180"/>
            <a:ext cx="7835265" cy="4143375"/>
          </a:xfrm>
        </p:spPr>
        <p:txBody>
          <a:bodyPr>
            <a:normAutofit/>
          </a:bodyPr>
          <a:lstStyle/>
          <a:p>
            <a:pPr lvl="0"/>
            <a:r>
              <a:rPr lang="ka-GE" sz="2400" dirty="0"/>
              <a:t> რუტინულად არ გამოიყენოთ კომბინირებული </a:t>
            </a:r>
            <a:r>
              <a:rPr lang="ka-GE" sz="2400" dirty="0" smtClean="0"/>
              <a:t>ანტიბიოტიკოთერაპია;</a:t>
            </a:r>
          </a:p>
          <a:p>
            <a:pPr lvl="0"/>
            <a:r>
              <a:rPr lang="ka-GE" sz="2400" dirty="0"/>
              <a:t>პენიცილინზე ალერგიის შემთხვევაში, ალტერნატივის სახით, შესაძლებელია, დოქსიციკლინის, კლარითრომიცინის ან ერითრომიცინის გამოყენება (ორსულებში</a:t>
            </a:r>
            <a:r>
              <a:rPr lang="ka-GE" sz="2400" dirty="0" smtClean="0"/>
              <a:t>).</a:t>
            </a:r>
          </a:p>
          <a:p>
            <a:pPr lvl="0"/>
            <a:r>
              <a:rPr lang="ka-GE" sz="2400" dirty="0"/>
              <a:t>რუტინულად არ დანიშნოთ პაციენტებში, პერორალური კორტიკოსტეროიდებით მკურნალობა, იმ შემთხვევების გარდა, როდესაც ისინი ნაჩვენებია, მაგალითად ასთმისა და ფქოდ-ის გამო.</a:t>
            </a:r>
            <a:endParaRPr lang="en-US" sz="2300" dirty="0"/>
          </a:p>
        </p:txBody>
      </p:sp>
    </p:spTree>
    <p:extLst>
      <p:ext uri="{BB962C8B-B14F-4D97-AF65-F5344CB8AC3E}">
        <p14:creationId xmlns:p14="http://schemas.microsoft.com/office/powerpoint/2010/main" val="3914925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357313"/>
            <a:ext cx="7963852" cy="4906327"/>
          </a:xfrm>
        </p:spPr>
        <p:txBody>
          <a:bodyPr>
            <a:normAutofit/>
          </a:bodyPr>
          <a:lstStyle/>
          <a:p>
            <a:pPr lvl="0"/>
            <a:r>
              <a:rPr lang="ka-GE" sz="2300" dirty="0"/>
              <a:t>პაციენტს ურჩიეთ დაუყოვნებლივ მიმართოს ექიმს, </a:t>
            </a:r>
            <a:r>
              <a:rPr lang="ka-GE" sz="2300" dirty="0" smtClean="0"/>
              <a:t>თუ: </a:t>
            </a:r>
          </a:p>
          <a:p>
            <a:pPr lvl="1">
              <a:buClr>
                <a:schemeClr val="accent2">
                  <a:lumMod val="60000"/>
                  <a:lumOff val="40000"/>
                </a:schemeClr>
              </a:buClr>
              <a:buFont typeface="Wingdings" panose="05000000000000000000" pitchFamily="2" charset="2"/>
              <a:buChar char="§"/>
            </a:pPr>
            <a:r>
              <a:rPr lang="ka-GE" sz="2300" dirty="0" smtClean="0"/>
              <a:t>მისი </a:t>
            </a:r>
            <a:r>
              <a:rPr lang="ka-GE" sz="2300" dirty="0"/>
              <a:t>სიმპტომები არ უმჯობესდება გონივრულ დროში, </a:t>
            </a:r>
            <a:endParaRPr lang="ka-GE" sz="2300" dirty="0" smtClean="0"/>
          </a:p>
          <a:p>
            <a:pPr lvl="1">
              <a:buClr>
                <a:schemeClr val="accent2">
                  <a:lumMod val="60000"/>
                  <a:lumOff val="40000"/>
                </a:schemeClr>
              </a:buClr>
              <a:buFont typeface="Wingdings" panose="05000000000000000000" pitchFamily="2" charset="2"/>
              <a:buChar char="§"/>
            </a:pPr>
            <a:r>
              <a:rPr lang="ka-GE" sz="2300" dirty="0" smtClean="0"/>
              <a:t>ან </a:t>
            </a:r>
            <a:r>
              <a:rPr lang="ka-GE" sz="2300" dirty="0"/>
              <a:t>სწრაფად და მნიშვნელოვნად უარესდება, მიუხედავად იმისა, მკურნალობენ თუ არა ანტიბიოტიკებით</a:t>
            </a:r>
            <a:r>
              <a:rPr lang="ka-GE" sz="2300" dirty="0" smtClean="0"/>
              <a:t>.</a:t>
            </a:r>
          </a:p>
          <a:p>
            <a:pPr lvl="0"/>
            <a:r>
              <a:rPr lang="ka-GE" sz="2300" dirty="0" smtClean="0"/>
              <a:t>პაციენტებში</a:t>
            </a:r>
            <a:r>
              <a:rPr lang="ka-GE" sz="2300" dirty="0"/>
              <a:t>, სადაც ადგილი აქვს დაავადების პროგრესირებას, სიმპტომების დაწყებიდან დისპნოეს განვითარებამდე, საშუალოდ გადის 5-დან 10 დღემდე, ხოლო მწვავე რესპირაციული დისტრესი ვითარდება საშუალოდ 10-დან 14 დღემდე პერიოდში.</a:t>
            </a:r>
            <a:endParaRPr lang="en-US" sz="2300" dirty="0"/>
          </a:p>
          <a:p>
            <a:r>
              <a:rPr lang="ka-GE" sz="2300" dirty="0" smtClean="0"/>
              <a:t>მდგომარეობის </a:t>
            </a:r>
            <a:r>
              <a:rPr lang="ka-GE" sz="2300" dirty="0"/>
              <a:t>გაუარესების შემთხვევაში განახორციელეთ პაციენტის ჰოსპიტალიზაცია.</a:t>
            </a:r>
            <a:endParaRPr lang="en-US" sz="2300" dirty="0"/>
          </a:p>
        </p:txBody>
      </p:sp>
    </p:spTree>
    <p:extLst>
      <p:ext uri="{BB962C8B-B14F-4D97-AF65-F5344CB8AC3E}">
        <p14:creationId xmlns:p14="http://schemas.microsoft.com/office/powerpoint/2010/main" val="6062302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228725"/>
            <a:ext cx="8558212" cy="5114925"/>
          </a:xfrm>
        </p:spPr>
        <p:txBody>
          <a:bodyPr>
            <a:noAutofit/>
          </a:bodyPr>
          <a:lstStyle/>
          <a:p>
            <a:pPr lvl="0"/>
            <a:r>
              <a:rPr lang="ka-GE" sz="2400" dirty="0"/>
              <a:t>განიხილეთ, ორსულების მკურნალობა სახლის პირობებში ასიმპტომური ან მსუბუქი შემთხვევების დროს, თუ პაციენტს არ აქვს:</a:t>
            </a:r>
            <a:endParaRPr lang="en-US" sz="2400" dirty="0"/>
          </a:p>
          <a:p>
            <a:pPr lvl="1">
              <a:buClr>
                <a:schemeClr val="accent2">
                  <a:lumMod val="60000"/>
                  <a:lumOff val="40000"/>
                </a:schemeClr>
              </a:buClr>
              <a:buFont typeface="Wingdings" panose="05000000000000000000" pitchFamily="2" charset="2"/>
              <a:buChar char="§"/>
            </a:pPr>
            <a:r>
              <a:rPr lang="ka-GE" sz="2400" dirty="0"/>
              <a:t>პოტენციურად მძიმე დაავადების ნიშნები (მაგ., სუნთქვის უკმარისობა, ჰემოფთიზი, ახლად წარმოშობილი ტკივილი/ზეწოლის შეგრძნება გულმკერდის არეში, მადის დაქვეითება, დეჰიდრატაცია, კონფუზია);</a:t>
            </a:r>
            <a:endParaRPr lang="en-US" sz="2400" dirty="0"/>
          </a:p>
          <a:p>
            <a:pPr lvl="1">
              <a:buClr>
                <a:schemeClr val="accent2">
                  <a:lumMod val="60000"/>
                  <a:lumOff val="40000"/>
                </a:schemeClr>
              </a:buClr>
              <a:buFont typeface="Wingdings" panose="05000000000000000000" pitchFamily="2" charset="2"/>
              <a:buChar char="§"/>
            </a:pPr>
            <a:r>
              <a:rPr lang="ka-GE" sz="2400" dirty="0"/>
              <a:t>თანმხლები დაავადებები და სამეანო პრობლემები; </a:t>
            </a:r>
            <a:endParaRPr lang="en-US" sz="2400" dirty="0"/>
          </a:p>
          <a:p>
            <a:pPr lvl="1">
              <a:buClr>
                <a:schemeClr val="accent2">
                  <a:lumMod val="60000"/>
                  <a:lumOff val="40000"/>
                </a:schemeClr>
              </a:buClr>
              <a:buFont typeface="Wingdings" panose="05000000000000000000" pitchFamily="2" charset="2"/>
              <a:buChar char="§"/>
            </a:pPr>
            <a:r>
              <a:rPr lang="ka-GE" sz="2400" dirty="0"/>
              <a:t>შეუძლია საკუთარი თავის მოვლა; </a:t>
            </a:r>
            <a:endParaRPr lang="en-US" sz="2400" dirty="0"/>
          </a:p>
          <a:p>
            <a:pPr lvl="1">
              <a:buClr>
                <a:schemeClr val="accent2">
                  <a:lumMod val="60000"/>
                  <a:lumOff val="40000"/>
                </a:schemeClr>
              </a:buClr>
              <a:buFont typeface="Wingdings" panose="05000000000000000000" pitchFamily="2" charset="2"/>
              <a:buChar char="§"/>
            </a:pPr>
            <a:r>
              <a:rPr lang="ka-GE" sz="2400" dirty="0"/>
              <a:t>შესაძლებელია მონიტორინგი და შემდგომი მეთვალყურეობა.</a:t>
            </a:r>
            <a:endParaRPr lang="en-US" sz="2400" dirty="0"/>
          </a:p>
          <a:p>
            <a:r>
              <a:rPr lang="ka-GE" sz="2400" dirty="0"/>
              <a:t>ორსულებში რეკომენდებულია ულტრაბგერით ნაყოფის შემოწმება ყოველ 2 კვირაში </a:t>
            </a:r>
            <a:r>
              <a:rPr lang="ka-GE" sz="2400" dirty="0" smtClean="0"/>
              <a:t>ერთხელ.</a:t>
            </a:r>
            <a:endParaRPr lang="en-US" sz="2400" dirty="0"/>
          </a:p>
        </p:txBody>
      </p:sp>
    </p:spTree>
    <p:extLst>
      <p:ext uri="{BB962C8B-B14F-4D97-AF65-F5344CB8AC3E}">
        <p14:creationId xmlns:p14="http://schemas.microsoft.com/office/powerpoint/2010/main" val="27101496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875" t="22487" r="15469" b="8869"/>
          <a:stretch/>
        </p:blipFill>
        <p:spPr>
          <a:xfrm>
            <a:off x="957262" y="871538"/>
            <a:ext cx="7172325" cy="5943598"/>
          </a:xfrm>
          <a:prstGeom prst="rect">
            <a:avLst/>
          </a:prstGeom>
        </p:spPr>
      </p:pic>
      <p:sp>
        <p:nvSpPr>
          <p:cNvPr id="3" name="TextBox 2"/>
          <p:cNvSpPr txBox="1"/>
          <p:nvPr/>
        </p:nvSpPr>
        <p:spPr>
          <a:xfrm>
            <a:off x="3429007" y="242884"/>
            <a:ext cx="5686425" cy="923330"/>
          </a:xfrm>
          <a:prstGeom prst="rect">
            <a:avLst/>
          </a:prstGeom>
          <a:noFill/>
        </p:spPr>
        <p:txBody>
          <a:bodyPr wrap="square" rtlCol="0">
            <a:spAutoFit/>
          </a:bodyPr>
          <a:lstStyle/>
          <a:p>
            <a:r>
              <a:rPr lang="ka-GE" b="1" dirty="0"/>
              <a:t>აუცილებელი 10 წესი, </a:t>
            </a:r>
            <a:r>
              <a:rPr lang="en-US" b="1" dirty="0"/>
              <a:t>COVID-19</a:t>
            </a:r>
            <a:r>
              <a:rPr lang="ka-GE" b="1" dirty="0"/>
              <a:t>-ით პაციენტების, ბინაზე მკურნალობის შემთხვევაში</a:t>
            </a:r>
            <a:endParaRPr lang="en-US" b="1" i="1" dirty="0"/>
          </a:p>
          <a:p>
            <a:endParaRPr lang="en-US" dirty="0"/>
          </a:p>
        </p:txBody>
      </p:sp>
    </p:spTree>
    <p:extLst>
      <p:ext uri="{BB962C8B-B14F-4D97-AF65-F5344CB8AC3E}">
        <p14:creationId xmlns:p14="http://schemas.microsoft.com/office/powerpoint/2010/main" val="2188457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700094"/>
            <a:ext cx="8278812" cy="1057275"/>
          </a:xfrm>
        </p:spPr>
        <p:txBody>
          <a:bodyPr anchor="t">
            <a:normAutofit/>
          </a:bodyPr>
          <a:lstStyle/>
          <a:p>
            <a:r>
              <a:rPr lang="ka-GE" sz="3000" dirty="0" smtClean="0"/>
              <a:t>რეკომენდაციები COVID-19 დეფინიციით საეჭვო პაციენტთა ტრიაჟთან დაკავშირებით</a:t>
            </a:r>
            <a:endParaRPr lang="ka-GE" sz="3000" dirty="0"/>
          </a:p>
        </p:txBody>
      </p:sp>
      <p:sp>
        <p:nvSpPr>
          <p:cNvPr id="3" name="Content Placeholder 2"/>
          <p:cNvSpPr>
            <a:spLocks noGrp="1"/>
          </p:cNvSpPr>
          <p:nvPr>
            <p:ph idx="1"/>
          </p:nvPr>
        </p:nvSpPr>
        <p:spPr>
          <a:xfrm>
            <a:off x="508001" y="1914525"/>
            <a:ext cx="8164512" cy="4500563"/>
          </a:xfrm>
        </p:spPr>
        <p:txBody>
          <a:bodyPr>
            <a:noAutofit/>
          </a:bodyPr>
          <a:lstStyle/>
          <a:p>
            <a:pPr lvl="1"/>
            <a:r>
              <a:rPr lang="ka-GE" sz="2400" b="1" dirty="0"/>
              <a:t>არა  COVID-19 შემთხვევა: მართეთ ჩვეულებრივად. იგულისხმება, რომ</a:t>
            </a:r>
            <a:r>
              <a:rPr lang="ka-GE" sz="2400" b="1" dirty="0"/>
              <a:t>:</a:t>
            </a:r>
          </a:p>
          <a:p>
            <a:pPr marL="342900" lvl="1" indent="0">
              <a:buNone/>
            </a:pPr>
            <a:endParaRPr lang="en-US" sz="2400" dirty="0"/>
          </a:p>
          <a:p>
            <a:pPr marL="203597" lvl="1" indent="-203597"/>
            <a:r>
              <a:rPr lang="ka-GE" sz="2400" dirty="0"/>
              <a:t>პაციენტს ან მასთან მცხოვრებ ადამიანებს, არ უვლინდებათ მნიშვნელოვანი სიმპტომები;  </a:t>
            </a:r>
            <a:endParaRPr lang="en-US" sz="2400" dirty="0"/>
          </a:p>
          <a:p>
            <a:pPr marL="203597" indent="-203597"/>
            <a:r>
              <a:rPr lang="ka-GE" sz="2400" dirty="0"/>
              <a:t>სახეზეა მაღალი ტემპერატურა, მაგრამ არ აღინიშნება ხველა და შესაძლოა, ჰქონდეს ალტერნატიული დიაგნოზი მაგ.: საშარდე ტრაქტის ინფექცია, გარდა იმ შემთხვეებისა, როდესაც პაციენტი იმყოფება თვითიზოლაციაში, მასთან მცხოვრები პირის COVID-19-ზე საეჭვო სიპმტომების გამო.</a:t>
            </a:r>
            <a:endParaRPr lang="en-US" sz="2400" dirty="0"/>
          </a:p>
        </p:txBody>
      </p:sp>
    </p:spTree>
    <p:extLst>
      <p:ext uri="{BB962C8B-B14F-4D97-AF65-F5344CB8AC3E}">
        <p14:creationId xmlns:p14="http://schemas.microsoft.com/office/powerpoint/2010/main" val="1559306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ka-GE" sz="3200" b="1" dirty="0" smtClean="0"/>
              <a:t>თვითიზოლაციის დასრულება (ტესტირებაზე დაფუძნებული მეთოდით)</a:t>
            </a:r>
            <a:endParaRPr lang="en-US" sz="3200" b="1" dirty="0"/>
          </a:p>
        </p:txBody>
      </p:sp>
      <p:sp>
        <p:nvSpPr>
          <p:cNvPr id="3" name="Content Placeholder 2"/>
          <p:cNvSpPr>
            <a:spLocks noGrp="1"/>
          </p:cNvSpPr>
          <p:nvPr>
            <p:ph idx="1"/>
          </p:nvPr>
        </p:nvSpPr>
        <p:spPr/>
        <p:txBody>
          <a:bodyPr/>
          <a:lstStyle/>
          <a:p>
            <a:pPr lvl="0"/>
            <a:r>
              <a:rPr lang="ka-GE" dirty="0" smtClean="0"/>
              <a:t>პაციენტმა, შეიძლება, დაასრულოს თვითიზოლაცია და ჩაითვალოს განკურნებულად, თუ მას აღარ აღენიშნება სიმპტომები და აქვს ტესტირების ორი უარყოფითი შედეგი (სულ მცირე, 24 საათის ინტერვალით აღებულ ნიმუშებზე). </a:t>
            </a:r>
          </a:p>
          <a:p>
            <a:r>
              <a:rPr lang="ka-GE" dirty="0" smtClean="0"/>
              <a:t>თუ ტესტირება შესაძლებელი არ არის, პაციენტი იზოლაციაში უნდა დარჩეს სიმპტომების ალაგებიდან ორი კვირის განმავლობაში.</a:t>
            </a:r>
          </a:p>
          <a:p>
            <a:r>
              <a:rPr lang="ka-GE" dirty="0" smtClean="0"/>
              <a:t> იზოლაციის დასრულების შესახებ მითითება, დამოკიდებულია ადგილობრივ გარემოებებზე და შესაძლოა, განსხვავდებოდეს ქვეყნებს შორის.</a:t>
            </a:r>
            <a:endParaRPr lang="ka-GE" dirty="0"/>
          </a:p>
        </p:txBody>
      </p:sp>
    </p:spTree>
    <p:extLst>
      <p:ext uri="{BB962C8B-B14F-4D97-AF65-F5344CB8AC3E}">
        <p14:creationId xmlns:p14="http://schemas.microsoft.com/office/powerpoint/2010/main" val="2729772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ka-GE" sz="3200" dirty="0" smtClean="0"/>
              <a:t>იზოლაციის დასრულების კრიტერიუმები (პჯრ ტესტირების გარეშე)</a:t>
            </a:r>
            <a:endParaRPr lang="en-US" sz="3200" dirty="0"/>
          </a:p>
        </p:txBody>
      </p:sp>
      <p:sp>
        <p:nvSpPr>
          <p:cNvPr id="3" name="Content Placeholder 2"/>
          <p:cNvSpPr>
            <a:spLocks noGrp="1"/>
          </p:cNvSpPr>
          <p:nvPr>
            <p:ph idx="1"/>
          </p:nvPr>
        </p:nvSpPr>
        <p:spPr/>
        <p:txBody>
          <a:bodyPr/>
          <a:lstStyle/>
          <a:p>
            <a:pPr>
              <a:lnSpc>
                <a:spcPct val="100000"/>
              </a:lnSpc>
            </a:pPr>
            <a:r>
              <a:rPr lang="ka-GE" dirty="0"/>
              <a:t>ბინაზე/</a:t>
            </a:r>
            <a:r>
              <a:rPr lang="ka-GE" b="1" dirty="0"/>
              <a:t>საიზოლაციო სივრცეში (სასტუმროში) მყოფი COVID-19-ით პაციენტების მეთვალყურეობიდან მოხსნა/ბინაზე გაწერა</a:t>
            </a:r>
            <a:r>
              <a:rPr lang="ka-GE" dirty="0"/>
              <a:t> ხორციელდება შემდეგი პრინციპით:</a:t>
            </a:r>
            <a:endParaRPr lang="en-US" dirty="0"/>
          </a:p>
          <a:p>
            <a:pPr marL="0" indent="0">
              <a:lnSpc>
                <a:spcPct val="100000"/>
              </a:lnSpc>
              <a:buNone/>
            </a:pPr>
            <a:r>
              <a:rPr lang="ka-GE" b="1" dirty="0" smtClean="0"/>
              <a:t>უსიმპტომო </a:t>
            </a:r>
            <a:r>
              <a:rPr lang="ka-GE" b="1" dirty="0"/>
              <a:t>პაციენტი:</a:t>
            </a:r>
            <a:endParaRPr lang="en-US" dirty="0"/>
          </a:p>
          <a:p>
            <a:pPr marL="285750" indent="-285750">
              <a:lnSpc>
                <a:spcPct val="100000"/>
              </a:lnSpc>
              <a:buFont typeface="Wingdings" panose="05000000000000000000" pitchFamily="2" charset="2"/>
              <a:buChar char="§"/>
            </a:pPr>
            <a:r>
              <a:rPr lang="ka-GE" dirty="0" smtClean="0"/>
              <a:t>ექვემდებარება </a:t>
            </a:r>
            <a:r>
              <a:rPr lang="ka-GE" dirty="0"/>
              <a:t>იზოლაციას დამადასტურებელი სინჯის (ზემო და/ან ქვემო სასუნთქი გზებიდან აღებული მასალა </a:t>
            </a:r>
            <a:r>
              <a:rPr lang="ka-GE" b="1" dirty="0"/>
              <a:t>პჯრ კვლევის ჩატარების მიზნით) აღებიდან 10 კალენდარული დღის განმავლობაში;</a:t>
            </a:r>
            <a:endParaRPr lang="en-US" b="1" dirty="0"/>
          </a:p>
          <a:p>
            <a:pPr marL="285750" indent="-285750">
              <a:lnSpc>
                <a:spcPct val="100000"/>
              </a:lnSpc>
              <a:buFont typeface="Wingdings" panose="05000000000000000000" pitchFamily="2" charset="2"/>
              <a:buChar char="§"/>
            </a:pPr>
            <a:r>
              <a:rPr lang="ka-GE" b="1" dirty="0" smtClean="0"/>
              <a:t>იზოლაცია </a:t>
            </a:r>
            <a:r>
              <a:rPr lang="ka-GE" b="1" dirty="0"/>
              <a:t>სრულდება პჯრ დიაგნოსტიკის გარეშე;</a:t>
            </a:r>
            <a:endParaRPr lang="en-US" b="1" dirty="0"/>
          </a:p>
          <a:p>
            <a:pPr marL="285750" indent="-285750">
              <a:lnSpc>
                <a:spcPct val="100000"/>
              </a:lnSpc>
              <a:buFont typeface="Wingdings" panose="05000000000000000000" pitchFamily="2" charset="2"/>
              <a:buChar char="§"/>
            </a:pPr>
            <a:r>
              <a:rPr lang="ka-GE" b="1" dirty="0" smtClean="0"/>
              <a:t>პაციენტს </a:t>
            </a:r>
            <a:r>
              <a:rPr lang="ka-GE" b="1" dirty="0"/>
              <a:t>ენიჭება გამოჯანმრთელებულის სტატუსი.</a:t>
            </a:r>
            <a:endParaRPr lang="en-US" b="1" dirty="0"/>
          </a:p>
        </p:txBody>
      </p:sp>
    </p:spTree>
    <p:extLst>
      <p:ext uri="{BB962C8B-B14F-4D97-AF65-F5344CB8AC3E}">
        <p14:creationId xmlns:p14="http://schemas.microsoft.com/office/powerpoint/2010/main" val="1237298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614488"/>
            <a:ext cx="7955280" cy="4649152"/>
          </a:xfrm>
        </p:spPr>
        <p:txBody>
          <a:bodyPr>
            <a:normAutofit/>
          </a:bodyPr>
          <a:lstStyle/>
          <a:p>
            <a:pPr>
              <a:lnSpc>
                <a:spcPct val="100000"/>
              </a:lnSpc>
            </a:pPr>
            <a:r>
              <a:rPr lang="ka-GE" dirty="0"/>
              <a:t>ბინაზე/</a:t>
            </a:r>
            <a:r>
              <a:rPr lang="ka-GE" b="1" dirty="0"/>
              <a:t>საიზოლაციო სივრცეში (სასტუმროში) მყოფი COVID-19-ით პაციენტების მეთვალყურეობიდან მოხსნა/ბინაზე გაწერა</a:t>
            </a:r>
            <a:r>
              <a:rPr lang="ka-GE" dirty="0"/>
              <a:t> ხორციელდება შემდეგი პრინციპით:</a:t>
            </a:r>
            <a:endParaRPr lang="en-US" dirty="0"/>
          </a:p>
          <a:p>
            <a:pPr marL="0" indent="0">
              <a:lnSpc>
                <a:spcPct val="100000"/>
              </a:lnSpc>
              <a:buNone/>
            </a:pPr>
            <a:r>
              <a:rPr lang="ka-GE" b="1" dirty="0"/>
              <a:t>მსუბუქი სიმპტომების მქონე პაციენტი:</a:t>
            </a:r>
            <a:r>
              <a:rPr lang="ka-GE" b="1" dirty="0" smtClean="0"/>
              <a:t>:</a:t>
            </a:r>
            <a:endParaRPr lang="en-US" dirty="0"/>
          </a:p>
          <a:p>
            <a:pPr marL="342900" indent="-342900">
              <a:buFont typeface="Wingdings" panose="05000000000000000000" pitchFamily="2" charset="2"/>
              <a:buChar char="§"/>
            </a:pPr>
            <a:r>
              <a:rPr lang="ka-GE" dirty="0"/>
              <a:t>ექვემდებარება იზოლაციას დამადასტურებელი სინჯის (ზემო და/ან ქვემო სასუნთქი გზებიდან აღებული მასალა პჯრ კვლევის ჩატარების მიზნით) აღებიდან </a:t>
            </a:r>
            <a:r>
              <a:rPr lang="ka-GE" b="1" dirty="0"/>
              <a:t>მინიმუმ 10 კალენდარული დღის განმავლობაში;</a:t>
            </a:r>
            <a:endParaRPr lang="en-US" b="1" dirty="0"/>
          </a:p>
          <a:p>
            <a:pPr marL="342900" indent="-342900">
              <a:buFont typeface="Wingdings" panose="05000000000000000000" pitchFamily="2" charset="2"/>
              <a:buChar char="§"/>
            </a:pPr>
            <a:r>
              <a:rPr lang="ka-GE" dirty="0" smtClean="0"/>
              <a:t>იზოლაცია </a:t>
            </a:r>
            <a:r>
              <a:rPr lang="ka-GE" dirty="0"/>
              <a:t>სრულდება 10 კალენდარული დღისა და სიმპტომების ალაგებიდან დამატებით 3 დღის </a:t>
            </a:r>
            <a:r>
              <a:rPr lang="ka-GE" b="1" dirty="0"/>
              <a:t>(10+3=13) </a:t>
            </a:r>
            <a:r>
              <a:rPr lang="ka-GE" dirty="0"/>
              <a:t>გასვლის შემდეგ, </a:t>
            </a:r>
            <a:r>
              <a:rPr lang="ka-GE" b="1" dirty="0"/>
              <a:t>პჯრ დიაგნოსტიკის გარეშე;</a:t>
            </a:r>
            <a:endParaRPr lang="en-US" b="1" dirty="0"/>
          </a:p>
          <a:p>
            <a:pPr marL="342900" indent="-342900">
              <a:buFont typeface="Wingdings" panose="05000000000000000000" pitchFamily="2" charset="2"/>
              <a:buChar char="§"/>
            </a:pPr>
            <a:r>
              <a:rPr lang="ka-GE" b="1" dirty="0" smtClean="0"/>
              <a:t>პაციენტს </a:t>
            </a:r>
            <a:r>
              <a:rPr lang="ka-GE" b="1" dirty="0"/>
              <a:t>ენიჭება გამოჯანმრთელებულის სტატუსი</a:t>
            </a:r>
            <a:r>
              <a:rPr lang="ka-GE" dirty="0" smtClean="0"/>
              <a:t>.</a:t>
            </a:r>
            <a:endParaRPr lang="en-US" b="1" dirty="0"/>
          </a:p>
        </p:txBody>
      </p:sp>
    </p:spTree>
    <p:extLst>
      <p:ext uri="{BB962C8B-B14F-4D97-AF65-F5344CB8AC3E}">
        <p14:creationId xmlns:p14="http://schemas.microsoft.com/office/powerpoint/2010/main" val="33665120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764390"/>
          </a:xfrm>
        </p:spPr>
        <p:txBody>
          <a:bodyPr/>
          <a:lstStyle/>
          <a:p>
            <a:r>
              <a:rPr lang="ka-GE" b="1" dirty="0" smtClean="0"/>
              <a:t>ანგარიშგება</a:t>
            </a:r>
            <a:endParaRPr lang="en-US" b="1" dirty="0"/>
          </a:p>
        </p:txBody>
      </p:sp>
      <p:sp>
        <p:nvSpPr>
          <p:cNvPr id="3" name="Content Placeholder 2"/>
          <p:cNvSpPr>
            <a:spLocks noGrp="1"/>
          </p:cNvSpPr>
          <p:nvPr>
            <p:ph idx="1"/>
          </p:nvPr>
        </p:nvSpPr>
        <p:spPr>
          <a:xfrm>
            <a:off x="314325" y="1757363"/>
            <a:ext cx="8486775" cy="4506277"/>
          </a:xfrm>
        </p:spPr>
        <p:txBody>
          <a:bodyPr>
            <a:noAutofit/>
          </a:bodyPr>
          <a:lstStyle/>
          <a:p>
            <a:pPr>
              <a:lnSpc>
                <a:spcPct val="100000"/>
              </a:lnSpc>
            </a:pPr>
            <a:r>
              <a:rPr lang="en-US" sz="2300" dirty="0"/>
              <a:t>COVID-19 </a:t>
            </a:r>
            <a:r>
              <a:rPr lang="ka-GE" sz="2300" dirty="0"/>
              <a:t>ექვემდებარება სასწრაფო შეტყობინებას, რაც ნიშნავს დაავადების შესახებ ინფორმაციის სასწრაფო (იმავე სამუშაო დღეს, ნებისმიერ შემთხვევაში გამოვლენიდან არაუგვიანეს 24 საათისა) გადაცემას საზოგადოებრივი ჯანდაცვის სისტემის ზედა რგოლისათვის, დაავადების კლინიკურად ან ლაბორატორიულად გამოვლენისთანავე. </a:t>
            </a:r>
            <a:endParaRPr lang="ka-GE" sz="2300" dirty="0" smtClean="0"/>
          </a:p>
          <a:p>
            <a:pPr>
              <a:lnSpc>
                <a:spcPct val="100000"/>
              </a:lnSpc>
            </a:pPr>
            <a:r>
              <a:rPr lang="ka-GE" sz="2300" dirty="0" smtClean="0"/>
              <a:t>გამომვლენი </a:t>
            </a:r>
            <a:r>
              <a:rPr lang="ka-GE" sz="2300" dirty="0"/>
              <a:t>ვალდებულია, ნებისმიერი ხელმისაწვდომი საშუალებით (სასწრაფო შეტყობინების ბარათი  - ფორმა №58/1, ტელეფონი, ელფოსტა) შეტყობინება გადასცეს სჯც-ში, რომელიც თავის მხრივ ინფორმაციას გადასცემს (დზეის, ტელეფონი, ელფოსტა) მუნიციპალურ ან ცენტრალურ სამსახურებს (ცენტრი, სამინისტრო).</a:t>
            </a:r>
            <a:endParaRPr lang="en-US" sz="2300" dirty="0"/>
          </a:p>
        </p:txBody>
      </p:sp>
    </p:spTree>
    <p:extLst>
      <p:ext uri="{BB962C8B-B14F-4D97-AF65-F5344CB8AC3E}">
        <p14:creationId xmlns:p14="http://schemas.microsoft.com/office/powerpoint/2010/main" val="992256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2214563"/>
            <a:ext cx="7443788" cy="3200400"/>
          </a:xfrm>
        </p:spPr>
        <p:txBody>
          <a:bodyPr>
            <a:normAutofit fontScale="90000"/>
          </a:bodyPr>
          <a:lstStyle/>
          <a:p>
            <a:pPr algn="ctr"/>
            <a:r>
              <a:rPr lang="ka-GE" dirty="0"/>
              <a:t>პოსტ-მწვავე COVID-19  და ჰოსპიტალიზებული პაციენტების მართვა ბინაზე გაწერის </a:t>
            </a:r>
            <a:r>
              <a:rPr lang="ka-GE" dirty="0" smtClean="0"/>
              <a:t>შემდეგ პირველად ჯანდაცვაში </a:t>
            </a:r>
            <a:r>
              <a:rPr lang="en-US" sz="3200" dirty="0">
                <a:latin typeface="SPAcademi" panose="00000400000000000000" pitchFamily="2" charset="0"/>
                <a:ea typeface="Times New Roman" panose="02020603050405020304" pitchFamily="18" charset="0"/>
                <a:cs typeface="Times New Roman" panose="02020603050405020304" pitchFamily="18" charset="0"/>
              </a:rPr>
              <a:t/>
            </a:r>
            <a:br>
              <a:rPr lang="en-US" sz="3200" dirty="0">
                <a:latin typeface="SPAcademi" panose="00000400000000000000" pitchFamily="2"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935847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200150"/>
            <a:ext cx="7955280" cy="5063490"/>
          </a:xfrm>
        </p:spPr>
        <p:txBody>
          <a:bodyPr>
            <a:normAutofit/>
          </a:bodyPr>
          <a:lstStyle/>
          <a:p>
            <a:r>
              <a:rPr lang="ka-GE" sz="2800" dirty="0"/>
              <a:t>ჰოსპიტალური მკურნალობის შემდეგ, COVID-19-ით ინფიცირებულ პაციენტებს, შესაძლოა, სხვადასხვა ტიპის პრობლემები აღენიშნებოდეთ. </a:t>
            </a:r>
            <a:endParaRPr lang="ka-GE" sz="2800" dirty="0" smtClean="0"/>
          </a:p>
          <a:p>
            <a:r>
              <a:rPr lang="ka-GE" sz="2800" dirty="0" smtClean="0"/>
              <a:t>პრობლემები </a:t>
            </a:r>
            <a:r>
              <a:rPr lang="ka-GE" sz="2800" dirty="0"/>
              <a:t>შეიძლება იყოს ხანმოკლე და გრძელვადიანი, ხოლო თვისებრივად - ფიზიკური, ნეირო- ფსიქოლოგიური და სოციალური. </a:t>
            </a:r>
            <a:endParaRPr lang="ka-GE" sz="2800" dirty="0" smtClean="0"/>
          </a:p>
          <a:p>
            <a:r>
              <a:rPr lang="ka-GE" sz="2800" dirty="0" smtClean="0"/>
              <a:t>პაციენტის </a:t>
            </a:r>
            <a:r>
              <a:rPr lang="ka-GE" sz="2800" dirty="0"/>
              <a:t>საჭიროებების და სიმპტომების მართვა, ყოველთვის, ჰოლისტიკურ კონტექსტში უნდა განხორციელდეს.   </a:t>
            </a:r>
            <a:endParaRPr lang="en-US" sz="2800" dirty="0"/>
          </a:p>
          <a:p>
            <a:endParaRPr lang="en-US" sz="2800" dirty="0"/>
          </a:p>
        </p:txBody>
      </p:sp>
    </p:spTree>
    <p:extLst>
      <p:ext uri="{BB962C8B-B14F-4D97-AF65-F5344CB8AC3E}">
        <p14:creationId xmlns:p14="http://schemas.microsoft.com/office/powerpoint/2010/main" val="1868239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contrast="20000"/>
          </a:blip>
          <a:stretch>
            <a:fillRect/>
          </a:stretch>
        </p:blipFill>
        <p:spPr>
          <a:xfrm>
            <a:off x="0" y="265513"/>
            <a:ext cx="9144000" cy="6478187"/>
          </a:xfrm>
          <a:prstGeom prst="rect">
            <a:avLst/>
          </a:prstGeom>
        </p:spPr>
      </p:pic>
    </p:spTree>
    <p:extLst>
      <p:ext uri="{BB962C8B-B14F-4D97-AF65-F5344CB8AC3E}">
        <p14:creationId xmlns:p14="http://schemas.microsoft.com/office/powerpoint/2010/main" val="6953481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286" y="242889"/>
            <a:ext cx="9097961" cy="6343650"/>
          </a:xfrm>
          <a:prstGeom prst="rect">
            <a:avLst/>
          </a:prstGeom>
        </p:spPr>
      </p:pic>
    </p:spTree>
    <p:extLst>
      <p:ext uri="{BB962C8B-B14F-4D97-AF65-F5344CB8AC3E}">
        <p14:creationId xmlns:p14="http://schemas.microsoft.com/office/powerpoint/2010/main" val="18824024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871538"/>
            <a:ext cx="7955280" cy="5392102"/>
          </a:xfrm>
        </p:spPr>
        <p:txBody>
          <a:bodyPr>
            <a:normAutofit/>
          </a:bodyPr>
          <a:lstStyle/>
          <a:p>
            <a:pPr>
              <a:lnSpc>
                <a:spcPct val="150000"/>
              </a:lnSpc>
            </a:pPr>
            <a:r>
              <a:rPr lang="ka-GE" dirty="0"/>
              <a:t>პაციენტთა საკმაოდ დიდი </a:t>
            </a:r>
            <a:r>
              <a:rPr lang="ka-GE" b="1" dirty="0"/>
              <a:t>წილი (53.1%) </a:t>
            </a:r>
            <a:r>
              <a:rPr lang="ka-GE" dirty="0"/>
              <a:t>გამოჯანმრთელების შემდეგ, კვლავ უჩივის </a:t>
            </a:r>
            <a:r>
              <a:rPr lang="ka-GE" b="1" dirty="0"/>
              <a:t>დაღლილობას</a:t>
            </a:r>
            <a:r>
              <a:rPr lang="ka-GE" dirty="0"/>
              <a:t>, </a:t>
            </a:r>
            <a:endParaRPr lang="ka-GE" dirty="0" smtClean="0"/>
          </a:p>
          <a:p>
            <a:pPr>
              <a:lnSpc>
                <a:spcPct val="150000"/>
              </a:lnSpc>
            </a:pPr>
            <a:r>
              <a:rPr lang="ka-GE" dirty="0" smtClean="0"/>
              <a:t>ქოშინს </a:t>
            </a:r>
            <a:r>
              <a:rPr lang="ka-GE" dirty="0"/>
              <a:t>(43.4%), </a:t>
            </a:r>
            <a:endParaRPr lang="ka-GE" dirty="0" smtClean="0"/>
          </a:p>
          <a:p>
            <a:pPr>
              <a:lnSpc>
                <a:spcPct val="150000"/>
              </a:lnSpc>
            </a:pPr>
            <a:r>
              <a:rPr lang="ka-GE" dirty="0" smtClean="0"/>
              <a:t>სახსრების </a:t>
            </a:r>
            <a:r>
              <a:rPr lang="ka-GE" dirty="0"/>
              <a:t>ტკივილს (27.3%) და </a:t>
            </a:r>
            <a:endParaRPr lang="ka-GE" dirty="0" smtClean="0"/>
          </a:p>
          <a:p>
            <a:pPr>
              <a:lnSpc>
                <a:spcPct val="150000"/>
              </a:lnSpc>
            </a:pPr>
            <a:r>
              <a:rPr lang="ka-GE" dirty="0" smtClean="0"/>
              <a:t>ტკივილს </a:t>
            </a:r>
            <a:r>
              <a:rPr lang="ka-GE" dirty="0"/>
              <a:t>გულმკერდის არეში (21.7%). </a:t>
            </a:r>
            <a:endParaRPr lang="ka-GE" dirty="0" smtClean="0"/>
          </a:p>
          <a:p>
            <a:pPr>
              <a:lnSpc>
                <a:spcPct val="150000"/>
              </a:lnSpc>
            </a:pPr>
            <a:r>
              <a:rPr lang="ka-GE" dirty="0" smtClean="0"/>
              <a:t>ამ </a:t>
            </a:r>
            <a:r>
              <a:rPr lang="ka-GE" dirty="0"/>
              <a:t>კვლევით აღმოჩნდა, რომ COVID-19-ით გამოჯანმრთელებულ პაციენტთა </a:t>
            </a:r>
            <a:r>
              <a:rPr lang="ka-GE" b="1" dirty="0"/>
              <a:t>87.4% კვლავ აღნიშნავდა, სულ მცირე, ერთი სიმპტომის არსებობას</a:t>
            </a:r>
            <a:r>
              <a:rPr lang="ka-GE" dirty="0"/>
              <a:t>, რაც უპირატესად, ვლინდებოდა დაღლილობით და ქოშინით. </a:t>
            </a:r>
            <a:endParaRPr lang="en-US" dirty="0"/>
          </a:p>
        </p:txBody>
      </p:sp>
    </p:spTree>
    <p:extLst>
      <p:ext uri="{BB962C8B-B14F-4D97-AF65-F5344CB8AC3E}">
        <p14:creationId xmlns:p14="http://schemas.microsoft.com/office/powerpoint/2010/main" val="18776534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421473"/>
            <a:ext cx="6377940" cy="1293028"/>
          </a:xfrm>
        </p:spPr>
        <p:txBody>
          <a:bodyPr/>
          <a:lstStyle/>
          <a:p>
            <a:r>
              <a:rPr lang="ka-GE" dirty="0"/>
              <a:t>პოსტ-მწვავე COVID-19</a:t>
            </a:r>
            <a:endParaRPr lang="en-US" dirty="0"/>
          </a:p>
        </p:txBody>
      </p:sp>
      <p:sp>
        <p:nvSpPr>
          <p:cNvPr id="3" name="Content Placeholder 2"/>
          <p:cNvSpPr>
            <a:spLocks noGrp="1"/>
          </p:cNvSpPr>
          <p:nvPr>
            <p:ph idx="1"/>
          </p:nvPr>
        </p:nvSpPr>
        <p:spPr>
          <a:xfrm>
            <a:off x="551496" y="1837369"/>
            <a:ext cx="8263890" cy="4749165"/>
          </a:xfrm>
        </p:spPr>
        <p:txBody>
          <a:bodyPr>
            <a:noAutofit/>
          </a:bodyPr>
          <a:lstStyle/>
          <a:p>
            <a:r>
              <a:rPr lang="ka-GE" sz="2600" dirty="0"/>
              <a:t>შეთანხმებული დეფინიციის არარსებობის პირობებში, დღესდღეობით, პოსტ-მწვავე COVID-19 განისაზღვრება, როგორც მდგომარეობა, რომელიც გრძელდება 3 კვირაზე მეტ ხანს პირველი სიმპტომების აღმოცენების მომენტიდან, </a:t>
            </a:r>
            <a:endParaRPr lang="ka-GE" sz="2600" dirty="0" smtClean="0"/>
          </a:p>
          <a:p>
            <a:r>
              <a:rPr lang="ka-GE" sz="2600" dirty="0" smtClean="0"/>
              <a:t>ხოლო </a:t>
            </a:r>
            <a:r>
              <a:rPr lang="ka-GE" sz="2600" dirty="0"/>
              <a:t>ქრონიკული COVID-19  - დაავადება, რომელიც ხანგრძლივდება 12 კვირაზე მეტად. იმის გამო, რომ ამ პერიოდში ტესტირების შედეგები ხშირად შესაძლოა, ცრუ უარყოფითი იყოს, ტესტის დადებითი შედეგი არ წარმოადგენს დიაგნოზის დადასტურების აუცილებელ წინაპირობას. </a:t>
            </a:r>
            <a:endParaRPr lang="en-US" sz="2600" dirty="0"/>
          </a:p>
        </p:txBody>
      </p:sp>
    </p:spTree>
    <p:extLst>
      <p:ext uri="{BB962C8B-B14F-4D97-AF65-F5344CB8AC3E}">
        <p14:creationId xmlns:p14="http://schemas.microsoft.com/office/powerpoint/2010/main" val="4130640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214443"/>
            <a:ext cx="8035925" cy="5429250"/>
          </a:xfrm>
        </p:spPr>
        <p:txBody>
          <a:bodyPr>
            <a:noAutofit/>
          </a:bodyPr>
          <a:lstStyle/>
          <a:p>
            <a:pPr marL="342900" lvl="1" indent="0">
              <a:buNone/>
            </a:pPr>
            <a:r>
              <a:rPr lang="ka-GE" sz="2400" b="1" dirty="0"/>
              <a:t>შესაძლო COVID-19 (თავად პაციენტს ან მის ოჯახის წევრს უვლინდება სიმპტომები): განახორციელეთ ტრიაჟი: </a:t>
            </a:r>
            <a:endParaRPr lang="en-US" sz="2400" dirty="0"/>
          </a:p>
          <a:p>
            <a:r>
              <a:rPr lang="ka-GE" sz="2400" b="1" u="sng" dirty="0"/>
              <a:t>კატეგორია 1:</a:t>
            </a:r>
            <a:r>
              <a:rPr lang="ka-GE" sz="2400" b="1" dirty="0"/>
              <a:t> </a:t>
            </a:r>
            <a:r>
              <a:rPr lang="ka-GE" sz="2400" dirty="0"/>
              <a:t>მძიმე ზოგადი მდგომარეობა: გადაიყვანეთ ჰოსპიტალში (დაუკავშირდით 112-ს და ოპერატორს შეატყობინეთ COVID-19-ის რისკის შესახებ</a:t>
            </a:r>
            <a:r>
              <a:rPr lang="ka-GE" sz="2400" dirty="0"/>
              <a:t>).</a:t>
            </a:r>
          </a:p>
          <a:p>
            <a:pPr marL="342900" lvl="1" indent="0">
              <a:buNone/>
            </a:pPr>
            <a:r>
              <a:rPr lang="ka-GE" sz="2400" b="1" u="sng" dirty="0"/>
              <a:t>კატეგორია 2:</a:t>
            </a:r>
            <a:r>
              <a:rPr lang="ka-GE" sz="2400" b="1" dirty="0"/>
              <a:t>  საჭიროებს შემდგომ შეფასებას:</a:t>
            </a:r>
            <a:endParaRPr lang="en-US" sz="2400" dirty="0"/>
          </a:p>
          <a:p>
            <a:pPr lvl="0"/>
            <a:r>
              <a:rPr lang="ka-GE" sz="2400" dirty="0"/>
              <a:t>მართეთ დისტანციურად, სადაც შესაძლებელია</a:t>
            </a:r>
            <a:endParaRPr lang="en-US" sz="2400" dirty="0"/>
          </a:p>
          <a:p>
            <a:r>
              <a:rPr lang="ka-GE" sz="2400" dirty="0"/>
              <a:t>საჭიროებს პირისპირ შეფასებას - განსაზღვრეთ პაციენტთან ბინაზე ვიზიტის თუ კლინიკაში შეფასების საჭიროება</a:t>
            </a:r>
            <a:r>
              <a:rPr lang="ka-GE" sz="2400" b="1" dirty="0"/>
              <a:t>.</a:t>
            </a:r>
            <a:endParaRPr lang="en-US" sz="2400" dirty="0"/>
          </a:p>
        </p:txBody>
      </p:sp>
    </p:spTree>
    <p:extLst>
      <p:ext uri="{BB962C8B-B14F-4D97-AF65-F5344CB8AC3E}">
        <p14:creationId xmlns:p14="http://schemas.microsoft.com/office/powerpoint/2010/main" val="24874966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421473"/>
            <a:ext cx="6377940" cy="650090"/>
          </a:xfrm>
        </p:spPr>
        <p:txBody>
          <a:bodyPr anchor="t">
            <a:normAutofit/>
          </a:bodyPr>
          <a:lstStyle/>
          <a:p>
            <a:r>
              <a:rPr lang="ka-GE" sz="3200" dirty="0"/>
              <a:t>პოსტ-მწვავე COVID-19</a:t>
            </a:r>
            <a:endParaRPr lang="en-US" sz="3200" dirty="0"/>
          </a:p>
        </p:txBody>
      </p:sp>
      <p:sp>
        <p:nvSpPr>
          <p:cNvPr id="3" name="Content Placeholder 2"/>
          <p:cNvSpPr>
            <a:spLocks noGrp="1"/>
          </p:cNvSpPr>
          <p:nvPr>
            <p:ph idx="1"/>
          </p:nvPr>
        </p:nvSpPr>
        <p:spPr>
          <a:xfrm>
            <a:off x="457200" y="1128715"/>
            <a:ext cx="8386761" cy="5543550"/>
          </a:xfrm>
        </p:spPr>
        <p:txBody>
          <a:bodyPr>
            <a:noAutofit/>
          </a:bodyPr>
          <a:lstStyle/>
          <a:p>
            <a:pPr lvl="0"/>
            <a:r>
              <a:rPr lang="ka-GE" dirty="0"/>
              <a:t>ოჯახის ექიმი ინფორმირებული უნდა იყოს </a:t>
            </a:r>
            <a:r>
              <a:rPr lang="ka-GE" b="1" dirty="0"/>
              <a:t>პოსტ-მწვავე COVID-19 სიმპტომების მრავალფეროვან გამოვლინებაზე</a:t>
            </a:r>
            <a:r>
              <a:rPr lang="ka-GE" dirty="0"/>
              <a:t>, რომელიც შესაძლოა განვითარდეს ე.წ. მსუბუქი COVID-19-ის შემდეგაც და უხშირესად მოიცავს ხველას, სუბფებრილიტეტს, დაღლილობას, რომელთაც მორეციდივე ხასიათი აქვთ. </a:t>
            </a:r>
            <a:endParaRPr lang="en-US" dirty="0"/>
          </a:p>
          <a:p>
            <a:r>
              <a:rPr lang="ka-GE" dirty="0"/>
              <a:t>ლიტერატურაში აღწერილ სხვა სიმპტომებს მიეკუთვნება სუნთქვის გაძნელება, ტკივილი გულმკერდის არეში, თავის ტკივილი, ნეირო-კოგნიტური სირთულეები, კუნთების ტკივილი და სისუსტე, გასტრო-ინტესტინური მოვლენები, გამონაყარი, მეტაბოლური დარღვევა (როგორიცაა მაგალითად, დიაბეტის კონტროლის გაუარესება), თრომბოემბოლიური გართულებები, დეპრესია და სხვა მენტალური პრობლემები. </a:t>
            </a:r>
            <a:endParaRPr lang="en-US" dirty="0"/>
          </a:p>
          <a:p>
            <a:r>
              <a:rPr lang="ka-GE" dirty="0"/>
              <a:t>კანის მხრივ გამოვლინებები, შესაძლოა იყოს სხვადასხვა ფორმის: სისხლძარღვოვანი, მაკულო-პაპულოზური, ურტიკარიული გამონაყარი, ან მოყინვის მსგავსი დაზიანება კიდურებზე (ე.წ</a:t>
            </a:r>
            <a:r>
              <a:rPr lang="ka-GE" dirty="0" smtClean="0"/>
              <a:t>. COVID-თითები</a:t>
            </a:r>
            <a:r>
              <a:rPr lang="ka-GE" dirty="0"/>
              <a:t>).</a:t>
            </a:r>
            <a:endParaRPr lang="en-US" dirty="0"/>
          </a:p>
        </p:txBody>
      </p:sp>
    </p:spTree>
    <p:extLst>
      <p:ext uri="{BB962C8B-B14F-4D97-AF65-F5344CB8AC3E}">
        <p14:creationId xmlns:p14="http://schemas.microsoft.com/office/powerpoint/2010/main" val="8511194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21473"/>
            <a:ext cx="6035040" cy="1293028"/>
          </a:xfrm>
        </p:spPr>
        <p:txBody>
          <a:bodyPr>
            <a:noAutofit/>
          </a:bodyPr>
          <a:lstStyle/>
          <a:p>
            <a:r>
              <a:rPr lang="ka-GE" sz="3000" b="1" dirty="0" smtClean="0"/>
              <a:t>ჰოსპიტალიზაციის შემდეგ ბინაზე გაწერილი პაციენტების პრობლემები</a:t>
            </a:r>
            <a:endParaRPr lang="en-US" sz="3000" b="1" dirty="0"/>
          </a:p>
        </p:txBody>
      </p:sp>
      <p:sp>
        <p:nvSpPr>
          <p:cNvPr id="3" name="Content Placeholder 2"/>
          <p:cNvSpPr>
            <a:spLocks noGrp="1"/>
          </p:cNvSpPr>
          <p:nvPr>
            <p:ph idx="1"/>
          </p:nvPr>
        </p:nvSpPr>
        <p:spPr>
          <a:xfrm>
            <a:off x="551496" y="1837369"/>
            <a:ext cx="8263890" cy="4749165"/>
          </a:xfrm>
        </p:spPr>
        <p:txBody>
          <a:bodyPr>
            <a:noAutofit/>
          </a:bodyPr>
          <a:lstStyle/>
          <a:p>
            <a:pPr marL="171450" lvl="1" indent="0">
              <a:buNone/>
            </a:pPr>
            <a:r>
              <a:rPr lang="ka-GE" sz="2800" b="1" dirty="0"/>
              <a:t>ფიზიკური პრობლემები: </a:t>
            </a:r>
            <a:endParaRPr lang="en-US" sz="2800" dirty="0"/>
          </a:p>
          <a:p>
            <a:r>
              <a:rPr lang="ka-GE" sz="2800" dirty="0"/>
              <a:t>საავადმყოფოს დატოვების შემდეგ, მრავალ პაციენტს, შესაძლოა, ესაჭიროებოდეს სამედიცინო პერსონალის მეთვალყურეობა და რეაბილიტაცია, ისეთი პრობლემების მოსაგვარებლად, როგორიცაა </a:t>
            </a:r>
            <a:r>
              <a:rPr lang="ka-GE" sz="2800" b="1" dirty="0"/>
              <a:t>რესპირაციული მხარდაჭერა და მონიტორინგი, ჭრილობის/წყლულის მოვლა და/ან დახმარება დაკარგული კუნთოვანი მასის და ფიზიკური ფუნქციების აღდგენაში.  </a:t>
            </a:r>
            <a:endParaRPr lang="en-US" sz="2800" b="1" dirty="0"/>
          </a:p>
        </p:txBody>
      </p:sp>
    </p:spTree>
    <p:extLst>
      <p:ext uri="{BB962C8B-B14F-4D97-AF65-F5344CB8AC3E}">
        <p14:creationId xmlns:p14="http://schemas.microsoft.com/office/powerpoint/2010/main" val="2514774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21473"/>
            <a:ext cx="6035040" cy="1293028"/>
          </a:xfrm>
        </p:spPr>
        <p:txBody>
          <a:bodyPr>
            <a:noAutofit/>
          </a:bodyPr>
          <a:lstStyle/>
          <a:p>
            <a:r>
              <a:rPr lang="ka-GE" sz="3000" b="1" dirty="0" smtClean="0"/>
              <a:t>ჰოსპიტალიზაციის შემდეგ ბინაზე გაწერილი პაციენტების პრობლემები</a:t>
            </a:r>
            <a:endParaRPr lang="en-US" sz="3000" b="1" dirty="0"/>
          </a:p>
        </p:txBody>
      </p:sp>
      <p:sp>
        <p:nvSpPr>
          <p:cNvPr id="3" name="Content Placeholder 2"/>
          <p:cNvSpPr>
            <a:spLocks noGrp="1"/>
          </p:cNvSpPr>
          <p:nvPr>
            <p:ph idx="1"/>
          </p:nvPr>
        </p:nvSpPr>
        <p:spPr>
          <a:xfrm>
            <a:off x="551496" y="1837370"/>
            <a:ext cx="8263890" cy="4149094"/>
          </a:xfrm>
        </p:spPr>
        <p:txBody>
          <a:bodyPr>
            <a:noAutofit/>
          </a:bodyPr>
          <a:lstStyle/>
          <a:p>
            <a:pPr marL="0" lvl="1" indent="0">
              <a:buNone/>
            </a:pPr>
            <a:r>
              <a:rPr lang="ka-GE" sz="2600" b="1" dirty="0"/>
              <a:t>ფსიქოლოგიური და ნეირო-ფსიქოლოგიური პრობლემები: </a:t>
            </a:r>
            <a:endParaRPr lang="en-US" sz="2600" dirty="0"/>
          </a:p>
          <a:p>
            <a:r>
              <a:rPr lang="ka-GE" sz="2600" dirty="0"/>
              <a:t>COVID-19-ით მძიმე დაავადების შემდეგ, გამოჯანმრთელების პერიოდში, პაციენტთა მნიშვნელოვან ნაწილს, შესაძლოა, აღენიშნებოდეს პერსისტიული ფსიქოლოგიური სირთულეები, როგორც ავადმყოფობისა და მკურნალობის თანმდევი შედეგი.  ნაწილს, ასევე, შესაძლოა კომუნიკაციის და/ან კოგნიტიური დარღვევების სხვადასხვა ხარისხი გამოუვლინდეს. </a:t>
            </a:r>
            <a:endParaRPr lang="en-US" sz="2600" dirty="0"/>
          </a:p>
        </p:txBody>
      </p:sp>
    </p:spTree>
    <p:extLst>
      <p:ext uri="{BB962C8B-B14F-4D97-AF65-F5344CB8AC3E}">
        <p14:creationId xmlns:p14="http://schemas.microsoft.com/office/powerpoint/2010/main" val="18005113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21473"/>
            <a:ext cx="6035040" cy="1293028"/>
          </a:xfrm>
        </p:spPr>
        <p:txBody>
          <a:bodyPr>
            <a:noAutofit/>
          </a:bodyPr>
          <a:lstStyle/>
          <a:p>
            <a:r>
              <a:rPr lang="ka-GE" sz="3000" b="1" dirty="0" smtClean="0"/>
              <a:t>ჰოსპიტალიზაციის შემდეგ ბინაზე გაწერილი პაციენტების პრობლემები</a:t>
            </a:r>
            <a:endParaRPr lang="en-US" sz="3000" b="1" dirty="0"/>
          </a:p>
        </p:txBody>
      </p:sp>
      <p:sp>
        <p:nvSpPr>
          <p:cNvPr id="3" name="Content Placeholder 2"/>
          <p:cNvSpPr>
            <a:spLocks noGrp="1"/>
          </p:cNvSpPr>
          <p:nvPr>
            <p:ph idx="1"/>
          </p:nvPr>
        </p:nvSpPr>
        <p:spPr>
          <a:xfrm>
            <a:off x="551496" y="1837370"/>
            <a:ext cx="8263890" cy="4149094"/>
          </a:xfrm>
        </p:spPr>
        <p:txBody>
          <a:bodyPr>
            <a:noAutofit/>
          </a:bodyPr>
          <a:lstStyle/>
          <a:p>
            <a:pPr marL="57150" lvl="1" indent="0">
              <a:buNone/>
            </a:pPr>
            <a:r>
              <a:rPr lang="ka-GE" sz="2600" b="1" dirty="0"/>
              <a:t>სოციალური პრობლემები:</a:t>
            </a:r>
            <a:endParaRPr lang="en-US" sz="2600" dirty="0"/>
          </a:p>
          <a:p>
            <a:r>
              <a:rPr lang="ka-GE" sz="2600" dirty="0"/>
              <a:t>პაციენტთა სოციალურ საჭიროებებსა და გარემოებებზე პანდემიამ, შესაძლოა, მნიშვნელოვანი ზეგავლენა მოახდინოს, მაგალითად, თუ მათ ესაჭიროებათ მოვლა ოჯახის წევრის მხრიდან, რომელიც თავად მაღალი რისკის ჯგუფს მიეკუთვნება, საჭირო ხდება მისი ჩანაცვლება. </a:t>
            </a:r>
            <a:endParaRPr lang="ka-GE" sz="2600" dirty="0" smtClean="0"/>
          </a:p>
          <a:p>
            <a:r>
              <a:rPr lang="ka-GE" sz="2600" dirty="0" smtClean="0"/>
              <a:t>აუცილებელია</a:t>
            </a:r>
            <a:r>
              <a:rPr lang="ka-GE" sz="2600" dirty="0"/>
              <a:t>, იმ ცვლილებების ზეგავლენის გათვალისწინება, რაც მოყვება შეზღუდვების დაწესებას. </a:t>
            </a:r>
            <a:endParaRPr lang="en-US" sz="2600" dirty="0"/>
          </a:p>
        </p:txBody>
      </p:sp>
    </p:spTree>
    <p:extLst>
      <p:ext uri="{BB962C8B-B14F-4D97-AF65-F5344CB8AC3E}">
        <p14:creationId xmlns:p14="http://schemas.microsoft.com/office/powerpoint/2010/main" val="10282339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contrast="20000"/>
          </a:blip>
          <a:stretch>
            <a:fillRect/>
          </a:stretch>
        </p:blipFill>
        <p:spPr>
          <a:xfrm>
            <a:off x="185737" y="0"/>
            <a:ext cx="8143875" cy="6858000"/>
          </a:xfrm>
          <a:prstGeom prst="rect">
            <a:avLst/>
          </a:prstGeom>
        </p:spPr>
      </p:pic>
    </p:spTree>
    <p:extLst>
      <p:ext uri="{BB962C8B-B14F-4D97-AF65-F5344CB8AC3E}">
        <p14:creationId xmlns:p14="http://schemas.microsoft.com/office/powerpoint/2010/main" val="7270537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ka-GE" sz="3000" dirty="0"/>
              <a:t>მძიმე COVID-19-ით ჰოსპიტალიზებული პაციენტების საავადმყოფოდან გამოწერის შემდეგ, რეკომენდებულია, დაავადების თანმხლები პრობლემების სკრინინგი გაწერის მომენტში და გაწერიდან 6-8 კვირის ვადაში, რომელიც შესაძლებელია განხორციელდეს როგორც პირისპირ ვიზიტით, ასევე, დისტანციური </a:t>
            </a:r>
            <a:r>
              <a:rPr lang="ka-GE" sz="3000" dirty="0" smtClean="0"/>
              <a:t> სატელეფონო/ვიდეოკონსულტაციის </a:t>
            </a:r>
            <a:r>
              <a:rPr lang="ka-GE" sz="3000" dirty="0"/>
              <a:t>მეშვეობით.</a:t>
            </a:r>
            <a:endParaRPr lang="en-US" sz="3000" dirty="0"/>
          </a:p>
        </p:txBody>
      </p:sp>
    </p:spTree>
    <p:extLst>
      <p:ext uri="{BB962C8B-B14F-4D97-AF65-F5344CB8AC3E}">
        <p14:creationId xmlns:p14="http://schemas.microsoft.com/office/powerpoint/2010/main" val="188194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7" y="1065852"/>
            <a:ext cx="8643937" cy="5377808"/>
          </a:xfrm>
        </p:spPr>
        <p:txBody>
          <a:bodyPr>
            <a:noAutofit/>
          </a:bodyPr>
          <a:lstStyle/>
          <a:p>
            <a:pPr lvl="0"/>
            <a:r>
              <a:rPr lang="ka-GE" sz="2600" dirty="0"/>
              <a:t>SARS-CoV-2 ვირუსის აღმოჩენა ზედა სასუნთქი გზებიდან აღებულ ნაცხში, შესაძლებელია, სიმპტომების გამოვლენამდე 1-2 დღით ადრე; ვირუსის პერსისტირებას ადგილი აქვს 7-12 დღის მანძილზე - საშუალო სიმძიმის შემთხვევებში და 2 კვირამდე - მძიმე შემთხვევებში. </a:t>
            </a:r>
            <a:endParaRPr lang="en-US" sz="2600" dirty="0"/>
          </a:p>
          <a:p>
            <a:r>
              <a:rPr lang="ka-GE" sz="2600" dirty="0"/>
              <a:t>პაციენტთა დაახლოებით 30%-ში, ვირუსული რნმ-ს არსებობა დადასტურდა ფეკალურ მასებში, სიმპტომების გამოვლენიდან მე-5 დღეს და საშუალო სიმძიმის შემთხვევებში, გრძელდებოდა 4-5 კვირის განმავლობაში.  </a:t>
            </a:r>
            <a:endParaRPr lang="en-US" sz="2600" dirty="0"/>
          </a:p>
          <a:p>
            <a:r>
              <a:rPr lang="ka-GE" sz="2600" dirty="0"/>
              <a:t>ფეკალური ვირუსული რნმ-ის მნიშვნელობა ინფექციის გავრცელების თვალსაზრისით ჯერჯერობით ბოლომდე ნათელი არ არის.</a:t>
            </a:r>
            <a:r>
              <a:rPr lang="en-US" sz="2600" dirty="0"/>
              <a:t> </a:t>
            </a:r>
            <a:endParaRPr lang="en-US" sz="2600" dirty="0"/>
          </a:p>
        </p:txBody>
      </p:sp>
    </p:spTree>
    <p:extLst>
      <p:ext uri="{BB962C8B-B14F-4D97-AF65-F5344CB8AC3E}">
        <p14:creationId xmlns:p14="http://schemas.microsoft.com/office/powerpoint/2010/main" val="27217909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7" y="2394596"/>
            <a:ext cx="8643937" cy="2748911"/>
          </a:xfrm>
        </p:spPr>
        <p:txBody>
          <a:bodyPr>
            <a:noAutofit/>
          </a:bodyPr>
          <a:lstStyle/>
          <a:p>
            <a:pPr lvl="0"/>
            <a:r>
              <a:rPr lang="ka-GE" sz="3000" dirty="0"/>
              <a:t>ვირუსის გახანგრძლივებული გამოყოფა, აღინიშნება რეკონვალესცენტ ბავშვებში მსუბუქი ინფექციის შემდეგ, კერძოდ, 22 დღემდე სასუნთქი გზებიდან აღებულ ნაცხში და 2 კვირიდან 1 თვეზე მეტი დროის მანძილზე - ფეკალურ მასებში</a:t>
            </a:r>
            <a:endParaRPr lang="en-US" sz="3000" dirty="0"/>
          </a:p>
        </p:txBody>
      </p:sp>
    </p:spTree>
    <p:extLst>
      <p:ext uri="{BB962C8B-B14F-4D97-AF65-F5344CB8AC3E}">
        <p14:creationId xmlns:p14="http://schemas.microsoft.com/office/powerpoint/2010/main" val="278328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7" y="1265883"/>
            <a:ext cx="8643937" cy="5292080"/>
          </a:xfrm>
        </p:spPr>
        <p:txBody>
          <a:bodyPr>
            <a:noAutofit/>
          </a:bodyPr>
          <a:lstStyle/>
          <a:p>
            <a:pPr lvl="0"/>
            <a:r>
              <a:rPr lang="ka-GE" sz="2600" b="1" dirty="0"/>
              <a:t>ინფექციის გავრცელების პრევენციული ზომების დასრულების კრიტერიუმების დაკმაყოფილება, არ წარმოადგენს ჰოსპიტალიდან გაწერის აუცილებელ </a:t>
            </a:r>
            <a:r>
              <a:rPr lang="ka-GE" sz="2600" b="1" dirty="0" smtClean="0"/>
              <a:t>წინაპირობას.</a:t>
            </a:r>
          </a:p>
          <a:p>
            <a:pPr lvl="0"/>
            <a:r>
              <a:rPr lang="ka-GE" sz="2600" b="1" dirty="0" smtClean="0"/>
              <a:t>ამიტომ აუცილებელია, გამოწერილ პაციენტს მიეცეს რჩევა შემდეგზე:</a:t>
            </a:r>
          </a:p>
          <a:p>
            <a:pPr lvl="0"/>
            <a:r>
              <a:rPr lang="ka-GE" sz="2600" dirty="0" smtClean="0"/>
              <a:t>ატაროს </a:t>
            </a:r>
            <a:r>
              <a:rPr lang="ka-GE" sz="2600" dirty="0"/>
              <a:t>ნიღაბი;</a:t>
            </a:r>
            <a:endParaRPr lang="en-US" sz="2600" dirty="0"/>
          </a:p>
          <a:p>
            <a:pPr lvl="0"/>
            <a:r>
              <a:rPr lang="ka-GE" sz="2600" dirty="0" smtClean="0"/>
              <a:t>მისთვის </a:t>
            </a:r>
            <a:r>
              <a:rPr lang="ka-GE" sz="2600" dirty="0"/>
              <a:t>გამოიყოს კარგად განიავებადი, ცალკე ოთახი;</a:t>
            </a:r>
            <a:endParaRPr lang="en-US" sz="2600" dirty="0"/>
          </a:p>
          <a:p>
            <a:pPr lvl="0"/>
            <a:r>
              <a:rPr lang="ka-GE" sz="2600" dirty="0"/>
              <a:t>შეამციროს ახლო კონტაქტი ოჯახის წევრებთან;</a:t>
            </a:r>
            <a:endParaRPr lang="en-US" sz="2600" dirty="0"/>
          </a:p>
          <a:p>
            <a:pPr lvl="0"/>
            <a:r>
              <a:rPr lang="ka-GE" sz="2600" dirty="0"/>
              <a:t>ხშირად დაიბანოს ხელები;</a:t>
            </a:r>
            <a:endParaRPr lang="en-US" sz="2600" dirty="0"/>
          </a:p>
          <a:p>
            <a:r>
              <a:rPr lang="ka-GE" sz="2600" dirty="0"/>
              <a:t>მოერიდოს სახლიდან გასვლას.</a:t>
            </a:r>
            <a:endParaRPr lang="ka-GE" sz="2600" b="1" dirty="0" smtClean="0"/>
          </a:p>
          <a:p>
            <a:pPr lvl="0"/>
            <a:endParaRPr lang="en-US" sz="2600" dirty="0"/>
          </a:p>
        </p:txBody>
      </p:sp>
    </p:spTree>
    <p:extLst>
      <p:ext uri="{BB962C8B-B14F-4D97-AF65-F5344CB8AC3E}">
        <p14:creationId xmlns:p14="http://schemas.microsoft.com/office/powerpoint/2010/main" val="7936263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535773"/>
            <a:ext cx="6377940" cy="1021565"/>
          </a:xfrm>
        </p:spPr>
        <p:txBody>
          <a:bodyPr anchor="t">
            <a:normAutofit/>
          </a:bodyPr>
          <a:lstStyle/>
          <a:p>
            <a:r>
              <a:rPr lang="ka-GE" sz="3200" dirty="0" smtClean="0"/>
              <a:t>ინტენსიური თერაპიის შემდგომი სინდრომი</a:t>
            </a:r>
            <a:endParaRPr lang="en-US" sz="3200" dirty="0"/>
          </a:p>
        </p:txBody>
      </p:sp>
      <p:sp>
        <p:nvSpPr>
          <p:cNvPr id="3" name="Content Placeholder 2"/>
          <p:cNvSpPr>
            <a:spLocks noGrp="1"/>
          </p:cNvSpPr>
          <p:nvPr>
            <p:ph idx="1"/>
          </p:nvPr>
        </p:nvSpPr>
        <p:spPr>
          <a:xfrm>
            <a:off x="594360" y="1671638"/>
            <a:ext cx="7955280" cy="4592002"/>
          </a:xfrm>
        </p:spPr>
        <p:txBody>
          <a:bodyPr>
            <a:normAutofit/>
          </a:bodyPr>
          <a:lstStyle/>
          <a:p>
            <a:r>
              <a:rPr lang="ka-GE" dirty="0"/>
              <a:t>ფილტვების გახანგრძლივებულ ვენტილაციაზე მყოფი პაციენტების 56%-ში, გვხვდება ინტენსიური თერაპიის შემდგომი სინდრომი, რომელიც ვლინდება ვენტილაციიდან 12 თვის განმავლობაში - პერსისტიული ფიზიკური, კოგნიტური და ფსიქოლოგიური პრობლემების ერთობლიობით</a:t>
            </a:r>
            <a:r>
              <a:rPr lang="ka-GE" dirty="0" smtClean="0"/>
              <a:t>.</a:t>
            </a:r>
          </a:p>
          <a:p>
            <a:r>
              <a:rPr lang="ka-GE" dirty="0"/>
              <a:t>რეკომენდებულია, მძიმე COVID-19-ით ჰოსპიტალიზებული პაციენტების გაწერიდან 2-3 თვის შემდეგ, მათი ფუნქციური მდგომარეობის სრულყოფილი </a:t>
            </a:r>
            <a:r>
              <a:rPr lang="ka-GE" dirty="0" smtClean="0"/>
              <a:t>შეფასება;</a:t>
            </a:r>
          </a:p>
          <a:p>
            <a:r>
              <a:rPr lang="ka-GE" dirty="0"/>
              <a:t>მწვავე რესპირაციული დისტრეს-სინდრომის შემდეგ, რეკომენდებულია, პულმონური რეაბილიტაციის პროგრამა, რომელიც აუმჯობესებს პაციენტის ფიზიკურ შესაძლებლობებს და სიცოცხლის ხარისხს.</a:t>
            </a:r>
            <a:endParaRPr lang="en-US" dirty="0"/>
          </a:p>
        </p:txBody>
      </p:sp>
    </p:spTree>
    <p:extLst>
      <p:ext uri="{BB962C8B-B14F-4D97-AF65-F5344CB8AC3E}">
        <p14:creationId xmlns:p14="http://schemas.microsoft.com/office/powerpoint/2010/main" val="3036941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4350" y="472950"/>
            <a:ext cx="7872413" cy="6425670"/>
          </a:xfrm>
          <a:prstGeom prst="rect">
            <a:avLst/>
          </a:prstGeom>
        </p:spPr>
      </p:pic>
      <p:sp>
        <p:nvSpPr>
          <p:cNvPr id="5" name="TextBox 4"/>
          <p:cNvSpPr txBox="1"/>
          <p:nvPr/>
        </p:nvSpPr>
        <p:spPr>
          <a:xfrm>
            <a:off x="3999819" y="112260"/>
            <a:ext cx="4659086" cy="300082"/>
          </a:xfrm>
          <a:prstGeom prst="rect">
            <a:avLst/>
          </a:prstGeom>
          <a:noFill/>
        </p:spPr>
        <p:txBody>
          <a:bodyPr wrap="square" rtlCol="0">
            <a:spAutoFit/>
          </a:bodyPr>
          <a:lstStyle/>
          <a:p>
            <a:pPr algn="ctr"/>
            <a:r>
              <a:rPr lang="ka-GE" sz="1350" b="1" dirty="0">
                <a:solidFill>
                  <a:srgbClr val="0070C0"/>
                </a:solidFill>
                <a:latin typeface="Calibri" panose="020F0502020204030204" pitchFamily="34" charset="0"/>
                <a:cs typeface="Calibri" panose="020F0502020204030204" pitchFamily="34" charset="0"/>
              </a:rPr>
              <a:t>COVID-19: სატელეფონო ტრიაჟის </a:t>
            </a:r>
            <a:r>
              <a:rPr lang="ka-GE" sz="1350" b="1" dirty="0">
                <a:solidFill>
                  <a:srgbClr val="0070C0"/>
                </a:solidFill>
                <a:latin typeface="Calibri" panose="020F0502020204030204" pitchFamily="34" charset="0"/>
                <a:cs typeface="Calibri" panose="020F0502020204030204" pitchFamily="34" charset="0"/>
              </a:rPr>
              <a:t>პროტოკოლი</a:t>
            </a:r>
            <a:endParaRPr lang="en-US" sz="135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37184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63" y="221448"/>
            <a:ext cx="5334952" cy="1021565"/>
          </a:xfrm>
        </p:spPr>
        <p:txBody>
          <a:bodyPr anchor="t">
            <a:normAutofit/>
          </a:bodyPr>
          <a:lstStyle/>
          <a:p>
            <a:r>
              <a:rPr lang="ka-GE" sz="2800" dirty="0"/>
              <a:t>COVID-19 </a:t>
            </a:r>
            <a:r>
              <a:rPr lang="ka-GE" sz="2800" dirty="0" smtClean="0"/>
              <a:t>პნევმონიის შემდგომი მეთვალყურეობა</a:t>
            </a:r>
            <a:endParaRPr lang="en-US" sz="2800" dirty="0"/>
          </a:p>
        </p:txBody>
      </p:sp>
      <p:sp>
        <p:nvSpPr>
          <p:cNvPr id="3" name="Content Placeholder 2"/>
          <p:cNvSpPr>
            <a:spLocks noGrp="1"/>
          </p:cNvSpPr>
          <p:nvPr>
            <p:ph idx="1"/>
          </p:nvPr>
        </p:nvSpPr>
        <p:spPr>
          <a:xfrm>
            <a:off x="257176" y="1243012"/>
            <a:ext cx="8672512" cy="5386387"/>
          </a:xfrm>
        </p:spPr>
        <p:txBody>
          <a:bodyPr>
            <a:noAutofit/>
          </a:bodyPr>
          <a:lstStyle/>
          <a:p>
            <a:pPr lvl="0"/>
            <a:r>
              <a:rPr lang="ka-GE" sz="1600" dirty="0"/>
              <a:t>გაწერიდან 6 კვირაში, რეკომენდებულია, პაციენტის შეფასება „პოსტ-COVID-19 ჰოლისტიკური შეფასების კითხვარით“: </a:t>
            </a:r>
            <a:endParaRPr lang="en-US" sz="1600" dirty="0"/>
          </a:p>
          <a:p>
            <a:pPr lvl="0"/>
            <a:r>
              <a:rPr lang="ka-GE" sz="1600" dirty="0"/>
              <a:t>ქოშინის შეფასება და მართვა;</a:t>
            </a:r>
            <a:endParaRPr lang="en-US" sz="1600" dirty="0"/>
          </a:p>
          <a:p>
            <a:pPr lvl="0"/>
            <a:r>
              <a:rPr lang="ka-GE" sz="1600" dirty="0"/>
              <a:t>სიმპტომური ან პალიატიური მოვლის საჭიროების განსაზღვრა;</a:t>
            </a:r>
            <a:endParaRPr lang="en-US" sz="1600" dirty="0"/>
          </a:p>
          <a:p>
            <a:pPr lvl="0"/>
            <a:r>
              <a:rPr lang="ka-GE" sz="1600" dirty="0"/>
              <a:t>ოქსიგენოთერაპიის საჭიროების განსაზღვრა;</a:t>
            </a:r>
            <a:endParaRPr lang="en-US" sz="1600" dirty="0"/>
          </a:p>
          <a:p>
            <a:pPr lvl="0"/>
            <a:r>
              <a:rPr lang="ka-GE" sz="1600" dirty="0"/>
              <a:t>რეაბილიტაციისა და შესაბამისი რეფერალის საჭიროების განსაზღვრა;</a:t>
            </a:r>
            <a:endParaRPr lang="en-US" sz="1600" dirty="0"/>
          </a:p>
          <a:p>
            <a:pPr lvl="0"/>
            <a:r>
              <a:rPr lang="ka-GE" sz="1600" dirty="0"/>
              <a:t>ფსიქოსოციალური შეფასება და საჭიროების შემთხვევაში, შესაბამისი რეფერალი;</a:t>
            </a:r>
            <a:endParaRPr lang="en-US" sz="1600" dirty="0"/>
          </a:p>
          <a:p>
            <a:pPr lvl="0"/>
            <a:r>
              <a:rPr lang="ka-GE" sz="1600" dirty="0"/>
              <a:t>შფოთვის შეფასება და მართვა;</a:t>
            </a:r>
            <a:endParaRPr lang="en-US" sz="1600" dirty="0"/>
          </a:p>
          <a:p>
            <a:pPr lvl="0"/>
            <a:r>
              <a:rPr lang="ka-GE" sz="1600" dirty="0"/>
              <a:t>დაღლილობის შეფასება და მართვა;</a:t>
            </a:r>
            <a:endParaRPr lang="en-US" sz="1600" dirty="0"/>
          </a:p>
          <a:p>
            <a:pPr lvl="0"/>
            <a:r>
              <a:rPr lang="ka-GE" sz="1600" dirty="0"/>
              <a:t>სუნთქვის დისფუნქციის შეფასება და მართვა;</a:t>
            </a:r>
            <a:endParaRPr lang="en-US" sz="1600" dirty="0"/>
          </a:p>
          <a:p>
            <a:pPr lvl="0"/>
            <a:r>
              <a:rPr lang="ka-GE" sz="1600" dirty="0"/>
              <a:t>პოსტ-ვირუსული ხველის შეფასება და მართვა;</a:t>
            </a:r>
            <a:endParaRPr lang="en-US" sz="1600" dirty="0"/>
          </a:p>
          <a:p>
            <a:pPr lvl="0"/>
            <a:r>
              <a:rPr lang="ka-GE" sz="1600" dirty="0"/>
              <a:t>ახლად განვითარებული ვენური თრომბოემბოლიის გათვალისწინება;</a:t>
            </a:r>
            <a:endParaRPr lang="en-US" sz="1600" dirty="0"/>
          </a:p>
          <a:p>
            <a:pPr lvl="0"/>
            <a:r>
              <a:rPr lang="ka-GE" sz="1600" dirty="0"/>
              <a:t>პოსტ-ინტენსიური თერაპიის სპეციფიკური გართულებების განხილვა, როგორიცაა მაგალითად, სარკოპენია (კუნთოვანი ძალისა და მასის გამოფიტვა), კოგნიტიური დარღვევები და პოსტ-ტრავმული სტრესული აშლილობა. </a:t>
            </a:r>
            <a:endParaRPr lang="en-US" sz="1600" dirty="0"/>
          </a:p>
          <a:p>
            <a:r>
              <a:rPr lang="ka-GE" sz="1600" dirty="0"/>
              <a:t>ამგვარი შეფასება უნდა განხორციელდეს ვირტუალურად და ექიმის გადაწყვეტილების საფუძველზე განისაზღვროს პაციენტის პირისპირ გასინჯვის საჭიროება</a:t>
            </a:r>
            <a:r>
              <a:rPr lang="ka-GE" sz="1600" dirty="0" smtClean="0"/>
              <a:t>.</a:t>
            </a:r>
            <a:endParaRPr lang="en-US" sz="1600" dirty="0"/>
          </a:p>
        </p:txBody>
      </p:sp>
    </p:spTree>
    <p:extLst>
      <p:ext uri="{BB962C8B-B14F-4D97-AF65-F5344CB8AC3E}">
        <p14:creationId xmlns:p14="http://schemas.microsoft.com/office/powerpoint/2010/main" val="42438429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63" y="221448"/>
            <a:ext cx="5334952" cy="1021565"/>
          </a:xfrm>
        </p:spPr>
        <p:txBody>
          <a:bodyPr anchor="t">
            <a:normAutofit/>
          </a:bodyPr>
          <a:lstStyle/>
          <a:p>
            <a:r>
              <a:rPr lang="ka-GE" sz="2800" dirty="0"/>
              <a:t>COVID-19 </a:t>
            </a:r>
            <a:r>
              <a:rPr lang="ka-GE" sz="2800" dirty="0" smtClean="0"/>
              <a:t>პნევმონიის შემდგომი მეთვალყურეობა</a:t>
            </a:r>
            <a:endParaRPr lang="en-US" sz="2800" dirty="0"/>
          </a:p>
        </p:txBody>
      </p:sp>
      <p:sp>
        <p:nvSpPr>
          <p:cNvPr id="3" name="Content Placeholder 2"/>
          <p:cNvSpPr>
            <a:spLocks noGrp="1"/>
          </p:cNvSpPr>
          <p:nvPr>
            <p:ph idx="1"/>
          </p:nvPr>
        </p:nvSpPr>
        <p:spPr>
          <a:xfrm>
            <a:off x="257176" y="1485903"/>
            <a:ext cx="8672512" cy="5386387"/>
          </a:xfrm>
        </p:spPr>
        <p:txBody>
          <a:bodyPr>
            <a:noAutofit/>
          </a:bodyPr>
          <a:lstStyle/>
          <a:p>
            <a:pPr lvl="0"/>
            <a:r>
              <a:rPr lang="ka-GE" sz="1800" dirty="0"/>
              <a:t>თუ </a:t>
            </a:r>
            <a:r>
              <a:rPr lang="ka-GE" sz="1800" dirty="0" smtClean="0"/>
              <a:t>გაწერიდან 12 კვირაში ფილტვების </a:t>
            </a:r>
            <a:r>
              <a:rPr lang="ka-GE" sz="1800" dirty="0"/>
              <a:t>რადიოლოგიური ცვლილებები არ ალაგდა და/ან პაციენტს აღენიშნება გაჭიანურებული რესპირაციული სიმპტომები, გაითვალისწინეთ სპეციალისტის (პულმონოლოგი, კარდიოლოგი, ინფექციონისტი - საჭიროებისამებრ) კონსულტაცია და შემდეგი:</a:t>
            </a:r>
            <a:endParaRPr lang="en-US" sz="1800" dirty="0"/>
          </a:p>
          <a:p>
            <a:pPr lvl="1"/>
            <a:r>
              <a:rPr lang="ka-GE" sz="1800" dirty="0"/>
              <a:t>ფილტვების ფუნქციის სრულყოფილი შეფასება;</a:t>
            </a:r>
            <a:endParaRPr lang="en-US" sz="1800" dirty="0"/>
          </a:p>
          <a:p>
            <a:pPr lvl="1"/>
            <a:r>
              <a:rPr lang="ka-GE" sz="1800" dirty="0"/>
              <a:t>სიარულის ტესტი ჟანგბადის სატურაციის შეფასებით;</a:t>
            </a:r>
            <a:endParaRPr lang="en-US" sz="1800" dirty="0"/>
          </a:p>
          <a:p>
            <a:pPr lvl="1"/>
            <a:r>
              <a:rPr lang="ka-GE" sz="1800" dirty="0"/>
              <a:t>ექოკარდიოგრაფია;</a:t>
            </a:r>
            <a:endParaRPr lang="en-US" sz="1800" dirty="0"/>
          </a:p>
          <a:p>
            <a:pPr lvl="1"/>
            <a:r>
              <a:rPr lang="ka-GE" sz="1800" dirty="0"/>
              <a:t>ნახველის მიკრობიოლოგიური ანალიზი;</a:t>
            </a:r>
            <a:endParaRPr lang="en-US" sz="1800" dirty="0"/>
          </a:p>
          <a:p>
            <a:pPr lvl="1"/>
            <a:r>
              <a:rPr lang="ka-GE" sz="1800" dirty="0"/>
              <a:t>რეფერალი სარეაბილიტაციო დახმარებისთვის, თუ ჯერ არ განხორციელებულა;</a:t>
            </a:r>
            <a:endParaRPr lang="en-US" sz="1800" dirty="0"/>
          </a:p>
          <a:p>
            <a:pPr lvl="1"/>
            <a:r>
              <a:rPr lang="ka-GE" sz="1800" dirty="0"/>
              <a:t>ახლად განვითარებული პულმონური ემბოლიზმი (პე) ან პოსტ-პე გართულება, თუ დიაგნოსტირებული იყო მწვავე დაავადების პერიოდში</a:t>
            </a:r>
            <a:r>
              <a:rPr lang="ka-GE" sz="1800" dirty="0" smtClean="0"/>
              <a:t>.</a:t>
            </a:r>
          </a:p>
          <a:p>
            <a:r>
              <a:rPr lang="ka-GE" sz="1800" dirty="0"/>
              <a:t>პაციენტები, რომელთაც მწვავე დაავადების პერიოდში დიაგნოსტირებული ჰქონდათ პულმონური ემბოლიზმი, საჭიროებენ აუცილებელ მეთვალყურეობას და ანტიკოაგულაციურ თერაპიას, სპეციალისტთან კონსულტაციის საფუძველზე.</a:t>
            </a:r>
            <a:endParaRPr lang="en-US" sz="1800" dirty="0"/>
          </a:p>
        </p:txBody>
      </p:sp>
    </p:spTree>
    <p:extLst>
      <p:ext uri="{BB962C8B-B14F-4D97-AF65-F5344CB8AC3E}">
        <p14:creationId xmlns:p14="http://schemas.microsoft.com/office/powerpoint/2010/main" val="4683806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63" y="221448"/>
            <a:ext cx="5334952" cy="1021565"/>
          </a:xfrm>
        </p:spPr>
        <p:txBody>
          <a:bodyPr anchor="t">
            <a:normAutofit/>
          </a:bodyPr>
          <a:lstStyle/>
          <a:p>
            <a:r>
              <a:rPr lang="ka-GE" sz="2800" dirty="0" smtClean="0"/>
              <a:t>ფილტვის ფიბროზის გრძელვადიანი რისკი</a:t>
            </a:r>
            <a:endParaRPr lang="en-US" sz="2800" dirty="0"/>
          </a:p>
        </p:txBody>
      </p:sp>
      <p:sp>
        <p:nvSpPr>
          <p:cNvPr id="3" name="Content Placeholder 2"/>
          <p:cNvSpPr>
            <a:spLocks noGrp="1"/>
          </p:cNvSpPr>
          <p:nvPr>
            <p:ph idx="1"/>
          </p:nvPr>
        </p:nvSpPr>
        <p:spPr>
          <a:xfrm>
            <a:off x="257176" y="1485903"/>
            <a:ext cx="8672512" cy="4843459"/>
          </a:xfrm>
        </p:spPr>
        <p:txBody>
          <a:bodyPr>
            <a:noAutofit/>
          </a:bodyPr>
          <a:lstStyle/>
          <a:p>
            <a:pPr lvl="0"/>
            <a:r>
              <a:rPr lang="ka-GE" sz="2000" dirty="0"/>
              <a:t>SARS- და MERS-ინფექციების შედეგად, გადარჩენილი პაციენტების დაახლოებით 30%-ს, აღენიშნებოდა ფილტვის ფიბროზისთვის დამახასიათებელი ცვლილებები. როგორც ჩანს, ფილტვის ფიბროზი და ინტერსტიციული დაავადება - COVID-19-ინფექციის ერთ-ერთი მნიშვნელოვანი ნარჩენი მოვლენაა</a:t>
            </a:r>
            <a:r>
              <a:rPr lang="ka-GE" sz="2000" dirty="0" smtClean="0"/>
              <a:t>.</a:t>
            </a:r>
          </a:p>
          <a:p>
            <a:pPr lvl="0"/>
            <a:r>
              <a:rPr lang="ka-GE" sz="2000" dirty="0"/>
              <a:t>პაციენტებისთვის პერსისტიული რესპირაციული სიმპტომებით, ფიზიოლოგიური დისფუნქციით ან პათოლოგიური ცვლილებებით ფილტვების რენტგენოგრამაზე, საავადმყოფოდან გაწერის 12 კვირის შემდეგ რეკომენდებულია ფილტვების ფუნქციის გამოკვლევა და კომპიუტერული ტომოგრაფია</a:t>
            </a:r>
            <a:r>
              <a:rPr lang="ka-GE" sz="2000" dirty="0" smtClean="0"/>
              <a:t>.</a:t>
            </a:r>
          </a:p>
          <a:p>
            <a:pPr lvl="0"/>
            <a:r>
              <a:rPr lang="ka-GE" sz="2000" dirty="0"/>
              <a:t>ფილტვის ფუნქციების გამოკვლევა მოიცავს სპირომეტრიას და უფრო დეტალურ კვლევებს, როგორიცაა ფილტვის მოცულობა, გაზთა ცვლა და ფიზიკური დატვირთვის შესაძლებლობა. ამ კვლევების გარეშე, შეუძლებელია, ფილტვის ინტერსტიციული დაავადების მართვა და მათი ჩატარება ისევე მნიშვნელოვანია, როგორც გამოსახვითი კვლევის ჩატარება.</a:t>
            </a:r>
            <a:endParaRPr lang="en-US" sz="2000" dirty="0"/>
          </a:p>
        </p:txBody>
      </p:sp>
    </p:spTree>
    <p:extLst>
      <p:ext uri="{BB962C8B-B14F-4D97-AF65-F5344CB8AC3E}">
        <p14:creationId xmlns:p14="http://schemas.microsoft.com/office/powerpoint/2010/main" val="2957775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63" y="221448"/>
            <a:ext cx="5334952" cy="1021565"/>
          </a:xfrm>
        </p:spPr>
        <p:txBody>
          <a:bodyPr anchor="t">
            <a:normAutofit/>
          </a:bodyPr>
          <a:lstStyle/>
          <a:p>
            <a:r>
              <a:rPr lang="ka-GE" sz="2800" dirty="0" smtClean="0"/>
              <a:t>კარდიოლოგიური პრობლემები</a:t>
            </a:r>
            <a:endParaRPr lang="en-US" sz="2800" dirty="0"/>
          </a:p>
        </p:txBody>
      </p:sp>
      <p:sp>
        <p:nvSpPr>
          <p:cNvPr id="3" name="Content Placeholder 2"/>
          <p:cNvSpPr>
            <a:spLocks noGrp="1"/>
          </p:cNvSpPr>
          <p:nvPr>
            <p:ph idx="1"/>
          </p:nvPr>
        </p:nvSpPr>
        <p:spPr>
          <a:xfrm>
            <a:off x="257176" y="1485903"/>
            <a:ext cx="8672512" cy="4843459"/>
          </a:xfrm>
        </p:spPr>
        <p:txBody>
          <a:bodyPr>
            <a:noAutofit/>
          </a:bodyPr>
          <a:lstStyle/>
          <a:p>
            <a:pPr lvl="0">
              <a:lnSpc>
                <a:spcPct val="100000"/>
              </a:lnSpc>
            </a:pPr>
            <a:r>
              <a:rPr lang="en-US" sz="2100" dirty="0"/>
              <a:t>COVID-</a:t>
            </a:r>
            <a:r>
              <a:rPr lang="ka-GE" sz="2100" dirty="0"/>
              <a:t>19-ის შემდეგ, მარცხენა პარკუჭის სისტოლური დისფუნქციის და გულის უკმარისობის მართვა, რეკომენდებულია სტანდარტული გაიდლაინების მიხედვით.</a:t>
            </a:r>
            <a:endParaRPr lang="en-US" sz="2100" dirty="0"/>
          </a:p>
          <a:p>
            <a:pPr>
              <a:lnSpc>
                <a:spcPct val="100000"/>
              </a:lnSpc>
            </a:pPr>
            <a:r>
              <a:rPr lang="ka-GE" sz="2100" dirty="0"/>
              <a:t>მიოკარდიტის ან პერიკარდიტის შემდეგ, ყველა პაციენტისთვის რეკომენდებულია ინტენსიური კარდიო-ვასკულური დატვირთვისთვის თავის არიდება.</a:t>
            </a:r>
            <a:endParaRPr lang="en-US" sz="2100" dirty="0"/>
          </a:p>
          <a:p>
            <a:pPr>
              <a:lnSpc>
                <a:spcPct val="100000"/>
              </a:lnSpc>
            </a:pPr>
            <a:r>
              <a:rPr lang="ka-GE" sz="2100" dirty="0"/>
              <a:t>სპორტსმენებს უნდა მიეცეთ რეკომენდაცია, 3-6 თვის განმავლობაში თავი სრულად  შეიკავონ კარდიო-ვასკულური დატვირთვისგან, ხოლო სპორტული აქტივობის განახლება უნდა მოხდეს სპეციალისტის მეთვალყურეობის ქვეშ, პაციენტის ფუნქციური სტატუსის, ბიომარკერების, არითმიის არარსებობის, და მარცხენა პარკუჭის ნორმალური სისტოლური ფუნქციის საფუძველზე.</a:t>
            </a:r>
            <a:endParaRPr lang="en-US" sz="2100" dirty="0"/>
          </a:p>
        </p:txBody>
      </p:sp>
    </p:spTree>
    <p:extLst>
      <p:ext uri="{BB962C8B-B14F-4D97-AF65-F5344CB8AC3E}">
        <p14:creationId xmlns:p14="http://schemas.microsoft.com/office/powerpoint/2010/main" val="25308430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149" y="221448"/>
            <a:ext cx="5206365" cy="1264455"/>
          </a:xfrm>
        </p:spPr>
        <p:txBody>
          <a:bodyPr anchor="t">
            <a:noAutofit/>
          </a:bodyPr>
          <a:lstStyle/>
          <a:p>
            <a:pPr algn="ctr"/>
            <a:r>
              <a:rPr lang="ka-GE" sz="2200" b="1" dirty="0"/>
              <a:t>პოსტ-ტრავმული სტრესული აშლილობა, დეპრესია, შფოთვა და მენტალური ჯანმრთელობის ქრონიკული პრობლემების გამწვავება</a:t>
            </a:r>
            <a:endParaRPr lang="en-US" sz="2200" dirty="0"/>
          </a:p>
        </p:txBody>
      </p:sp>
      <p:sp>
        <p:nvSpPr>
          <p:cNvPr id="3" name="Content Placeholder 2"/>
          <p:cNvSpPr>
            <a:spLocks noGrp="1"/>
          </p:cNvSpPr>
          <p:nvPr>
            <p:ph idx="1"/>
          </p:nvPr>
        </p:nvSpPr>
        <p:spPr>
          <a:xfrm>
            <a:off x="257176" y="1585916"/>
            <a:ext cx="8672512" cy="5057772"/>
          </a:xfrm>
        </p:spPr>
        <p:txBody>
          <a:bodyPr>
            <a:noAutofit/>
          </a:bodyPr>
          <a:lstStyle/>
          <a:p>
            <a:pPr>
              <a:lnSpc>
                <a:spcPct val="100000"/>
              </a:lnSpc>
            </a:pPr>
            <a:r>
              <a:rPr lang="ka-GE" sz="2600" dirty="0"/>
              <a:t>სხვადასხვა მტკიცებულებებზე დაყრდნობით, პაციენტებს, რომელთაც უტარდებოდათ ინტენსიური თერაპია მწვავე რესპირაციული დისტრეს-სინდრომის გამო, შესაძლოა, განუვითარდეთ შფოთვა (40%-ში), დეპრესია (30%-ში) და პოსტტრავმული სტრესული აშლილობა (PTSD-20%-ში). </a:t>
            </a:r>
            <a:endParaRPr lang="ka-GE" sz="2600" dirty="0" smtClean="0"/>
          </a:p>
          <a:p>
            <a:pPr>
              <a:lnSpc>
                <a:spcPct val="100000"/>
              </a:lnSpc>
            </a:pPr>
            <a:r>
              <a:rPr lang="ka-GE" sz="2600" dirty="0" smtClean="0"/>
              <a:t>ეს </a:t>
            </a:r>
            <a:r>
              <a:rPr lang="ka-GE" sz="2600" dirty="0"/>
              <a:t>პრობლემები, შესაძლოა, გაგრძელდეს 24 თვის მანძილზე და თან ახლდეს ალკოჰოლის ბოროტად მოხმარება. </a:t>
            </a:r>
            <a:endParaRPr lang="ka-GE" sz="2600" dirty="0" smtClean="0"/>
          </a:p>
          <a:p>
            <a:pPr>
              <a:lnSpc>
                <a:spcPct val="100000"/>
              </a:lnSpc>
            </a:pPr>
            <a:r>
              <a:rPr lang="ka-GE" sz="2600" dirty="0" smtClean="0"/>
              <a:t>რაც </a:t>
            </a:r>
            <a:r>
              <a:rPr lang="ka-GE" sz="2600" dirty="0"/>
              <a:t>შეეხება, მენტალური ჯანმრთელობის ქრონიკული პრობლემების გამწვავებას, აღნიშნული შედარებით იშვიათად გვხვდება. </a:t>
            </a:r>
            <a:endParaRPr lang="en-US" sz="2600" dirty="0"/>
          </a:p>
        </p:txBody>
      </p:sp>
    </p:spTree>
    <p:extLst>
      <p:ext uri="{BB962C8B-B14F-4D97-AF65-F5344CB8AC3E}">
        <p14:creationId xmlns:p14="http://schemas.microsoft.com/office/powerpoint/2010/main" val="9343158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713" y="178584"/>
            <a:ext cx="5277802" cy="1264455"/>
          </a:xfrm>
        </p:spPr>
        <p:txBody>
          <a:bodyPr anchor="t">
            <a:noAutofit/>
          </a:bodyPr>
          <a:lstStyle/>
          <a:p>
            <a:pPr algn="ctr"/>
            <a:r>
              <a:rPr lang="ka-GE" sz="2200" b="1" dirty="0"/>
              <a:t>პოსტ-ტრავმული სტრესული აშლილობა, დეპრესია, შფოთვა და მენტალური ჯანმრთელობის ქრონიკული პრობლემების გამწვავება</a:t>
            </a:r>
            <a:endParaRPr lang="en-US" sz="2200" dirty="0"/>
          </a:p>
        </p:txBody>
      </p:sp>
      <p:sp>
        <p:nvSpPr>
          <p:cNvPr id="3" name="Content Placeholder 2"/>
          <p:cNvSpPr>
            <a:spLocks noGrp="1"/>
          </p:cNvSpPr>
          <p:nvPr>
            <p:ph idx="1"/>
          </p:nvPr>
        </p:nvSpPr>
        <p:spPr>
          <a:xfrm>
            <a:off x="257176" y="1585916"/>
            <a:ext cx="8886824" cy="5057772"/>
          </a:xfrm>
        </p:spPr>
        <p:txBody>
          <a:bodyPr>
            <a:noAutofit/>
          </a:bodyPr>
          <a:lstStyle/>
          <a:p>
            <a:pPr>
              <a:lnSpc>
                <a:spcPct val="100000"/>
              </a:lnSpc>
            </a:pPr>
            <a:r>
              <a:rPr lang="ka-GE" sz="2400" dirty="0"/>
              <a:t>რეკომენდებულია, ოჯახის ექიმის მიერ დისტანციური (სატელეფონო/ ვიდეოკონსულტაცია) ან პირისპირ ვიზიტის განხორციელება, საავადმყოფოდან გამოწერის შემდეგ 1-2 თვის ვადაში</a:t>
            </a:r>
            <a:r>
              <a:rPr lang="ka-GE" sz="2400" dirty="0" smtClean="0"/>
              <a:t>.</a:t>
            </a:r>
          </a:p>
          <a:p>
            <a:pPr>
              <a:lnSpc>
                <a:spcPct val="100000"/>
              </a:lnSpc>
            </a:pPr>
            <a:r>
              <a:rPr lang="ka-GE" sz="2400" dirty="0"/>
              <a:t>რეკომენდებულია, შფოთვის სკრინინგი სტანდარტული ინსტრუმენტებით (მაგალითად, GAD-7 კითხვარით) და დეპრესიის სკრინინგი სტანდარტული ინსტრუმენტებით (მაგალითად, PHQ-9 კითხვარით</a:t>
            </a:r>
            <a:r>
              <a:rPr lang="ka-GE" sz="2400" dirty="0" smtClean="0"/>
              <a:t>).</a:t>
            </a:r>
          </a:p>
          <a:p>
            <a:pPr>
              <a:lnSpc>
                <a:spcPct val="100000"/>
              </a:lnSpc>
            </a:pPr>
            <a:r>
              <a:rPr lang="ka-GE" sz="2400" dirty="0"/>
              <a:t>მნიშვნელოვანი კოგნიტური სირთულეების მქონე პაციენტების რეფერალი, რეკომენდებულია, ნეირო-რეაბილიტაციის და/ან ნეიროფიზიოლოგიური დახმარების სამსახურებში.</a:t>
            </a:r>
            <a:endParaRPr lang="en-US" sz="2400" dirty="0"/>
          </a:p>
        </p:txBody>
      </p:sp>
    </p:spTree>
    <p:extLst>
      <p:ext uri="{BB962C8B-B14F-4D97-AF65-F5344CB8AC3E}">
        <p14:creationId xmlns:p14="http://schemas.microsoft.com/office/powerpoint/2010/main" val="14872319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221697"/>
            <a:ext cx="6649403" cy="1921677"/>
          </a:xfrm>
        </p:spPr>
        <p:txBody>
          <a:bodyPr anchor="t">
            <a:normAutofit/>
          </a:bodyPr>
          <a:lstStyle/>
          <a:p>
            <a:pPr algn="ctr"/>
            <a:r>
              <a:rPr lang="ka-GE" sz="3000" dirty="0" smtClean="0"/>
              <a:t>დამატებითი ინფორმაციისთვის იხილეთ:</a:t>
            </a:r>
            <a:br>
              <a:rPr lang="ka-GE" sz="3000" dirty="0" smtClean="0"/>
            </a:br>
            <a:r>
              <a:rPr lang="en-US" sz="3200" dirty="0">
                <a:hlinkClick r:id="rId2"/>
              </a:rPr>
              <a:t>http://www.gfma.ge/</a:t>
            </a:r>
            <a:endParaRPr lang="en-US" sz="3000" dirty="0"/>
          </a:p>
        </p:txBody>
      </p:sp>
    </p:spTree>
    <p:extLst>
      <p:ext uri="{BB962C8B-B14F-4D97-AF65-F5344CB8AC3E}">
        <p14:creationId xmlns:p14="http://schemas.microsoft.com/office/powerpoint/2010/main" val="4090589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664614"/>
            <a:ext cx="6649403" cy="1307316"/>
          </a:xfrm>
        </p:spPr>
        <p:txBody>
          <a:bodyPr anchor="t">
            <a:normAutofit/>
          </a:bodyPr>
          <a:lstStyle/>
          <a:p>
            <a:pPr algn="ctr"/>
            <a:r>
              <a:rPr lang="ka-GE" b="1" cap="none"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გმადლობთ!</a:t>
            </a:r>
            <a:endParaRPr lang="en-US"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0069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34" y="457200"/>
            <a:ext cx="8768486" cy="5829300"/>
          </a:xfrm>
          <a:prstGeom prst="rect">
            <a:avLst/>
          </a:prstGeom>
        </p:spPr>
      </p:pic>
    </p:spTree>
    <p:extLst>
      <p:ext uri="{BB962C8B-B14F-4D97-AF65-F5344CB8AC3E}">
        <p14:creationId xmlns:p14="http://schemas.microsoft.com/office/powerpoint/2010/main" val="2114221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286</TotalTime>
  <Words>5196</Words>
  <Application>Microsoft Office PowerPoint</Application>
  <PresentationFormat>On-screen Show (4:3)</PresentationFormat>
  <Paragraphs>351</Paragraphs>
  <Slides>87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Arial</vt:lpstr>
      <vt:lpstr>Calibri</vt:lpstr>
      <vt:lpstr>Century Gothic</vt:lpstr>
      <vt:lpstr>SPAcademi</vt:lpstr>
      <vt:lpstr>Sylfaen</vt:lpstr>
      <vt:lpstr>Symbol</vt:lpstr>
      <vt:lpstr>Times New Roman</vt:lpstr>
      <vt:lpstr>Wingdings</vt:lpstr>
      <vt:lpstr>Vapor Trail</vt:lpstr>
      <vt:lpstr> SARS-CoV-2 (COVID-19) ინფექციის მართვა პირველად ჯანდაცვაში </vt:lpstr>
      <vt:lpstr>რეკომენდაციები პირველადი ჯანდაცვისთვის</vt:lpstr>
      <vt:lpstr>რეკომენდაციები პირველადი ჯანდაცვისთვის</vt:lpstr>
      <vt:lpstr>PowerPoint Presentation</vt:lpstr>
      <vt:lpstr>PowerPoint Presentation</vt:lpstr>
      <vt:lpstr>რეკომენდაციები COVID-19 დეფინიციით საეჭვო პაციენტთა ტრიაჟთან დაკავშირებით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SARS-CoV-2 ინფექციის კლინიკური კლასიფიკაცია</vt:lpstr>
      <vt:lpstr>კორონავირულის ინფექციის მსუბუქი შემთხვევა </vt:lpstr>
      <vt:lpstr>მსუბუქი პნევმონია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ზოგადი რჩევები COVID-19 სიმპტომების მართვასთან დაკავშირებით </vt:lpstr>
      <vt:lpstr>PowerPoint Presentation</vt:lpstr>
      <vt:lpstr>PowerPoint Presentation</vt:lpstr>
      <vt:lpstr>PowerPoint Presentation</vt:lpstr>
      <vt:lpstr>ხველის მართვა</vt:lpstr>
      <vt:lpstr>ხველის საწინააღმდეგო მკურნალობა 18 წელს ზევით პაციენტებისთვის</vt:lpstr>
      <vt:lpstr>ცხელების მართვა</vt:lpstr>
      <vt:lpstr>ცხელების მართვისთვის რეკომენდებული ანტიპირეტიკები მოზრდილებსა და ბავშვებში</vt:lpstr>
      <vt:lpstr>PowerPoint Presentation</vt:lpstr>
      <vt:lpstr>სუნთქვის გაძნელების მართვის დამხმარე ტექნიკა</vt:lpstr>
      <vt:lpstr>პნევმონიის მკურნალობა</vt:lpstr>
      <vt:lpstr>PowerPoint Presentation</vt:lpstr>
      <vt:lpstr>PowerPoint Presentation</vt:lpstr>
      <vt:lpstr>PowerPoint Presentation</vt:lpstr>
      <vt:lpstr>როთის ქულების (Roth score) გამოყენება</vt:lpstr>
      <vt:lpstr>ჰოსპიტალიზაცია</vt:lpstr>
      <vt:lpstr>ჰოსპიტალიზაცია</vt:lpstr>
      <vt:lpstr>PowerPoint Presentation</vt:lpstr>
      <vt:lpstr>პნევმონიის მკურნალობა</vt:lpstr>
      <vt:lpstr>ანტიბიოტიკოთერაპია</vt:lpstr>
      <vt:lpstr>PowerPoint Presentation</vt:lpstr>
      <vt:lpstr>PowerPoint Presentation</vt:lpstr>
      <vt:lpstr>PowerPoint Presentation</vt:lpstr>
      <vt:lpstr>PowerPoint Presentation</vt:lpstr>
      <vt:lpstr>PowerPoint Presentation</vt:lpstr>
      <vt:lpstr>თვითიზოლაციის დასრულება (ტესტირებაზე დაფუძნებული მეთოდით)</vt:lpstr>
      <vt:lpstr>იზოლაციის დასრულების კრიტერიუმები (პჯრ ტესტირების გარეშე)</vt:lpstr>
      <vt:lpstr>PowerPoint Presentation</vt:lpstr>
      <vt:lpstr>ანგარიშგება</vt:lpstr>
      <vt:lpstr>პოსტ-მწვავე COVID-19  და ჰოსპიტალიზებული პაციენტების მართვა ბინაზე გაწერის შემდეგ პირველად ჯანდაცვაში  </vt:lpstr>
      <vt:lpstr>PowerPoint Presentation</vt:lpstr>
      <vt:lpstr>PowerPoint Presentation</vt:lpstr>
      <vt:lpstr>PowerPoint Presentation</vt:lpstr>
      <vt:lpstr>PowerPoint Presentation</vt:lpstr>
      <vt:lpstr>პოსტ-მწვავე COVID-19</vt:lpstr>
      <vt:lpstr>პოსტ-მწვავე COVID-19</vt:lpstr>
      <vt:lpstr>ჰოსპიტალიზაციის შემდეგ ბინაზე გაწერილი პაციენტების პრობლემები</vt:lpstr>
      <vt:lpstr>ჰოსპიტალიზაციის შემდეგ ბინაზე გაწერილი პაციენტების პრობლემები</vt:lpstr>
      <vt:lpstr>ჰოსპიტალიზაციის შემდეგ ბინაზე გაწერილი პაციენტების პრობლემები</vt:lpstr>
      <vt:lpstr>PowerPoint Presentation</vt:lpstr>
      <vt:lpstr>PowerPoint Presentation</vt:lpstr>
      <vt:lpstr>PowerPoint Presentation</vt:lpstr>
      <vt:lpstr>PowerPoint Presentation</vt:lpstr>
      <vt:lpstr>PowerPoint Presentation</vt:lpstr>
      <vt:lpstr>ინტენსიური თერაპიის შემდგომი სინდრომი</vt:lpstr>
      <vt:lpstr>COVID-19 პნევმონიის შემდგომი მეთვალყურეობა</vt:lpstr>
      <vt:lpstr>COVID-19 პნევმონიის შემდგომი მეთვალყურეობა</vt:lpstr>
      <vt:lpstr>ფილტვის ფიბროზის გრძელვადიანი რისკი</vt:lpstr>
      <vt:lpstr>კარდიოლოგიური პრობლემები</vt:lpstr>
      <vt:lpstr>პოსტ-ტრავმული სტრესული აშლილობა, დეპრესია, შფოთვა და მენტალური ჯანმრთელობის ქრონიკული პრობლემების გამწვავება</vt:lpstr>
      <vt:lpstr>პოსტ-ტრავმული სტრესული აშლილობა, დეპრესია, შფოთვა და მენტალური ჯანმრთელობის ქრონიკული პრობლემების გამწვავება</vt:lpstr>
      <vt:lpstr>დამატებითი ინფორმაციისთვის იხილეთ: http://www.gfma.ge/</vt:lpstr>
      <vt:lpstr>გმადლობთ!</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SARS-CoV-2 (COVID-19) ინფექციის მსუბუქი შემთხვევის მართვა ბინაზე</dc:title>
  <dc:creator>Nato Shengelia</dc:creator>
  <cp:lastModifiedBy>Nato Shengelia</cp:lastModifiedBy>
  <cp:revision>47</cp:revision>
  <dcterms:created xsi:type="dcterms:W3CDTF">2020-06-08T14:42:05Z</dcterms:created>
  <dcterms:modified xsi:type="dcterms:W3CDTF">2020-10-20T09:22:03Z</dcterms:modified>
</cp:coreProperties>
</file>