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12192000"/>
  <p:notesSz cx="6858000" cy="9144000"/>
  <p:embeddedFontLst>
    <p:embeddedFont>
      <p:font typeface="Merriweather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5" roundtripDataSignature="AMtx7mjNCY/WpnrAmd/wapO1i1GoUefb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Merriweather-bold.fntdata"/><Relationship Id="rId21" Type="http://schemas.openxmlformats.org/officeDocument/2006/relationships/font" Target="fonts/Merriweather-regular.fntdata"/><Relationship Id="rId24" Type="http://schemas.openxmlformats.org/officeDocument/2006/relationships/font" Target="fonts/Merriweather-boldItalic.fntdata"/><Relationship Id="rId23" Type="http://schemas.openxmlformats.org/officeDocument/2006/relationships/font" Target="fonts/Merriweather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6" name="Google Shape;7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7" name="Google Shape;59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5" name="Google Shape;68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7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9" name="Google Shape;83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2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4" name="Google Shape;884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40" name="Google Shape;940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2" name="Google Shape;212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90cf157777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90cf15777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7" name="Google Shape;37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2" name="Google Shape;52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a-G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/>
        </p:nvSpPr>
        <p:spPr>
          <a:xfrm>
            <a:off x="1526799" y="1058872"/>
            <a:ext cx="10226175" cy="353943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გადაწყვეტილების მიღების პროცესში ახალგაზრდების მონაწილეობის დაბალი დონე </a:t>
            </a: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(კონცეფცია, მშ 1.1; 5.3;) </a:t>
            </a:r>
            <a:endParaRPr b="0" i="1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7086" y="238753"/>
            <a:ext cx="1066800" cy="36933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შედეგები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7086" y="940029"/>
            <a:ext cx="1066800" cy="646331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Calibri"/>
                <a:ea typeface="Calibri"/>
                <a:cs typeface="Calibri"/>
                <a:sym typeface="Calibri"/>
              </a:rPr>
              <a:t>ძირითადი პრობლემა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 rot="-5400000">
            <a:off x="-2180131" y="4091447"/>
            <a:ext cx="5035956" cy="369332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ka-GE" sz="1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ფაქტორები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1153886" y="1764374"/>
            <a:ext cx="5022752" cy="307777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მონაწილეობის შესაძლებლობების შეზღუდული ხელმისაწვდომობა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6350469" y="1764374"/>
            <a:ext cx="5402505" cy="307777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ცნობიერების, ინფორმაციისა და კომპეტენციების ნაკლებობა</a:t>
            </a:r>
            <a:endParaRPr b="1" i="0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4" name="Google Shape;84;p1"/>
          <p:cNvCxnSpPr/>
          <p:nvPr/>
        </p:nvCxnSpPr>
        <p:spPr>
          <a:xfrm>
            <a:off x="4452258" y="1556339"/>
            <a:ext cx="5184175" cy="4195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5" name="Google Shape;85;p1"/>
          <p:cNvCxnSpPr/>
          <p:nvPr/>
        </p:nvCxnSpPr>
        <p:spPr>
          <a:xfrm>
            <a:off x="4452258" y="1570335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6" name="Google Shape;86;p1"/>
          <p:cNvCxnSpPr/>
          <p:nvPr/>
        </p:nvCxnSpPr>
        <p:spPr>
          <a:xfrm>
            <a:off x="9636433" y="1580443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7" name="Google Shape;87;p1"/>
          <p:cNvCxnSpPr/>
          <p:nvPr/>
        </p:nvCxnSpPr>
        <p:spPr>
          <a:xfrm flipH="1" rot="10800000">
            <a:off x="2570962" y="2217958"/>
            <a:ext cx="1" cy="257224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88" name="Google Shape;88;p1"/>
          <p:cNvSpPr txBox="1"/>
          <p:nvPr/>
        </p:nvSpPr>
        <p:spPr>
          <a:xfrm>
            <a:off x="1316376" y="2590933"/>
            <a:ext cx="5988371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ახალგაზრდების მონაწილეობის ხელშემწყობი სისტემური მიდგომების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317842" y="4047202"/>
            <a:ext cx="5989299" cy="4353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ახალგაზრდების რეალური მონაწილეობა სათანადოდ არ არის მხარდაჭერილი გადაწყვეტილების მიმღები პირების მიერ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310937" y="3172645"/>
            <a:ext cx="5996195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ინიციატივების ფინანსური და მატერიალური მხარდაჭერის ნაკლებობა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321902" y="4653346"/>
            <a:ext cx="5982845" cy="391068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 ხდება ახალგაზრდების პოზიციების გათვალისწინება, მხედველობაში მიღება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257290" y="5695270"/>
            <a:ext cx="6049839" cy="748377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პოლიტიკისა და პროგრამების შემუშავებისა, და ცენტრალურ და ადგილობრივ დონეზე განხორციელების და მონიტორინგის პროცესში ახალგაზრდების ნაკლები ჩართულობა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3" name="Google Shape;93;p1"/>
          <p:cNvCxnSpPr/>
          <p:nvPr/>
        </p:nvCxnSpPr>
        <p:spPr>
          <a:xfrm rot="10800000">
            <a:off x="1082340" y="2471386"/>
            <a:ext cx="1488622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4" name="Google Shape;94;p1"/>
          <p:cNvCxnSpPr/>
          <p:nvPr/>
        </p:nvCxnSpPr>
        <p:spPr>
          <a:xfrm>
            <a:off x="1082340" y="2471386"/>
            <a:ext cx="0" cy="3312719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5" name="Google Shape;95;p1"/>
          <p:cNvSpPr txBox="1"/>
          <p:nvPr/>
        </p:nvSpPr>
        <p:spPr>
          <a:xfrm>
            <a:off x="8360719" y="2535425"/>
            <a:ext cx="30750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საინფორმაციო სერვისების არარსებობა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360719" y="3216850"/>
            <a:ext cx="30750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დემოკრატიული მოქალაქეობისა და ადამიანის უფლებების კუთხით განათლების ნაკლებობა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338944" y="4053200"/>
            <a:ext cx="3075000" cy="2769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კომუნიკაციის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8347147" y="4545650"/>
            <a:ext cx="3075000" cy="2769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თავდაჯერებულობის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9" name="Google Shape;99;p1"/>
          <p:cNvCxnSpPr/>
          <p:nvPr/>
        </p:nvCxnSpPr>
        <p:spPr>
          <a:xfrm rot="10800000">
            <a:off x="8126694" y="2431311"/>
            <a:ext cx="1208313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0" name="Google Shape;100;p1"/>
          <p:cNvCxnSpPr/>
          <p:nvPr/>
        </p:nvCxnSpPr>
        <p:spPr>
          <a:xfrm>
            <a:off x="8118536" y="2427780"/>
            <a:ext cx="2400" cy="41319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1" name="Google Shape;101;p1"/>
          <p:cNvCxnSpPr/>
          <p:nvPr/>
        </p:nvCxnSpPr>
        <p:spPr>
          <a:xfrm>
            <a:off x="8126694" y="2883342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2" name="Google Shape;102;p1"/>
          <p:cNvCxnSpPr/>
          <p:nvPr/>
        </p:nvCxnSpPr>
        <p:spPr>
          <a:xfrm>
            <a:off x="8133661" y="4701751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3" name="Google Shape;103;p1"/>
          <p:cNvCxnSpPr/>
          <p:nvPr/>
        </p:nvCxnSpPr>
        <p:spPr>
          <a:xfrm>
            <a:off x="8102209" y="4194970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4" name="Google Shape;104;p1"/>
          <p:cNvCxnSpPr/>
          <p:nvPr/>
        </p:nvCxnSpPr>
        <p:spPr>
          <a:xfrm>
            <a:off x="8102210" y="3484466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5" name="Google Shape;105;p1"/>
          <p:cNvSpPr txBox="1"/>
          <p:nvPr/>
        </p:nvSpPr>
        <p:spPr>
          <a:xfrm>
            <a:off x="8366175" y="4938000"/>
            <a:ext cx="30750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უფლებების და შესაძლებლობების შესახებ ცოდნის/ინფორმაციის არქონა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8360754" y="5638225"/>
            <a:ext cx="30531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მონაწილეობის მნიშვნელობის სათანადოდ ვერ შეფასება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7" name="Google Shape;107;p1"/>
          <p:cNvCxnSpPr/>
          <p:nvPr/>
        </p:nvCxnSpPr>
        <p:spPr>
          <a:xfrm>
            <a:off x="8148467" y="5292900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8" name="Google Shape;108;p1"/>
          <p:cNvCxnSpPr/>
          <p:nvPr/>
        </p:nvCxnSpPr>
        <p:spPr>
          <a:xfrm>
            <a:off x="8102211" y="6080977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9" name="Google Shape;109;p1"/>
          <p:cNvCxnSpPr>
            <a:endCxn id="91" idx="1"/>
          </p:cNvCxnSpPr>
          <p:nvPr/>
        </p:nvCxnSpPr>
        <p:spPr>
          <a:xfrm>
            <a:off x="1092402" y="4848880"/>
            <a:ext cx="2295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0" name="Google Shape;110;p1"/>
          <p:cNvCxnSpPr/>
          <p:nvPr/>
        </p:nvCxnSpPr>
        <p:spPr>
          <a:xfrm>
            <a:off x="1082338" y="5772459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1" name="Google Shape;111;p1"/>
          <p:cNvCxnSpPr/>
          <p:nvPr/>
        </p:nvCxnSpPr>
        <p:spPr>
          <a:xfrm rot="10800000">
            <a:off x="9335008" y="2217958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12" name="Google Shape;112;p1"/>
          <p:cNvSpPr txBox="1"/>
          <p:nvPr/>
        </p:nvSpPr>
        <p:spPr>
          <a:xfrm>
            <a:off x="2760896" y="65763"/>
            <a:ext cx="7483072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დემოკრატიულ პროცესებში ახალგაზრდების ნაკლები ჩართულობა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3" name="Google Shape;113;p1"/>
          <p:cNvCxnSpPr/>
          <p:nvPr/>
        </p:nvCxnSpPr>
        <p:spPr>
          <a:xfrm>
            <a:off x="3185990" y="859784"/>
            <a:ext cx="63498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4" name="Google Shape;114;p1"/>
          <p:cNvCxnSpPr/>
          <p:nvPr/>
        </p:nvCxnSpPr>
        <p:spPr>
          <a:xfrm>
            <a:off x="3177281" y="67480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5" name="Google Shape;115;p1"/>
          <p:cNvCxnSpPr/>
          <p:nvPr/>
        </p:nvCxnSpPr>
        <p:spPr>
          <a:xfrm>
            <a:off x="9537541" y="725592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6" name="Google Shape;116;p1"/>
          <p:cNvSpPr txBox="1"/>
          <p:nvPr/>
        </p:nvSpPr>
        <p:spPr>
          <a:xfrm>
            <a:off x="1317843" y="3590002"/>
            <a:ext cx="5982104" cy="2769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ახალგაზრდების შეკრებისა და იდეების გაზიარებისათვის საჭირო სივრცეების არარსებობა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 txBox="1"/>
          <p:nvPr/>
        </p:nvSpPr>
        <p:spPr>
          <a:xfrm>
            <a:off x="8377129" y="6192300"/>
            <a:ext cx="30531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ახალგაზრდებში საჭირო კომპეტენციების სიმცირე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8" name="Google Shape;118;p1"/>
          <p:cNvCxnSpPr/>
          <p:nvPr/>
        </p:nvCxnSpPr>
        <p:spPr>
          <a:xfrm>
            <a:off x="8102211" y="6538177"/>
            <a:ext cx="1905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9" name="Google Shape;119;p1"/>
          <p:cNvSpPr txBox="1"/>
          <p:nvPr/>
        </p:nvSpPr>
        <p:spPr>
          <a:xfrm>
            <a:off x="1321901" y="5231389"/>
            <a:ext cx="5985246" cy="2769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სუსტი ქოლგა ორგანიზაციები / ახალგაზრდული საკითხების ნაკლები ადვოკატირება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Google Shape;120;p1"/>
          <p:cNvCxnSpPr/>
          <p:nvPr/>
        </p:nvCxnSpPr>
        <p:spPr>
          <a:xfrm>
            <a:off x="1082202" y="5363114"/>
            <a:ext cx="2397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1" name="Google Shape;121;p1"/>
          <p:cNvCxnSpPr/>
          <p:nvPr/>
        </p:nvCxnSpPr>
        <p:spPr>
          <a:xfrm>
            <a:off x="1094018" y="4246677"/>
            <a:ext cx="22936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2" name="Google Shape;122;p1"/>
          <p:cNvCxnSpPr/>
          <p:nvPr/>
        </p:nvCxnSpPr>
        <p:spPr>
          <a:xfrm>
            <a:off x="1095495" y="3706620"/>
            <a:ext cx="22936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3" name="Google Shape;123;p1"/>
          <p:cNvCxnSpPr/>
          <p:nvPr/>
        </p:nvCxnSpPr>
        <p:spPr>
          <a:xfrm>
            <a:off x="1095496" y="3333755"/>
            <a:ext cx="22936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4" name="Google Shape;124;p1"/>
          <p:cNvCxnSpPr/>
          <p:nvPr/>
        </p:nvCxnSpPr>
        <p:spPr>
          <a:xfrm>
            <a:off x="1104372" y="2730079"/>
            <a:ext cx="22936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9" name="Google Shape;599;p9"/>
          <p:cNvGrpSpPr/>
          <p:nvPr/>
        </p:nvGrpSpPr>
        <p:grpSpPr>
          <a:xfrm>
            <a:off x="1134289" y="355435"/>
            <a:ext cx="9816688" cy="6067615"/>
            <a:chOff x="0" y="-19880"/>
            <a:chExt cx="9817112" cy="6068172"/>
          </a:xfrm>
        </p:grpSpPr>
        <p:sp>
          <p:nvSpPr>
            <p:cNvPr id="600" name="Google Shape;600;p9"/>
            <p:cNvSpPr txBox="1"/>
            <p:nvPr/>
          </p:nvSpPr>
          <p:spPr>
            <a:xfrm>
              <a:off x="2958861" y="3045125"/>
              <a:ext cx="1631950" cy="35242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ძალადობრივი ოჯახური კონფლიქტები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01" name="Google Shape;601;p9"/>
            <p:cNvSpPr txBox="1"/>
            <p:nvPr/>
          </p:nvSpPr>
          <p:spPr>
            <a:xfrm>
              <a:off x="2932982" y="2441276"/>
              <a:ext cx="1682750" cy="41910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ბავშვის აღზრდის არასათანადო პრაქტიკა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02" name="Google Shape;602;p9"/>
            <p:cNvSpPr txBox="1"/>
            <p:nvPr/>
          </p:nvSpPr>
          <p:spPr>
            <a:xfrm>
              <a:off x="2976114" y="3545457"/>
              <a:ext cx="1647825" cy="42926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ოჯახის დაბალი სოციო-ეკონომიკური სტატუსი</a:t>
              </a:r>
              <a:endParaRPr b="0" i="0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03" name="Google Shape;603;p9"/>
            <p:cNvSpPr txBox="1"/>
            <p:nvPr/>
          </p:nvSpPr>
          <p:spPr>
            <a:xfrm>
              <a:off x="2967487" y="4149306"/>
              <a:ext cx="1628775" cy="45720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მეგობრები, რომლებიც ერთვებიან ძალადობრივ პროცესებში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604" name="Google Shape;604;p9"/>
            <p:cNvCxnSpPr/>
            <p:nvPr/>
          </p:nvCxnSpPr>
          <p:spPr>
            <a:xfrm>
              <a:off x="2803585" y="2337759"/>
              <a:ext cx="0" cy="348488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05" name="Google Shape;605;p9"/>
            <p:cNvCxnSpPr/>
            <p:nvPr/>
          </p:nvCxnSpPr>
          <p:spPr>
            <a:xfrm>
              <a:off x="2803585" y="2622431"/>
              <a:ext cx="126596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06" name="Google Shape;606;p9"/>
            <p:cNvCxnSpPr/>
            <p:nvPr/>
          </p:nvCxnSpPr>
          <p:spPr>
            <a:xfrm>
              <a:off x="2812212" y="3243533"/>
              <a:ext cx="126596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07" name="Google Shape;607;p9"/>
            <p:cNvCxnSpPr/>
            <p:nvPr/>
          </p:nvCxnSpPr>
          <p:spPr>
            <a:xfrm>
              <a:off x="2838091" y="3769744"/>
              <a:ext cx="126596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08" name="Google Shape;608;p9"/>
            <p:cNvCxnSpPr/>
            <p:nvPr/>
          </p:nvCxnSpPr>
          <p:spPr>
            <a:xfrm>
              <a:off x="2803585" y="4390846"/>
              <a:ext cx="126596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09" name="Google Shape;609;p9"/>
            <p:cNvCxnSpPr/>
            <p:nvPr/>
          </p:nvCxnSpPr>
          <p:spPr>
            <a:xfrm>
              <a:off x="2803585" y="4839419"/>
              <a:ext cx="126596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0" name="Google Shape;610;p9"/>
            <p:cNvSpPr txBox="1"/>
            <p:nvPr/>
          </p:nvSpPr>
          <p:spPr>
            <a:xfrm>
              <a:off x="2932982" y="4666891"/>
              <a:ext cx="1657350" cy="43815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ოჯახური უთანხმოება / ძალადობა ინტიმური პარტნიორის მხრიდან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11" name="Google Shape;611;p9"/>
            <p:cNvSpPr txBox="1"/>
            <p:nvPr/>
          </p:nvSpPr>
          <p:spPr>
            <a:xfrm>
              <a:off x="2958861" y="5210355"/>
              <a:ext cx="1657350" cy="37782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ნაკლებად უსაფრთხო სკოლის გარემო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612" name="Google Shape;612;p9"/>
            <p:cNvCxnSpPr/>
            <p:nvPr/>
          </p:nvCxnSpPr>
          <p:spPr>
            <a:xfrm>
              <a:off x="2829465" y="5339751"/>
              <a:ext cx="126596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13" name="Google Shape;613;p9"/>
            <p:cNvSpPr txBox="1"/>
            <p:nvPr/>
          </p:nvSpPr>
          <p:spPr>
            <a:xfrm>
              <a:off x="2932982" y="5676182"/>
              <a:ext cx="1657350" cy="37211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ბავშვთა/ადრეული ქორწინება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614" name="Google Shape;614;p9"/>
            <p:cNvCxnSpPr/>
            <p:nvPr/>
          </p:nvCxnSpPr>
          <p:spPr>
            <a:xfrm>
              <a:off x="2812212" y="5822831"/>
              <a:ext cx="12636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15" name="Google Shape;615;p9"/>
            <p:cNvGrpSpPr/>
            <p:nvPr/>
          </p:nvGrpSpPr>
          <p:grpSpPr>
            <a:xfrm>
              <a:off x="0" y="-19880"/>
              <a:ext cx="9817112" cy="5610337"/>
              <a:chOff x="0" y="-19880"/>
              <a:chExt cx="9817112" cy="5610337"/>
            </a:xfrm>
          </p:grpSpPr>
          <p:sp>
            <p:nvSpPr>
              <p:cNvPr id="616" name="Google Shape;616;p9"/>
              <p:cNvSpPr txBox="1"/>
              <p:nvPr/>
            </p:nvSpPr>
            <p:spPr>
              <a:xfrm>
                <a:off x="5313872" y="2889850"/>
                <a:ext cx="1598930" cy="443082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სიღარიბე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617" name="Google Shape;617;p9"/>
              <p:cNvSpPr txBox="1"/>
              <p:nvPr/>
            </p:nvSpPr>
            <p:spPr>
              <a:xfrm>
                <a:off x="5339751" y="3407434"/>
                <a:ext cx="1590675" cy="465299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ეკონომიკური უსაფრთხოების სუსტი ქსელები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618" name="Google Shape;618;p9"/>
              <p:cNvCxnSpPr/>
              <p:nvPr/>
            </p:nvCxnSpPr>
            <p:spPr>
              <a:xfrm flipH="1">
                <a:off x="5106838" y="2294627"/>
                <a:ext cx="3810" cy="313944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9" name="Google Shape;619;p9"/>
              <p:cNvCxnSpPr/>
              <p:nvPr/>
            </p:nvCxnSpPr>
            <p:spPr>
              <a:xfrm>
                <a:off x="5115465" y="2527540"/>
                <a:ext cx="160482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620" name="Google Shape;620;p9"/>
              <p:cNvSpPr txBox="1"/>
              <p:nvPr/>
            </p:nvSpPr>
            <p:spPr>
              <a:xfrm>
                <a:off x="5339751" y="3916393"/>
                <a:ext cx="1600200" cy="444500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ძალადობის მხარდამჭერი კულტურული ნორმები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621" name="Google Shape;621;p9"/>
              <p:cNvCxnSpPr/>
              <p:nvPr/>
            </p:nvCxnSpPr>
            <p:spPr>
              <a:xfrm>
                <a:off x="5115465" y="3036499"/>
                <a:ext cx="204044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2" name="Google Shape;622;p9"/>
              <p:cNvCxnSpPr/>
              <p:nvPr/>
            </p:nvCxnSpPr>
            <p:spPr>
              <a:xfrm>
                <a:off x="5098212" y="3614468"/>
                <a:ext cx="240992" cy="4094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3" name="Google Shape;623;p9"/>
              <p:cNvCxnSpPr/>
              <p:nvPr/>
            </p:nvCxnSpPr>
            <p:spPr>
              <a:xfrm>
                <a:off x="5106838" y="4140680"/>
                <a:ext cx="222206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624" name="Google Shape;624;p9"/>
              <p:cNvSpPr txBox="1"/>
              <p:nvPr/>
            </p:nvSpPr>
            <p:spPr>
              <a:xfrm>
                <a:off x="5348378" y="4364967"/>
                <a:ext cx="1567180" cy="444500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რელიგიური დამოკიდებულებები ხელს უწყობს ძალადობას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625" name="Google Shape;625;p9"/>
              <p:cNvCxnSpPr/>
              <p:nvPr/>
            </p:nvCxnSpPr>
            <p:spPr>
              <a:xfrm>
                <a:off x="5106838" y="4528868"/>
                <a:ext cx="20984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626" name="Google Shape;626;p9"/>
              <p:cNvSpPr txBox="1"/>
              <p:nvPr/>
            </p:nvSpPr>
            <p:spPr>
              <a:xfrm>
                <a:off x="5339751" y="4839419"/>
                <a:ext cx="1609725" cy="323850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უმუშევრობის მაღალი დონე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627" name="Google Shape;627;p9"/>
              <p:cNvCxnSpPr/>
              <p:nvPr/>
            </p:nvCxnSpPr>
            <p:spPr>
              <a:xfrm>
                <a:off x="5098212" y="4994695"/>
                <a:ext cx="221615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628" name="Google Shape;628;p9"/>
              <p:cNvSpPr txBox="1"/>
              <p:nvPr/>
            </p:nvSpPr>
            <p:spPr>
              <a:xfrm>
                <a:off x="5339751" y="5218982"/>
                <a:ext cx="1600200" cy="371475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საცხოვრებლის შეცვლის მაღალი დონე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629" name="Google Shape;629;p9"/>
              <p:cNvCxnSpPr/>
              <p:nvPr/>
            </p:nvCxnSpPr>
            <p:spPr>
              <a:xfrm>
                <a:off x="5106838" y="5434642"/>
                <a:ext cx="221669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grpSp>
            <p:nvGrpSpPr>
              <p:cNvPr id="630" name="Google Shape;630;p9"/>
              <p:cNvGrpSpPr/>
              <p:nvPr/>
            </p:nvGrpSpPr>
            <p:grpSpPr>
              <a:xfrm>
                <a:off x="0" y="-19880"/>
                <a:ext cx="9817112" cy="4987114"/>
                <a:chOff x="0" y="-19880"/>
                <a:chExt cx="9817112" cy="4987114"/>
              </a:xfrm>
            </p:grpSpPr>
            <p:grpSp>
              <p:nvGrpSpPr>
                <p:cNvPr id="631" name="Google Shape;631;p9"/>
                <p:cNvGrpSpPr/>
                <p:nvPr/>
              </p:nvGrpSpPr>
              <p:grpSpPr>
                <a:xfrm>
                  <a:off x="7470476" y="2286000"/>
                  <a:ext cx="2282477" cy="2388355"/>
                  <a:chOff x="0" y="0"/>
                  <a:chExt cx="2282477" cy="2388355"/>
                </a:xfrm>
              </p:grpSpPr>
              <p:sp>
                <p:nvSpPr>
                  <p:cNvPr id="632" name="Google Shape;632;p9"/>
                  <p:cNvSpPr txBox="1"/>
                  <p:nvPr/>
                </p:nvSpPr>
                <p:spPr>
                  <a:xfrm>
                    <a:off x="189781" y="94891"/>
                    <a:ext cx="2090420" cy="645795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ადეკვატურ ანტიძალადობრივ და ანტიდისკრიმინაციულ საგანმანათლებლო პროგრამებზე შეზღუდული წვდომა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33" name="Google Shape;633;p9"/>
                  <p:cNvSpPr txBox="1"/>
                  <p:nvPr/>
                </p:nvSpPr>
                <p:spPr>
                  <a:xfrm>
                    <a:off x="198407" y="759125"/>
                    <a:ext cx="2084070" cy="585470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დამრღვევების პასუხისმგებლობის დაყენების კუთხით სუსტი მექანიზმები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34" name="Google Shape;634;p9"/>
                  <p:cNvSpPr txBox="1"/>
                  <p:nvPr/>
                </p:nvSpPr>
                <p:spPr>
                  <a:xfrm>
                    <a:off x="198382" y="1431913"/>
                    <a:ext cx="2061210" cy="338585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just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ძალადობაზე რეაგირების სუსტი სისტემა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35" name="Google Shape;635;p9"/>
                  <p:cNvSpPr txBox="1"/>
                  <p:nvPr/>
                </p:nvSpPr>
                <p:spPr>
                  <a:xfrm>
                    <a:off x="189781" y="1949570"/>
                    <a:ext cx="2067560" cy="438785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just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კანონის არაადეკვატური იმპლემენტაცია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636" name="Google Shape;636;p9"/>
                  <p:cNvCxnSpPr/>
                  <p:nvPr/>
                </p:nvCxnSpPr>
                <p:spPr>
                  <a:xfrm rot="10800000">
                    <a:off x="0" y="8627"/>
                    <a:ext cx="1314450" cy="1270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7" name="Google Shape;637;p9"/>
                  <p:cNvCxnSpPr/>
                  <p:nvPr/>
                </p:nvCxnSpPr>
                <p:spPr>
                  <a:xfrm flipH="1">
                    <a:off x="0" y="0"/>
                    <a:ext cx="15875" cy="214757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8" name="Google Shape;638;p9"/>
                  <p:cNvCxnSpPr/>
                  <p:nvPr/>
                </p:nvCxnSpPr>
                <p:spPr>
                  <a:xfrm>
                    <a:off x="17253" y="396816"/>
                    <a:ext cx="152400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9" name="Google Shape;639;p9"/>
                  <p:cNvCxnSpPr/>
                  <p:nvPr/>
                </p:nvCxnSpPr>
                <p:spPr>
                  <a:xfrm>
                    <a:off x="8626" y="2147978"/>
                    <a:ext cx="152400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0" name="Google Shape;640;p9"/>
                  <p:cNvCxnSpPr/>
                  <p:nvPr/>
                </p:nvCxnSpPr>
                <p:spPr>
                  <a:xfrm>
                    <a:off x="34506" y="1069676"/>
                    <a:ext cx="152400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1" name="Google Shape;641;p9"/>
                  <p:cNvCxnSpPr/>
                  <p:nvPr/>
                </p:nvCxnSpPr>
                <p:spPr>
                  <a:xfrm>
                    <a:off x="17253" y="1725283"/>
                    <a:ext cx="152400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42" name="Google Shape;642;p9"/>
                <p:cNvGrpSpPr/>
                <p:nvPr/>
              </p:nvGrpSpPr>
              <p:grpSpPr>
                <a:xfrm>
                  <a:off x="0" y="-19880"/>
                  <a:ext cx="9817112" cy="4987114"/>
                  <a:chOff x="0" y="-19880"/>
                  <a:chExt cx="9817112" cy="4987114"/>
                </a:xfrm>
              </p:grpSpPr>
              <p:sp>
                <p:nvSpPr>
                  <p:cNvPr id="643" name="Google Shape;643;p9"/>
                  <p:cNvSpPr txBox="1"/>
                  <p:nvPr/>
                </p:nvSpPr>
                <p:spPr>
                  <a:xfrm>
                    <a:off x="1493117" y="-9940"/>
                    <a:ext cx="3336280" cy="526212"/>
                  </a:xfrm>
                  <a:prstGeom prst="rect">
                    <a:avLst/>
                  </a:prstGeom>
                  <a:solidFill>
                    <a:srgbClr val="2F5496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200" u="none" cap="none" strike="noStrike">
                        <a:solidFill>
                          <a:schemeClr val="lt1"/>
                        </a:solidFill>
                        <a:latin typeface="Merriweather"/>
                        <a:ea typeface="Merriweather"/>
                        <a:cs typeface="Merriweather"/>
                        <a:sym typeface="Merriweather"/>
                      </a:rPr>
                      <a:t>ოჯახებისა და საზოგადოების გაუარესებული კეთილდღეობა</a:t>
                    </a:r>
                    <a:endParaRPr b="1" i="0" sz="1300" u="none" cap="none" strike="noStrike">
                      <a:solidFill>
                        <a:schemeClr val="lt1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endParaRPr>
                  </a:p>
                </p:txBody>
              </p:sp>
              <p:sp>
                <p:nvSpPr>
                  <p:cNvPr id="644" name="Google Shape;644;p9"/>
                  <p:cNvSpPr txBox="1"/>
                  <p:nvPr/>
                </p:nvSpPr>
                <p:spPr>
                  <a:xfrm>
                    <a:off x="43132" y="86265"/>
                    <a:ext cx="1066800" cy="277024"/>
                  </a:xfrm>
                  <a:prstGeom prst="rect">
                    <a:avLst/>
                  </a:prstGeom>
                  <a:solidFill>
                    <a:srgbClr val="2F5496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2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შედეგები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45" name="Google Shape;645;p9"/>
                  <p:cNvSpPr txBox="1"/>
                  <p:nvPr/>
                </p:nvSpPr>
                <p:spPr>
                  <a:xfrm>
                    <a:off x="7418717" y="1475117"/>
                    <a:ext cx="2398395" cy="742950"/>
                  </a:xfrm>
                  <a:prstGeom prst="rect">
                    <a:avLst/>
                  </a:prstGeom>
                  <a:solidFill>
                    <a:srgbClr val="8DA9D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just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თინეიჯერებისა და ახალგაზრდების მიმართ ძალადობისა და დისკრიმინაციის ხელშემწყობი სუსტი პოლიტიკური და ინსტიტუციონალური უნარები</a:t>
                    </a:r>
                    <a:r>
                      <a:rPr b="0" i="0" lang="ka-GE" sz="1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 </a:t>
                    </a:r>
                    <a:r>
                      <a:rPr b="0" i="1" lang="ka-GE" sz="10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(Ref. par. 2,3,4,9,14,16)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 </a:t>
                    </a:r>
                    <a:endParaRPr b="0" i="0" sz="11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46" name="Google Shape;646;p9"/>
                  <p:cNvSpPr txBox="1"/>
                  <p:nvPr/>
                </p:nvSpPr>
                <p:spPr>
                  <a:xfrm>
                    <a:off x="43132" y="638355"/>
                    <a:ext cx="1377950" cy="596900"/>
                  </a:xfrm>
                  <a:prstGeom prst="rect">
                    <a:avLst/>
                  </a:prstGeom>
                  <a:noFill/>
                  <a:ln cap="flat" cmpd="sng" w="9525">
                    <a:solidFill>
                      <a:srgbClr val="1E4E79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200" u="none" cap="none" strike="noStrike">
                        <a:solidFill>
                          <a:srgbClr val="00004C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ძირითადი პრობლემა: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47" name="Google Shape;647;p9"/>
                  <p:cNvSpPr txBox="1"/>
                  <p:nvPr/>
                </p:nvSpPr>
                <p:spPr>
                  <a:xfrm>
                    <a:off x="629729" y="1431985"/>
                    <a:ext cx="1858010" cy="665200"/>
                  </a:xfrm>
                  <a:prstGeom prst="rect">
                    <a:avLst/>
                  </a:prstGeom>
                  <a:solidFill>
                    <a:srgbClr val="8DA9D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ძალადობისა და დისკრიმინაციის ხელშემწყობი ინდივიდუალური ფაქტორები</a:t>
                    </a:r>
                    <a:r>
                      <a:rPr b="1" i="0" lang="ka-GE" sz="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 </a:t>
                    </a:r>
                    <a:r>
                      <a:rPr b="0" i="1" lang="ka-GE" sz="900" u="none" cap="none" strike="noStrike">
                        <a:solidFill>
                          <a:srgbClr val="1F3864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(Ref. par. 1,3,4,10,)</a:t>
                    </a:r>
                    <a:endParaRPr b="0" i="0" sz="9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48" name="Google Shape;648;p9"/>
                  <p:cNvSpPr txBox="1"/>
                  <p:nvPr/>
                </p:nvSpPr>
                <p:spPr>
                  <a:xfrm>
                    <a:off x="2786332" y="1431985"/>
                    <a:ext cx="1981200" cy="711200"/>
                  </a:xfrm>
                  <a:prstGeom prst="rect">
                    <a:avLst/>
                  </a:prstGeom>
                  <a:solidFill>
                    <a:srgbClr val="8DA9D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ახალგაზრდების მიმართ ძალადობისა და დისკრიმინაციის ხელშემწყობი ინტერპერსონალური ფაქტორები </a:t>
                    </a:r>
                    <a:endParaRPr b="0" i="0" sz="9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9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(Ref. par 1,2,3,4,6,89, 10,11)</a:t>
                    </a:r>
                    <a:endParaRPr b="0" i="0" sz="9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12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 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49" name="Google Shape;649;p9"/>
                  <p:cNvSpPr txBox="1"/>
                  <p:nvPr/>
                </p:nvSpPr>
                <p:spPr>
                  <a:xfrm>
                    <a:off x="5115465" y="1431985"/>
                    <a:ext cx="2084705" cy="647857"/>
                  </a:xfrm>
                  <a:prstGeom prst="rect">
                    <a:avLst/>
                  </a:prstGeom>
                  <a:solidFill>
                    <a:srgbClr val="8DA9D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ახალგაზრდების მიმართ ძალადობისა და დისკრიმინაციის ხელშემწყობი თემური და სხვა საზოგადოებრივი ფაქტორები (Ref. par 5,6,7,8,10,11,12,13)</a:t>
                    </a:r>
                    <a:endParaRPr b="0" i="0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8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 </a:t>
                    </a:r>
                    <a:endParaRPr b="0" i="0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 </a:t>
                    </a:r>
                    <a:endParaRPr b="0" i="0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cxnSp>
                <p:nvCxnSpPr>
                  <p:cNvPr id="650" name="Google Shape;650;p9"/>
                  <p:cNvCxnSpPr/>
                  <p:nvPr/>
                </p:nvCxnSpPr>
                <p:spPr>
                  <a:xfrm flipH="1" rot="10800000">
                    <a:off x="2009955" y="1233578"/>
                    <a:ext cx="7380605" cy="14605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1" name="Google Shape;651;p9"/>
                  <p:cNvCxnSpPr/>
                  <p:nvPr/>
                </p:nvCxnSpPr>
                <p:spPr>
                  <a:xfrm>
                    <a:off x="3674853" y="1259457"/>
                    <a:ext cx="0" cy="19050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2" name="Google Shape;652;p9"/>
                  <p:cNvCxnSpPr/>
                  <p:nvPr/>
                </p:nvCxnSpPr>
                <p:spPr>
                  <a:xfrm>
                    <a:off x="8505646" y="1207699"/>
                    <a:ext cx="0" cy="24384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3" name="Google Shape;653;p9"/>
                  <p:cNvCxnSpPr/>
                  <p:nvPr/>
                </p:nvCxnSpPr>
                <p:spPr>
                  <a:xfrm rot="10800000">
                    <a:off x="3700732" y="2078967"/>
                    <a:ext cx="0" cy="314325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cxnSp>
                <p:nvCxnSpPr>
                  <p:cNvPr id="654" name="Google Shape;654;p9"/>
                  <p:cNvCxnSpPr/>
                  <p:nvPr/>
                </p:nvCxnSpPr>
                <p:spPr>
                  <a:xfrm rot="10800000">
                    <a:off x="2803585" y="2380891"/>
                    <a:ext cx="892175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5" name="Google Shape;655;p9"/>
                  <p:cNvCxnSpPr/>
                  <p:nvPr/>
                </p:nvCxnSpPr>
                <p:spPr>
                  <a:xfrm flipH="1">
                    <a:off x="5089585" y="2294627"/>
                    <a:ext cx="1041399" cy="635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6" name="Google Shape;656;p9"/>
                  <p:cNvCxnSpPr/>
                  <p:nvPr/>
                </p:nvCxnSpPr>
                <p:spPr>
                  <a:xfrm rot="10800000">
                    <a:off x="6116876" y="2033384"/>
                    <a:ext cx="14604" cy="28502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cxnSp>
                <p:nvCxnSpPr>
                  <p:cNvPr id="657" name="Google Shape;657;p9"/>
                  <p:cNvCxnSpPr/>
                  <p:nvPr/>
                </p:nvCxnSpPr>
                <p:spPr>
                  <a:xfrm flipH="1">
                    <a:off x="577970" y="2432650"/>
                    <a:ext cx="968434" cy="51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8" name="Google Shape;658;p9"/>
                  <p:cNvCxnSpPr/>
                  <p:nvPr/>
                </p:nvCxnSpPr>
                <p:spPr>
                  <a:xfrm rot="10800000">
                    <a:off x="1552755" y="2053087"/>
                    <a:ext cx="0" cy="409625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cxnSp>
                <p:nvCxnSpPr>
                  <p:cNvPr id="659" name="Google Shape;659;p9"/>
                  <p:cNvCxnSpPr/>
                  <p:nvPr/>
                </p:nvCxnSpPr>
                <p:spPr>
                  <a:xfrm>
                    <a:off x="2061714" y="1285336"/>
                    <a:ext cx="0" cy="191283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60" name="Google Shape;660;p9"/>
                  <p:cNvCxnSpPr/>
                  <p:nvPr/>
                </p:nvCxnSpPr>
                <p:spPr>
                  <a:xfrm flipH="1" rot="10800000">
                    <a:off x="5503653" y="1026544"/>
                    <a:ext cx="5715" cy="234315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cxnSp>
                <p:nvCxnSpPr>
                  <p:cNvPr id="661" name="Google Shape;661;p9"/>
                  <p:cNvCxnSpPr/>
                  <p:nvPr/>
                </p:nvCxnSpPr>
                <p:spPr>
                  <a:xfrm>
                    <a:off x="6167887" y="1250831"/>
                    <a:ext cx="0" cy="194945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62" name="Google Shape;662;p9"/>
                  <p:cNvCxnSpPr/>
                  <p:nvPr/>
                </p:nvCxnSpPr>
                <p:spPr>
                  <a:xfrm rot="10800000">
                    <a:off x="8790317" y="2096219"/>
                    <a:ext cx="0" cy="22860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sp>
                <p:nvSpPr>
                  <p:cNvPr id="663" name="Google Shape;663;p9"/>
                  <p:cNvSpPr txBox="1"/>
                  <p:nvPr/>
                </p:nvSpPr>
                <p:spPr>
                  <a:xfrm>
                    <a:off x="1552755" y="750499"/>
                    <a:ext cx="7791450" cy="342900"/>
                  </a:xfrm>
                  <a:prstGeom prst="rect">
                    <a:avLst/>
                  </a:prstGeom>
                  <a:solidFill>
                    <a:srgbClr val="2F5496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7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                </a:t>
                    </a:r>
                    <a:r>
                      <a:rPr b="1" i="0" lang="ka-GE" sz="1200" u="none" cap="none" strike="noStrik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ახალგაზრდების მიმართ ძალადობისა და დისკრიმინაციის მაღალი დონე </a:t>
                    </a:r>
                    <a:r>
                      <a:rPr b="1" i="0" lang="ka-GE" sz="1200" u="none" cap="none" strike="noStrike">
                        <a:solidFill>
                          <a:srgbClr val="FFFFFF"/>
                        </a:solidFill>
                        <a:latin typeface="Merriweather"/>
                        <a:ea typeface="Merriweather"/>
                        <a:cs typeface="Merriweather"/>
                        <a:sym typeface="Merriweather"/>
                      </a:rPr>
                      <a:t>(Concept, ER 3.5)</a:t>
                    </a:r>
                    <a:endParaRPr b="1" i="0" sz="1300" u="none" cap="none" strike="noStrike">
                      <a:solidFill>
                        <a:srgbClr val="2E74B5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60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4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 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cxnSp>
                <p:nvCxnSpPr>
                  <p:cNvPr id="664" name="Google Shape;664;p9"/>
                  <p:cNvCxnSpPr/>
                  <p:nvPr/>
                </p:nvCxnSpPr>
                <p:spPr>
                  <a:xfrm rot="10800000">
                    <a:off x="5503653" y="534838"/>
                    <a:ext cx="0" cy="215900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sp>
                <p:nvSpPr>
                  <p:cNvPr id="665" name="Google Shape;665;p9"/>
                  <p:cNvSpPr txBox="1"/>
                  <p:nvPr/>
                </p:nvSpPr>
                <p:spPr>
                  <a:xfrm rot="-5400000">
                    <a:off x="-44133" y="1484745"/>
                    <a:ext cx="658495" cy="570230"/>
                  </a:xfrm>
                  <a:prstGeom prst="rect">
                    <a:avLst/>
                  </a:prstGeom>
                  <a:solidFill>
                    <a:srgbClr val="8DA9D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პირველადი ფაქტორები</a:t>
                    </a:r>
                    <a:endParaRPr b="0" i="0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66" name="Google Shape;666;p9"/>
                  <p:cNvSpPr txBox="1"/>
                  <p:nvPr/>
                </p:nvSpPr>
                <p:spPr>
                  <a:xfrm rot="-5400000">
                    <a:off x="-1099868" y="3466336"/>
                    <a:ext cx="2724785" cy="277011"/>
                  </a:xfrm>
                  <a:prstGeom prst="rect">
                    <a:avLst/>
                  </a:prstGeom>
                  <a:solidFill>
                    <a:srgbClr val="8DA9DB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spAutoFit/>
                  </a:bodyPr>
                  <a:lstStyle/>
                  <a:p>
                    <a:pPr indent="0" lvl="0" marL="0" marR="0" rtl="0" algn="ctr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200" u="none" cap="none" strike="noStrik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მეორეული ფაქტორები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667" name="Google Shape;667;p9"/>
                  <p:cNvSpPr txBox="1"/>
                  <p:nvPr/>
                </p:nvSpPr>
                <p:spPr>
                  <a:xfrm>
                    <a:off x="5197161" y="-19880"/>
                    <a:ext cx="4611957" cy="560705"/>
                  </a:xfrm>
                  <a:prstGeom prst="rect">
                    <a:avLst/>
                  </a:prstGeom>
                  <a:solidFill>
                    <a:srgbClr val="2F5496"/>
                  </a:solidFill>
                  <a:ln>
                    <a:noFill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i="0" lang="ka-GE" sz="1200" u="none" cap="none" strike="noStrike">
                        <a:solidFill>
                          <a:schemeClr val="lt1"/>
                        </a:solidFill>
                        <a:latin typeface="Merriweather"/>
                        <a:ea typeface="Merriweather"/>
                        <a:cs typeface="Merriweather"/>
                        <a:sym typeface="Merriweather"/>
                      </a:rPr>
                      <a:t>ახალგაზრდებში ნაადრევი სიკვდილის, დაზიანებებისა და შეზღუდული შესაძლებლობების მაჩვენებლების ზრდა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cxnSp>
                <p:nvCxnSpPr>
                  <p:cNvPr id="668" name="Google Shape;668;p9"/>
                  <p:cNvCxnSpPr/>
                  <p:nvPr/>
                </p:nvCxnSpPr>
                <p:spPr>
                  <a:xfrm rot="10800000">
                    <a:off x="8522899" y="526212"/>
                    <a:ext cx="0" cy="215900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  <p:cxnSp>
                <p:nvCxnSpPr>
                  <p:cNvPr id="669" name="Google Shape;669;p9"/>
                  <p:cNvCxnSpPr/>
                  <p:nvPr/>
                </p:nvCxnSpPr>
                <p:spPr>
                  <a:xfrm rot="10800000">
                    <a:off x="2613804" y="526212"/>
                    <a:ext cx="0" cy="215900"/>
                  </a:xfrm>
                  <a:prstGeom prst="straightConnector1">
                    <a:avLst/>
                  </a:prstGeom>
                  <a:noFill/>
                  <a:ln cap="flat" cmpd="sng" w="57150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med" w="med" type="triangle"/>
                  </a:ln>
                </p:spPr>
              </p:cxnSp>
            </p:grpSp>
          </p:grpSp>
        </p:grpSp>
      </p:grpSp>
      <p:grpSp>
        <p:nvGrpSpPr>
          <p:cNvPr id="670" name="Google Shape;670;p9"/>
          <p:cNvGrpSpPr/>
          <p:nvPr/>
        </p:nvGrpSpPr>
        <p:grpSpPr>
          <a:xfrm>
            <a:off x="1692605" y="2794194"/>
            <a:ext cx="1690369" cy="2680973"/>
            <a:chOff x="0" y="0"/>
            <a:chExt cx="1690598" cy="2681018"/>
          </a:xfrm>
        </p:grpSpPr>
        <p:sp>
          <p:nvSpPr>
            <p:cNvPr id="671" name="Google Shape;671;p9"/>
            <p:cNvSpPr txBox="1"/>
            <p:nvPr/>
          </p:nvSpPr>
          <p:spPr>
            <a:xfrm>
              <a:off x="155276" y="129396"/>
              <a:ext cx="1524000" cy="47434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ბავშვის მიმართ არასათანადო მოპყრობის მსხვერპლი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72" name="Google Shape;672;p9"/>
            <p:cNvSpPr txBox="1"/>
            <p:nvPr/>
          </p:nvSpPr>
          <p:spPr>
            <a:xfrm>
              <a:off x="138023" y="638354"/>
              <a:ext cx="1552575" cy="44767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ფსიქოლოგიური / პიროვნული დარღვევები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73" name="Google Shape;673;p9"/>
            <p:cNvSpPr txBox="1"/>
            <p:nvPr/>
          </p:nvSpPr>
          <p:spPr>
            <a:xfrm>
              <a:off x="163902" y="1155939"/>
              <a:ext cx="1514475" cy="46037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ნივთიერებების / ალკოჰოლის ავადმოხმარება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74" name="Google Shape;674;p9"/>
            <p:cNvSpPr txBox="1"/>
            <p:nvPr/>
          </p:nvSpPr>
          <p:spPr>
            <a:xfrm>
              <a:off x="155276" y="1673524"/>
              <a:ext cx="1520825" cy="49530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ძალადობრივი ქცევების გამოცდილება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675" name="Google Shape;675;p9"/>
            <p:cNvCxnSpPr/>
            <p:nvPr/>
          </p:nvCxnSpPr>
          <p:spPr>
            <a:xfrm>
              <a:off x="8627" y="0"/>
              <a:ext cx="12700" cy="2458085"/>
            </a:xfrm>
            <a:prstGeom prst="straightConnector1">
              <a:avLst/>
            </a:prstGeom>
            <a:noFill/>
            <a:ln cap="flat" cmpd="sng" w="285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76" name="Google Shape;676;p9"/>
            <p:cNvCxnSpPr/>
            <p:nvPr/>
          </p:nvCxnSpPr>
          <p:spPr>
            <a:xfrm>
              <a:off x="8627" y="293298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77" name="Google Shape;677;p9"/>
            <p:cNvCxnSpPr/>
            <p:nvPr/>
          </p:nvCxnSpPr>
          <p:spPr>
            <a:xfrm>
              <a:off x="0" y="836762"/>
              <a:ext cx="132080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78" name="Google Shape;678;p9"/>
            <p:cNvCxnSpPr/>
            <p:nvPr/>
          </p:nvCxnSpPr>
          <p:spPr>
            <a:xfrm>
              <a:off x="17253" y="1345720"/>
              <a:ext cx="132080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79" name="Google Shape;679;p9"/>
            <p:cNvCxnSpPr/>
            <p:nvPr/>
          </p:nvCxnSpPr>
          <p:spPr>
            <a:xfrm>
              <a:off x="8627" y="2009954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80" name="Google Shape;680;p9"/>
            <p:cNvCxnSpPr/>
            <p:nvPr/>
          </p:nvCxnSpPr>
          <p:spPr>
            <a:xfrm>
              <a:off x="17253" y="2458528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681" name="Google Shape;681;p9"/>
            <p:cNvSpPr txBox="1"/>
            <p:nvPr/>
          </p:nvSpPr>
          <p:spPr>
            <a:xfrm>
              <a:off x="155276" y="2242868"/>
              <a:ext cx="1520825" cy="43815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განათლების დაბალი დონე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682" name="Google Shape;682;p9"/>
          <p:cNvSpPr txBox="1"/>
          <p:nvPr/>
        </p:nvSpPr>
        <p:spPr>
          <a:xfrm>
            <a:off x="6439535" y="2756314"/>
            <a:ext cx="1598930" cy="45085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გენდერული, სოციალური და ეკონომიკური უთანასწორობა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Google Shape;687;p10"/>
          <p:cNvSpPr txBox="1"/>
          <p:nvPr/>
        </p:nvSpPr>
        <p:spPr>
          <a:xfrm>
            <a:off x="1458685" y="82297"/>
            <a:ext cx="4802777" cy="830997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 გაუარესებული ჯანმრთელობა და საზოგადოებრივი კეთილდღეობა, რაც გამოწვეულია დასასვენებელი და გასართობი ინტერესებისა და აქტივობების ნაკლებობით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10"/>
          <p:cNvSpPr txBox="1"/>
          <p:nvPr/>
        </p:nvSpPr>
        <p:spPr>
          <a:xfrm>
            <a:off x="1506577" y="1014240"/>
            <a:ext cx="3929743" cy="461665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1. ხარისხიანი დასვენებისა და გართობის არასაკმარისი შესაძლებლობები </a:t>
            </a:r>
            <a:r>
              <a:rPr b="0" i="1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(Concept, ER 3.6)</a:t>
            </a:r>
            <a:endParaRPr b="1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9" name="Google Shape;689;p10"/>
          <p:cNvSpPr txBox="1"/>
          <p:nvPr/>
        </p:nvSpPr>
        <p:spPr>
          <a:xfrm>
            <a:off x="6923874" y="979098"/>
            <a:ext cx="4532822" cy="646331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2. სპორტულ და ფიზიკურ აქტივობებში ჩართულობის დაბალი დონე და ახალგაზრდებში ჭარბწონიანობის მაღალი მაჩვენებელი </a:t>
            </a:r>
            <a:r>
              <a:rPr b="0" i="1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(Concept, ER 3.7)</a:t>
            </a:r>
            <a:endParaRPr b="1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10"/>
          <p:cNvSpPr txBox="1"/>
          <p:nvPr/>
        </p:nvSpPr>
        <p:spPr>
          <a:xfrm>
            <a:off x="87086" y="128636"/>
            <a:ext cx="1066800" cy="276999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შედეგები</a:t>
            </a:r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1" name="Google Shape;691;p10"/>
          <p:cNvSpPr txBox="1"/>
          <p:nvPr/>
        </p:nvSpPr>
        <p:spPr>
          <a:xfrm>
            <a:off x="8177912" y="1892419"/>
            <a:ext cx="3278784" cy="492443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არაჯანსაღი კვებითი ჩვევები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4-9)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Google Shape;692;p10"/>
          <p:cNvSpPr txBox="1"/>
          <p:nvPr/>
        </p:nvSpPr>
        <p:spPr>
          <a:xfrm>
            <a:off x="87086" y="967539"/>
            <a:ext cx="1066800" cy="461665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ძირითადი პრობლემა:</a:t>
            </a:r>
            <a:endParaRPr b="1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3" name="Google Shape;693;p10"/>
          <p:cNvCxnSpPr/>
          <p:nvPr/>
        </p:nvCxnSpPr>
        <p:spPr>
          <a:xfrm flipH="1" rot="10800000">
            <a:off x="7480663" y="798733"/>
            <a:ext cx="3495929" cy="16947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94" name="Google Shape;694;p10"/>
          <p:cNvCxnSpPr/>
          <p:nvPr/>
        </p:nvCxnSpPr>
        <p:spPr>
          <a:xfrm flipH="1">
            <a:off x="10952116" y="701065"/>
            <a:ext cx="6540" cy="89911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95" name="Google Shape;695;p10"/>
          <p:cNvSpPr txBox="1"/>
          <p:nvPr/>
        </p:nvSpPr>
        <p:spPr>
          <a:xfrm>
            <a:off x="939411" y="1826007"/>
            <a:ext cx="2547257" cy="86177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დასასვენებელი/გასართობი ობიექტების, აქტივობების, პროგრამების და მომსახურებების სიმცირე</a:t>
            </a:r>
            <a:r>
              <a:rPr b="1" i="0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1, 2, 3 )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6" name="Google Shape;696;p10"/>
          <p:cNvSpPr txBox="1"/>
          <p:nvPr/>
        </p:nvSpPr>
        <p:spPr>
          <a:xfrm>
            <a:off x="4754337" y="1906987"/>
            <a:ext cx="3012629" cy="707886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წინასწარდაგეგმილი ფიზიკური აქტივობების სიმცირე</a:t>
            </a:r>
            <a:r>
              <a:rPr b="1" i="0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4,5,6,8,10 )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97" name="Google Shape;697;p10"/>
          <p:cNvCxnSpPr/>
          <p:nvPr/>
        </p:nvCxnSpPr>
        <p:spPr>
          <a:xfrm>
            <a:off x="6105247" y="1670017"/>
            <a:ext cx="4573653" cy="3280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98" name="Google Shape;698;p10"/>
          <p:cNvCxnSpPr/>
          <p:nvPr/>
        </p:nvCxnSpPr>
        <p:spPr>
          <a:xfrm>
            <a:off x="6105247" y="1676699"/>
            <a:ext cx="0" cy="19128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99" name="Google Shape;699;p10"/>
          <p:cNvCxnSpPr/>
          <p:nvPr/>
        </p:nvCxnSpPr>
        <p:spPr>
          <a:xfrm>
            <a:off x="10661508" y="1685408"/>
            <a:ext cx="0" cy="158626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0" name="Google Shape;700;p10"/>
          <p:cNvSpPr txBox="1"/>
          <p:nvPr/>
        </p:nvSpPr>
        <p:spPr>
          <a:xfrm>
            <a:off x="875737" y="2841934"/>
            <a:ext cx="2716557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 თავშეყრის, კომუნიკაციისა და გასართობი სივრცეების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Google Shape;701;p10"/>
          <p:cNvSpPr txBox="1"/>
          <p:nvPr/>
        </p:nvSpPr>
        <p:spPr>
          <a:xfrm>
            <a:off x="879553" y="3360103"/>
            <a:ext cx="2708924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არაფორმალური განათლების, ხარისხიანი ჰობი განათლებისა და გართობისათვის განკუთვნილი ობიექტებისა და პროგრამების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10"/>
          <p:cNvSpPr txBox="1"/>
          <p:nvPr/>
        </p:nvSpPr>
        <p:spPr>
          <a:xfrm>
            <a:off x="879553" y="4076721"/>
            <a:ext cx="2708924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კულტურული ობიექტების მიმართ შეზღუდული გეოგრაფიული და ფინასური წვდობა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10"/>
          <p:cNvSpPr txBox="1"/>
          <p:nvPr/>
        </p:nvSpPr>
        <p:spPr>
          <a:xfrm>
            <a:off x="887180" y="4607800"/>
            <a:ext cx="2707590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დასვენების, გართობისა და კულტურული შესაძლებლობების ნაკლებობა სოფლად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10"/>
          <p:cNvSpPr txBox="1"/>
          <p:nvPr/>
        </p:nvSpPr>
        <p:spPr>
          <a:xfrm>
            <a:off x="899160" y="5126069"/>
            <a:ext cx="2716558" cy="40011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სპორტული და სხვა გასართობი ინფრასტრუქტურის შშმ პირებზე ნაკლები ადაპტირებულობა</a:t>
            </a:r>
            <a:r>
              <a:rPr b="0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05" name="Google Shape;705;p10"/>
          <p:cNvCxnSpPr/>
          <p:nvPr/>
        </p:nvCxnSpPr>
        <p:spPr>
          <a:xfrm flipH="1">
            <a:off x="696680" y="2721694"/>
            <a:ext cx="17417" cy="386538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06" name="Google Shape;706;p10"/>
          <p:cNvCxnSpPr/>
          <p:nvPr/>
        </p:nvCxnSpPr>
        <p:spPr>
          <a:xfrm flipH="1">
            <a:off x="696686" y="2721694"/>
            <a:ext cx="1441286" cy="2348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7" name="Google Shape;707;p10"/>
          <p:cNvSpPr txBox="1"/>
          <p:nvPr/>
        </p:nvSpPr>
        <p:spPr>
          <a:xfrm>
            <a:off x="4623722" y="3397332"/>
            <a:ext cx="3016411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ფეხითა და ველოსიპედით სეირნობისათვის განკუთვნილი ინფრასტრუქტურის სიმცირე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8" name="Google Shape;708;p10"/>
          <p:cNvSpPr txBox="1"/>
          <p:nvPr/>
        </p:nvSpPr>
        <p:spPr>
          <a:xfrm>
            <a:off x="4623722" y="2712867"/>
            <a:ext cx="2998182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მჯდომარე აქტივობებზე, როგორიცაა ტელევიზორის ან სხვა მოწყობილობის ეკრანის ყურება, გადამეტებულად ბევრი დროის ხარჯვა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Google Shape;709;p10"/>
          <p:cNvSpPr txBox="1"/>
          <p:nvPr/>
        </p:nvSpPr>
        <p:spPr>
          <a:xfrm>
            <a:off x="4603842" y="3836787"/>
            <a:ext cx="3018061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აქტივობის დაბალი კულტურა, შეცვლილი სამუშაო,, სოციალური და ოჯახური სტრუქტურები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0" name="Google Shape;710;p10"/>
          <p:cNvCxnSpPr/>
          <p:nvPr/>
        </p:nvCxnSpPr>
        <p:spPr>
          <a:xfrm flipH="1">
            <a:off x="4398921" y="2604394"/>
            <a:ext cx="1706326" cy="194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1" name="Google Shape;711;p10"/>
          <p:cNvCxnSpPr/>
          <p:nvPr/>
        </p:nvCxnSpPr>
        <p:spPr>
          <a:xfrm flipH="1">
            <a:off x="4393476" y="2597381"/>
            <a:ext cx="5445" cy="379422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12" name="Google Shape;712;p10"/>
          <p:cNvSpPr txBox="1"/>
          <p:nvPr/>
        </p:nvSpPr>
        <p:spPr>
          <a:xfrm>
            <a:off x="8329224" y="2681165"/>
            <a:ext cx="3603702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კალორიებითა და ცხიმით მდიდარი შეფუთული ნახევარფაბრიკატი საკვების მოხმარების ზრდა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3" name="Google Shape;713;p10"/>
          <p:cNvSpPr txBox="1"/>
          <p:nvPr/>
        </p:nvSpPr>
        <p:spPr>
          <a:xfrm>
            <a:off x="8337936" y="3153083"/>
            <a:ext cx="3594990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საკვების პასიური გადამეტებული მოხმარება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4" name="Google Shape;714;p10"/>
          <p:cNvSpPr txBox="1"/>
          <p:nvPr/>
        </p:nvSpPr>
        <p:spPr>
          <a:xfrm>
            <a:off x="8337936" y="3511333"/>
            <a:ext cx="3605300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ფსიქოლოგიური პრობლემები, რომლებიც იწვევს ჭარბწონიანობას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5" name="Google Shape;715;p10"/>
          <p:cNvSpPr txBox="1"/>
          <p:nvPr/>
        </p:nvSpPr>
        <p:spPr>
          <a:xfrm>
            <a:off x="8329224" y="3802611"/>
            <a:ext cx="3603702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სასარგებლო და უსაფრთხო საკვების ხელმისაწვდომობის ნაკლებობა (სიღარიბე)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6" name="Google Shape;716;p10"/>
          <p:cNvCxnSpPr/>
          <p:nvPr/>
        </p:nvCxnSpPr>
        <p:spPr>
          <a:xfrm flipH="1">
            <a:off x="3600987" y="924634"/>
            <a:ext cx="6540" cy="89911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7" name="Google Shape;717;p10"/>
          <p:cNvCxnSpPr/>
          <p:nvPr/>
        </p:nvCxnSpPr>
        <p:spPr>
          <a:xfrm flipH="1" rot="10800000">
            <a:off x="8642163" y="1494989"/>
            <a:ext cx="2740" cy="18373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18" name="Google Shape;718;p10"/>
          <p:cNvCxnSpPr/>
          <p:nvPr/>
        </p:nvCxnSpPr>
        <p:spPr>
          <a:xfrm flipH="1" rot="10800000">
            <a:off x="2750835" y="1544810"/>
            <a:ext cx="1" cy="25722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19" name="Google Shape;719;p10"/>
          <p:cNvCxnSpPr/>
          <p:nvPr/>
        </p:nvCxnSpPr>
        <p:spPr>
          <a:xfrm>
            <a:off x="692332" y="309984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0" name="Google Shape;720;p10"/>
          <p:cNvCxnSpPr/>
          <p:nvPr/>
        </p:nvCxnSpPr>
        <p:spPr>
          <a:xfrm flipH="1" rot="10800000">
            <a:off x="2137972" y="2542404"/>
            <a:ext cx="1" cy="181319"/>
          </a:xfrm>
          <a:prstGeom prst="straightConnector1">
            <a:avLst/>
          </a:prstGeom>
          <a:noFill/>
          <a:ln cap="flat" cmpd="sng" w="3810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721" name="Google Shape;721;p10"/>
          <p:cNvSpPr txBox="1"/>
          <p:nvPr/>
        </p:nvSpPr>
        <p:spPr>
          <a:xfrm>
            <a:off x="895336" y="5802777"/>
            <a:ext cx="2707590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აქტივობის დაბალი კულტურა, შეცვლილი სამუშაო,, სოციალური და ოჯახური სტრუქტურები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2" name="Google Shape;722;p10"/>
          <p:cNvSpPr txBox="1"/>
          <p:nvPr/>
        </p:nvSpPr>
        <p:spPr>
          <a:xfrm>
            <a:off x="890970" y="6303993"/>
            <a:ext cx="3106264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საზოგადოებისაგან დასასვენებელ/გასართობ აქტივობებსადა ჯანმრთელობასა და კეთილდღეობას შორის არსებული კავშირის არასათანადო აღიარება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23" name="Google Shape;723;p10"/>
          <p:cNvCxnSpPr/>
          <p:nvPr/>
        </p:nvCxnSpPr>
        <p:spPr>
          <a:xfrm>
            <a:off x="696679" y="6587634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4" name="Google Shape;724;p10"/>
          <p:cNvCxnSpPr/>
          <p:nvPr/>
        </p:nvCxnSpPr>
        <p:spPr>
          <a:xfrm>
            <a:off x="714097" y="6038999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5" name="Google Shape;725;p10"/>
          <p:cNvCxnSpPr/>
          <p:nvPr/>
        </p:nvCxnSpPr>
        <p:spPr>
          <a:xfrm>
            <a:off x="696679" y="542069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6" name="Google Shape;726;p10"/>
          <p:cNvCxnSpPr/>
          <p:nvPr/>
        </p:nvCxnSpPr>
        <p:spPr>
          <a:xfrm>
            <a:off x="705388" y="491557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7" name="Google Shape;727;p10"/>
          <p:cNvCxnSpPr/>
          <p:nvPr/>
        </p:nvCxnSpPr>
        <p:spPr>
          <a:xfrm>
            <a:off x="687970" y="425374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8" name="Google Shape;728;p10"/>
          <p:cNvCxnSpPr/>
          <p:nvPr/>
        </p:nvCxnSpPr>
        <p:spPr>
          <a:xfrm>
            <a:off x="696679" y="362673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9" name="Google Shape;729;p10"/>
          <p:cNvSpPr txBox="1"/>
          <p:nvPr/>
        </p:nvSpPr>
        <p:spPr>
          <a:xfrm>
            <a:off x="4603843" y="4395090"/>
            <a:ext cx="3036290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სპორტულ აქტივობებში ჩასართავად საკმარისი ფინანსებისა და დროის არქონა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0" name="Google Shape;730;p10"/>
          <p:cNvSpPr txBox="1"/>
          <p:nvPr/>
        </p:nvSpPr>
        <p:spPr>
          <a:xfrm>
            <a:off x="4603843" y="4961383"/>
            <a:ext cx="3373208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სპორტულ ობექტებსა და ღია საჯარო სივრცეებში შესაბამისი ინფრასტრუქტურის ხელმისაწვდომობის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1" name="Google Shape;731;p10"/>
          <p:cNvSpPr txBox="1"/>
          <p:nvPr/>
        </p:nvSpPr>
        <p:spPr>
          <a:xfrm>
            <a:off x="4607797" y="5525778"/>
            <a:ext cx="3404090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მასობრივი სპორტის განვითარების სახელმწიფო პროგრამები უმეტესწილად არ არის თანმიმდევრული და სისტემური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2" name="Google Shape;732;p10"/>
          <p:cNvSpPr txBox="1"/>
          <p:nvPr/>
        </p:nvSpPr>
        <p:spPr>
          <a:xfrm>
            <a:off x="4603843" y="6114612"/>
            <a:ext cx="3408044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სახელმწიფო პროგრამების მიერ არ ხდება ფიზიკური აქტივობებისა და სპორტის გამოყენება არაგადამდები დაავადებების პრევენციისა და ჯანმრთელობის გაძლიერების კუთხით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33" name="Google Shape;733;p10"/>
          <p:cNvCxnSpPr/>
          <p:nvPr/>
        </p:nvCxnSpPr>
        <p:spPr>
          <a:xfrm>
            <a:off x="3661949" y="543374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4" name="Google Shape;734;p10"/>
          <p:cNvCxnSpPr/>
          <p:nvPr/>
        </p:nvCxnSpPr>
        <p:spPr>
          <a:xfrm>
            <a:off x="3653252" y="600854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5" name="Google Shape;735;p10"/>
          <p:cNvCxnSpPr/>
          <p:nvPr/>
        </p:nvCxnSpPr>
        <p:spPr>
          <a:xfrm>
            <a:off x="3805652" y="5431816"/>
            <a:ext cx="8697" cy="589765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6" name="Google Shape;736;p10"/>
          <p:cNvCxnSpPr/>
          <p:nvPr/>
        </p:nvCxnSpPr>
        <p:spPr>
          <a:xfrm>
            <a:off x="3818707" y="569501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7" name="Google Shape;737;p10"/>
          <p:cNvCxnSpPr/>
          <p:nvPr/>
        </p:nvCxnSpPr>
        <p:spPr>
          <a:xfrm>
            <a:off x="3949343" y="2168597"/>
            <a:ext cx="8172" cy="353538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38" name="Google Shape;738;p10"/>
          <p:cNvCxnSpPr/>
          <p:nvPr/>
        </p:nvCxnSpPr>
        <p:spPr>
          <a:xfrm>
            <a:off x="3959670" y="2168597"/>
            <a:ext cx="690706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39" name="Google Shape;739;p10"/>
          <p:cNvCxnSpPr/>
          <p:nvPr/>
        </p:nvCxnSpPr>
        <p:spPr>
          <a:xfrm flipH="1" rot="10800000">
            <a:off x="6096968" y="2425024"/>
            <a:ext cx="1" cy="181319"/>
          </a:xfrm>
          <a:prstGeom prst="straightConnector1">
            <a:avLst/>
          </a:prstGeom>
          <a:noFill/>
          <a:ln cap="flat" cmpd="sng" w="3810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40" name="Google Shape;740;p10"/>
          <p:cNvCxnSpPr/>
          <p:nvPr/>
        </p:nvCxnSpPr>
        <p:spPr>
          <a:xfrm>
            <a:off x="4415261" y="308677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1" name="Google Shape;741;p10"/>
          <p:cNvCxnSpPr/>
          <p:nvPr/>
        </p:nvCxnSpPr>
        <p:spPr>
          <a:xfrm>
            <a:off x="4410911" y="357882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2" name="Google Shape;742;p10"/>
          <p:cNvCxnSpPr/>
          <p:nvPr/>
        </p:nvCxnSpPr>
        <p:spPr>
          <a:xfrm>
            <a:off x="4410901" y="404039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3" name="Google Shape;743;p10"/>
          <p:cNvCxnSpPr/>
          <p:nvPr/>
        </p:nvCxnSpPr>
        <p:spPr>
          <a:xfrm>
            <a:off x="4258498" y="308678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4" name="Google Shape;744;p10"/>
          <p:cNvCxnSpPr/>
          <p:nvPr/>
        </p:nvCxnSpPr>
        <p:spPr>
          <a:xfrm>
            <a:off x="4241076" y="3583179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5" name="Google Shape;745;p10"/>
          <p:cNvCxnSpPr/>
          <p:nvPr/>
        </p:nvCxnSpPr>
        <p:spPr>
          <a:xfrm>
            <a:off x="4258475" y="4044736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6" name="Google Shape;746;p10"/>
          <p:cNvCxnSpPr/>
          <p:nvPr/>
        </p:nvCxnSpPr>
        <p:spPr>
          <a:xfrm>
            <a:off x="4241076" y="3086777"/>
            <a:ext cx="11977" cy="95362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7" name="Google Shape;747;p10"/>
          <p:cNvCxnSpPr/>
          <p:nvPr/>
        </p:nvCxnSpPr>
        <p:spPr>
          <a:xfrm rot="10800000">
            <a:off x="3805652" y="3578828"/>
            <a:ext cx="447401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8" name="Google Shape;748;p10"/>
          <p:cNvCxnSpPr/>
          <p:nvPr/>
        </p:nvCxnSpPr>
        <p:spPr>
          <a:xfrm>
            <a:off x="3814349" y="2050859"/>
            <a:ext cx="0" cy="1527969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49" name="Google Shape;749;p10"/>
          <p:cNvCxnSpPr/>
          <p:nvPr/>
        </p:nvCxnSpPr>
        <p:spPr>
          <a:xfrm rot="10800000">
            <a:off x="3486668" y="2050859"/>
            <a:ext cx="327681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50" name="Google Shape;750;p10"/>
          <p:cNvCxnSpPr/>
          <p:nvPr/>
        </p:nvCxnSpPr>
        <p:spPr>
          <a:xfrm flipH="1" rot="10800000">
            <a:off x="9817304" y="2402290"/>
            <a:ext cx="1" cy="181319"/>
          </a:xfrm>
          <a:prstGeom prst="straightConnector1">
            <a:avLst/>
          </a:prstGeom>
          <a:noFill/>
          <a:ln cap="flat" cmpd="sng" w="3810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51" name="Google Shape;751;p10"/>
          <p:cNvCxnSpPr/>
          <p:nvPr/>
        </p:nvCxnSpPr>
        <p:spPr>
          <a:xfrm flipH="1">
            <a:off x="8115304" y="2582938"/>
            <a:ext cx="1706326" cy="194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2" name="Google Shape;752;p10"/>
          <p:cNvCxnSpPr/>
          <p:nvPr/>
        </p:nvCxnSpPr>
        <p:spPr>
          <a:xfrm>
            <a:off x="8129460" y="2582938"/>
            <a:ext cx="11970" cy="175502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3" name="Google Shape;753;p10"/>
          <p:cNvCxnSpPr/>
          <p:nvPr/>
        </p:nvCxnSpPr>
        <p:spPr>
          <a:xfrm>
            <a:off x="8129477" y="294307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4" name="Google Shape;754;p10"/>
          <p:cNvCxnSpPr/>
          <p:nvPr/>
        </p:nvCxnSpPr>
        <p:spPr>
          <a:xfrm>
            <a:off x="7977051" y="2154029"/>
            <a:ext cx="0" cy="882003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5" name="Google Shape;755;p10"/>
          <p:cNvCxnSpPr/>
          <p:nvPr/>
        </p:nvCxnSpPr>
        <p:spPr>
          <a:xfrm rot="10800000">
            <a:off x="7640133" y="3036032"/>
            <a:ext cx="336919" cy="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6" name="Google Shape;756;p10"/>
          <p:cNvCxnSpPr>
            <a:endCxn id="691" idx="1"/>
          </p:cNvCxnSpPr>
          <p:nvPr/>
        </p:nvCxnSpPr>
        <p:spPr>
          <a:xfrm flipH="1" rot="10800000">
            <a:off x="7976912" y="2138640"/>
            <a:ext cx="201000" cy="30000"/>
          </a:xfrm>
          <a:prstGeom prst="straightConnector1">
            <a:avLst/>
          </a:prstGeom>
          <a:noFill/>
          <a:ln cap="flat" cmpd="sng" w="28575">
            <a:solidFill>
              <a:srgbClr val="00206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757" name="Google Shape;757;p10"/>
          <p:cNvSpPr txBox="1"/>
          <p:nvPr/>
        </p:nvSpPr>
        <p:spPr>
          <a:xfrm>
            <a:off x="8329224" y="4222599"/>
            <a:ext cx="3603702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მოზარდებისათვის დამახასიათებელი კვებითი სტილი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58" name="Google Shape;758;p10"/>
          <p:cNvCxnSpPr/>
          <p:nvPr/>
        </p:nvCxnSpPr>
        <p:spPr>
          <a:xfrm>
            <a:off x="8133824" y="434950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59" name="Google Shape;759;p10"/>
          <p:cNvCxnSpPr/>
          <p:nvPr/>
        </p:nvCxnSpPr>
        <p:spPr>
          <a:xfrm>
            <a:off x="8133824" y="326965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0" name="Google Shape;760;p10"/>
          <p:cNvCxnSpPr/>
          <p:nvPr/>
        </p:nvCxnSpPr>
        <p:spPr>
          <a:xfrm>
            <a:off x="8133824" y="367023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1" name="Google Shape;761;p10"/>
          <p:cNvCxnSpPr/>
          <p:nvPr/>
        </p:nvCxnSpPr>
        <p:spPr>
          <a:xfrm>
            <a:off x="8151242" y="4027289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62" name="Google Shape;762;p10"/>
          <p:cNvSpPr txBox="1"/>
          <p:nvPr/>
        </p:nvSpPr>
        <p:spPr>
          <a:xfrm>
            <a:off x="8853069" y="4630792"/>
            <a:ext cx="3036290" cy="215444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არასათანადო კვებითი ჩვევები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10"/>
          <p:cNvSpPr txBox="1"/>
          <p:nvPr/>
        </p:nvSpPr>
        <p:spPr>
          <a:xfrm>
            <a:off x="8866147" y="5037197"/>
            <a:ext cx="3036290" cy="492443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კვება მაღალკალორიული, ნაკლებად სასარგებლო საკვებითა და სასმელით  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10"/>
          <p:cNvSpPr txBox="1"/>
          <p:nvPr/>
        </p:nvSpPr>
        <p:spPr>
          <a:xfrm>
            <a:off x="8866147" y="5720601"/>
            <a:ext cx="3036290" cy="215444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კვება სახლის გარეთ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10"/>
          <p:cNvSpPr txBox="1"/>
          <p:nvPr/>
        </p:nvSpPr>
        <p:spPr>
          <a:xfrm>
            <a:off x="8866147" y="6160778"/>
            <a:ext cx="3036290" cy="338554"/>
          </a:xfrm>
          <a:prstGeom prst="rect">
            <a:avLst/>
          </a:prstGeom>
          <a:solidFill>
            <a:srgbClr val="D8E2F3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ხილის, ბოსტნეულისა და რძის პროდუქტების არასაკმარისი რაოდენობით მიღება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66" name="Google Shape;766;p10"/>
          <p:cNvCxnSpPr/>
          <p:nvPr/>
        </p:nvCxnSpPr>
        <p:spPr>
          <a:xfrm rot="10800000">
            <a:off x="8642163" y="4482180"/>
            <a:ext cx="0" cy="190943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67" name="Google Shape;767;p10"/>
          <p:cNvCxnSpPr/>
          <p:nvPr/>
        </p:nvCxnSpPr>
        <p:spPr>
          <a:xfrm>
            <a:off x="8625865" y="637426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8" name="Google Shape;768;p10"/>
          <p:cNvCxnSpPr/>
          <p:nvPr/>
        </p:nvCxnSpPr>
        <p:spPr>
          <a:xfrm>
            <a:off x="8638921" y="479365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9" name="Google Shape;769;p10"/>
          <p:cNvCxnSpPr/>
          <p:nvPr/>
        </p:nvCxnSpPr>
        <p:spPr>
          <a:xfrm>
            <a:off x="8647630" y="532488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0" name="Google Shape;770;p10"/>
          <p:cNvCxnSpPr/>
          <p:nvPr/>
        </p:nvCxnSpPr>
        <p:spPr>
          <a:xfrm>
            <a:off x="8638921" y="5873519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1" name="Google Shape;771;p10"/>
          <p:cNvCxnSpPr/>
          <p:nvPr/>
        </p:nvCxnSpPr>
        <p:spPr>
          <a:xfrm>
            <a:off x="4406540" y="637867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2" name="Google Shape;772;p10"/>
          <p:cNvCxnSpPr/>
          <p:nvPr/>
        </p:nvCxnSpPr>
        <p:spPr>
          <a:xfrm>
            <a:off x="4406541" y="573422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3" name="Google Shape;773;p10"/>
          <p:cNvCxnSpPr/>
          <p:nvPr/>
        </p:nvCxnSpPr>
        <p:spPr>
          <a:xfrm>
            <a:off x="4415248" y="526394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74" name="Google Shape;774;p10"/>
          <p:cNvCxnSpPr/>
          <p:nvPr/>
        </p:nvCxnSpPr>
        <p:spPr>
          <a:xfrm>
            <a:off x="4415248" y="4602106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75" name="Google Shape;775;p10"/>
          <p:cNvSpPr txBox="1"/>
          <p:nvPr/>
        </p:nvSpPr>
        <p:spPr>
          <a:xfrm>
            <a:off x="8625864" y="73492"/>
            <a:ext cx="3319321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დაბალი ფიზიკური აქტივობით გამოწვეული ახალგაზრდების გაუარესებული ფიზიკური ჯანმრთელობა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10"/>
          <p:cNvSpPr txBox="1"/>
          <p:nvPr/>
        </p:nvSpPr>
        <p:spPr>
          <a:xfrm>
            <a:off x="6397573" y="86402"/>
            <a:ext cx="2003768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 არაჯანსაღი კვებითი სტატუსი</a:t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77" name="Google Shape;777;p10"/>
          <p:cNvCxnSpPr/>
          <p:nvPr/>
        </p:nvCxnSpPr>
        <p:spPr>
          <a:xfrm flipH="1" rot="10800000">
            <a:off x="8925746" y="784875"/>
            <a:ext cx="2740" cy="18373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78" name="Google Shape;778;p10"/>
          <p:cNvCxnSpPr/>
          <p:nvPr/>
        </p:nvCxnSpPr>
        <p:spPr>
          <a:xfrm flipH="1">
            <a:off x="7490434" y="705412"/>
            <a:ext cx="6540" cy="89911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79" name="Google Shape;779;p10"/>
          <p:cNvSpPr txBox="1"/>
          <p:nvPr/>
        </p:nvSpPr>
        <p:spPr>
          <a:xfrm rot="-5400000">
            <a:off x="-91112" y="1925373"/>
            <a:ext cx="904693" cy="570217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05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პირველადი ფაქტორები</a:t>
            </a:r>
            <a:endParaRPr b="1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0" name="Google Shape;780;p10"/>
          <p:cNvSpPr txBox="1"/>
          <p:nvPr/>
        </p:nvSpPr>
        <p:spPr>
          <a:xfrm rot="-5400000">
            <a:off x="-1600852" y="4619325"/>
            <a:ext cx="3795521" cy="276999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მეორეული ფაქტორები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11"/>
          <p:cNvSpPr txBox="1"/>
          <p:nvPr/>
        </p:nvSpPr>
        <p:spPr>
          <a:xfrm>
            <a:off x="806873" y="265228"/>
            <a:ext cx="1779574" cy="646999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შეზღუდული შემოსავლები, რაც ხელს უშლის ახალგაზრდების ეკონომიკურ გაძლიერებასა და პოტენციალის რეალიზებას</a:t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6" name="Google Shape;786;p11"/>
          <p:cNvSpPr txBox="1"/>
          <p:nvPr/>
        </p:nvSpPr>
        <p:spPr>
          <a:xfrm>
            <a:off x="824631" y="1143568"/>
            <a:ext cx="2171171" cy="327751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ძირითადი პრობლემა 1: 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უმუშევრობის მაღალი დონე ახალგაზრდებში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7" name="Google Shape;787;p11"/>
          <p:cNvSpPr/>
          <p:nvPr/>
        </p:nvSpPr>
        <p:spPr>
          <a:xfrm rot="-5400000">
            <a:off x="1839169" y="-40237"/>
            <a:ext cx="164217" cy="2223196"/>
          </a:xfrm>
          <a:prstGeom prst="rightBrace">
            <a:avLst>
              <a:gd fmla="val 8333" name="adj1"/>
              <a:gd fmla="val 50394" name="adj2"/>
            </a:avLst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8" name="Google Shape;788;p11"/>
          <p:cNvSpPr/>
          <p:nvPr/>
        </p:nvSpPr>
        <p:spPr>
          <a:xfrm rot="-5400000">
            <a:off x="2348937" y="50210"/>
            <a:ext cx="107482" cy="2977351"/>
          </a:xfrm>
          <a:prstGeom prst="rightBrace">
            <a:avLst>
              <a:gd fmla="val 8333" name="adj1"/>
              <a:gd fmla="val 50273" name="adj2"/>
            </a:avLst>
          </a:prstGeom>
          <a:noFill/>
          <a:ln cap="flat" cmpd="sng" w="12700">
            <a:solidFill>
              <a:srgbClr val="1F38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11"/>
          <p:cNvSpPr txBox="1"/>
          <p:nvPr/>
        </p:nvSpPr>
        <p:spPr>
          <a:xfrm>
            <a:off x="926234" y="1811447"/>
            <a:ext cx="1437150" cy="1667257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სტრუქტურული: ეკონომიკა ვერ ქმნის საკმარის სამუშაო ადგილებს, მაღალი  ხარისხის სამუშაოების ზოგადი ნაკლებობა. [ელასტიურობა 5%, შედარებისთვის, მსოფლიოს მაჩვენებელი 34%, WB, 2016</a:t>
            </a:r>
            <a:r>
              <a:rPr b="0" i="0" lang="ka-GE" sz="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 აზრით არ არის საკმარისი სამუშაო ადგილები. ახალგაზრდებთან სტრუქტურულ დიალოგზე დაფუძნებული საველე კვლევითი ანგარიში 2020]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0" name="Google Shape;790;p11"/>
          <p:cNvSpPr txBox="1"/>
          <p:nvPr/>
        </p:nvSpPr>
        <p:spPr>
          <a:xfrm>
            <a:off x="1001855" y="3582567"/>
            <a:ext cx="1110754" cy="871749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სოფლის მეურნეობა, მთავარი დამსაქმებელია, მაგრამ ახალგაზრდებისათვის არასასურველი.</a:t>
            </a:r>
            <a:endParaRPr/>
          </a:p>
        </p:txBody>
      </p:sp>
      <p:sp>
        <p:nvSpPr>
          <p:cNvPr id="791" name="Google Shape;791;p11"/>
          <p:cNvSpPr txBox="1"/>
          <p:nvPr/>
        </p:nvSpPr>
        <p:spPr>
          <a:xfrm>
            <a:off x="2586447" y="1764112"/>
            <a:ext cx="1412835" cy="1703663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უნარების შეუსაბამობა [დამსაქმებლების 34% ვერ პოულობს სასურველი უნარების მქონე კანდიდატს  USAID, IOM, 2011; დამსაქმებლები აწყდებიან სიძნელეებს უნარებთან დაკავშირებით,</a:t>
            </a: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Save The Children, 2019; 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პროფესიული სასწავლებლების კურსდამთავრებულთა 35% არ მუშაობს თავისი პროფესიით, განათლების სამინისტრო,</a:t>
            </a: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2018;] </a:t>
            </a:r>
            <a:endParaRPr b="0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2" name="Google Shape;792;p11"/>
          <p:cNvSpPr txBox="1"/>
          <p:nvPr/>
        </p:nvSpPr>
        <p:spPr>
          <a:xfrm>
            <a:off x="1001855" y="4510078"/>
            <a:ext cx="1126427" cy="99028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ახალგაზრდებისათვის თანამედროვე ინდუსტრიის დარგებში მაღალპროდუქტიული დასაქმებითი შესაძლებლობების სიმცირე</a:t>
            </a:r>
            <a:endParaRPr/>
          </a:p>
        </p:txBody>
      </p:sp>
      <p:sp>
        <p:nvSpPr>
          <p:cNvPr id="793" name="Google Shape;793;p11"/>
          <p:cNvSpPr txBox="1"/>
          <p:nvPr/>
        </p:nvSpPr>
        <p:spPr>
          <a:xfrm rot="-5400000">
            <a:off x="146660" y="443670"/>
            <a:ext cx="734570" cy="256237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შედეგები</a:t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4" name="Google Shape;794;p11"/>
          <p:cNvSpPr txBox="1"/>
          <p:nvPr/>
        </p:nvSpPr>
        <p:spPr>
          <a:xfrm rot="-5400000">
            <a:off x="-174906" y="2241516"/>
            <a:ext cx="1354527" cy="256236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პირველადი ფაქტორები</a:t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5" name="Google Shape;795;p11"/>
          <p:cNvSpPr txBox="1"/>
          <p:nvPr/>
        </p:nvSpPr>
        <p:spPr>
          <a:xfrm rot="-5400000">
            <a:off x="-1036826" y="4885799"/>
            <a:ext cx="3037630" cy="28412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მეორეული ფაქტორები</a:t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796" name="Google Shape;796;p11"/>
          <p:cNvCxnSpPr>
            <a:stCxn id="792" idx="1"/>
            <a:endCxn id="789" idx="1"/>
          </p:cNvCxnSpPr>
          <p:nvPr/>
        </p:nvCxnSpPr>
        <p:spPr>
          <a:xfrm rot="10800000">
            <a:off x="926255" y="2645119"/>
            <a:ext cx="75600" cy="2360100"/>
          </a:xfrm>
          <a:prstGeom prst="bentConnector3">
            <a:avLst>
              <a:gd fmla="val 402407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97" name="Google Shape;797;p11"/>
          <p:cNvCxnSpPr>
            <a:stCxn id="790" idx="0"/>
            <a:endCxn id="789" idx="2"/>
          </p:cNvCxnSpPr>
          <p:nvPr/>
        </p:nvCxnSpPr>
        <p:spPr>
          <a:xfrm rot="-5400000">
            <a:off x="1549132" y="3486867"/>
            <a:ext cx="103800" cy="87600"/>
          </a:xfrm>
          <a:prstGeom prst="bentConnector3">
            <a:avLst>
              <a:gd fmla="val 50029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798" name="Google Shape;798;p11"/>
          <p:cNvSpPr txBox="1"/>
          <p:nvPr/>
        </p:nvSpPr>
        <p:spPr>
          <a:xfrm>
            <a:off x="2273383" y="3592972"/>
            <a:ext cx="1719119" cy="394258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ზოგადი და უმაღლესი განათლების დაბალი დონე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9" name="Google Shape;799;p11"/>
          <p:cNvSpPr txBox="1"/>
          <p:nvPr/>
        </p:nvSpPr>
        <p:spPr>
          <a:xfrm>
            <a:off x="2257449" y="4046092"/>
            <a:ext cx="1719119" cy="557664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პროფესიული განათლების დაბალი დონე და მისი ცუდი რეპუტაცია ახალგაზრდებსა და მათ მშობლებში</a:t>
            </a:r>
            <a:endParaRPr/>
          </a:p>
        </p:txBody>
      </p:sp>
      <p:cxnSp>
        <p:nvCxnSpPr>
          <p:cNvPr id="800" name="Google Shape;800;p11"/>
          <p:cNvCxnSpPr>
            <a:stCxn id="799" idx="3"/>
            <a:endCxn id="791" idx="3"/>
          </p:cNvCxnSpPr>
          <p:nvPr/>
        </p:nvCxnSpPr>
        <p:spPr>
          <a:xfrm flipH="1" rot="10800000">
            <a:off x="3976568" y="2615824"/>
            <a:ext cx="22800" cy="1709100"/>
          </a:xfrm>
          <a:prstGeom prst="bentConnector3">
            <a:avLst>
              <a:gd fmla="val 1102255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01" name="Google Shape;801;p11"/>
          <p:cNvCxnSpPr>
            <a:stCxn id="798" idx="3"/>
            <a:endCxn id="791" idx="3"/>
          </p:cNvCxnSpPr>
          <p:nvPr/>
        </p:nvCxnSpPr>
        <p:spPr>
          <a:xfrm flipH="1" rot="10800000">
            <a:off x="3992502" y="2615901"/>
            <a:ext cx="6900" cy="1174200"/>
          </a:xfrm>
          <a:prstGeom prst="bentConnector3">
            <a:avLst>
              <a:gd fmla="val 3411304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02" name="Google Shape;802;p11"/>
          <p:cNvSpPr txBox="1"/>
          <p:nvPr/>
        </p:nvSpPr>
        <p:spPr>
          <a:xfrm>
            <a:off x="9755066" y="1464382"/>
            <a:ext cx="1202482" cy="5016692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გამჭოლი</a:t>
            </a:r>
            <a:r>
              <a:rPr b="1" i="0" lang="ka-GE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ძირითადი პრობლემა 4: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შესაძლებლობების სხვაობა უმცირესობათა ჯგუფებს შორის (ქალები, იძულებით გადაადგილებული პირები, ქალაქსა და სოფელს შორის)   </a:t>
            </a:r>
            <a:endParaRPr/>
          </a:p>
        </p:txBody>
      </p:sp>
      <p:sp>
        <p:nvSpPr>
          <p:cNvPr id="803" name="Google Shape;803;p11"/>
          <p:cNvSpPr txBox="1"/>
          <p:nvPr/>
        </p:nvSpPr>
        <p:spPr>
          <a:xfrm>
            <a:off x="2259343" y="4648760"/>
            <a:ext cx="1693957" cy="599178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შრომის ბაზრის საინფორმაციო სისტემის,  სამუშაო ადგილების პროგნოზირების სისტემისა და კარიერული დაგეგმვის სერვისების დაბალი ხარისხი 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4" name="Google Shape;804;p11"/>
          <p:cNvSpPr txBox="1"/>
          <p:nvPr/>
        </p:nvSpPr>
        <p:spPr>
          <a:xfrm>
            <a:off x="2243809" y="5298689"/>
            <a:ext cx="1709491" cy="393615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სუსტი შრომის ბაზრის აქტიური პოლიტიკა</a:t>
            </a:r>
            <a:endParaRPr/>
          </a:p>
        </p:txBody>
      </p:sp>
      <p:cxnSp>
        <p:nvCxnSpPr>
          <p:cNvPr id="805" name="Google Shape;805;p11"/>
          <p:cNvCxnSpPr>
            <a:stCxn id="804" idx="3"/>
            <a:endCxn id="791" idx="3"/>
          </p:cNvCxnSpPr>
          <p:nvPr/>
        </p:nvCxnSpPr>
        <p:spPr>
          <a:xfrm flipH="1" rot="10800000">
            <a:off x="3953300" y="2615797"/>
            <a:ext cx="45900" cy="2879700"/>
          </a:xfrm>
          <a:prstGeom prst="bentConnector3">
            <a:avLst>
              <a:gd fmla="val 598218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06" name="Google Shape;806;p11"/>
          <p:cNvSpPr txBox="1"/>
          <p:nvPr/>
        </p:nvSpPr>
        <p:spPr>
          <a:xfrm>
            <a:off x="3292863" y="1096812"/>
            <a:ext cx="2531436" cy="385786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1111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ძირითადი პრობლემა 2: 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NEET-ების მაღალი დონე, დაბალი ჩართულობა სამუშაო ძალაში და დასაქმების დაბალი მაჩვენებელი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7" name="Google Shape;807;p11"/>
          <p:cNvSpPr/>
          <p:nvPr/>
        </p:nvSpPr>
        <p:spPr>
          <a:xfrm rot="-5400000">
            <a:off x="5663359" y="-193644"/>
            <a:ext cx="107483" cy="3481064"/>
          </a:xfrm>
          <a:prstGeom prst="rightBrace">
            <a:avLst>
              <a:gd fmla="val 8333" name="adj1"/>
              <a:gd fmla="val 50273" name="adj2"/>
            </a:avLst>
          </a:prstGeom>
          <a:noFill/>
          <a:ln cap="flat" cmpd="sng" w="12700">
            <a:solidFill>
              <a:srgbClr val="1F38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8" name="Google Shape;808;p11"/>
          <p:cNvSpPr txBox="1"/>
          <p:nvPr/>
        </p:nvSpPr>
        <p:spPr>
          <a:xfrm>
            <a:off x="4422053" y="1847289"/>
            <a:ext cx="1412835" cy="1706224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სოციალური, საზოგადოებრივი და სხვა შემაფერხებელი ფაქტორების ერთობლიობა. [NEET-ების პრობლემის გამომწვევი სხვადასხვა ფაქტორები, GFSIS, 2019]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9" name="Google Shape;809;p11"/>
          <p:cNvSpPr txBox="1"/>
          <p:nvPr/>
        </p:nvSpPr>
        <p:spPr>
          <a:xfrm>
            <a:off x="4324727" y="4031744"/>
            <a:ext cx="1528206" cy="486766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ქალების წინაშე არსებული სოციალური და </a:t>
            </a:r>
            <a:r>
              <a:rPr b="0" i="0" lang="ka-GE" sz="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საზოგადოებრივი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დაბრკოლებები, დიდი დატვირთვები ოჯახში</a:t>
            </a:r>
            <a:endParaRPr b="0" i="0" sz="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0" name="Google Shape;810;p11"/>
          <p:cNvSpPr txBox="1"/>
          <p:nvPr/>
        </p:nvSpPr>
        <p:spPr>
          <a:xfrm>
            <a:off x="5953090" y="1158931"/>
            <a:ext cx="2881354" cy="334214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ძირითადი პრობლემა 3: 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 სამუშაოზე აყვანის და დასაქმების შეუსაბამო პრაქტიკა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1" name="Google Shape;811;p11"/>
          <p:cNvSpPr/>
          <p:nvPr/>
        </p:nvSpPr>
        <p:spPr>
          <a:xfrm rot="-5400000">
            <a:off x="8584232" y="520642"/>
            <a:ext cx="175344" cy="2166323"/>
          </a:xfrm>
          <a:prstGeom prst="rightBrace">
            <a:avLst>
              <a:gd fmla="val 8333" name="adj1"/>
              <a:gd fmla="val 50273" name="adj2"/>
            </a:avLst>
          </a:prstGeom>
          <a:noFill/>
          <a:ln cap="flat" cmpd="sng" w="12700">
            <a:solidFill>
              <a:srgbClr val="1F38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12" name="Google Shape;812;p11"/>
          <p:cNvCxnSpPr>
            <a:stCxn id="790" idx="1"/>
            <a:endCxn id="802" idx="2"/>
          </p:cNvCxnSpPr>
          <p:nvPr/>
        </p:nvCxnSpPr>
        <p:spPr>
          <a:xfrm>
            <a:off x="1001855" y="4018442"/>
            <a:ext cx="9354600" cy="2462700"/>
          </a:xfrm>
          <a:prstGeom prst="bentConnector4">
            <a:avLst>
              <a:gd fmla="val -2444" name="adj1"/>
              <a:gd fmla="val 109280" name="adj2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13" name="Google Shape;813;p11"/>
          <p:cNvCxnSpPr>
            <a:stCxn id="809" idx="3"/>
            <a:endCxn id="808" idx="3"/>
          </p:cNvCxnSpPr>
          <p:nvPr/>
        </p:nvCxnSpPr>
        <p:spPr>
          <a:xfrm rot="10800000">
            <a:off x="5834933" y="2700427"/>
            <a:ext cx="18000" cy="1574700"/>
          </a:xfrm>
          <a:prstGeom prst="bentConnector3">
            <a:avLst>
              <a:gd fmla="val -1270000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14" name="Google Shape;814;p11"/>
          <p:cNvSpPr txBox="1"/>
          <p:nvPr/>
        </p:nvSpPr>
        <p:spPr>
          <a:xfrm>
            <a:off x="4339470" y="4573649"/>
            <a:ext cx="1506005" cy="588009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ხანგრძლივი უმუშევრობა, რასაც მივყავართ იმედგაცრუებამდე და სამსახურის ხელახლ  დაკარგვის შიშებამდე</a:t>
            </a:r>
            <a:endParaRPr/>
          </a:p>
        </p:txBody>
      </p:sp>
      <p:cxnSp>
        <p:nvCxnSpPr>
          <p:cNvPr id="815" name="Google Shape;815;p11"/>
          <p:cNvCxnSpPr>
            <a:stCxn id="814" idx="3"/>
            <a:endCxn id="808" idx="3"/>
          </p:cNvCxnSpPr>
          <p:nvPr/>
        </p:nvCxnSpPr>
        <p:spPr>
          <a:xfrm rot="10800000">
            <a:off x="5834975" y="2700453"/>
            <a:ext cx="10500" cy="2167200"/>
          </a:xfrm>
          <a:prstGeom prst="bentConnector3">
            <a:avLst>
              <a:gd fmla="val -2177143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16" name="Google Shape;816;p11"/>
          <p:cNvSpPr txBox="1"/>
          <p:nvPr/>
        </p:nvSpPr>
        <p:spPr>
          <a:xfrm>
            <a:off x="8804433" y="4118437"/>
            <a:ext cx="894700" cy="667611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ცუდად განვითარებული სამუშაოს საძიებელი ვებგვერდები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7" name="Google Shape;817;p11"/>
          <p:cNvSpPr txBox="1"/>
          <p:nvPr/>
        </p:nvSpPr>
        <p:spPr>
          <a:xfrm>
            <a:off x="7588742" y="1791743"/>
            <a:ext cx="1125294" cy="1892484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ახალგაზრდები მუშაობენ არასტანდარტულ პირობებში, კარგი ხარისხის სამუშაო ადგილების ნაკლებობის გამო [დაკავშირებულია პირველად გამომწვევ ფაქტორ #1; არაპირდაპირი მტკიცებულებები ახალგაზრდებთან სტრუქტურული დიალოგის საველე ვიზიტის ანგარიში, </a:t>
            </a:r>
            <a:r>
              <a:rPr b="0" i="0" lang="ka-GE" sz="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2020]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8" name="Google Shape;818;p11"/>
          <p:cNvSpPr txBox="1"/>
          <p:nvPr/>
        </p:nvSpPr>
        <p:spPr>
          <a:xfrm>
            <a:off x="6138872" y="1813871"/>
            <a:ext cx="1286767" cy="1728053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ახალგაზრდების პესიმიზმი და ინიციატივის ნაკლებობა [ახალგაზრდების მხოლოდ 10.9% არის ჩართული ახალგაზრდებთან დაკავშირებით გადაწყვეტილების მიღების პროცესში., UNICEF, 2013; ახალგაზრდების 9% არის ჩაბმული არაფორმალურ განათლებაში, Friedrich Ebert Foundation, 2016].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19" name="Google Shape;819;p11"/>
          <p:cNvCxnSpPr>
            <a:stCxn id="818" idx="0"/>
            <a:endCxn id="808" idx="3"/>
          </p:cNvCxnSpPr>
          <p:nvPr/>
        </p:nvCxnSpPr>
        <p:spPr>
          <a:xfrm rot="5400000">
            <a:off x="5865305" y="1783421"/>
            <a:ext cx="886500" cy="947400"/>
          </a:xfrm>
          <a:prstGeom prst="bentConnector4">
            <a:avLst>
              <a:gd fmla="val -9712" name="adj1"/>
              <a:gd fmla="val 83953" name="adj2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20" name="Google Shape;820;p11"/>
          <p:cNvSpPr txBox="1"/>
          <p:nvPr/>
        </p:nvSpPr>
        <p:spPr>
          <a:xfrm>
            <a:off x="8834442" y="1791743"/>
            <a:ext cx="979411" cy="1806703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ცუდად განვითარებული სამუშაოს საძიებელი ინფრასტრუქტურა [სამუშაოს საძიებელი ვებგვერდების გავლენა ინფორმაციული ასიმეტრიის შემცირებაზე საჭიროებს კვლევას, The WB, 2013] 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21" name="Google Shape;821;p11"/>
          <p:cNvCxnSpPr>
            <a:stCxn id="816" idx="1"/>
            <a:endCxn id="820" idx="2"/>
          </p:cNvCxnSpPr>
          <p:nvPr/>
        </p:nvCxnSpPr>
        <p:spPr>
          <a:xfrm flipH="1" rot="10800000">
            <a:off x="8804433" y="3598443"/>
            <a:ext cx="519600" cy="853800"/>
          </a:xfrm>
          <a:prstGeom prst="bentConnector4">
            <a:avLst>
              <a:gd fmla="val -43996" name="adj1"/>
              <a:gd fmla="val 69548" name="adj2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22" name="Google Shape;822;p11"/>
          <p:cNvSpPr txBox="1"/>
          <p:nvPr/>
        </p:nvSpPr>
        <p:spPr>
          <a:xfrm>
            <a:off x="4332844" y="3598447"/>
            <a:ext cx="1491455" cy="38580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სკოლიდან სამუშაოზე გადასვლის სუსტი სისტემა</a:t>
            </a:r>
            <a:endParaRPr b="0" i="0" sz="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23" name="Google Shape;823;p11"/>
          <p:cNvCxnSpPr>
            <a:stCxn id="822" idx="3"/>
            <a:endCxn id="808" idx="3"/>
          </p:cNvCxnSpPr>
          <p:nvPr/>
        </p:nvCxnSpPr>
        <p:spPr>
          <a:xfrm flipH="1" rot="10800000">
            <a:off x="5824299" y="2700548"/>
            <a:ext cx="10500" cy="1090800"/>
          </a:xfrm>
          <a:prstGeom prst="bentConnector3">
            <a:avLst>
              <a:gd fmla="val 2277990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24" name="Google Shape;824;p11"/>
          <p:cNvSpPr txBox="1"/>
          <p:nvPr/>
        </p:nvSpPr>
        <p:spPr>
          <a:xfrm>
            <a:off x="4333839" y="5703751"/>
            <a:ext cx="1510071" cy="249759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ჯანმრთელობის პრობლემები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25" name="Google Shape;825;p11"/>
          <p:cNvCxnSpPr>
            <a:stCxn id="824" idx="3"/>
            <a:endCxn id="808" idx="3"/>
          </p:cNvCxnSpPr>
          <p:nvPr/>
        </p:nvCxnSpPr>
        <p:spPr>
          <a:xfrm rot="10800000">
            <a:off x="5834910" y="2700531"/>
            <a:ext cx="9000" cy="3128100"/>
          </a:xfrm>
          <a:prstGeom prst="bentConnector3">
            <a:avLst>
              <a:gd fmla="val -2540000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26" name="Google Shape;826;p11"/>
          <p:cNvCxnSpPr>
            <a:stCxn id="791" idx="0"/>
            <a:endCxn id="808" idx="0"/>
          </p:cNvCxnSpPr>
          <p:nvPr/>
        </p:nvCxnSpPr>
        <p:spPr>
          <a:xfrm flipH="1" rot="-5400000">
            <a:off x="4169165" y="887812"/>
            <a:ext cx="83100" cy="1835700"/>
          </a:xfrm>
          <a:prstGeom prst="bentConnector3">
            <a:avLst>
              <a:gd fmla="val -275091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27" name="Google Shape;827;p11"/>
          <p:cNvSpPr txBox="1"/>
          <p:nvPr/>
        </p:nvSpPr>
        <p:spPr>
          <a:xfrm>
            <a:off x="4329718" y="5254461"/>
            <a:ext cx="1523215" cy="390385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ალტერნატიული პროგრამებისა და ახალგაზრდული მუშაკის ინსტიტუტის არარსებობა</a:t>
            </a:r>
            <a:endParaRPr b="0" i="0" sz="6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28" name="Google Shape;828;p11"/>
          <p:cNvCxnSpPr>
            <a:stCxn id="827" idx="3"/>
            <a:endCxn id="808" idx="3"/>
          </p:cNvCxnSpPr>
          <p:nvPr/>
        </p:nvCxnSpPr>
        <p:spPr>
          <a:xfrm rot="10800000">
            <a:off x="5834933" y="2700453"/>
            <a:ext cx="18000" cy="2749200"/>
          </a:xfrm>
          <a:prstGeom prst="bentConnector3">
            <a:avLst>
              <a:gd fmla="val -1270000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29" name="Google Shape;829;p11"/>
          <p:cNvSpPr txBox="1"/>
          <p:nvPr/>
        </p:nvSpPr>
        <p:spPr>
          <a:xfrm>
            <a:off x="806873" y="6035235"/>
            <a:ext cx="8892258" cy="39466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გამჭოლი საკითხები: </a:t>
            </a: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 დასაქმების და თვითდასაქმების ხელშემწყობი ეკოსისტემის არარსებობა, ახალგაზრდული საკითხების მეინსტრიმინგისა (განსაკუთრებით კონკრეტული მოწყვლადი ჯგუფების) და მათი ეკონომიკურ ცხოვრებასა და  სამუშაო ძალაში ჩასართავი შესაბამისი მიზნობრივი მხარდაჭერის არარსებობა</a:t>
            </a:r>
            <a:endParaRPr b="0" i="0" sz="9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30" name="Google Shape;830;p11"/>
          <p:cNvCxnSpPr>
            <a:stCxn id="789" idx="0"/>
            <a:endCxn id="817" idx="0"/>
          </p:cNvCxnSpPr>
          <p:nvPr/>
        </p:nvCxnSpPr>
        <p:spPr>
          <a:xfrm rot="-5400000">
            <a:off x="4888259" y="-1451803"/>
            <a:ext cx="19800" cy="6506700"/>
          </a:xfrm>
          <a:prstGeom prst="bentConnector3">
            <a:avLst>
              <a:gd fmla="val 1254061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31" name="Google Shape;831;p11"/>
          <p:cNvSpPr txBox="1"/>
          <p:nvPr/>
        </p:nvSpPr>
        <p:spPr>
          <a:xfrm>
            <a:off x="2707750" y="253218"/>
            <a:ext cx="2050185" cy="657726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 ეკონომიკური მონაწილეობის დაბალი დონე, რაც ხელს უშლის ახალგაზრდების ეკონომიკურ გაძლიერებასა და პოტენციალის რეალიზებას</a:t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2" name="Google Shape;832;p11"/>
          <p:cNvSpPr/>
          <p:nvPr/>
        </p:nvSpPr>
        <p:spPr>
          <a:xfrm rot="-5400000">
            <a:off x="4496530" y="-197473"/>
            <a:ext cx="152737" cy="2560071"/>
          </a:xfrm>
          <a:prstGeom prst="rightBrace">
            <a:avLst>
              <a:gd fmla="val 8333" name="adj1"/>
              <a:gd fmla="val 50394" name="adj2"/>
            </a:avLst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3" name="Google Shape;833;p11"/>
          <p:cNvSpPr txBox="1"/>
          <p:nvPr/>
        </p:nvSpPr>
        <p:spPr>
          <a:xfrm>
            <a:off x="4840648" y="302415"/>
            <a:ext cx="2881354" cy="631984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დასაქმების არასათანადო სტანდარტებს მივყავართ ახალგაზრდების იმედგაცრუებამდე, რაც იწვევს მათ პასიურობას, ხოლო საბოლოო ჯამში კი, ეკონომიკური გაძლიერებისა და პოტენციალის რეალიზების შეზღუდვას.</a:t>
            </a:r>
            <a:endParaRPr b="0" i="0" sz="11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4" name="Google Shape;834;p11"/>
          <p:cNvSpPr/>
          <p:nvPr/>
        </p:nvSpPr>
        <p:spPr>
          <a:xfrm rot="-5400000">
            <a:off x="7334270" y="-370007"/>
            <a:ext cx="118994" cy="2881353"/>
          </a:xfrm>
          <a:prstGeom prst="rightBrace">
            <a:avLst>
              <a:gd fmla="val 8333" name="adj1"/>
              <a:gd fmla="val 50394" name="adj2"/>
            </a:avLst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5" name="Google Shape;835;p11"/>
          <p:cNvSpPr txBox="1"/>
          <p:nvPr/>
        </p:nvSpPr>
        <p:spPr>
          <a:xfrm>
            <a:off x="7798868" y="292100"/>
            <a:ext cx="2881354" cy="660691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 დასაქმების კუთხით არსებული შესაძლებლობების უთანასწორობას საბოლოო ჯამში მივყავართ სხვადასხვა მოწყვლადი ჯგუფების არათანაბარი ეკონომიკური გაძლიერებისა და პოტენციალის რეალიზებისკენ</a:t>
            </a:r>
            <a:endParaRPr b="0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6" name="Google Shape;836;p11"/>
          <p:cNvSpPr/>
          <p:nvPr/>
        </p:nvSpPr>
        <p:spPr>
          <a:xfrm rot="-5400000">
            <a:off x="10149059" y="774453"/>
            <a:ext cx="428469" cy="858064"/>
          </a:xfrm>
          <a:prstGeom prst="rightBrace">
            <a:avLst>
              <a:gd fmla="val 8333" name="adj1"/>
              <a:gd fmla="val 47164" name="adj2"/>
            </a:avLst>
          </a:pr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9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12"/>
          <p:cNvSpPr txBox="1"/>
          <p:nvPr/>
        </p:nvSpPr>
        <p:spPr>
          <a:xfrm>
            <a:off x="889528" y="307313"/>
            <a:ext cx="8388675" cy="365428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900" u="sng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ახალგაზრდების ეკონომიკური მონაწილეობის დაბალი დონე,</a:t>
            </a:r>
            <a:r>
              <a:rPr b="0" i="0" lang="ka-GE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რაც ხელს უშლის მათ ეკონომიკურ გაძლიერებასა და პოტენციალის რეალიზებას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2" name="Google Shape;842;p12"/>
          <p:cNvSpPr txBox="1"/>
          <p:nvPr/>
        </p:nvSpPr>
        <p:spPr>
          <a:xfrm>
            <a:off x="3211080" y="849611"/>
            <a:ext cx="4378545" cy="211117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ძირითადი პრობლემა: </a:t>
            </a:r>
            <a:r>
              <a:rPr b="0" i="0" lang="ka-GE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ახალგაზრდებში მეწარმეობის დაბალი მაჩვენებელი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3" name="Google Shape;843;p12"/>
          <p:cNvSpPr/>
          <p:nvPr/>
        </p:nvSpPr>
        <p:spPr>
          <a:xfrm rot="-5400000">
            <a:off x="5303595" y="-1470276"/>
            <a:ext cx="211116" cy="4497152"/>
          </a:xfrm>
          <a:prstGeom prst="rightBrace">
            <a:avLst>
              <a:gd fmla="val 8333" name="adj1"/>
              <a:gd fmla="val 50273" name="adj2"/>
            </a:avLst>
          </a:prstGeom>
          <a:noFill/>
          <a:ln cap="flat" cmpd="sng" w="12700">
            <a:solidFill>
              <a:srgbClr val="1F38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12"/>
          <p:cNvSpPr/>
          <p:nvPr/>
        </p:nvSpPr>
        <p:spPr>
          <a:xfrm rot="-5400000">
            <a:off x="4791462" y="-2849278"/>
            <a:ext cx="198401" cy="8002268"/>
          </a:xfrm>
          <a:prstGeom prst="rightBrace">
            <a:avLst>
              <a:gd fmla="val 8333" name="adj1"/>
              <a:gd fmla="val 50273" name="adj2"/>
            </a:avLst>
          </a:prstGeom>
          <a:noFill/>
          <a:ln cap="flat" cmpd="sng" w="12700">
            <a:solidFill>
              <a:srgbClr val="1F38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5" name="Google Shape;845;p12"/>
          <p:cNvSpPr txBox="1"/>
          <p:nvPr/>
        </p:nvSpPr>
        <p:spPr>
          <a:xfrm>
            <a:off x="957893" y="1263076"/>
            <a:ext cx="1321435" cy="1529969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საწარმოთა წარუმატებლობის მაღალი მაჩვენებელი [საწარმოთა წარუმატებლობის დონე საქართველოში არის 70%, მაშინ როცა აღმოსავლეთ ევროპის ქვეყნებში ეს მაჩვენებელი 90%-ზე მაღალია. მსოფლიო ბანკი, 2016]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6" name="Google Shape;846;p12"/>
          <p:cNvSpPr txBox="1"/>
          <p:nvPr/>
        </p:nvSpPr>
        <p:spPr>
          <a:xfrm>
            <a:off x="921744" y="3121031"/>
            <a:ext cx="1841455" cy="469316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მეწარმეობა, როგორც იძულებითი არჩევანი, ვიდრე კარიერული გადაწყვეტილება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7" name="Google Shape;847;p12"/>
          <p:cNvSpPr txBox="1"/>
          <p:nvPr/>
        </p:nvSpPr>
        <p:spPr>
          <a:xfrm>
            <a:off x="935129" y="3700475"/>
            <a:ext cx="1910526" cy="394851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სამეწარმეო უნარ-ჩვევების ნაკლებობა</a:t>
            </a:r>
            <a:endParaRPr b="0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8" name="Google Shape;848;p12"/>
          <p:cNvSpPr txBox="1"/>
          <p:nvPr/>
        </p:nvSpPr>
        <p:spPr>
          <a:xfrm>
            <a:off x="2406021" y="1242655"/>
            <a:ext cx="1675071" cy="1587406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ახალგაზრდებისათვის რესურსებზე შეზღუდული ხელმისაწვდომობა და სამეწარმეო პროგრამებზე დაბალი ინფორმირებულობა [არაპირდაპირი მტკიცებულება დაფუძნებული ახალგაზრდებთან სტრუქტურულ დიალოგის საველე კვლევით ანგარიშზე, 2020; პროგრამა ,,ახალგაზრდა მეწარმე’’ სმენია მხოლოდ ახალგაზრდების 14%-ს, Save The Children, 2019]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9" name="Google Shape;849;p12"/>
          <p:cNvSpPr txBox="1"/>
          <p:nvPr/>
        </p:nvSpPr>
        <p:spPr>
          <a:xfrm>
            <a:off x="5233470" y="1264676"/>
            <a:ext cx="1460389" cy="1565385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დაქირავებით დასაქმებისთვის (უმეტესწილად საჯარო სექტორში) უპირატესობის მინიჭება და მეწარმეობის დაბალი კულტურა (48%-მა უპირატესობა მიანიჭა საჯარო სამსახურს, მსოფლიო ბანკი, 2016)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0" name="Google Shape;850;p12"/>
          <p:cNvSpPr txBox="1"/>
          <p:nvPr/>
        </p:nvSpPr>
        <p:spPr>
          <a:xfrm>
            <a:off x="5180299" y="3067973"/>
            <a:ext cx="2221148" cy="48170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არასტაბილური სამეწარმეო გარემო ქვეყანაში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1" name="Google Shape;851;p12"/>
          <p:cNvSpPr txBox="1"/>
          <p:nvPr/>
        </p:nvSpPr>
        <p:spPr>
          <a:xfrm>
            <a:off x="935129" y="4710285"/>
            <a:ext cx="1883756" cy="51429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ფორმალური სამეწარმეო სწავლების არარსებობა განათლების ყველა დონეზე (ზოგადი საშუალო, პროფესიული, უმაღლესი)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2" name="Google Shape;852;p12"/>
          <p:cNvSpPr txBox="1"/>
          <p:nvPr/>
        </p:nvSpPr>
        <p:spPr>
          <a:xfrm>
            <a:off x="963410" y="4167455"/>
            <a:ext cx="1882245" cy="46931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არაფორმალური ტრენინგ პროგრამების ნაკლებად ორიენტირებულობა მეწარმეობის ფუნდამენტურ საკითხებზე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3" name="Google Shape;853;p12"/>
          <p:cNvSpPr txBox="1"/>
          <p:nvPr/>
        </p:nvSpPr>
        <p:spPr>
          <a:xfrm rot="-5400000">
            <a:off x="165141" y="477233"/>
            <a:ext cx="749935" cy="331742"/>
          </a:xfrm>
          <a:prstGeom prst="rect">
            <a:avLst/>
          </a:prstGeom>
          <a:solidFill>
            <a:srgbClr val="FBE4D4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შედეგები</a:t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4" name="Google Shape;854;p12"/>
          <p:cNvSpPr txBox="1"/>
          <p:nvPr/>
        </p:nvSpPr>
        <p:spPr>
          <a:xfrm rot="-5400000">
            <a:off x="47949" y="1434461"/>
            <a:ext cx="960163" cy="307582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პირველადი ფაქტორები</a:t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5" name="Google Shape;855;p12"/>
          <p:cNvSpPr txBox="1"/>
          <p:nvPr/>
        </p:nvSpPr>
        <p:spPr>
          <a:xfrm rot="-5400000">
            <a:off x="-1308944" y="3879141"/>
            <a:ext cx="3643969" cy="277605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მეორეული ფაქტორები</a:t>
            </a:r>
            <a:endParaRPr b="1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56" name="Google Shape;856;p12"/>
          <p:cNvCxnSpPr>
            <a:stCxn id="846" idx="0"/>
            <a:endCxn id="845" idx="2"/>
          </p:cNvCxnSpPr>
          <p:nvPr/>
        </p:nvCxnSpPr>
        <p:spPr>
          <a:xfrm flipH="1" rot="5400000">
            <a:off x="1566622" y="2845181"/>
            <a:ext cx="327900" cy="223800"/>
          </a:xfrm>
          <a:prstGeom prst="bentConnector3">
            <a:avLst>
              <a:gd fmla="val 50013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57" name="Google Shape;857;p12"/>
          <p:cNvCxnSpPr>
            <a:stCxn id="852" idx="1"/>
            <a:endCxn id="847" idx="1"/>
          </p:cNvCxnSpPr>
          <p:nvPr/>
        </p:nvCxnSpPr>
        <p:spPr>
          <a:xfrm rot="10800000">
            <a:off x="935210" y="3897814"/>
            <a:ext cx="28200" cy="504300"/>
          </a:xfrm>
          <a:prstGeom prst="bentConnector3">
            <a:avLst>
              <a:gd fmla="val 910922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58" name="Google Shape;858;p12"/>
          <p:cNvCxnSpPr>
            <a:stCxn id="851" idx="1"/>
            <a:endCxn id="847" idx="1"/>
          </p:cNvCxnSpPr>
          <p:nvPr/>
        </p:nvCxnSpPr>
        <p:spPr>
          <a:xfrm flipH="1" rot="10800000">
            <a:off x="935129" y="3897931"/>
            <a:ext cx="600" cy="1069500"/>
          </a:xfrm>
          <a:prstGeom prst="bentConnector3">
            <a:avLst>
              <a:gd fmla="val -35983333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59" name="Google Shape;859;p12"/>
          <p:cNvCxnSpPr>
            <a:stCxn id="847" idx="1"/>
            <a:endCxn id="845" idx="1"/>
          </p:cNvCxnSpPr>
          <p:nvPr/>
        </p:nvCxnSpPr>
        <p:spPr>
          <a:xfrm flipH="1" rot="10800000">
            <a:off x="935129" y="2028000"/>
            <a:ext cx="22800" cy="1869900"/>
          </a:xfrm>
          <a:prstGeom prst="bentConnector3">
            <a:avLst>
              <a:gd fmla="val -1002631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60" name="Google Shape;860;p12"/>
          <p:cNvSpPr txBox="1"/>
          <p:nvPr/>
        </p:nvSpPr>
        <p:spPr>
          <a:xfrm>
            <a:off x="3344784" y="2947154"/>
            <a:ext cx="1460390" cy="61224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ფინანსებზე წვდომა - საწყისი კაპიტალის ნაკლებობა და სტარტაპების დაფინანსების ალტერნატიული რესურსების სიმცირე</a:t>
            </a:r>
            <a:endParaRPr/>
          </a:p>
        </p:txBody>
      </p:sp>
      <p:sp>
        <p:nvSpPr>
          <p:cNvPr id="861" name="Google Shape;861;p12"/>
          <p:cNvSpPr txBox="1"/>
          <p:nvPr/>
        </p:nvSpPr>
        <p:spPr>
          <a:xfrm>
            <a:off x="3326649" y="3626048"/>
            <a:ext cx="1490910" cy="46931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სტარტაპებისა და სამეწარმეო პროგრამების სიმცირე</a:t>
            </a:r>
            <a:endParaRPr/>
          </a:p>
        </p:txBody>
      </p:sp>
      <p:cxnSp>
        <p:nvCxnSpPr>
          <p:cNvPr id="862" name="Google Shape;862;p12"/>
          <p:cNvCxnSpPr>
            <a:stCxn id="860" idx="1"/>
            <a:endCxn id="848" idx="2"/>
          </p:cNvCxnSpPr>
          <p:nvPr/>
        </p:nvCxnSpPr>
        <p:spPr>
          <a:xfrm rot="10800000">
            <a:off x="3243684" y="2829975"/>
            <a:ext cx="101100" cy="423300"/>
          </a:xfrm>
          <a:prstGeom prst="bentConnector2">
            <a:avLst/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63" name="Google Shape;863;p12"/>
          <p:cNvCxnSpPr>
            <a:stCxn id="850" idx="1"/>
            <a:endCxn id="849" idx="1"/>
          </p:cNvCxnSpPr>
          <p:nvPr/>
        </p:nvCxnSpPr>
        <p:spPr>
          <a:xfrm flipH="1" rot="10800000">
            <a:off x="5180299" y="2047324"/>
            <a:ext cx="53100" cy="1261500"/>
          </a:xfrm>
          <a:prstGeom prst="bentConnector3">
            <a:avLst>
              <a:gd fmla="val -430511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64" name="Google Shape;864;p12"/>
          <p:cNvSpPr txBox="1"/>
          <p:nvPr/>
        </p:nvSpPr>
        <p:spPr>
          <a:xfrm>
            <a:off x="5194495" y="3610922"/>
            <a:ext cx="2191652" cy="481701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ქვეყანაში სამეწარმეო გარემოსთან დაკავშირებული სხვა ზოგადი საკითხები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65" name="Google Shape;865;p12"/>
          <p:cNvCxnSpPr>
            <a:stCxn id="864" idx="1"/>
            <a:endCxn id="849" idx="1"/>
          </p:cNvCxnSpPr>
          <p:nvPr/>
        </p:nvCxnSpPr>
        <p:spPr>
          <a:xfrm flipH="1" rot="10800000">
            <a:off x="5194495" y="2047272"/>
            <a:ext cx="39000" cy="1804500"/>
          </a:xfrm>
          <a:prstGeom prst="bentConnector3">
            <a:avLst>
              <a:gd fmla="val -586157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66" name="Google Shape;866;p12"/>
          <p:cNvSpPr txBox="1"/>
          <p:nvPr/>
        </p:nvSpPr>
        <p:spPr>
          <a:xfrm>
            <a:off x="3338352" y="4180439"/>
            <a:ext cx="1467504" cy="50465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ახალგაზრდული საკითხების მეინსტრიმინგის ნაკლებობა არსებულ პროგრამებში</a:t>
            </a:r>
            <a:endParaRPr/>
          </a:p>
        </p:txBody>
      </p:sp>
      <p:sp>
        <p:nvSpPr>
          <p:cNvPr id="867" name="Google Shape;867;p12"/>
          <p:cNvSpPr txBox="1"/>
          <p:nvPr/>
        </p:nvSpPr>
        <p:spPr>
          <a:xfrm>
            <a:off x="7386146" y="1247555"/>
            <a:ext cx="1505651" cy="1565386"/>
          </a:xfrm>
          <a:prstGeom prst="rect">
            <a:avLst/>
          </a:prstGeom>
          <a:solidFill>
            <a:srgbClr val="8DA9DB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სოციალური მეწარმეობის სუსტი მხარდაჭერა (საქართველოს სტრატეგიული კვლევებისა და განვითარების ცენტრი)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8" name="Google Shape;868;p12"/>
          <p:cNvSpPr txBox="1"/>
          <p:nvPr/>
        </p:nvSpPr>
        <p:spPr>
          <a:xfrm>
            <a:off x="7548044" y="4136119"/>
            <a:ext cx="1450639" cy="531706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სოციალურ მეწარმეობასთან დაკავშირებით სამართლებრივი ბაზის არარსებობა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9" name="Google Shape;869;p12"/>
          <p:cNvSpPr txBox="1"/>
          <p:nvPr/>
        </p:nvSpPr>
        <p:spPr>
          <a:xfrm>
            <a:off x="7539209" y="4743333"/>
            <a:ext cx="1450639" cy="53170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სოციალური მეწარმეობის შესახებ ცნობიერების დაბალი დონე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70" name="Google Shape;870;p12"/>
          <p:cNvCxnSpPr>
            <a:stCxn id="868" idx="3"/>
            <a:endCxn id="867" idx="3"/>
          </p:cNvCxnSpPr>
          <p:nvPr/>
        </p:nvCxnSpPr>
        <p:spPr>
          <a:xfrm rot="10800000">
            <a:off x="8891883" y="2030172"/>
            <a:ext cx="106800" cy="2371800"/>
          </a:xfrm>
          <a:prstGeom prst="bentConnector3">
            <a:avLst>
              <a:gd fmla="val -214045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71" name="Google Shape;871;p12"/>
          <p:cNvCxnSpPr>
            <a:stCxn id="869" idx="3"/>
            <a:endCxn id="867" idx="3"/>
          </p:cNvCxnSpPr>
          <p:nvPr/>
        </p:nvCxnSpPr>
        <p:spPr>
          <a:xfrm rot="10800000">
            <a:off x="8891748" y="2030186"/>
            <a:ext cx="98100" cy="2979000"/>
          </a:xfrm>
          <a:prstGeom prst="bentConnector3">
            <a:avLst>
              <a:gd fmla="val -233028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72" name="Google Shape;872;p12"/>
          <p:cNvSpPr txBox="1"/>
          <p:nvPr/>
        </p:nvSpPr>
        <p:spPr>
          <a:xfrm>
            <a:off x="5172320" y="4810118"/>
            <a:ext cx="2229127" cy="464922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სამეწარმეო ღონისძიებებისა და საჯარო აქტივობების ნაკლებობა, როგორიცაა ფესტივალები, სატელევიზიო პროგრამები და ა.შ.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73" name="Google Shape;873;p12"/>
          <p:cNvCxnSpPr>
            <a:stCxn id="872" idx="1"/>
            <a:endCxn id="849" idx="1"/>
          </p:cNvCxnSpPr>
          <p:nvPr/>
        </p:nvCxnSpPr>
        <p:spPr>
          <a:xfrm flipH="1" rot="10800000">
            <a:off x="5172320" y="2047379"/>
            <a:ext cx="61200" cy="2995200"/>
          </a:xfrm>
          <a:prstGeom prst="bentConnector3">
            <a:avLst>
              <a:gd fmla="val -373530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74" name="Google Shape;874;p12"/>
          <p:cNvSpPr txBox="1"/>
          <p:nvPr/>
        </p:nvSpPr>
        <p:spPr>
          <a:xfrm>
            <a:off x="750598" y="5345483"/>
            <a:ext cx="8388675" cy="198401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გამჭოლი საკითხები: </a:t>
            </a: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ახალგაზრდული მეწარმეობის ეკოსისტემის ერთიანი ხედვის არარსებობა</a:t>
            </a:r>
            <a:endParaRPr/>
          </a:p>
        </p:txBody>
      </p:sp>
      <p:sp>
        <p:nvSpPr>
          <p:cNvPr id="875" name="Google Shape;875;p12"/>
          <p:cNvSpPr txBox="1"/>
          <p:nvPr/>
        </p:nvSpPr>
        <p:spPr>
          <a:xfrm>
            <a:off x="5206883" y="4206850"/>
            <a:ext cx="2179263" cy="504650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საბჭოური წარსულიდან გადმოყოლილი ფსიქოლოგიური ტენდენციები, სტაბილურობისთვის უპირატესობის მინიჭება და სარისკო </a:t>
            </a:r>
            <a:r>
              <a:rPr b="0" i="0" lang="ka-GE" sz="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გადაწყვეტილებისაგან</a:t>
            </a: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თავის არიდება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876" name="Google Shape;876;p12"/>
          <p:cNvCxnSpPr>
            <a:stCxn id="875" idx="1"/>
            <a:endCxn id="849" idx="1"/>
          </p:cNvCxnSpPr>
          <p:nvPr/>
        </p:nvCxnSpPr>
        <p:spPr>
          <a:xfrm flipH="1" rot="10800000">
            <a:off x="5206883" y="2047475"/>
            <a:ext cx="26700" cy="2411700"/>
          </a:xfrm>
          <a:prstGeom prst="bentConnector3">
            <a:avLst>
              <a:gd fmla="val -856184" name="adj1"/>
            </a:avLst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77" name="Google Shape;877;p12"/>
          <p:cNvSpPr txBox="1"/>
          <p:nvPr/>
        </p:nvSpPr>
        <p:spPr>
          <a:xfrm>
            <a:off x="747187" y="5590831"/>
            <a:ext cx="8393684" cy="24909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გამჭოლი საკითხები</a:t>
            </a:r>
            <a:r>
              <a:rPr b="0" i="0" lang="ka-GE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განსხვავებული შესაძლებლობები უმცირესობათა ჯგუფებს შორის (ქალები, იძულებით გადაადგილებული პირები, სოფელად მცხოვრები ახალგაზრდები)</a:t>
            </a:r>
            <a:endParaRPr/>
          </a:p>
        </p:txBody>
      </p:sp>
      <p:cxnSp>
        <p:nvCxnSpPr>
          <p:cNvPr id="878" name="Google Shape;878;p12"/>
          <p:cNvCxnSpPr>
            <a:stCxn id="879" idx="1"/>
            <a:endCxn id="848" idx="2"/>
          </p:cNvCxnSpPr>
          <p:nvPr/>
        </p:nvCxnSpPr>
        <p:spPr>
          <a:xfrm rot="10800000">
            <a:off x="3243653" y="2830196"/>
            <a:ext cx="54900" cy="2183100"/>
          </a:xfrm>
          <a:prstGeom prst="bentConnector2">
            <a:avLst/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80" name="Google Shape;880;p12"/>
          <p:cNvCxnSpPr>
            <a:stCxn id="861" idx="1"/>
            <a:endCxn id="848" idx="2"/>
          </p:cNvCxnSpPr>
          <p:nvPr/>
        </p:nvCxnSpPr>
        <p:spPr>
          <a:xfrm rot="10800000">
            <a:off x="3243549" y="2830207"/>
            <a:ext cx="83100" cy="1030500"/>
          </a:xfrm>
          <a:prstGeom prst="bentConnector2">
            <a:avLst/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881" name="Google Shape;881;p12"/>
          <p:cNvCxnSpPr>
            <a:stCxn id="866" idx="1"/>
            <a:endCxn id="848" idx="2"/>
          </p:cNvCxnSpPr>
          <p:nvPr/>
        </p:nvCxnSpPr>
        <p:spPr>
          <a:xfrm rot="10800000">
            <a:off x="3243552" y="2830164"/>
            <a:ext cx="94800" cy="1602600"/>
          </a:xfrm>
          <a:prstGeom prst="bentConnector2">
            <a:avLst/>
          </a:prstGeom>
          <a:noFill/>
          <a:ln cap="flat" cmpd="sng" w="952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879" name="Google Shape;879;p12"/>
          <p:cNvSpPr txBox="1"/>
          <p:nvPr/>
        </p:nvSpPr>
        <p:spPr>
          <a:xfrm>
            <a:off x="3298553" y="4770163"/>
            <a:ext cx="1556996" cy="486267"/>
          </a:xfrm>
          <a:prstGeom prst="rect">
            <a:avLst/>
          </a:prstGeom>
          <a:solidFill>
            <a:schemeClr val="accent2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არასაკმარისი საინფორმაციო და საზოგადოებრივი მხარდაჭერა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3"/>
          <p:cNvSpPr txBox="1"/>
          <p:nvPr/>
        </p:nvSpPr>
        <p:spPr>
          <a:xfrm>
            <a:off x="1358968" y="1032959"/>
            <a:ext cx="10232571" cy="353943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სუსტად განვითარებული უსაფრთხო, ტოლერანტული და ინკლუზიური გარემო</a:t>
            </a:r>
            <a:endParaRPr/>
          </a:p>
        </p:txBody>
      </p:sp>
      <p:sp>
        <p:nvSpPr>
          <p:cNvPr id="887" name="Google Shape;887;p13"/>
          <p:cNvSpPr txBox="1"/>
          <p:nvPr/>
        </p:nvSpPr>
        <p:spPr>
          <a:xfrm>
            <a:off x="87086" y="238753"/>
            <a:ext cx="1066800" cy="36933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ka-GE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შედეგები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13"/>
          <p:cNvSpPr txBox="1"/>
          <p:nvPr/>
        </p:nvSpPr>
        <p:spPr>
          <a:xfrm>
            <a:off x="87086" y="940029"/>
            <a:ext cx="1066800" cy="646331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Calibri"/>
                <a:ea typeface="Calibri"/>
                <a:cs typeface="Calibri"/>
                <a:sym typeface="Calibri"/>
              </a:rPr>
              <a:t>ძირითადი პრობლემა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13"/>
          <p:cNvSpPr txBox="1"/>
          <p:nvPr/>
        </p:nvSpPr>
        <p:spPr>
          <a:xfrm rot="-5400000">
            <a:off x="-2180131" y="4091447"/>
            <a:ext cx="5035956" cy="369332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ka-GE" sz="1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ფაქტორები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0" name="Google Shape;890;p13"/>
          <p:cNvSpPr txBox="1"/>
          <p:nvPr/>
        </p:nvSpPr>
        <p:spPr>
          <a:xfrm>
            <a:off x="1167092" y="1722832"/>
            <a:ext cx="3083377" cy="523220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უსაფრთხო ქცევის დაბალი კულტურა</a:t>
            </a:r>
            <a:endParaRPr b="1" i="0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13"/>
          <p:cNvSpPr txBox="1"/>
          <p:nvPr/>
        </p:nvSpPr>
        <p:spPr>
          <a:xfrm>
            <a:off x="4873821" y="1799987"/>
            <a:ext cx="2724170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ტოლერანტობის დაბალი კულტურა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2" name="Google Shape;892;p13"/>
          <p:cNvSpPr txBox="1"/>
          <p:nvPr/>
        </p:nvSpPr>
        <p:spPr>
          <a:xfrm>
            <a:off x="8105517" y="1794700"/>
            <a:ext cx="2468361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სოციალური დაცვის საჭიროების მქონე ახალგაზრდების დიდი რაოდენობა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93" name="Google Shape;893;p13"/>
          <p:cNvCxnSpPr/>
          <p:nvPr/>
        </p:nvCxnSpPr>
        <p:spPr>
          <a:xfrm>
            <a:off x="2110482" y="1552917"/>
            <a:ext cx="7499661" cy="17418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94" name="Google Shape;894;p13"/>
          <p:cNvCxnSpPr/>
          <p:nvPr/>
        </p:nvCxnSpPr>
        <p:spPr>
          <a:xfrm>
            <a:off x="5108122" y="1570335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895" name="Google Shape;895;p13"/>
          <p:cNvCxnSpPr/>
          <p:nvPr/>
        </p:nvCxnSpPr>
        <p:spPr>
          <a:xfrm flipH="1" rot="10800000">
            <a:off x="6352241" y="2543938"/>
            <a:ext cx="1" cy="257224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896" name="Google Shape;896;p13"/>
          <p:cNvSpPr txBox="1"/>
          <p:nvPr/>
        </p:nvSpPr>
        <p:spPr>
          <a:xfrm>
            <a:off x="5097655" y="2916913"/>
            <a:ext cx="2226133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კულტურათაშორისი დიალოგის ნაკლებობა</a:t>
            </a:r>
            <a:endParaRPr b="0" i="0" sz="11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7" name="Google Shape;897;p13"/>
          <p:cNvSpPr txBox="1"/>
          <p:nvPr/>
        </p:nvSpPr>
        <p:spPr>
          <a:xfrm>
            <a:off x="1404139" y="3263997"/>
            <a:ext cx="2916402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კომპლექსური პრევენციული ღონისძიებების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8" name="Google Shape;898;p13"/>
          <p:cNvSpPr txBox="1"/>
          <p:nvPr/>
        </p:nvSpPr>
        <p:spPr>
          <a:xfrm>
            <a:off x="1414738" y="3888239"/>
            <a:ext cx="2916403" cy="80804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უსაფრთხო კულტურის განვითარების ხელშემწყობი ფორმალური და არაფორმალური საგანმანათლებლო პროგრამების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99" name="Google Shape;899;p13"/>
          <p:cNvCxnSpPr/>
          <p:nvPr/>
        </p:nvCxnSpPr>
        <p:spPr>
          <a:xfrm>
            <a:off x="1135782" y="2490446"/>
            <a:ext cx="24506" cy="1994661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0" name="Google Shape;900;p13"/>
          <p:cNvCxnSpPr/>
          <p:nvPr/>
        </p:nvCxnSpPr>
        <p:spPr>
          <a:xfrm flipH="1">
            <a:off x="1109547" y="2475751"/>
            <a:ext cx="1632856" cy="14695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1" name="Google Shape;901;p13"/>
          <p:cNvCxnSpPr/>
          <p:nvPr/>
        </p:nvCxnSpPr>
        <p:spPr>
          <a:xfrm>
            <a:off x="1160288" y="284588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02" name="Google Shape;902;p13"/>
          <p:cNvSpPr txBox="1"/>
          <p:nvPr/>
        </p:nvSpPr>
        <p:spPr>
          <a:xfrm>
            <a:off x="5061195" y="4764478"/>
            <a:ext cx="2253343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ადამიანის უფლებების განათლების ნაკლები ხელმისაწვდომობა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3" name="Google Shape;903;p13"/>
          <p:cNvSpPr txBox="1"/>
          <p:nvPr/>
        </p:nvSpPr>
        <p:spPr>
          <a:xfrm>
            <a:off x="5097655" y="3787192"/>
            <a:ext cx="2231572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ხარისხიანი არაფორმალური საგანმანათლებლო პროგრამების ნაკლებობა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4" name="Google Shape;904;p13"/>
          <p:cNvSpPr txBox="1"/>
          <p:nvPr/>
        </p:nvSpPr>
        <p:spPr>
          <a:xfrm>
            <a:off x="5084054" y="5782033"/>
            <a:ext cx="2242457" cy="676608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საქმიანობის სერვისის ნაკლებობა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5" name="Google Shape;905;p13"/>
          <p:cNvCxnSpPr/>
          <p:nvPr/>
        </p:nvCxnSpPr>
        <p:spPr>
          <a:xfrm rot="10800000">
            <a:off x="4863619" y="2797366"/>
            <a:ext cx="1488622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06" name="Google Shape;906;p13"/>
          <p:cNvCxnSpPr/>
          <p:nvPr/>
        </p:nvCxnSpPr>
        <p:spPr>
          <a:xfrm>
            <a:off x="4863619" y="2797366"/>
            <a:ext cx="0" cy="3312719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07" name="Google Shape;907;p13"/>
          <p:cNvSpPr txBox="1"/>
          <p:nvPr/>
        </p:nvSpPr>
        <p:spPr>
          <a:xfrm>
            <a:off x="8364043" y="2967335"/>
            <a:ext cx="2831664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საინფორმაციო სერვისების არარსებობა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8" name="Google Shape;908;p13"/>
          <p:cNvSpPr txBox="1"/>
          <p:nvPr/>
        </p:nvSpPr>
        <p:spPr>
          <a:xfrm>
            <a:off x="8364043" y="3648757"/>
            <a:ext cx="2856951" cy="772236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განათლების, დასაქმებისა და ტრენინგების მიღმა მყოფი ახალგაზრდების მაღალი მაჩვენებელი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9" name="Google Shape;909;p13"/>
          <p:cNvSpPr txBox="1"/>
          <p:nvPr/>
        </p:nvSpPr>
        <p:spPr>
          <a:xfrm>
            <a:off x="8342269" y="4485107"/>
            <a:ext cx="2878731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საკომუნიკაციო ტექნოლოგიებზე წვდომის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0" name="Google Shape;910;p13"/>
          <p:cNvSpPr txBox="1"/>
          <p:nvPr/>
        </p:nvSpPr>
        <p:spPr>
          <a:xfrm>
            <a:off x="8338756" y="5046755"/>
            <a:ext cx="2856951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კომპეტენციების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1" name="Google Shape;911;p13"/>
          <p:cNvCxnSpPr/>
          <p:nvPr/>
        </p:nvCxnSpPr>
        <p:spPr>
          <a:xfrm rot="10800000">
            <a:off x="8130002" y="2863220"/>
            <a:ext cx="1208313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2" name="Google Shape;912;p13"/>
          <p:cNvCxnSpPr/>
          <p:nvPr/>
        </p:nvCxnSpPr>
        <p:spPr>
          <a:xfrm>
            <a:off x="8121845" y="2859689"/>
            <a:ext cx="35666" cy="3376198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3" name="Google Shape;913;p13"/>
          <p:cNvCxnSpPr/>
          <p:nvPr/>
        </p:nvCxnSpPr>
        <p:spPr>
          <a:xfrm>
            <a:off x="8130002" y="3315251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4" name="Google Shape;914;p13"/>
          <p:cNvCxnSpPr/>
          <p:nvPr/>
        </p:nvCxnSpPr>
        <p:spPr>
          <a:xfrm>
            <a:off x="8148261" y="5185254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5" name="Google Shape;915;p13"/>
          <p:cNvCxnSpPr/>
          <p:nvPr/>
        </p:nvCxnSpPr>
        <p:spPr>
          <a:xfrm>
            <a:off x="8105517" y="4626879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16" name="Google Shape;916;p13"/>
          <p:cNvCxnSpPr/>
          <p:nvPr/>
        </p:nvCxnSpPr>
        <p:spPr>
          <a:xfrm>
            <a:off x="8105518" y="3916375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17" name="Google Shape;917;p13"/>
          <p:cNvSpPr txBox="1"/>
          <p:nvPr/>
        </p:nvSpPr>
        <p:spPr>
          <a:xfrm>
            <a:off x="8369486" y="5554657"/>
            <a:ext cx="2827020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გეოგრაფიული პირობები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8" name="Google Shape;918;p13"/>
          <p:cNvSpPr txBox="1"/>
          <p:nvPr/>
        </p:nvSpPr>
        <p:spPr>
          <a:xfrm>
            <a:off x="8364050" y="6070139"/>
            <a:ext cx="2856951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ფინანსური მხარდაჭერის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9" name="Google Shape;919;p13"/>
          <p:cNvCxnSpPr/>
          <p:nvPr/>
        </p:nvCxnSpPr>
        <p:spPr>
          <a:xfrm>
            <a:off x="8151775" y="5724809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0" name="Google Shape;920;p13"/>
          <p:cNvCxnSpPr/>
          <p:nvPr/>
        </p:nvCxnSpPr>
        <p:spPr>
          <a:xfrm>
            <a:off x="8171930" y="6228800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1" name="Google Shape;921;p13"/>
          <p:cNvCxnSpPr/>
          <p:nvPr/>
        </p:nvCxnSpPr>
        <p:spPr>
          <a:xfrm>
            <a:off x="1184057" y="3542488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2" name="Google Shape;922;p13"/>
          <p:cNvCxnSpPr/>
          <p:nvPr/>
        </p:nvCxnSpPr>
        <p:spPr>
          <a:xfrm>
            <a:off x="1160288" y="448510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3" name="Google Shape;923;p13"/>
          <p:cNvCxnSpPr/>
          <p:nvPr/>
        </p:nvCxnSpPr>
        <p:spPr>
          <a:xfrm>
            <a:off x="4886369" y="411035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4" name="Google Shape;924;p13"/>
          <p:cNvCxnSpPr/>
          <p:nvPr/>
        </p:nvCxnSpPr>
        <p:spPr>
          <a:xfrm>
            <a:off x="4863617" y="5231894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5" name="Google Shape;925;p13"/>
          <p:cNvCxnSpPr/>
          <p:nvPr/>
        </p:nvCxnSpPr>
        <p:spPr>
          <a:xfrm>
            <a:off x="4863617" y="6098439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26" name="Google Shape;926;p13"/>
          <p:cNvCxnSpPr/>
          <p:nvPr/>
        </p:nvCxnSpPr>
        <p:spPr>
          <a:xfrm rot="10800000">
            <a:off x="9338316" y="2649867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27" name="Google Shape;927;p13"/>
          <p:cNvSpPr txBox="1"/>
          <p:nvPr/>
        </p:nvSpPr>
        <p:spPr>
          <a:xfrm>
            <a:off x="1399029" y="2712765"/>
            <a:ext cx="2932111" cy="434978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უსაფრთხო ქცევისთვის საჭირო კომპეტენციების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8" name="Google Shape;928;p13"/>
          <p:cNvCxnSpPr/>
          <p:nvPr/>
        </p:nvCxnSpPr>
        <p:spPr>
          <a:xfrm rot="10800000">
            <a:off x="2717494" y="2259559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29" name="Google Shape;929;p13"/>
          <p:cNvCxnSpPr/>
          <p:nvPr/>
        </p:nvCxnSpPr>
        <p:spPr>
          <a:xfrm>
            <a:off x="9610143" y="1586360"/>
            <a:ext cx="0" cy="20834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30" name="Google Shape;930;p13"/>
          <p:cNvCxnSpPr/>
          <p:nvPr/>
        </p:nvCxnSpPr>
        <p:spPr>
          <a:xfrm>
            <a:off x="2110482" y="157173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1" name="Google Shape;931;p13"/>
          <p:cNvSpPr txBox="1"/>
          <p:nvPr/>
        </p:nvSpPr>
        <p:spPr>
          <a:xfrm>
            <a:off x="1333078" y="54087"/>
            <a:ext cx="2810180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სოციალური გარიყულობის მაღალი საფრთხე</a:t>
            </a:r>
            <a:endParaRPr b="1" i="0" sz="105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2" name="Google Shape;932;p13"/>
          <p:cNvSpPr txBox="1"/>
          <p:nvPr/>
        </p:nvSpPr>
        <p:spPr>
          <a:xfrm>
            <a:off x="4452258" y="37579"/>
            <a:ext cx="3287483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რადიკალიზაციის მაღალი საფრთხე 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33" name="Google Shape;933;p13"/>
          <p:cNvCxnSpPr/>
          <p:nvPr/>
        </p:nvCxnSpPr>
        <p:spPr>
          <a:xfrm>
            <a:off x="3185990" y="859784"/>
            <a:ext cx="63498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34" name="Google Shape;934;p13"/>
          <p:cNvCxnSpPr/>
          <p:nvPr/>
        </p:nvCxnSpPr>
        <p:spPr>
          <a:xfrm>
            <a:off x="3177281" y="67480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35" name="Google Shape;935;p13"/>
          <p:cNvCxnSpPr/>
          <p:nvPr/>
        </p:nvCxnSpPr>
        <p:spPr>
          <a:xfrm>
            <a:off x="9537541" y="725592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36" name="Google Shape;936;p13"/>
          <p:cNvCxnSpPr/>
          <p:nvPr/>
        </p:nvCxnSpPr>
        <p:spPr>
          <a:xfrm>
            <a:off x="4873821" y="3147745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7" name="Google Shape;937;p13"/>
          <p:cNvSpPr txBox="1"/>
          <p:nvPr/>
        </p:nvSpPr>
        <p:spPr>
          <a:xfrm>
            <a:off x="7907344" y="54086"/>
            <a:ext cx="2810188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ძალადობის და დანაშაულის მაღალი მაჩვენებელი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14"/>
          <p:cNvSpPr txBox="1"/>
          <p:nvPr/>
        </p:nvSpPr>
        <p:spPr>
          <a:xfrm>
            <a:off x="1479309" y="1092203"/>
            <a:ext cx="10232571" cy="353943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პოლიტიკის დაგეგმვის, კოორდინაციის, განხორციელებისა და მონიტორინგის სუსტი სიტემა (კონცეფცია, მშ 5.1; 5.2; 5.3; 5,4;) </a:t>
            </a:r>
            <a:endParaRPr b="1" i="1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3" name="Google Shape;943;p14"/>
          <p:cNvSpPr txBox="1"/>
          <p:nvPr/>
        </p:nvSpPr>
        <p:spPr>
          <a:xfrm>
            <a:off x="87086" y="238753"/>
            <a:ext cx="1066800" cy="36933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ka-GE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შედეგები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4" name="Google Shape;944;p14"/>
          <p:cNvSpPr txBox="1"/>
          <p:nvPr/>
        </p:nvSpPr>
        <p:spPr>
          <a:xfrm>
            <a:off x="87086" y="940029"/>
            <a:ext cx="1066800" cy="646331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Calibri"/>
                <a:ea typeface="Calibri"/>
                <a:cs typeface="Calibri"/>
                <a:sym typeface="Calibri"/>
              </a:rPr>
              <a:t>ძირითადი პრობლემა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5" name="Google Shape;945;p14"/>
          <p:cNvSpPr txBox="1"/>
          <p:nvPr/>
        </p:nvSpPr>
        <p:spPr>
          <a:xfrm rot="-5400000">
            <a:off x="-2180131" y="4091447"/>
            <a:ext cx="5035956" cy="369332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ka-GE" sz="1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ფაქტორები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Google Shape;946;p14"/>
          <p:cNvSpPr txBox="1"/>
          <p:nvPr/>
        </p:nvSpPr>
        <p:spPr>
          <a:xfrm>
            <a:off x="1284078" y="1794700"/>
            <a:ext cx="3083377" cy="523220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მტკიცებულებებსა და უფლებებზე დაფუძნებული ახალგაზრდული პოლიტიკის ნაკლებობა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7" name="Google Shape;947;p14"/>
          <p:cNvSpPr txBox="1"/>
          <p:nvPr/>
        </p:nvSpPr>
        <p:spPr>
          <a:xfrm>
            <a:off x="5390385" y="1794700"/>
            <a:ext cx="2724170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ჰორიზონტალური და ვერტიკალური საკოორდინაციო მექანიზმების ნაკლებობა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Google Shape;948;p14"/>
          <p:cNvSpPr txBox="1"/>
          <p:nvPr/>
        </p:nvSpPr>
        <p:spPr>
          <a:xfrm>
            <a:off x="9086613" y="1794700"/>
            <a:ext cx="2468361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პოლიტიკის განხორციელებისა და მონიტორინგის სუსტი სიტემა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9" name="Google Shape;949;p14"/>
          <p:cNvCxnSpPr/>
          <p:nvPr/>
        </p:nvCxnSpPr>
        <p:spPr>
          <a:xfrm>
            <a:off x="2800871" y="1569388"/>
            <a:ext cx="7589449" cy="6652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50" name="Google Shape;950;p14"/>
          <p:cNvCxnSpPr/>
          <p:nvPr/>
        </p:nvCxnSpPr>
        <p:spPr>
          <a:xfrm>
            <a:off x="6652470" y="1585519"/>
            <a:ext cx="3594" cy="209181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51" name="Google Shape;951;p14"/>
          <p:cNvCxnSpPr/>
          <p:nvPr/>
        </p:nvCxnSpPr>
        <p:spPr>
          <a:xfrm flipH="1" rot="10800000">
            <a:off x="6868805" y="2538651"/>
            <a:ext cx="1" cy="257224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52" name="Google Shape;952;p14"/>
          <p:cNvSpPr txBox="1"/>
          <p:nvPr/>
        </p:nvSpPr>
        <p:spPr>
          <a:xfrm>
            <a:off x="5614219" y="2911626"/>
            <a:ext cx="2226133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არაქმედითი  უწყებათაშორისი საკოორდინაციო საბჭო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3" name="Google Shape;953;p14"/>
          <p:cNvSpPr txBox="1"/>
          <p:nvPr/>
        </p:nvSpPr>
        <p:spPr>
          <a:xfrm>
            <a:off x="1521125" y="3335865"/>
            <a:ext cx="3298125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მონიტორინგის და შეფასების გამართული სისტემის განვითარების ნაკლებ პრიორიტეტულობა</a:t>
            </a:r>
            <a:endParaRPr b="0" i="0" sz="105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Google Shape;954;p14"/>
          <p:cNvSpPr txBox="1"/>
          <p:nvPr/>
        </p:nvSpPr>
        <p:spPr>
          <a:xfrm>
            <a:off x="1523580" y="4078429"/>
            <a:ext cx="2739122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ფინანსური და ადამიანური რესურსების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5" name="Google Shape;955;p14"/>
          <p:cNvSpPr txBox="1"/>
          <p:nvPr/>
        </p:nvSpPr>
        <p:spPr>
          <a:xfrm>
            <a:off x="1491927" y="4651427"/>
            <a:ext cx="2762946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ახალგაზრდების უფლებების შესახებ ცნობიერების დაბალი დონე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6" name="Google Shape;956;p14"/>
          <p:cNvSpPr txBox="1"/>
          <p:nvPr/>
        </p:nvSpPr>
        <p:spPr>
          <a:xfrm>
            <a:off x="1496350" y="5358135"/>
            <a:ext cx="2766352" cy="587088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 საკითხებთან დაკავშირებით  განმეორებადი კვლევების ნაკლებობა 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7" name="Google Shape;957;p14"/>
          <p:cNvCxnSpPr/>
          <p:nvPr/>
        </p:nvCxnSpPr>
        <p:spPr>
          <a:xfrm>
            <a:off x="1252768" y="2562314"/>
            <a:ext cx="29212" cy="3910661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58" name="Google Shape;958;p14"/>
          <p:cNvCxnSpPr/>
          <p:nvPr/>
        </p:nvCxnSpPr>
        <p:spPr>
          <a:xfrm flipH="1">
            <a:off x="1226533" y="2547619"/>
            <a:ext cx="1632856" cy="14695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59" name="Google Shape;959;p14"/>
          <p:cNvCxnSpPr/>
          <p:nvPr/>
        </p:nvCxnSpPr>
        <p:spPr>
          <a:xfrm>
            <a:off x="1277274" y="2917755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60" name="Google Shape;960;p14"/>
          <p:cNvSpPr txBox="1"/>
          <p:nvPr/>
        </p:nvSpPr>
        <p:spPr>
          <a:xfrm>
            <a:off x="5555333" y="4878923"/>
            <a:ext cx="2253343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საკითხების მეინსტრიმინგის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1" name="Google Shape;961;p14"/>
          <p:cNvSpPr txBox="1"/>
          <p:nvPr/>
        </p:nvSpPr>
        <p:spPr>
          <a:xfrm>
            <a:off x="5578082" y="3661000"/>
            <a:ext cx="2231572" cy="830997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სამთავრობო უწყებების წარმომადგენლებში ახალგაზრდული პოლიტიკის მნიშვნელობის  შესახებ ცნობიერების დაბალი დონე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2" name="Google Shape;962;p14"/>
          <p:cNvCxnSpPr/>
          <p:nvPr/>
        </p:nvCxnSpPr>
        <p:spPr>
          <a:xfrm rot="10800000">
            <a:off x="5380183" y="2792079"/>
            <a:ext cx="1488622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63" name="Google Shape;963;p14"/>
          <p:cNvCxnSpPr/>
          <p:nvPr/>
        </p:nvCxnSpPr>
        <p:spPr>
          <a:xfrm>
            <a:off x="5380183" y="2792079"/>
            <a:ext cx="10202" cy="2434528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64" name="Google Shape;964;p14"/>
          <p:cNvSpPr txBox="1"/>
          <p:nvPr/>
        </p:nvSpPr>
        <p:spPr>
          <a:xfrm>
            <a:off x="9338902" y="3687216"/>
            <a:ext cx="1953989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მონიტორინგის და შეფასების გამართული სისტემის განვითარების ნაკლებ პრიორიტეტულობა</a:t>
            </a:r>
            <a:endParaRPr b="0" i="0" sz="8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5" name="Google Shape;965;p14"/>
          <p:cNvSpPr txBox="1"/>
          <p:nvPr/>
        </p:nvSpPr>
        <p:spPr>
          <a:xfrm>
            <a:off x="9362290" y="4433818"/>
            <a:ext cx="1992090" cy="1015663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შესაბამისი შეფასების სისტემის და გაზომვადი ინდიკატორების მქონე სამოქმედო გეგმის არარსებობა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6" name="Google Shape;966;p14"/>
          <p:cNvCxnSpPr/>
          <p:nvPr/>
        </p:nvCxnSpPr>
        <p:spPr>
          <a:xfrm rot="10800000">
            <a:off x="9111098" y="2863220"/>
            <a:ext cx="1208313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67" name="Google Shape;967;p14"/>
          <p:cNvCxnSpPr/>
          <p:nvPr/>
        </p:nvCxnSpPr>
        <p:spPr>
          <a:xfrm flipH="1">
            <a:off x="9094775" y="2859689"/>
            <a:ext cx="8165" cy="3653197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68" name="Google Shape;968;p14"/>
          <p:cNvCxnSpPr/>
          <p:nvPr/>
        </p:nvCxnSpPr>
        <p:spPr>
          <a:xfrm>
            <a:off x="9111098" y="3315251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69" name="Google Shape;969;p14"/>
          <p:cNvCxnSpPr/>
          <p:nvPr/>
        </p:nvCxnSpPr>
        <p:spPr>
          <a:xfrm>
            <a:off x="9129357" y="5185254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0" name="Google Shape;970;p14"/>
          <p:cNvCxnSpPr/>
          <p:nvPr/>
        </p:nvCxnSpPr>
        <p:spPr>
          <a:xfrm>
            <a:off x="9094775" y="4005277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71" name="Google Shape;971;p14"/>
          <p:cNvSpPr txBox="1"/>
          <p:nvPr/>
        </p:nvSpPr>
        <p:spPr>
          <a:xfrm>
            <a:off x="9362290" y="5686541"/>
            <a:ext cx="1961361" cy="1015663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განხორციელებისა და მონიტორინგის პროცესში ახალგაზრდებისა და ახალგაზრდული ორგანიზაციების დაბალი ჩართულობა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2" name="Google Shape;972;p14"/>
          <p:cNvCxnSpPr/>
          <p:nvPr/>
        </p:nvCxnSpPr>
        <p:spPr>
          <a:xfrm>
            <a:off x="9086615" y="6512886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3" name="Google Shape;973;p14"/>
          <p:cNvCxnSpPr/>
          <p:nvPr/>
        </p:nvCxnSpPr>
        <p:spPr>
          <a:xfrm>
            <a:off x="1301043" y="3614356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4" name="Google Shape;974;p14"/>
          <p:cNvCxnSpPr/>
          <p:nvPr/>
        </p:nvCxnSpPr>
        <p:spPr>
          <a:xfrm>
            <a:off x="1277274" y="418655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5" name="Google Shape;975;p14"/>
          <p:cNvCxnSpPr/>
          <p:nvPr/>
        </p:nvCxnSpPr>
        <p:spPr>
          <a:xfrm>
            <a:off x="1298546" y="4842106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6" name="Google Shape;976;p14"/>
          <p:cNvCxnSpPr/>
          <p:nvPr/>
        </p:nvCxnSpPr>
        <p:spPr>
          <a:xfrm>
            <a:off x="1277274" y="5543551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7" name="Google Shape;977;p14"/>
          <p:cNvCxnSpPr/>
          <p:nvPr/>
        </p:nvCxnSpPr>
        <p:spPr>
          <a:xfrm>
            <a:off x="5402933" y="4105070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8" name="Google Shape;978;p14"/>
          <p:cNvCxnSpPr/>
          <p:nvPr/>
        </p:nvCxnSpPr>
        <p:spPr>
          <a:xfrm>
            <a:off x="5380181" y="522660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79" name="Google Shape;979;p14"/>
          <p:cNvSpPr txBox="1"/>
          <p:nvPr/>
        </p:nvSpPr>
        <p:spPr>
          <a:xfrm>
            <a:off x="1450064" y="6102722"/>
            <a:ext cx="2794893" cy="67667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მტკიცებულებებზე დაფუძნებული პოლიტიკის მნიშვნელობის შესახებ ცნობიერების ნაკლებობა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0" name="Google Shape;980;p14"/>
          <p:cNvCxnSpPr/>
          <p:nvPr/>
        </p:nvCxnSpPr>
        <p:spPr>
          <a:xfrm>
            <a:off x="1277274" y="6451371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81" name="Google Shape;981;p14"/>
          <p:cNvCxnSpPr/>
          <p:nvPr/>
        </p:nvCxnSpPr>
        <p:spPr>
          <a:xfrm rot="10800000">
            <a:off x="10319412" y="2649867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82" name="Google Shape;982;p14"/>
          <p:cNvSpPr txBox="1"/>
          <p:nvPr/>
        </p:nvSpPr>
        <p:spPr>
          <a:xfrm>
            <a:off x="1516015" y="2784633"/>
            <a:ext cx="2739119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პოლიტიკის დაგეგმვის სუსტი მექანიზმები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3" name="Google Shape;983;p14"/>
          <p:cNvCxnSpPr/>
          <p:nvPr/>
        </p:nvCxnSpPr>
        <p:spPr>
          <a:xfrm rot="10800000">
            <a:off x="2834480" y="2331427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84" name="Google Shape;984;p14"/>
          <p:cNvCxnSpPr/>
          <p:nvPr/>
        </p:nvCxnSpPr>
        <p:spPr>
          <a:xfrm>
            <a:off x="10390320" y="1586360"/>
            <a:ext cx="0" cy="20834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85" name="Google Shape;985;p14"/>
          <p:cNvCxnSpPr/>
          <p:nvPr/>
        </p:nvCxnSpPr>
        <p:spPr>
          <a:xfrm>
            <a:off x="2805769" y="1594888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86" name="Google Shape;986;p14"/>
          <p:cNvSpPr txBox="1"/>
          <p:nvPr/>
        </p:nvSpPr>
        <p:spPr>
          <a:xfrm>
            <a:off x="2122304" y="197800"/>
            <a:ext cx="8752200" cy="64620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ნაკლებად ეფექტიანი ახალგაზრდული პოლიტიკა</a:t>
            </a:r>
            <a:endParaRPr b="0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87" name="Google Shape;987;p14"/>
          <p:cNvCxnSpPr/>
          <p:nvPr/>
        </p:nvCxnSpPr>
        <p:spPr>
          <a:xfrm>
            <a:off x="3187646" y="1062754"/>
            <a:ext cx="63498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88" name="Google Shape;988;p14"/>
          <p:cNvCxnSpPr/>
          <p:nvPr/>
        </p:nvCxnSpPr>
        <p:spPr>
          <a:xfrm>
            <a:off x="6388046" y="884218"/>
            <a:ext cx="0" cy="1914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89" name="Google Shape;989;p14"/>
          <p:cNvCxnSpPr/>
          <p:nvPr/>
        </p:nvCxnSpPr>
        <p:spPr>
          <a:xfrm>
            <a:off x="5390385" y="3142458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90" name="Google Shape;990;p14"/>
          <p:cNvSpPr txBox="1"/>
          <p:nvPr/>
        </p:nvSpPr>
        <p:spPr>
          <a:xfrm>
            <a:off x="9319852" y="2940831"/>
            <a:ext cx="1961361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მონიტორინგის, შეფასებისა და გავლენის შეფასების </a:t>
            </a:r>
            <a:r>
              <a:rPr b="1" i="0" lang="ka-GE" sz="9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სუსტი მექანიზმები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"/>
          <p:cNvSpPr txBox="1"/>
          <p:nvPr/>
        </p:nvSpPr>
        <p:spPr>
          <a:xfrm>
            <a:off x="1785257" y="1033188"/>
            <a:ext cx="10232571" cy="353943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1" lang="ka-GE" sz="14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მოხალისეობრივ საქმიანობებში ახალგაზრდების ჩართულობის დაბალი დონე (კონცეფცია, მშ 1.3;) </a:t>
            </a:r>
            <a:endParaRPr b="0" i="1" sz="14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"/>
          <p:cNvSpPr txBox="1"/>
          <p:nvPr/>
        </p:nvSpPr>
        <p:spPr>
          <a:xfrm>
            <a:off x="87086" y="238753"/>
            <a:ext cx="1066800" cy="36933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ka-GE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შედეგები</a:t>
            </a:r>
            <a:r>
              <a:rPr b="1" i="0" lang="ka-G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 txBox="1"/>
          <p:nvPr/>
        </p:nvSpPr>
        <p:spPr>
          <a:xfrm>
            <a:off x="87086" y="940029"/>
            <a:ext cx="1066800" cy="646331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Calibri"/>
                <a:ea typeface="Calibri"/>
                <a:cs typeface="Calibri"/>
                <a:sym typeface="Calibri"/>
              </a:rPr>
              <a:t>ძირითადი პრობლემა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 txBox="1"/>
          <p:nvPr/>
        </p:nvSpPr>
        <p:spPr>
          <a:xfrm rot="-5400000">
            <a:off x="-2180131" y="4091447"/>
            <a:ext cx="5035956" cy="369332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ka-GE" sz="1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ფაქტორები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2057832" y="1739335"/>
            <a:ext cx="3083400" cy="523200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მოხალისეობრივი პროგრამებისა და შესაძლებლობების ხელმისაწვდომობის ნაკლებობა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/>
        </p:nvSpPr>
        <p:spPr>
          <a:xfrm>
            <a:off x="6789648" y="1729396"/>
            <a:ext cx="2468361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შესაბამისი სამართლებრივი ჩარჩოს არარსებობა</a:t>
            </a:r>
            <a:endParaRPr b="1" i="0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5" name="Google Shape;135;p2"/>
          <p:cNvCxnSpPr/>
          <p:nvPr/>
        </p:nvCxnSpPr>
        <p:spPr>
          <a:xfrm>
            <a:off x="3497482" y="1570335"/>
            <a:ext cx="4620544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6" name="Google Shape;136;p2"/>
          <p:cNvCxnSpPr/>
          <p:nvPr/>
        </p:nvCxnSpPr>
        <p:spPr>
          <a:xfrm>
            <a:off x="8118026" y="1570335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7" name="Google Shape;137;p2"/>
          <p:cNvSpPr txBox="1"/>
          <p:nvPr/>
        </p:nvSpPr>
        <p:spPr>
          <a:xfrm>
            <a:off x="7221900" y="4067748"/>
            <a:ext cx="27801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ეფექტური მექანიზმების ნაკლებობა და შესაბამისი საგადასახადო რეგულაციების არარსებობა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"/>
          <p:cNvSpPr txBox="1"/>
          <p:nvPr/>
        </p:nvSpPr>
        <p:spPr>
          <a:xfrm>
            <a:off x="7196204" y="2787248"/>
            <a:ext cx="28101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მოხალისეობრივი საქმიანობით მიღებული გამოცდილების აღიარების მექანიზმების არარსებობა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"/>
          <p:cNvSpPr txBox="1"/>
          <p:nvPr/>
        </p:nvSpPr>
        <p:spPr>
          <a:xfrm>
            <a:off x="2229900" y="2660850"/>
            <a:ext cx="32250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მოხალისეობრივი მოტივაციის გასაზრდელად ახალგაზრდების წასახალისებელი მექაანიზმების არარსებობა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"/>
          <p:cNvSpPr txBox="1"/>
          <p:nvPr/>
        </p:nvSpPr>
        <p:spPr>
          <a:xfrm>
            <a:off x="2226500" y="3433725"/>
            <a:ext cx="32250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მოხალისეებთან მომუშავე ორგანიზაციების კომპეტენციებისა და მოტივაციების ნაკლებობა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1" name="Google Shape;141;p2"/>
          <p:cNvCxnSpPr/>
          <p:nvPr/>
        </p:nvCxnSpPr>
        <p:spPr>
          <a:xfrm>
            <a:off x="2026522" y="2506949"/>
            <a:ext cx="0" cy="3233674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2" name="Google Shape;142;p2"/>
          <p:cNvCxnSpPr/>
          <p:nvPr/>
        </p:nvCxnSpPr>
        <p:spPr>
          <a:xfrm flipH="1">
            <a:off x="2000243" y="2492254"/>
            <a:ext cx="1632900" cy="147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3" name="Google Shape;143;p2"/>
          <p:cNvCxnSpPr/>
          <p:nvPr/>
        </p:nvCxnSpPr>
        <p:spPr>
          <a:xfrm>
            <a:off x="2051028" y="2862390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4" name="Google Shape;144;p2"/>
          <p:cNvCxnSpPr/>
          <p:nvPr/>
        </p:nvCxnSpPr>
        <p:spPr>
          <a:xfrm rot="10800000">
            <a:off x="6975739" y="2627269"/>
            <a:ext cx="1208313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5" name="Google Shape;145;p2"/>
          <p:cNvCxnSpPr/>
          <p:nvPr/>
        </p:nvCxnSpPr>
        <p:spPr>
          <a:xfrm flipH="1">
            <a:off x="6959416" y="2623738"/>
            <a:ext cx="8165" cy="3653197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6" name="Google Shape;146;p2"/>
          <p:cNvCxnSpPr/>
          <p:nvPr/>
        </p:nvCxnSpPr>
        <p:spPr>
          <a:xfrm>
            <a:off x="6975739" y="3079300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7" name="Google Shape;147;p2"/>
          <p:cNvCxnSpPr/>
          <p:nvPr/>
        </p:nvCxnSpPr>
        <p:spPr>
          <a:xfrm>
            <a:off x="6951254" y="4390928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8" name="Google Shape;148;p2"/>
          <p:cNvCxnSpPr/>
          <p:nvPr/>
        </p:nvCxnSpPr>
        <p:spPr>
          <a:xfrm>
            <a:off x="6951255" y="3680424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9" name="Google Shape;149;p2"/>
          <p:cNvCxnSpPr/>
          <p:nvPr/>
        </p:nvCxnSpPr>
        <p:spPr>
          <a:xfrm>
            <a:off x="6997512" y="5488858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0" name="Google Shape;150;p2"/>
          <p:cNvCxnSpPr/>
          <p:nvPr/>
        </p:nvCxnSpPr>
        <p:spPr>
          <a:xfrm>
            <a:off x="6951256" y="6276935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1" name="Google Shape;151;p2"/>
          <p:cNvCxnSpPr/>
          <p:nvPr/>
        </p:nvCxnSpPr>
        <p:spPr>
          <a:xfrm>
            <a:off x="2074797" y="3558991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2" name="Google Shape;152;p2"/>
          <p:cNvCxnSpPr/>
          <p:nvPr/>
        </p:nvCxnSpPr>
        <p:spPr>
          <a:xfrm>
            <a:off x="2051028" y="4131192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3" name="Google Shape;153;p2"/>
          <p:cNvSpPr txBox="1"/>
          <p:nvPr/>
        </p:nvSpPr>
        <p:spPr>
          <a:xfrm>
            <a:off x="2197949" y="3984775"/>
            <a:ext cx="32250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მაღალი ხარისხის მოხალისეობრივი პროგრამების შემუშავებისათვის საჭირო უნარების განვითარების შესაძლებლობების ნაკლებობა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4" name="Google Shape;154;p2"/>
          <p:cNvCxnSpPr/>
          <p:nvPr/>
        </p:nvCxnSpPr>
        <p:spPr>
          <a:xfrm rot="10800000">
            <a:off x="8184053" y="2440547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55" name="Google Shape;155;p2"/>
          <p:cNvCxnSpPr/>
          <p:nvPr/>
        </p:nvCxnSpPr>
        <p:spPr>
          <a:xfrm rot="10800000">
            <a:off x="3608291" y="2276115"/>
            <a:ext cx="8100" cy="2133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56" name="Google Shape;156;p2"/>
          <p:cNvCxnSpPr/>
          <p:nvPr/>
        </p:nvCxnSpPr>
        <p:spPr>
          <a:xfrm>
            <a:off x="3497482" y="1552933"/>
            <a:ext cx="0" cy="1914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7" name="Google Shape;157;p2"/>
          <p:cNvSpPr txBox="1"/>
          <p:nvPr/>
        </p:nvSpPr>
        <p:spPr>
          <a:xfrm>
            <a:off x="1623333" y="54086"/>
            <a:ext cx="3287483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გამჭოლი კომპეტენციების განვითარების შესაძლებლობების ნაკლებობა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8" name="Google Shape;158;p2"/>
          <p:cNvCxnSpPr/>
          <p:nvPr/>
        </p:nvCxnSpPr>
        <p:spPr>
          <a:xfrm>
            <a:off x="3185990" y="859784"/>
            <a:ext cx="63498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9" name="Google Shape;159;p2"/>
          <p:cNvCxnSpPr/>
          <p:nvPr/>
        </p:nvCxnSpPr>
        <p:spPr>
          <a:xfrm>
            <a:off x="3177281" y="67480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0" name="Google Shape;160;p2"/>
          <p:cNvCxnSpPr/>
          <p:nvPr/>
        </p:nvCxnSpPr>
        <p:spPr>
          <a:xfrm>
            <a:off x="9537541" y="725592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1" name="Google Shape;161;p2"/>
          <p:cNvSpPr txBox="1"/>
          <p:nvPr/>
        </p:nvSpPr>
        <p:spPr>
          <a:xfrm>
            <a:off x="7907344" y="54086"/>
            <a:ext cx="2810188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სამოქალაქო ჩართულობის შეზღუდული  შესაძლებლობა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2"/>
          <p:cNvSpPr txBox="1"/>
          <p:nvPr/>
        </p:nvSpPr>
        <p:spPr>
          <a:xfrm>
            <a:off x="7151853" y="5094423"/>
            <a:ext cx="27801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მოხალისეებთან მუშაობის სტანდარტებისა და რეგულაციების არარსებობა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"/>
          <p:cNvSpPr txBox="1"/>
          <p:nvPr/>
        </p:nvSpPr>
        <p:spPr>
          <a:xfrm>
            <a:off x="7196204" y="5900298"/>
            <a:ext cx="27801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არაფორმალური საგანმანათლებლო პროგრამების ხარისხის კონტროლის სისტემის არარსებობა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2"/>
          <p:cNvSpPr txBox="1"/>
          <p:nvPr/>
        </p:nvSpPr>
        <p:spPr>
          <a:xfrm>
            <a:off x="2229900" y="4839725"/>
            <a:ext cx="3192900" cy="3540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ინფორმაციის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2"/>
          <p:cNvCxnSpPr/>
          <p:nvPr/>
        </p:nvCxnSpPr>
        <p:spPr>
          <a:xfrm>
            <a:off x="2051028" y="5121792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6" name="Google Shape;166;p2"/>
          <p:cNvSpPr txBox="1"/>
          <p:nvPr/>
        </p:nvSpPr>
        <p:spPr>
          <a:xfrm>
            <a:off x="2229900" y="5351874"/>
            <a:ext cx="3225000" cy="64618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ხარისხიანი მოხალისეობრივი შესაძლებლობების მრავალფეროვნების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7" name="Google Shape;167;p2"/>
          <p:cNvCxnSpPr/>
          <p:nvPr/>
        </p:nvCxnSpPr>
        <p:spPr>
          <a:xfrm>
            <a:off x="2026522" y="5729916"/>
            <a:ext cx="176906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68" name="Google Shape;168;p2"/>
          <p:cNvSpPr txBox="1"/>
          <p:nvPr/>
        </p:nvSpPr>
        <p:spPr>
          <a:xfrm>
            <a:off x="7191803" y="3481073"/>
            <a:ext cx="28101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მოხალისეობრივი სქმიანობის განვითარების სტრატეგიის არარსებობა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"/>
          <p:cNvSpPr txBox="1"/>
          <p:nvPr/>
        </p:nvSpPr>
        <p:spPr>
          <a:xfrm>
            <a:off x="1262850" y="910800"/>
            <a:ext cx="10857000" cy="461700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ქვეყნის მთელ ტერიტორიაზე ახალგაზრდული ორგანიზაციებისა და საინიციატივო ჯგუფების მიმართ სახელმწიფო მხარდაჭერის ხელმისაწვდომობის ნაკლებობა (კონცეფცია, მშ 1.3;) </a:t>
            </a:r>
            <a:endParaRPr b="0" i="1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3"/>
          <p:cNvSpPr txBox="1"/>
          <p:nvPr/>
        </p:nvSpPr>
        <p:spPr>
          <a:xfrm>
            <a:off x="87086" y="238753"/>
            <a:ext cx="1066800" cy="36933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ka-GE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შედეგები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3"/>
          <p:cNvSpPr txBox="1"/>
          <p:nvPr/>
        </p:nvSpPr>
        <p:spPr>
          <a:xfrm>
            <a:off x="7885347" y="1662366"/>
            <a:ext cx="2822100" cy="738600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სახელმწიფო საგრანტო პროგრამების მოცულობის სიმცირე და ნაკლები მოქნილობა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3"/>
          <p:cNvSpPr txBox="1"/>
          <p:nvPr/>
        </p:nvSpPr>
        <p:spPr>
          <a:xfrm>
            <a:off x="87086" y="940029"/>
            <a:ext cx="1066800" cy="646200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Calibri"/>
                <a:ea typeface="Calibri"/>
                <a:cs typeface="Calibri"/>
                <a:sym typeface="Calibri"/>
              </a:rPr>
              <a:t>ძირითადი პრობლემა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3"/>
          <p:cNvSpPr txBox="1"/>
          <p:nvPr/>
        </p:nvSpPr>
        <p:spPr>
          <a:xfrm rot="-5400000">
            <a:off x="-2180131" y="4091447"/>
            <a:ext cx="5035956" cy="369332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ka-GE" sz="1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ფაქტორები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"/>
          <p:cNvSpPr txBox="1"/>
          <p:nvPr/>
        </p:nvSpPr>
        <p:spPr>
          <a:xfrm>
            <a:off x="2477351" y="1651159"/>
            <a:ext cx="2468400" cy="738600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სახელმწიფო დაფინანსების სისტემის არაეფექტურობა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9" name="Google Shape;179;p3"/>
          <p:cNvCxnSpPr/>
          <p:nvPr/>
        </p:nvCxnSpPr>
        <p:spPr>
          <a:xfrm>
            <a:off x="3711551" y="1483851"/>
            <a:ext cx="5612399" cy="18699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0" name="Google Shape;180;p3"/>
          <p:cNvCxnSpPr/>
          <p:nvPr/>
        </p:nvCxnSpPr>
        <p:spPr>
          <a:xfrm>
            <a:off x="3730922" y="1483851"/>
            <a:ext cx="0" cy="1587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1" name="Google Shape;181;p3"/>
          <p:cNvCxnSpPr/>
          <p:nvPr/>
        </p:nvCxnSpPr>
        <p:spPr>
          <a:xfrm flipH="1" rot="10800000">
            <a:off x="8728226" y="2393453"/>
            <a:ext cx="5400" cy="2100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82" name="Google Shape;182;p3"/>
          <p:cNvCxnSpPr/>
          <p:nvPr/>
        </p:nvCxnSpPr>
        <p:spPr>
          <a:xfrm rot="10800000">
            <a:off x="1797751" y="2575484"/>
            <a:ext cx="1208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3" name="Google Shape;183;p3"/>
          <p:cNvCxnSpPr/>
          <p:nvPr/>
        </p:nvCxnSpPr>
        <p:spPr>
          <a:xfrm flipH="1">
            <a:off x="1800639" y="2575484"/>
            <a:ext cx="12210" cy="2337027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4" name="Google Shape;184;p3"/>
          <p:cNvCxnSpPr/>
          <p:nvPr/>
        </p:nvCxnSpPr>
        <p:spPr>
          <a:xfrm>
            <a:off x="1797838" y="3027515"/>
            <a:ext cx="1905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5" name="Google Shape;185;p3"/>
          <p:cNvCxnSpPr/>
          <p:nvPr/>
        </p:nvCxnSpPr>
        <p:spPr>
          <a:xfrm>
            <a:off x="1804805" y="4890314"/>
            <a:ext cx="1905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6" name="Google Shape;186;p3"/>
          <p:cNvCxnSpPr/>
          <p:nvPr/>
        </p:nvCxnSpPr>
        <p:spPr>
          <a:xfrm>
            <a:off x="1808865" y="4312509"/>
            <a:ext cx="1905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7" name="Google Shape;187;p3"/>
          <p:cNvCxnSpPr/>
          <p:nvPr/>
        </p:nvCxnSpPr>
        <p:spPr>
          <a:xfrm>
            <a:off x="1773354" y="3628639"/>
            <a:ext cx="1905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8" name="Google Shape;188;p3"/>
          <p:cNvSpPr txBox="1"/>
          <p:nvPr/>
        </p:nvSpPr>
        <p:spPr>
          <a:xfrm>
            <a:off x="1972027" y="2795513"/>
            <a:ext cx="3541484" cy="2769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შესაბამისი საკანონმდებლო ჩარჩოს არარსებობა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3"/>
          <p:cNvSpPr txBox="1"/>
          <p:nvPr/>
        </p:nvSpPr>
        <p:spPr>
          <a:xfrm>
            <a:off x="7592023" y="2807777"/>
            <a:ext cx="35907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ინსტიტუციური განვითარებისა და შესაძლებლობების გაზრდისათვის საჭირო ფინანსებზე ხელმისაწვდომობის ნაკლებობა 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3"/>
          <p:cNvSpPr txBox="1"/>
          <p:nvPr/>
        </p:nvSpPr>
        <p:spPr>
          <a:xfrm>
            <a:off x="7613802" y="3602202"/>
            <a:ext cx="3568800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ქოლგა ორგანიზაციების მიმართ სუსტი მხარდაჭერა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1" name="Google Shape;191;p3"/>
          <p:cNvCxnSpPr/>
          <p:nvPr/>
        </p:nvCxnSpPr>
        <p:spPr>
          <a:xfrm rot="10800000">
            <a:off x="3006209" y="2362184"/>
            <a:ext cx="8100" cy="2133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92" name="Google Shape;192;p3"/>
          <p:cNvCxnSpPr/>
          <p:nvPr/>
        </p:nvCxnSpPr>
        <p:spPr>
          <a:xfrm rot="10800000">
            <a:off x="7443566" y="2603492"/>
            <a:ext cx="1314600" cy="129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3" name="Google Shape;193;p3"/>
          <p:cNvCxnSpPr/>
          <p:nvPr/>
        </p:nvCxnSpPr>
        <p:spPr>
          <a:xfrm flipH="1">
            <a:off x="7439514" y="2616392"/>
            <a:ext cx="4200" cy="32430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4" name="Google Shape;194;p3"/>
          <p:cNvCxnSpPr/>
          <p:nvPr/>
        </p:nvCxnSpPr>
        <p:spPr>
          <a:xfrm>
            <a:off x="7427386" y="3041592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5" name="Google Shape;195;p3"/>
          <p:cNvCxnSpPr/>
          <p:nvPr/>
        </p:nvCxnSpPr>
        <p:spPr>
          <a:xfrm>
            <a:off x="7443714" y="389480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6" name="Google Shape;196;p3"/>
          <p:cNvCxnSpPr/>
          <p:nvPr/>
        </p:nvCxnSpPr>
        <p:spPr>
          <a:xfrm>
            <a:off x="7443714" y="4601050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7" name="Google Shape;197;p3"/>
          <p:cNvCxnSpPr/>
          <p:nvPr/>
        </p:nvCxnSpPr>
        <p:spPr>
          <a:xfrm>
            <a:off x="9312892" y="1509419"/>
            <a:ext cx="0" cy="15870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8" name="Google Shape;198;p3"/>
          <p:cNvCxnSpPr/>
          <p:nvPr/>
        </p:nvCxnSpPr>
        <p:spPr>
          <a:xfrm>
            <a:off x="3185990" y="859784"/>
            <a:ext cx="63498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99" name="Google Shape;199;p3"/>
          <p:cNvCxnSpPr/>
          <p:nvPr/>
        </p:nvCxnSpPr>
        <p:spPr>
          <a:xfrm>
            <a:off x="3177281" y="67480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00" name="Google Shape;200;p3"/>
          <p:cNvCxnSpPr/>
          <p:nvPr/>
        </p:nvCxnSpPr>
        <p:spPr>
          <a:xfrm>
            <a:off x="9537541" y="725592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1" name="Google Shape;201;p3"/>
          <p:cNvSpPr txBox="1"/>
          <p:nvPr/>
        </p:nvSpPr>
        <p:spPr>
          <a:xfrm>
            <a:off x="1955703" y="3397813"/>
            <a:ext cx="3557807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მუნიციპალიტეტებისათვის გრანტების გაცემის უფლების არქონა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2" name="Google Shape;202;p3"/>
          <p:cNvCxnSpPr/>
          <p:nvPr/>
        </p:nvCxnSpPr>
        <p:spPr>
          <a:xfrm>
            <a:off x="7448517" y="5837886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03" name="Google Shape;203;p3"/>
          <p:cNvSpPr txBox="1"/>
          <p:nvPr/>
        </p:nvSpPr>
        <p:spPr>
          <a:xfrm>
            <a:off x="1704516" y="40000"/>
            <a:ext cx="10046461" cy="64620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ka-GE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სუსტად განვითარებული ახალგაზრდული სექტორი</a:t>
            </a:r>
            <a:endParaRPr b="1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"/>
          <p:cNvSpPr txBox="1"/>
          <p:nvPr/>
        </p:nvSpPr>
        <p:spPr>
          <a:xfrm>
            <a:off x="2031876" y="4075963"/>
            <a:ext cx="3477434" cy="4617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დაფინანსებული პროექტების ხარისხის კონტროლის სისტემის არარსებობა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"/>
          <p:cNvSpPr txBox="1"/>
          <p:nvPr/>
        </p:nvSpPr>
        <p:spPr>
          <a:xfrm>
            <a:off x="1993775" y="4639687"/>
            <a:ext cx="3515534" cy="461687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რთული ბიუროკრატიული მექანიზმების არსებობა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"/>
          <p:cNvSpPr txBox="1"/>
          <p:nvPr/>
        </p:nvSpPr>
        <p:spPr>
          <a:xfrm>
            <a:off x="7649174" y="4150502"/>
            <a:ext cx="3568800" cy="646200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ახლად დაფუძნებული ორგანიზაციებისა და გამოუცდელი ახალგაზრდების მიერ მომზადებული პროექტების დაფინანსებასთან დაკავშირებული სირთულეები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"/>
          <p:cNvSpPr txBox="1"/>
          <p:nvPr/>
        </p:nvSpPr>
        <p:spPr>
          <a:xfrm>
            <a:off x="7666874" y="5634091"/>
            <a:ext cx="3533400" cy="83758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არასამთავრობო ახალგაზრდული ორგანიზაციებისათვის  მაღალი ხარისხის ახალგაზრდული პროექტების განვითარებაში კვალიფიციური დახმარების აღმოჩენის ნაკლებობა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"/>
          <p:cNvSpPr txBox="1"/>
          <p:nvPr/>
        </p:nvSpPr>
        <p:spPr>
          <a:xfrm>
            <a:off x="7649174" y="4888326"/>
            <a:ext cx="3568800" cy="732823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ახალგაზრდებში ახალგაზრდული ორგანიზაციების შექმნისა და მდგრადი განვითარებისათვის საჭირო კომპეტენციების ნაკლებობა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09" name="Google Shape;209;p3"/>
          <p:cNvCxnSpPr/>
          <p:nvPr/>
        </p:nvCxnSpPr>
        <p:spPr>
          <a:xfrm>
            <a:off x="7443714" y="5134450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"/>
          <p:cNvSpPr txBox="1"/>
          <p:nvPr/>
        </p:nvSpPr>
        <p:spPr>
          <a:xfrm>
            <a:off x="1358968" y="1032959"/>
            <a:ext cx="10232571" cy="353943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ახალგაზრდების განვითარებისა და თვითრეალიზაციის შესაძლებლობებზე ხელმისაწვდომობის ნაკლებობა (კონცეფცია, მშ 2.1; 2.2; 2.3;) </a:t>
            </a:r>
            <a:endParaRPr b="0" i="1" sz="12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4"/>
          <p:cNvSpPr txBox="1"/>
          <p:nvPr/>
        </p:nvSpPr>
        <p:spPr>
          <a:xfrm>
            <a:off x="87086" y="238753"/>
            <a:ext cx="1066800" cy="369332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ka-GE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შედეგები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4"/>
          <p:cNvSpPr txBox="1"/>
          <p:nvPr/>
        </p:nvSpPr>
        <p:spPr>
          <a:xfrm>
            <a:off x="87086" y="940029"/>
            <a:ext cx="1066800" cy="646331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Calibri"/>
                <a:ea typeface="Calibri"/>
                <a:cs typeface="Calibri"/>
                <a:sym typeface="Calibri"/>
              </a:rPr>
              <a:t>ძირითადი პრობლემა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4"/>
          <p:cNvSpPr txBox="1"/>
          <p:nvPr/>
        </p:nvSpPr>
        <p:spPr>
          <a:xfrm rot="-5400000">
            <a:off x="-2180131" y="4091447"/>
            <a:ext cx="5035956" cy="369332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ka-GE" sz="18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ფაქტორები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4"/>
          <p:cNvSpPr txBox="1"/>
          <p:nvPr/>
        </p:nvSpPr>
        <p:spPr>
          <a:xfrm>
            <a:off x="1167092" y="1722832"/>
            <a:ext cx="3083377" cy="523220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საქმიანობის პროფესიული აღიარების არარსებობა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4"/>
          <p:cNvSpPr txBox="1"/>
          <p:nvPr/>
        </p:nvSpPr>
        <p:spPr>
          <a:xfrm>
            <a:off x="4873821" y="1799987"/>
            <a:ext cx="2724170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ხარისხიანი არაფორმალური განათლების შესაძლებლობებზე ხელმისაწვდომობის ნაკლებობა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4"/>
          <p:cNvSpPr txBox="1"/>
          <p:nvPr/>
        </p:nvSpPr>
        <p:spPr>
          <a:xfrm>
            <a:off x="8105517" y="1794700"/>
            <a:ext cx="2468361" cy="738664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1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მობილობის აქტივობებში ახალგაზრდების დაბალი ჩართულობა</a:t>
            </a:r>
            <a:endParaRPr b="1" i="0" sz="1100" u="none" cap="none" strike="noStrike">
              <a:solidFill>
                <a:srgbClr val="1F386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1" name="Google Shape;221;p4"/>
          <p:cNvCxnSpPr/>
          <p:nvPr/>
        </p:nvCxnSpPr>
        <p:spPr>
          <a:xfrm>
            <a:off x="2110482" y="1552917"/>
            <a:ext cx="7499661" cy="17418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22" name="Google Shape;222;p4"/>
          <p:cNvCxnSpPr/>
          <p:nvPr/>
        </p:nvCxnSpPr>
        <p:spPr>
          <a:xfrm>
            <a:off x="5108122" y="1570335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23" name="Google Shape;223;p4"/>
          <p:cNvCxnSpPr/>
          <p:nvPr/>
        </p:nvCxnSpPr>
        <p:spPr>
          <a:xfrm flipH="1" rot="10800000">
            <a:off x="6352241" y="2543938"/>
            <a:ext cx="1" cy="257224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24" name="Google Shape;224;p4"/>
          <p:cNvSpPr txBox="1"/>
          <p:nvPr/>
        </p:nvSpPr>
        <p:spPr>
          <a:xfrm>
            <a:off x="5097655" y="2916913"/>
            <a:ext cx="2226133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ka-GE" sz="9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არაფორმალური საგანმანათლებლო პროგრამების ხარისხის კონტროლის სისტემის არარსებობა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4"/>
          <p:cNvSpPr txBox="1"/>
          <p:nvPr/>
        </p:nvSpPr>
        <p:spPr>
          <a:xfrm>
            <a:off x="1404139" y="3263997"/>
            <a:ext cx="2916402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მუშაკის პროფესიული სტანდარტის არარსებობა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4"/>
          <p:cNvSpPr txBox="1"/>
          <p:nvPr/>
        </p:nvSpPr>
        <p:spPr>
          <a:xfrm>
            <a:off x="1414738" y="3888239"/>
            <a:ext cx="2916403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საქმიანობის ხარისხის კონტროლის მექანიზმების არარსებობა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4"/>
          <p:cNvSpPr txBox="1"/>
          <p:nvPr/>
        </p:nvSpPr>
        <p:spPr>
          <a:xfrm>
            <a:off x="1374940" y="4579559"/>
            <a:ext cx="2956205" cy="403147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სოციალური აღიარების/მხარდაჭერის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4"/>
          <p:cNvSpPr txBox="1"/>
          <p:nvPr/>
        </p:nvSpPr>
        <p:spPr>
          <a:xfrm>
            <a:off x="1379363" y="5166143"/>
            <a:ext cx="2956207" cy="54431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საქმიანობის შედეგად მიღებული გამოცდილების შეფასების სისტემის არარსებობა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9" name="Google Shape;229;p4"/>
          <p:cNvCxnSpPr/>
          <p:nvPr/>
        </p:nvCxnSpPr>
        <p:spPr>
          <a:xfrm>
            <a:off x="1135782" y="2490446"/>
            <a:ext cx="29212" cy="3910661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0" name="Google Shape;230;p4"/>
          <p:cNvCxnSpPr/>
          <p:nvPr/>
        </p:nvCxnSpPr>
        <p:spPr>
          <a:xfrm flipH="1">
            <a:off x="1109547" y="2475751"/>
            <a:ext cx="1632856" cy="14695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1" name="Google Shape;231;p4"/>
          <p:cNvCxnSpPr/>
          <p:nvPr/>
        </p:nvCxnSpPr>
        <p:spPr>
          <a:xfrm>
            <a:off x="1160288" y="284588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2" name="Google Shape;232;p4"/>
          <p:cNvSpPr txBox="1"/>
          <p:nvPr/>
        </p:nvSpPr>
        <p:spPr>
          <a:xfrm>
            <a:off x="5061195" y="4764478"/>
            <a:ext cx="2253343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არაფორმალური განათლების მიმწოდებელი ორგანიზაციების ნაკლებობა და სისუსტე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4"/>
          <p:cNvSpPr txBox="1"/>
          <p:nvPr/>
        </p:nvSpPr>
        <p:spPr>
          <a:xfrm>
            <a:off x="5097655" y="3787192"/>
            <a:ext cx="2231572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არაფორმალური განათლების აღიარების ნაკლებად განვითარებული მექანიზმები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4"/>
          <p:cNvSpPr txBox="1"/>
          <p:nvPr/>
        </p:nvSpPr>
        <p:spPr>
          <a:xfrm>
            <a:off x="5084054" y="5782033"/>
            <a:ext cx="2242457" cy="676608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არაფორმალური საგანმანათლებლო პროგრამების დაფინანსების ხელმისაწვდომობის ნაკლებობა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p4"/>
          <p:cNvCxnSpPr/>
          <p:nvPr/>
        </p:nvCxnSpPr>
        <p:spPr>
          <a:xfrm rot="10800000">
            <a:off x="4863619" y="2797366"/>
            <a:ext cx="1488622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36" name="Google Shape;236;p4"/>
          <p:cNvCxnSpPr/>
          <p:nvPr/>
        </p:nvCxnSpPr>
        <p:spPr>
          <a:xfrm>
            <a:off x="4863619" y="2797366"/>
            <a:ext cx="0" cy="3312719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37" name="Google Shape;237;p4"/>
          <p:cNvSpPr txBox="1"/>
          <p:nvPr/>
        </p:nvSpPr>
        <p:spPr>
          <a:xfrm>
            <a:off x="8364043" y="2967335"/>
            <a:ext cx="2831664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0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ახალგაზრდული საინფორმაციო სერვისების არარსებობა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"/>
          <p:cNvSpPr txBox="1"/>
          <p:nvPr/>
        </p:nvSpPr>
        <p:spPr>
          <a:xfrm>
            <a:off x="8364043" y="3648757"/>
            <a:ext cx="2856951" cy="772236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b="0" i="0" lang="ka-GE" sz="105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ადმინისტრაციული საკითხების მოგვარებაში ახალგაზრდებისათვის დახმარების არარსებობა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4"/>
          <p:cNvSpPr txBox="1"/>
          <p:nvPr/>
        </p:nvSpPr>
        <p:spPr>
          <a:xfrm>
            <a:off x="8342269" y="4485107"/>
            <a:ext cx="2878731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საკომუნიკაციო ტექნოლოგიებზე წვდომის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4"/>
          <p:cNvSpPr txBox="1"/>
          <p:nvPr/>
        </p:nvSpPr>
        <p:spPr>
          <a:xfrm>
            <a:off x="8338756" y="5046755"/>
            <a:ext cx="2856951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კომპეტენციების ნაკლებობა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1" name="Google Shape;241;p4"/>
          <p:cNvCxnSpPr/>
          <p:nvPr/>
        </p:nvCxnSpPr>
        <p:spPr>
          <a:xfrm rot="10800000">
            <a:off x="8130002" y="2863220"/>
            <a:ext cx="1208313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2" name="Google Shape;242;p4"/>
          <p:cNvCxnSpPr/>
          <p:nvPr/>
        </p:nvCxnSpPr>
        <p:spPr>
          <a:xfrm>
            <a:off x="8121845" y="2859689"/>
            <a:ext cx="35666" cy="3376198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3" name="Google Shape;243;p4"/>
          <p:cNvCxnSpPr/>
          <p:nvPr/>
        </p:nvCxnSpPr>
        <p:spPr>
          <a:xfrm>
            <a:off x="8130002" y="3315251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4" name="Google Shape;244;p4"/>
          <p:cNvCxnSpPr/>
          <p:nvPr/>
        </p:nvCxnSpPr>
        <p:spPr>
          <a:xfrm>
            <a:off x="8148261" y="5185254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5" name="Google Shape;245;p4"/>
          <p:cNvCxnSpPr/>
          <p:nvPr/>
        </p:nvCxnSpPr>
        <p:spPr>
          <a:xfrm>
            <a:off x="8105517" y="4626879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6" name="Google Shape;246;p4"/>
          <p:cNvCxnSpPr/>
          <p:nvPr/>
        </p:nvCxnSpPr>
        <p:spPr>
          <a:xfrm>
            <a:off x="8105518" y="3916375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47" name="Google Shape;247;p4"/>
          <p:cNvSpPr txBox="1"/>
          <p:nvPr/>
        </p:nvSpPr>
        <p:spPr>
          <a:xfrm>
            <a:off x="8369486" y="5554657"/>
            <a:ext cx="2827020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გეოგრაფიული პირობები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4"/>
          <p:cNvSpPr txBox="1"/>
          <p:nvPr/>
        </p:nvSpPr>
        <p:spPr>
          <a:xfrm>
            <a:off x="8364050" y="6070139"/>
            <a:ext cx="2856951" cy="276999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ფინანსური მხარდაჭერის ნაკლებობა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9" name="Google Shape;249;p4"/>
          <p:cNvCxnSpPr/>
          <p:nvPr/>
        </p:nvCxnSpPr>
        <p:spPr>
          <a:xfrm>
            <a:off x="8151775" y="5724809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0" name="Google Shape;250;p4"/>
          <p:cNvCxnSpPr/>
          <p:nvPr/>
        </p:nvCxnSpPr>
        <p:spPr>
          <a:xfrm>
            <a:off x="8171930" y="6228800"/>
            <a:ext cx="1904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1" name="Google Shape;251;p4"/>
          <p:cNvCxnSpPr/>
          <p:nvPr/>
        </p:nvCxnSpPr>
        <p:spPr>
          <a:xfrm>
            <a:off x="1184057" y="3542488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2" name="Google Shape;252;p4"/>
          <p:cNvCxnSpPr/>
          <p:nvPr/>
        </p:nvCxnSpPr>
        <p:spPr>
          <a:xfrm>
            <a:off x="1160288" y="4114689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3" name="Google Shape;253;p4"/>
          <p:cNvCxnSpPr/>
          <p:nvPr/>
        </p:nvCxnSpPr>
        <p:spPr>
          <a:xfrm>
            <a:off x="1181560" y="4770238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4" name="Google Shape;254;p4"/>
          <p:cNvCxnSpPr/>
          <p:nvPr/>
        </p:nvCxnSpPr>
        <p:spPr>
          <a:xfrm>
            <a:off x="1160288" y="5471683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5" name="Google Shape;255;p4"/>
          <p:cNvCxnSpPr/>
          <p:nvPr/>
        </p:nvCxnSpPr>
        <p:spPr>
          <a:xfrm>
            <a:off x="4886369" y="4110357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6" name="Google Shape;256;p4"/>
          <p:cNvCxnSpPr/>
          <p:nvPr/>
        </p:nvCxnSpPr>
        <p:spPr>
          <a:xfrm>
            <a:off x="4863617" y="5231894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57" name="Google Shape;257;p4"/>
          <p:cNvCxnSpPr/>
          <p:nvPr/>
        </p:nvCxnSpPr>
        <p:spPr>
          <a:xfrm>
            <a:off x="4863617" y="6098439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58" name="Google Shape;258;p4"/>
          <p:cNvSpPr txBox="1"/>
          <p:nvPr/>
        </p:nvSpPr>
        <p:spPr>
          <a:xfrm>
            <a:off x="1358968" y="5812311"/>
            <a:ext cx="3005824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პრაქტიკოსი ახალგაზრდული მუშაკების პროფესიული განვითარების ნაკლები შესაძლებლობები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9" name="Google Shape;259;p4"/>
          <p:cNvCxnSpPr/>
          <p:nvPr/>
        </p:nvCxnSpPr>
        <p:spPr>
          <a:xfrm>
            <a:off x="1160288" y="6379503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0" name="Google Shape;260;p4"/>
          <p:cNvCxnSpPr/>
          <p:nvPr/>
        </p:nvCxnSpPr>
        <p:spPr>
          <a:xfrm rot="10800000">
            <a:off x="9338316" y="2649867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261" name="Google Shape;261;p4"/>
          <p:cNvSpPr txBox="1"/>
          <p:nvPr/>
        </p:nvSpPr>
        <p:spPr>
          <a:xfrm>
            <a:off x="1399029" y="2712765"/>
            <a:ext cx="2932111" cy="434978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შესაბამისი საკანონმდებლო ჩარჩოს არარსებობა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2" name="Google Shape;262;p4"/>
          <p:cNvCxnSpPr/>
          <p:nvPr/>
        </p:nvCxnSpPr>
        <p:spPr>
          <a:xfrm rot="10800000">
            <a:off x="2717494" y="2259559"/>
            <a:ext cx="8157" cy="21335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63" name="Google Shape;263;p4"/>
          <p:cNvCxnSpPr/>
          <p:nvPr/>
        </p:nvCxnSpPr>
        <p:spPr>
          <a:xfrm>
            <a:off x="9610143" y="1586360"/>
            <a:ext cx="0" cy="20834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4" name="Google Shape;264;p4"/>
          <p:cNvCxnSpPr/>
          <p:nvPr/>
        </p:nvCxnSpPr>
        <p:spPr>
          <a:xfrm>
            <a:off x="2110482" y="157173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65" name="Google Shape;265;p4"/>
          <p:cNvSpPr txBox="1"/>
          <p:nvPr/>
        </p:nvSpPr>
        <p:spPr>
          <a:xfrm>
            <a:off x="1333078" y="54087"/>
            <a:ext cx="2810180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სოციალური გარიყულობის მაღალი საფრთხე</a:t>
            </a:r>
            <a:endParaRPr b="1" i="0" sz="105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4"/>
          <p:cNvSpPr txBox="1"/>
          <p:nvPr/>
        </p:nvSpPr>
        <p:spPr>
          <a:xfrm>
            <a:off x="4452258" y="37579"/>
            <a:ext cx="3287483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ka-GE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განათლების, დასაქმებისა და ტრენინგების მიღმა მყოფი ახალგაზრდების მაღალი მაჩვენებელი 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7" name="Google Shape;267;p4"/>
          <p:cNvCxnSpPr/>
          <p:nvPr/>
        </p:nvCxnSpPr>
        <p:spPr>
          <a:xfrm>
            <a:off x="3185990" y="859784"/>
            <a:ext cx="6349895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8" name="Google Shape;268;p4"/>
          <p:cNvCxnSpPr/>
          <p:nvPr/>
        </p:nvCxnSpPr>
        <p:spPr>
          <a:xfrm>
            <a:off x="3177281" y="674803"/>
            <a:ext cx="0" cy="191283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69" name="Google Shape;269;p4"/>
          <p:cNvCxnSpPr/>
          <p:nvPr/>
        </p:nvCxnSpPr>
        <p:spPr>
          <a:xfrm>
            <a:off x="9537541" y="725592"/>
            <a:ext cx="0" cy="158626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70" name="Google Shape;270;p4"/>
          <p:cNvCxnSpPr/>
          <p:nvPr/>
        </p:nvCxnSpPr>
        <p:spPr>
          <a:xfrm>
            <a:off x="4873821" y="3147745"/>
            <a:ext cx="1524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271" name="Google Shape;271;p4"/>
          <p:cNvSpPr txBox="1"/>
          <p:nvPr/>
        </p:nvSpPr>
        <p:spPr>
          <a:xfrm>
            <a:off x="7907344" y="54086"/>
            <a:ext cx="2810188" cy="646331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ka-GE" sz="1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საკვანძო კომპეტენციების განვითარების შესაძლებლობების ნაკლებობა 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5"/>
          <p:cNvSpPr txBox="1"/>
          <p:nvPr/>
        </p:nvSpPr>
        <p:spPr>
          <a:xfrm>
            <a:off x="1785257" y="1033188"/>
            <a:ext cx="10232571" cy="353943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ახალგაზრდებში ქიმიური და ქცევითი დამოკიდებულების მაღალი დონე  </a:t>
            </a:r>
            <a:r>
              <a:rPr b="0" i="1" lang="ka-GE" sz="17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(Concept, ER 3.1)</a:t>
            </a:r>
            <a:endParaRPr b="0" i="1" sz="17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5"/>
          <p:cNvSpPr txBox="1"/>
          <p:nvPr/>
        </p:nvSpPr>
        <p:spPr>
          <a:xfrm>
            <a:off x="87086" y="238753"/>
            <a:ext cx="1066800" cy="338554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შედეგები</a:t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5"/>
          <p:cNvSpPr txBox="1"/>
          <p:nvPr/>
        </p:nvSpPr>
        <p:spPr>
          <a:xfrm>
            <a:off x="9312438" y="1725546"/>
            <a:ext cx="2822126" cy="1107996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ახალგაზრდებისათვის არ არის ხელმისაწვდომი დამოკიდებულების პრევენციის პროგრამები და სამკურნალო მომსახურება</a:t>
            </a:r>
            <a:r>
              <a:rPr b="1" i="0" lang="ka-GE" sz="16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9,10)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5"/>
          <p:cNvSpPr txBox="1"/>
          <p:nvPr/>
        </p:nvSpPr>
        <p:spPr>
          <a:xfrm>
            <a:off x="87086" y="940029"/>
            <a:ext cx="1066800" cy="523220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400" u="none" cap="none" strike="noStrik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ძირითადი პრობლემა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5"/>
          <p:cNvSpPr txBox="1"/>
          <p:nvPr/>
        </p:nvSpPr>
        <p:spPr>
          <a:xfrm>
            <a:off x="670832" y="1758135"/>
            <a:ext cx="3083377" cy="830997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ბავშვობიდან მოზრდილობაში გარდამავალი პროცესი ხელს უწყობს სარისკო ქცევების განვითარებას</a:t>
            </a:r>
            <a:endParaRPr b="1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1, 2, 3, 4, 6, 7 ,8)</a:t>
            </a:r>
            <a:endParaRPr/>
          </a:p>
        </p:txBody>
      </p:sp>
      <p:sp>
        <p:nvSpPr>
          <p:cNvPr id="281" name="Google Shape;281;p5"/>
          <p:cNvSpPr txBox="1"/>
          <p:nvPr/>
        </p:nvSpPr>
        <p:spPr>
          <a:xfrm>
            <a:off x="3912730" y="1764264"/>
            <a:ext cx="2724170" cy="646331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მშობლების არასაკმარისი უნარები და ცოდნა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7,8)</a:t>
            </a:r>
            <a:endParaRPr b="1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5"/>
          <p:cNvSpPr txBox="1"/>
          <p:nvPr/>
        </p:nvSpPr>
        <p:spPr>
          <a:xfrm>
            <a:off x="6789648" y="1729396"/>
            <a:ext cx="2468361" cy="1077218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თემი და სხვა საზოგადოებრივი ფაქტორები ხელს უწყობს ახალგაზრდების პრობლემური ქცევების განვითარებას </a:t>
            </a:r>
            <a:r>
              <a:rPr b="0" i="1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5, 7,8)</a:t>
            </a:r>
            <a:endParaRPr b="1" i="0" sz="14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p5"/>
          <p:cNvCxnSpPr/>
          <p:nvPr/>
        </p:nvCxnSpPr>
        <p:spPr>
          <a:xfrm>
            <a:off x="2110482" y="1552917"/>
            <a:ext cx="869496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4" name="Google Shape;284;p5"/>
          <p:cNvCxnSpPr/>
          <p:nvPr/>
        </p:nvCxnSpPr>
        <p:spPr>
          <a:xfrm>
            <a:off x="5108122" y="1570335"/>
            <a:ext cx="0" cy="19128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5" name="Google Shape;285;p5"/>
          <p:cNvCxnSpPr/>
          <p:nvPr/>
        </p:nvCxnSpPr>
        <p:spPr>
          <a:xfrm>
            <a:off x="8118026" y="1570335"/>
            <a:ext cx="0" cy="158626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6" name="Google Shape;286;p5"/>
          <p:cNvCxnSpPr/>
          <p:nvPr/>
        </p:nvCxnSpPr>
        <p:spPr>
          <a:xfrm flipH="1" rot="10800000">
            <a:off x="10820397" y="2633031"/>
            <a:ext cx="5451" cy="21012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87" name="Google Shape;287;p5"/>
          <p:cNvCxnSpPr/>
          <p:nvPr/>
        </p:nvCxnSpPr>
        <p:spPr>
          <a:xfrm flipH="1" rot="10800000">
            <a:off x="5391150" y="2508215"/>
            <a:ext cx="1" cy="257224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88" name="Google Shape;288;p5"/>
          <p:cNvSpPr txBox="1"/>
          <p:nvPr/>
        </p:nvSpPr>
        <p:spPr>
          <a:xfrm>
            <a:off x="892626" y="3001237"/>
            <a:ext cx="2623460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პირადი მახასიათებლები, უნარების ნაკლებობა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5"/>
          <p:cNvSpPr txBox="1"/>
          <p:nvPr/>
        </p:nvSpPr>
        <p:spPr>
          <a:xfrm>
            <a:off x="892626" y="3347846"/>
            <a:ext cx="1970314" cy="2308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ზიანის გაუცნობიერებლობა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5"/>
          <p:cNvSpPr txBox="1"/>
          <p:nvPr/>
        </p:nvSpPr>
        <p:spPr>
          <a:xfrm>
            <a:off x="892626" y="3695746"/>
            <a:ext cx="2079171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ფსიქოაქტიური ნივთიერებების მიმღებლობა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5"/>
          <p:cNvSpPr txBox="1"/>
          <p:nvPr/>
        </p:nvSpPr>
        <p:spPr>
          <a:xfrm>
            <a:off x="884452" y="4224496"/>
            <a:ext cx="2079171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სკოლასა და ოჯახზე ნაკლები მიჯაჭვულობა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5"/>
          <p:cNvSpPr txBox="1"/>
          <p:nvPr/>
        </p:nvSpPr>
        <p:spPr>
          <a:xfrm>
            <a:off x="884452" y="4717764"/>
            <a:ext cx="2566303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თანატოლების ნარკოტიკებისადმი პოზიტიური დამოკიდებულება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5"/>
          <p:cNvSpPr txBox="1"/>
          <p:nvPr/>
        </p:nvSpPr>
        <p:spPr>
          <a:xfrm>
            <a:off x="884452" y="5173496"/>
            <a:ext cx="2220686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მეგობრების მიერ ფსიქოაქტიური ნივთიერებების მოხმარება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94" name="Google Shape;294;p5"/>
          <p:cNvCxnSpPr/>
          <p:nvPr/>
        </p:nvCxnSpPr>
        <p:spPr>
          <a:xfrm>
            <a:off x="664028" y="2904388"/>
            <a:ext cx="10886" cy="3510418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5" name="Google Shape;295;p5"/>
          <p:cNvCxnSpPr/>
          <p:nvPr/>
        </p:nvCxnSpPr>
        <p:spPr>
          <a:xfrm flipH="1">
            <a:off x="688514" y="2897041"/>
            <a:ext cx="1632856" cy="14695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6" name="Google Shape;296;p5"/>
          <p:cNvCxnSpPr/>
          <p:nvPr/>
        </p:nvCxnSpPr>
        <p:spPr>
          <a:xfrm>
            <a:off x="674914" y="3204356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7" name="Google Shape;297;p5"/>
          <p:cNvSpPr txBox="1"/>
          <p:nvPr/>
        </p:nvSpPr>
        <p:spPr>
          <a:xfrm>
            <a:off x="4125685" y="3625267"/>
            <a:ext cx="2253343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მშობლების პოზიტიური დამოკიდებულება ალკოჰოლისა და სხვა ნივთიერებების მოხმარების მიმართ</a:t>
            </a:r>
            <a:endParaRPr b="0" i="0" sz="1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5"/>
          <p:cNvSpPr txBox="1"/>
          <p:nvPr/>
        </p:nvSpPr>
        <p:spPr>
          <a:xfrm>
            <a:off x="4125685" y="2881190"/>
            <a:ext cx="2231572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ნივთიერებების ავადმოხმარებაზე მკაფიო ოჯახური წესებისა და მოლოდინების არარსებობა</a:t>
            </a:r>
            <a:endParaRPr b="0" i="0" sz="1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5"/>
          <p:cNvSpPr txBox="1"/>
          <p:nvPr/>
        </p:nvSpPr>
        <p:spPr>
          <a:xfrm>
            <a:off x="4147454" y="4386940"/>
            <a:ext cx="2242457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ოჯახის მხრიდან სუსტი ზედამხედველობა და დისციპლინა</a:t>
            </a:r>
            <a:endParaRPr b="0" i="0" sz="1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5"/>
          <p:cNvSpPr txBox="1"/>
          <p:nvPr/>
        </p:nvSpPr>
        <p:spPr>
          <a:xfrm>
            <a:off x="4147454" y="5092675"/>
            <a:ext cx="2242457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მშობლების მხრიდან ცუდი მაგალითის ჩვენება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5"/>
          <p:cNvSpPr txBox="1"/>
          <p:nvPr/>
        </p:nvSpPr>
        <p:spPr>
          <a:xfrm>
            <a:off x="4125685" y="5818794"/>
            <a:ext cx="2242457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დამოკიდებულების შესახებ არსებული ცნობიერების დაბალი დონე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" name="Google Shape;302;p5"/>
          <p:cNvCxnSpPr/>
          <p:nvPr/>
        </p:nvCxnSpPr>
        <p:spPr>
          <a:xfrm rot="10800000">
            <a:off x="3902528" y="2761643"/>
            <a:ext cx="1488622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3" name="Google Shape;303;p5"/>
          <p:cNvCxnSpPr/>
          <p:nvPr/>
        </p:nvCxnSpPr>
        <p:spPr>
          <a:xfrm>
            <a:off x="3902528" y="2761643"/>
            <a:ext cx="0" cy="331271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4" name="Google Shape;304;p5"/>
          <p:cNvSpPr txBox="1"/>
          <p:nvPr/>
        </p:nvSpPr>
        <p:spPr>
          <a:xfrm>
            <a:off x="7200902" y="2956152"/>
            <a:ext cx="1883233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ნივთიერებების ხელმისაწვდომობა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5"/>
          <p:cNvSpPr txBox="1"/>
          <p:nvPr/>
        </p:nvSpPr>
        <p:spPr>
          <a:xfrm>
            <a:off x="7200902" y="3565750"/>
            <a:ext cx="1883233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საზოგადოებაში ნივთიერებების მოხმარების მაღალი დონე</a:t>
            </a:r>
            <a:endParaRPr b="0" i="0" sz="11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5"/>
          <p:cNvSpPr txBox="1"/>
          <p:nvPr/>
        </p:nvSpPr>
        <p:spPr>
          <a:xfrm>
            <a:off x="7200902" y="4084630"/>
            <a:ext cx="1992090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საზოგადოებაში არსებული დადებითი დამოკიდებულება ალკოჰოლის მოხმარების მიმართ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5"/>
          <p:cNvSpPr txBox="1"/>
          <p:nvPr/>
        </p:nvSpPr>
        <p:spPr>
          <a:xfrm>
            <a:off x="7200902" y="4695950"/>
            <a:ext cx="1992090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სარისკო ქცევების მიმართ საზოგადოებრივი ნორმების მიმღებლობა</a:t>
            </a:r>
            <a:endParaRPr b="0" i="0" sz="11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5"/>
          <p:cNvSpPr txBox="1"/>
          <p:nvPr/>
        </p:nvSpPr>
        <p:spPr>
          <a:xfrm>
            <a:off x="7187323" y="5288505"/>
            <a:ext cx="2204335" cy="2308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მედიის არასწორი გზავნილები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9" name="Google Shape;309;p5"/>
          <p:cNvCxnSpPr/>
          <p:nvPr/>
        </p:nvCxnSpPr>
        <p:spPr>
          <a:xfrm rot="10800000">
            <a:off x="6966861" y="2884721"/>
            <a:ext cx="1208313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0" name="Google Shape;310;p5"/>
          <p:cNvCxnSpPr/>
          <p:nvPr/>
        </p:nvCxnSpPr>
        <p:spPr>
          <a:xfrm flipH="1">
            <a:off x="6950538" y="2881190"/>
            <a:ext cx="8165" cy="3653197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1" name="Google Shape;311;p5"/>
          <p:cNvCxnSpPr/>
          <p:nvPr/>
        </p:nvCxnSpPr>
        <p:spPr>
          <a:xfrm>
            <a:off x="6966861" y="3179990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2" name="Google Shape;312;p5"/>
          <p:cNvCxnSpPr/>
          <p:nvPr/>
        </p:nvCxnSpPr>
        <p:spPr>
          <a:xfrm>
            <a:off x="6966861" y="5423705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3" name="Google Shape;313;p5"/>
          <p:cNvCxnSpPr/>
          <p:nvPr/>
        </p:nvCxnSpPr>
        <p:spPr>
          <a:xfrm>
            <a:off x="6958702" y="4955572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4" name="Google Shape;314;p5"/>
          <p:cNvCxnSpPr/>
          <p:nvPr/>
        </p:nvCxnSpPr>
        <p:spPr>
          <a:xfrm>
            <a:off x="6958703" y="4416137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5" name="Google Shape;315;p5"/>
          <p:cNvCxnSpPr/>
          <p:nvPr/>
        </p:nvCxnSpPr>
        <p:spPr>
          <a:xfrm>
            <a:off x="6942377" y="3781114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6" name="Google Shape;316;p5"/>
          <p:cNvSpPr txBox="1"/>
          <p:nvPr/>
        </p:nvSpPr>
        <p:spPr>
          <a:xfrm>
            <a:off x="7200902" y="5631033"/>
            <a:ext cx="2160812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ახალგაზრდებისათვის უფასო გასართობი აქტივობების ნაკლებობა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5"/>
          <p:cNvSpPr txBox="1"/>
          <p:nvPr/>
        </p:nvSpPr>
        <p:spPr>
          <a:xfrm>
            <a:off x="7200910" y="6205578"/>
            <a:ext cx="2438403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პროსოციალური ჩართულობისთვის შესაძლებლობებისა და წახალისების ნაკლებობა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8" name="Google Shape;318;p5"/>
          <p:cNvCxnSpPr/>
          <p:nvPr/>
        </p:nvCxnSpPr>
        <p:spPr>
          <a:xfrm>
            <a:off x="6969588" y="5935862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9" name="Google Shape;319;p5"/>
          <p:cNvCxnSpPr/>
          <p:nvPr/>
        </p:nvCxnSpPr>
        <p:spPr>
          <a:xfrm>
            <a:off x="6942378" y="6534387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0" name="Google Shape;320;p5"/>
          <p:cNvSpPr txBox="1"/>
          <p:nvPr/>
        </p:nvSpPr>
        <p:spPr>
          <a:xfrm>
            <a:off x="9737294" y="2945343"/>
            <a:ext cx="2313201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პირველადი პრევენციის მუდმივი ინსტიტუციური მექანიზმების არარსებობა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5"/>
          <p:cNvSpPr txBox="1"/>
          <p:nvPr/>
        </p:nvSpPr>
        <p:spPr>
          <a:xfrm>
            <a:off x="9748173" y="3711693"/>
            <a:ext cx="2269655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არაადეკვატური პრევენციული ღონისძიებები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5"/>
          <p:cNvSpPr txBox="1"/>
          <p:nvPr/>
        </p:nvSpPr>
        <p:spPr>
          <a:xfrm>
            <a:off x="9753619" y="4294606"/>
            <a:ext cx="2302322" cy="6463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ქვეყნის მასშტაბით განხორციელებული პრევენციული ღონისძიებები იშვიათად არის დაფუძნებული მეცნიერულ მტკიცებულებებზე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5"/>
          <p:cNvSpPr txBox="1"/>
          <p:nvPr/>
        </p:nvSpPr>
        <p:spPr>
          <a:xfrm>
            <a:off x="9742733" y="5256113"/>
            <a:ext cx="2302322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მოზარდებისთვის მხარდამჭერი, საკონსულტაციო და სამკურნალო სერვისების ნაკლებობა</a:t>
            </a:r>
            <a:endParaRPr b="0" i="0" sz="9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24" name="Google Shape;324;p5"/>
          <p:cNvCxnSpPr/>
          <p:nvPr/>
        </p:nvCxnSpPr>
        <p:spPr>
          <a:xfrm>
            <a:off x="664028" y="352635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5" name="Google Shape;325;p5"/>
          <p:cNvCxnSpPr/>
          <p:nvPr/>
        </p:nvCxnSpPr>
        <p:spPr>
          <a:xfrm>
            <a:off x="674914" y="396368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6" name="Google Shape;326;p5"/>
          <p:cNvCxnSpPr/>
          <p:nvPr/>
        </p:nvCxnSpPr>
        <p:spPr>
          <a:xfrm>
            <a:off x="664028" y="4439774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7" name="Google Shape;327;p5"/>
          <p:cNvCxnSpPr/>
          <p:nvPr/>
        </p:nvCxnSpPr>
        <p:spPr>
          <a:xfrm>
            <a:off x="674914" y="492566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8" name="Google Shape;328;p5"/>
          <p:cNvCxnSpPr/>
          <p:nvPr/>
        </p:nvCxnSpPr>
        <p:spPr>
          <a:xfrm>
            <a:off x="674914" y="538158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9" name="Google Shape;329;p5"/>
          <p:cNvCxnSpPr/>
          <p:nvPr/>
        </p:nvCxnSpPr>
        <p:spPr>
          <a:xfrm>
            <a:off x="685799" y="5842769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0" name="Google Shape;330;p5"/>
          <p:cNvCxnSpPr/>
          <p:nvPr/>
        </p:nvCxnSpPr>
        <p:spPr>
          <a:xfrm>
            <a:off x="3902528" y="3172394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1" name="Google Shape;331;p5"/>
          <p:cNvCxnSpPr/>
          <p:nvPr/>
        </p:nvCxnSpPr>
        <p:spPr>
          <a:xfrm>
            <a:off x="3913413" y="394252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2" name="Google Shape;332;p5"/>
          <p:cNvCxnSpPr/>
          <p:nvPr/>
        </p:nvCxnSpPr>
        <p:spPr>
          <a:xfrm>
            <a:off x="3902527" y="461777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3" name="Google Shape;333;p5"/>
          <p:cNvCxnSpPr/>
          <p:nvPr/>
        </p:nvCxnSpPr>
        <p:spPr>
          <a:xfrm>
            <a:off x="3913413" y="538158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4" name="Google Shape;334;p5"/>
          <p:cNvCxnSpPr/>
          <p:nvPr/>
        </p:nvCxnSpPr>
        <p:spPr>
          <a:xfrm>
            <a:off x="3902526" y="6062716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5" name="Google Shape;335;p5"/>
          <p:cNvSpPr txBox="1"/>
          <p:nvPr/>
        </p:nvSpPr>
        <p:spPr>
          <a:xfrm>
            <a:off x="884477" y="5656369"/>
            <a:ext cx="2794893" cy="369332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კლუბურ გარემოში ფსიქოაქტიური ნარკოტიკების მიღების კულტურა</a:t>
            </a:r>
            <a:endParaRPr b="0" i="0" sz="900" u="none" cap="none" strike="noStrike">
              <a:solidFill>
                <a:srgbClr val="00004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6" name="Google Shape;336;p5"/>
          <p:cNvCxnSpPr/>
          <p:nvPr/>
        </p:nvCxnSpPr>
        <p:spPr>
          <a:xfrm>
            <a:off x="664028" y="6414806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7" name="Google Shape;337;p5"/>
          <p:cNvCxnSpPr/>
          <p:nvPr/>
        </p:nvCxnSpPr>
        <p:spPr>
          <a:xfrm rot="10800000">
            <a:off x="8175175" y="2671368"/>
            <a:ext cx="8157" cy="21335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38" name="Google Shape;338;p5"/>
          <p:cNvCxnSpPr/>
          <p:nvPr/>
        </p:nvCxnSpPr>
        <p:spPr>
          <a:xfrm rot="10800000">
            <a:off x="9535885" y="2843151"/>
            <a:ext cx="1314452" cy="1293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9" name="Google Shape;339;p5"/>
          <p:cNvCxnSpPr/>
          <p:nvPr/>
        </p:nvCxnSpPr>
        <p:spPr>
          <a:xfrm flipH="1">
            <a:off x="9519557" y="2856090"/>
            <a:ext cx="16328" cy="2742794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0" name="Google Shape;340;p5"/>
          <p:cNvCxnSpPr/>
          <p:nvPr/>
        </p:nvCxnSpPr>
        <p:spPr>
          <a:xfrm>
            <a:off x="9519557" y="3281290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1" name="Google Shape;341;p5"/>
          <p:cNvCxnSpPr/>
          <p:nvPr/>
        </p:nvCxnSpPr>
        <p:spPr>
          <a:xfrm>
            <a:off x="9519557" y="5579279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2" name="Google Shape;342;p5"/>
          <p:cNvCxnSpPr/>
          <p:nvPr/>
        </p:nvCxnSpPr>
        <p:spPr>
          <a:xfrm>
            <a:off x="9535885" y="398210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3" name="Google Shape;343;p5"/>
          <p:cNvCxnSpPr/>
          <p:nvPr/>
        </p:nvCxnSpPr>
        <p:spPr>
          <a:xfrm>
            <a:off x="9519557" y="470778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4" name="Google Shape;344;p5"/>
          <p:cNvSpPr txBox="1"/>
          <p:nvPr/>
        </p:nvSpPr>
        <p:spPr>
          <a:xfrm>
            <a:off x="872217" y="6147759"/>
            <a:ext cx="2828906" cy="507831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900" u="none" cap="none" strike="noStrik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ახალი ტექნოლოგიებისა და ელექტრონული მოწყობილობების გადამეტებული მოხმარება, აზარტულ თამაშებში გაზრდილი ჩაბმულობა </a:t>
            </a:r>
            <a:endParaRPr b="0" i="0" sz="900" u="none" cap="none" strike="noStrike">
              <a:solidFill>
                <a:srgbClr val="00004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5" name="Google Shape;345;p5"/>
          <p:cNvCxnSpPr/>
          <p:nvPr/>
        </p:nvCxnSpPr>
        <p:spPr>
          <a:xfrm rot="10800000">
            <a:off x="2310484" y="2681661"/>
            <a:ext cx="8157" cy="21335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6" name="Google Shape;346;p5"/>
          <p:cNvCxnSpPr/>
          <p:nvPr/>
        </p:nvCxnSpPr>
        <p:spPr>
          <a:xfrm>
            <a:off x="10801380" y="1580443"/>
            <a:ext cx="0" cy="158626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7" name="Google Shape;347;p5"/>
          <p:cNvCxnSpPr/>
          <p:nvPr/>
        </p:nvCxnSpPr>
        <p:spPr>
          <a:xfrm flipH="1" rot="10800000">
            <a:off x="6395354" y="1372604"/>
            <a:ext cx="2740" cy="18373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8" name="Google Shape;348;p5"/>
          <p:cNvCxnSpPr/>
          <p:nvPr/>
        </p:nvCxnSpPr>
        <p:spPr>
          <a:xfrm>
            <a:off x="2110482" y="1571733"/>
            <a:ext cx="0" cy="19128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49" name="Google Shape;349;p5"/>
          <p:cNvCxnSpPr/>
          <p:nvPr/>
        </p:nvCxnSpPr>
        <p:spPr>
          <a:xfrm flipH="1" rot="10800000">
            <a:off x="6350036" y="842874"/>
            <a:ext cx="2740" cy="18373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50" name="Google Shape;350;p5"/>
          <p:cNvSpPr txBox="1"/>
          <p:nvPr/>
        </p:nvSpPr>
        <p:spPr>
          <a:xfrm>
            <a:off x="1785256" y="28472"/>
            <a:ext cx="5347615" cy="738664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მოზარდებსა და ახალგაზრდებში ფსიქოაქტიური ნივთიერებების არასამედიცინო მიზნით მოხმარებაზე</a:t>
            </a:r>
            <a:r>
              <a:rPr b="0" i="0" lang="ka-GE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ka-GE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გაზრდილი მოთხოვნა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5"/>
          <p:cNvSpPr txBox="1"/>
          <p:nvPr/>
        </p:nvSpPr>
        <p:spPr>
          <a:xfrm>
            <a:off x="7429500" y="63210"/>
            <a:ext cx="4180114" cy="738664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 ქიმიური და ქცევითი დამოკიდებულების პრობლემის გაზრდილი ეკონომიკური ტვირთი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2" name="Google Shape;352;p5"/>
          <p:cNvCxnSpPr/>
          <p:nvPr/>
        </p:nvCxnSpPr>
        <p:spPr>
          <a:xfrm>
            <a:off x="3185990" y="859784"/>
            <a:ext cx="63498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53" name="Google Shape;353;p5"/>
          <p:cNvCxnSpPr/>
          <p:nvPr/>
        </p:nvCxnSpPr>
        <p:spPr>
          <a:xfrm>
            <a:off x="3177281" y="674803"/>
            <a:ext cx="0" cy="19128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54" name="Google Shape;354;p5"/>
          <p:cNvCxnSpPr/>
          <p:nvPr/>
        </p:nvCxnSpPr>
        <p:spPr>
          <a:xfrm>
            <a:off x="9537541" y="725592"/>
            <a:ext cx="0" cy="158626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55" name="Google Shape;355;p5"/>
          <p:cNvSpPr txBox="1"/>
          <p:nvPr/>
        </p:nvSpPr>
        <p:spPr>
          <a:xfrm rot="-5400000">
            <a:off x="-91112" y="1925373"/>
            <a:ext cx="904693" cy="570217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05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პირველადი ფაქტორები</a:t>
            </a:r>
            <a:endParaRPr b="1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6" name="Google Shape;356;p5"/>
          <p:cNvSpPr txBox="1"/>
          <p:nvPr/>
        </p:nvSpPr>
        <p:spPr>
          <a:xfrm rot="-5400000">
            <a:off x="-1600852" y="4619325"/>
            <a:ext cx="3795521" cy="276999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მეორეული ფაქტორები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90cf157777_0_3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a-GE"/>
              <a:t>fdg</a:t>
            </a:r>
            <a:endParaRPr/>
          </a:p>
        </p:txBody>
      </p:sp>
      <p:sp>
        <p:nvSpPr>
          <p:cNvPr id="362" name="Google Shape;362;g90cf157777_0_3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ka-GE"/>
              <a:t>dfg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oogle Shape;367;p6"/>
          <p:cNvGrpSpPr/>
          <p:nvPr/>
        </p:nvGrpSpPr>
        <p:grpSpPr>
          <a:xfrm>
            <a:off x="1399320" y="256499"/>
            <a:ext cx="9851776" cy="6280287"/>
            <a:chOff x="0" y="-19878"/>
            <a:chExt cx="9852232" cy="6280380"/>
          </a:xfrm>
        </p:grpSpPr>
        <p:sp>
          <p:nvSpPr>
            <p:cNvPr id="368" name="Google Shape;368;p6"/>
            <p:cNvSpPr txBox="1"/>
            <p:nvPr/>
          </p:nvSpPr>
          <p:spPr>
            <a:xfrm>
              <a:off x="1388853" y="0"/>
              <a:ext cx="3225215" cy="541020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200" u="none" cap="none" strike="noStrike">
                  <a:solidFill>
                    <a:srgbClr val="FFFFFF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ახალგაზრდებში სარისკო სექსუალური ქცევის მაღალი მაჩვენებელი</a:t>
              </a:r>
              <a:endParaRPr b="1" i="0" sz="1200" u="none" cap="none" strike="noStrike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369" name="Google Shape;369;p6"/>
            <p:cNvSpPr txBox="1"/>
            <p:nvPr/>
          </p:nvSpPr>
          <p:spPr>
            <a:xfrm>
              <a:off x="0" y="112144"/>
              <a:ext cx="1066800" cy="284056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200" u="none" cap="none" strike="noStrike">
                  <a:solidFill>
                    <a:srgbClr val="FFFFFF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შედეგები</a:t>
              </a:r>
              <a:endParaRPr b="0" i="0" sz="900" u="none" cap="none" strike="noStrik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grpSp>
          <p:nvGrpSpPr>
            <p:cNvPr id="370" name="Google Shape;370;p6"/>
            <p:cNvGrpSpPr/>
            <p:nvPr/>
          </p:nvGrpSpPr>
          <p:grpSpPr>
            <a:xfrm>
              <a:off x="1433398" y="1250830"/>
              <a:ext cx="8340582" cy="5009672"/>
              <a:chOff x="-76225" y="0"/>
              <a:chExt cx="8340582" cy="5009672"/>
            </a:xfrm>
          </p:grpSpPr>
          <p:sp>
            <p:nvSpPr>
              <p:cNvPr id="371" name="Google Shape;371;p6"/>
              <p:cNvSpPr txBox="1"/>
              <p:nvPr/>
            </p:nvSpPr>
            <p:spPr>
              <a:xfrm>
                <a:off x="1199072" y="207034"/>
                <a:ext cx="1912620" cy="643255"/>
              </a:xfrm>
              <a:prstGeom prst="rect">
                <a:avLst/>
              </a:prstGeom>
              <a:solidFill>
                <a:srgbClr val="8DA9D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ka-GE" sz="900" u="none" cap="none" strike="noStrike">
                    <a:solidFill>
                      <a:srgbClr val="000000"/>
                    </a:solidFill>
                    <a:latin typeface="Merriweather"/>
                    <a:ea typeface="Merriweather"/>
                    <a:cs typeface="Merriweather"/>
                    <a:sym typeface="Merriweather"/>
                  </a:rPr>
                  <a:t>მშობლებში რეპროდუქტიული ჯანმრთელობის შესახებ ცოდნის ნაკლებობა</a:t>
                </a:r>
                <a:endParaRPr b="0" i="0" sz="900" u="none" cap="none" strike="noStrik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endParaRPr>
              </a:p>
              <a:p>
                <a:pPr indent="0" lvl="0" marL="0" marR="0" rtl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1" lang="ka-GE" sz="900" u="none" cap="none" strike="noStrike">
                    <a:solidFill>
                      <a:srgbClr val="000000"/>
                    </a:solidFill>
                    <a:latin typeface="Merriweather"/>
                    <a:ea typeface="Merriweather"/>
                    <a:cs typeface="Merriweather"/>
                    <a:sym typeface="Merriweather"/>
                  </a:rPr>
                  <a:t>(Ref. par.3,4,5)</a:t>
                </a:r>
                <a:endParaRPr b="0" i="0" sz="900" u="none" cap="none" strike="noStrik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endParaRPr>
              </a:p>
            </p:txBody>
          </p:sp>
          <p:cxnSp>
            <p:nvCxnSpPr>
              <p:cNvPr id="372" name="Google Shape;372;p6"/>
              <p:cNvCxnSpPr/>
              <p:nvPr/>
            </p:nvCxnSpPr>
            <p:spPr>
              <a:xfrm>
                <a:off x="2122098" y="0"/>
                <a:ext cx="0" cy="234963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3" name="Google Shape;373;p6"/>
              <p:cNvCxnSpPr/>
              <p:nvPr/>
            </p:nvCxnSpPr>
            <p:spPr>
              <a:xfrm rot="10800000">
                <a:off x="2147977" y="741872"/>
                <a:ext cx="0" cy="314325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374" name="Google Shape;374;p6"/>
              <p:cNvCxnSpPr/>
              <p:nvPr/>
            </p:nvCxnSpPr>
            <p:spPr>
              <a:xfrm rot="10800000">
                <a:off x="1259457" y="1009291"/>
                <a:ext cx="892175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75" name="Google Shape;375;p6"/>
              <p:cNvSpPr txBox="1"/>
              <p:nvPr/>
            </p:nvSpPr>
            <p:spPr>
              <a:xfrm>
                <a:off x="1397479" y="1619492"/>
                <a:ext cx="1706880" cy="580185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მშობლების უარყოფითი დამოკიდებულება და შიში მათი შვილების სექსუალური აქტივობის მიმართ</a:t>
                </a:r>
                <a:endParaRPr b="0" i="0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6"/>
              <p:cNvSpPr txBox="1"/>
              <p:nvPr/>
            </p:nvSpPr>
            <p:spPr>
              <a:xfrm>
                <a:off x="1380227" y="1069676"/>
                <a:ext cx="1743855" cy="579959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მშობლების ნაკლები ჩართულობა შვილების განვითარების პროცესში</a:t>
                </a:r>
                <a:endParaRPr b="0" i="0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6"/>
              <p:cNvSpPr txBox="1"/>
              <p:nvPr/>
            </p:nvSpPr>
            <p:spPr>
              <a:xfrm>
                <a:off x="1397479" y="2234242"/>
                <a:ext cx="1755987" cy="429455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მშობლების დაბალი ჩართულობა სასკოლო ცხოვრებაში</a:t>
                </a:r>
                <a:endParaRPr b="0" i="0" sz="10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8" name="Google Shape;378;p6"/>
              <p:cNvSpPr txBox="1"/>
              <p:nvPr/>
            </p:nvSpPr>
            <p:spPr>
              <a:xfrm>
                <a:off x="1380227" y="2777706"/>
                <a:ext cx="1743327" cy="424281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მშობლების უარყოფითი დამოკიდებულება სექსუალური განათლების მიმართ</a:t>
                </a:r>
                <a:endParaRPr b="0" i="0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379" name="Google Shape;379;p6"/>
              <p:cNvCxnSpPr/>
              <p:nvPr/>
            </p:nvCxnSpPr>
            <p:spPr>
              <a:xfrm>
                <a:off x="1250830" y="1009291"/>
                <a:ext cx="0" cy="2414905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0" name="Google Shape;380;p6"/>
              <p:cNvCxnSpPr/>
              <p:nvPr/>
            </p:nvCxnSpPr>
            <p:spPr>
              <a:xfrm>
                <a:off x="1250830" y="1242204"/>
                <a:ext cx="126596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1" name="Google Shape;381;p6"/>
              <p:cNvCxnSpPr/>
              <p:nvPr/>
            </p:nvCxnSpPr>
            <p:spPr>
              <a:xfrm>
                <a:off x="1259457" y="1820174"/>
                <a:ext cx="126596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2" name="Google Shape;382;p6"/>
              <p:cNvCxnSpPr/>
              <p:nvPr/>
            </p:nvCxnSpPr>
            <p:spPr>
              <a:xfrm>
                <a:off x="1259457" y="2424023"/>
                <a:ext cx="126596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3" name="Google Shape;383;p6"/>
              <p:cNvCxnSpPr/>
              <p:nvPr/>
            </p:nvCxnSpPr>
            <p:spPr>
              <a:xfrm>
                <a:off x="1250830" y="2872597"/>
                <a:ext cx="126596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6"/>
              <p:cNvCxnSpPr/>
              <p:nvPr/>
            </p:nvCxnSpPr>
            <p:spPr>
              <a:xfrm>
                <a:off x="1250830" y="3441940"/>
                <a:ext cx="126596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385" name="Google Shape;385;p6"/>
              <p:cNvSpPr txBox="1"/>
              <p:nvPr/>
            </p:nvSpPr>
            <p:spPr>
              <a:xfrm>
                <a:off x="1388853" y="3286665"/>
                <a:ext cx="1722425" cy="683625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ოჯახის დაბალი სოციო-ეკონომიკური სტატუსი უარყოფითად მოქმედებს სექსუალური განათლების წვდომაზე</a:t>
                </a:r>
                <a:endParaRPr b="0" i="0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86" name="Google Shape;386;p6"/>
              <p:cNvGrpSpPr/>
              <p:nvPr/>
            </p:nvGrpSpPr>
            <p:grpSpPr>
              <a:xfrm>
                <a:off x="-76225" y="3439"/>
                <a:ext cx="8340582" cy="5006233"/>
                <a:chOff x="-76225" y="-31067"/>
                <a:chExt cx="8340582" cy="5006233"/>
              </a:xfrm>
            </p:grpSpPr>
            <p:sp>
              <p:nvSpPr>
                <p:cNvPr id="387" name="Google Shape;387;p6"/>
                <p:cNvSpPr txBox="1"/>
                <p:nvPr/>
              </p:nvSpPr>
              <p:spPr>
                <a:xfrm>
                  <a:off x="5865962" y="172528"/>
                  <a:ext cx="2398395" cy="688212"/>
                </a:xfrm>
                <a:prstGeom prst="rect">
                  <a:avLst/>
                </a:pr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just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9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ახალგაზრდებს არ აქვთ წვდომა ადეკვატურ საგანმანათლებლო და პრევენციულ პროგრამებსა და ჯანმრთელობის სერვისებზე(Ref. par.8,9,10,11 )</a:t>
                  </a:r>
                  <a:endParaRPr b="1" i="0" sz="900" u="none" cap="none" strike="noStrike">
                    <a:solidFill>
                      <a:srgbClr val="000000"/>
                    </a:solidFill>
                    <a:latin typeface="Merriweather"/>
                    <a:ea typeface="Merriweather"/>
                    <a:cs typeface="Merriweather"/>
                    <a:sym typeface="Merriweather"/>
                  </a:endParaRPr>
                </a:p>
              </p:txBody>
            </p:sp>
            <p:sp>
              <p:nvSpPr>
                <p:cNvPr id="388" name="Google Shape;388;p6"/>
                <p:cNvSpPr txBox="1"/>
                <p:nvPr/>
              </p:nvSpPr>
              <p:spPr>
                <a:xfrm>
                  <a:off x="3520769" y="113216"/>
                  <a:ext cx="2084705" cy="709574"/>
                </a:xfrm>
                <a:prstGeom prst="rect">
                  <a:avLst/>
                </a:pr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9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თემის და სხვა საზოგადოებრივი ფაქტორები უარყოფითად მოქმედებენ რეპროდუქციულ ჯანმრთელობაზე ცნობიერების ამაღლებაზე (Ref. par.2,4,6,7,8</a:t>
                  </a: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) </a:t>
                  </a:r>
                  <a:endParaRPr b="0" i="0" sz="800" u="none" cap="none" strike="noStrike">
                    <a:solidFill>
                      <a:srgbClr val="000000"/>
                    </a:solidFill>
                    <a:latin typeface="Merriweather"/>
                    <a:ea typeface="Merriweather"/>
                    <a:cs typeface="Merriweather"/>
                    <a:sym typeface="Merriweather"/>
                  </a:endParaRPr>
                </a:p>
                <a:p>
                  <a:pPr indent="0" lvl="0" marL="0" marR="0" rtl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 </a:t>
                  </a:r>
                  <a:endParaRPr b="0" i="0" sz="800" u="none" cap="none" strike="noStrike">
                    <a:solidFill>
                      <a:srgbClr val="000000"/>
                    </a:solidFill>
                    <a:latin typeface="Merriweather"/>
                    <a:ea typeface="Merriweather"/>
                    <a:cs typeface="Merriweather"/>
                    <a:sym typeface="Merriweather"/>
                  </a:endParaRPr>
                </a:p>
              </p:txBody>
            </p:sp>
            <p:cxnSp>
              <p:nvCxnSpPr>
                <p:cNvPr id="389" name="Google Shape;389;p6"/>
                <p:cNvCxnSpPr/>
                <p:nvPr/>
              </p:nvCxnSpPr>
              <p:spPr>
                <a:xfrm>
                  <a:off x="-76225" y="-31067"/>
                  <a:ext cx="7036459" cy="31067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90" name="Google Shape;390;p6"/>
                <p:cNvCxnSpPr/>
                <p:nvPr/>
              </p:nvCxnSpPr>
              <p:spPr>
                <a:xfrm>
                  <a:off x="6961517" y="0"/>
                  <a:ext cx="0" cy="20193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grpSp>
              <p:nvGrpSpPr>
                <p:cNvPr id="391" name="Google Shape;391;p6"/>
                <p:cNvGrpSpPr/>
                <p:nvPr/>
              </p:nvGrpSpPr>
              <p:grpSpPr>
                <a:xfrm>
                  <a:off x="3554083" y="897147"/>
                  <a:ext cx="2141243" cy="4078019"/>
                  <a:chOff x="0" y="-117"/>
                  <a:chExt cx="2532620" cy="4677057"/>
                </a:xfrm>
              </p:grpSpPr>
              <p:sp>
                <p:nvSpPr>
                  <p:cNvPr id="392" name="Google Shape;392;p6"/>
                  <p:cNvSpPr txBox="1"/>
                  <p:nvPr/>
                </p:nvSpPr>
                <p:spPr>
                  <a:xfrm>
                    <a:off x="270663" y="36576"/>
                    <a:ext cx="2207139" cy="843940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რეპროდუქციული ჯანმრთელობის და სექსუალური განათლების მიმართ არახელსაყრელი საზოგადოებრივი ნორმები და სტანდარტები</a:t>
                    </a:r>
                    <a:endParaRPr b="0" i="0" sz="11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93" name="Google Shape;393;p6"/>
                  <p:cNvSpPr txBox="1"/>
                  <p:nvPr/>
                </p:nvSpPr>
                <p:spPr>
                  <a:xfrm>
                    <a:off x="270643" y="944515"/>
                    <a:ext cx="2261977" cy="795034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საზოგადოებრივი ნორმები და სტანდარტები ახდენს იმ ქალების სტიგმატიზირებას, რომლებიც ქორწინების გარეშე  ახორციელებენ სექსუალურ აქტივობას </a:t>
                    </a:r>
                    <a:endParaRPr b="0" i="0" sz="11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94" name="Google Shape;394;p6"/>
                  <p:cNvSpPr txBox="1"/>
                  <p:nvPr/>
                </p:nvSpPr>
                <p:spPr>
                  <a:xfrm>
                    <a:off x="292588" y="1857877"/>
                    <a:ext cx="2161702" cy="649605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საზოგადოებრივი ნორმები კეთილგანწყობილია კაცების სექსუალური აქტივობის მიმართ</a:t>
                    </a:r>
                    <a:endParaRPr b="0" i="0" sz="10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95" name="Google Shape;395;p6"/>
                  <p:cNvSpPr txBox="1"/>
                  <p:nvPr/>
                </p:nvSpPr>
                <p:spPr>
                  <a:xfrm>
                    <a:off x="307239" y="2640787"/>
                    <a:ext cx="2170564" cy="461646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მედიის მხრიდან LGBTQI  თემის შესახე ინფორმაციის არასწორი გაშუქება</a:t>
                    </a:r>
                    <a:endParaRPr b="0" i="0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396" name="Google Shape;396;p6"/>
                  <p:cNvCxnSpPr/>
                  <p:nvPr/>
                </p:nvCxnSpPr>
                <p:spPr>
                  <a:xfrm flipH="1">
                    <a:off x="7313" y="-117"/>
                    <a:ext cx="1281875" cy="118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7" name="Google Shape;397;p6"/>
                  <p:cNvCxnSpPr/>
                  <p:nvPr/>
                </p:nvCxnSpPr>
                <p:spPr>
                  <a:xfrm flipH="1">
                    <a:off x="0" y="0"/>
                    <a:ext cx="7620" cy="4242435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8" name="Google Shape;398;p6"/>
                  <p:cNvCxnSpPr/>
                  <p:nvPr/>
                </p:nvCxnSpPr>
                <p:spPr>
                  <a:xfrm>
                    <a:off x="29261" y="395021"/>
                    <a:ext cx="189865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9" name="Google Shape;399;p6"/>
                  <p:cNvCxnSpPr/>
                  <p:nvPr/>
                </p:nvCxnSpPr>
                <p:spPr>
                  <a:xfrm>
                    <a:off x="7316" y="2860243"/>
                    <a:ext cx="262890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0" name="Google Shape;400;p6"/>
                  <p:cNvCxnSpPr/>
                  <p:nvPr/>
                </p:nvCxnSpPr>
                <p:spPr>
                  <a:xfrm>
                    <a:off x="21946" y="3408883"/>
                    <a:ext cx="248260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1" name="Google Shape;401;p6"/>
                  <p:cNvCxnSpPr/>
                  <p:nvPr/>
                </p:nvCxnSpPr>
                <p:spPr>
                  <a:xfrm>
                    <a:off x="0" y="2187245"/>
                    <a:ext cx="285115" cy="5715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2" name="Google Shape;402;p6"/>
                  <p:cNvCxnSpPr/>
                  <p:nvPr/>
                </p:nvCxnSpPr>
                <p:spPr>
                  <a:xfrm>
                    <a:off x="29261" y="1425301"/>
                    <a:ext cx="241402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sp>
                <p:nvSpPr>
                  <p:cNvPr id="403" name="Google Shape;403;p6"/>
                  <p:cNvSpPr txBox="1"/>
                  <p:nvPr/>
                </p:nvSpPr>
                <p:spPr>
                  <a:xfrm>
                    <a:off x="307239" y="3189427"/>
                    <a:ext cx="2170564" cy="709575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Merriweather"/>
                        <a:ea typeface="Merriweather"/>
                        <a:cs typeface="Merriweather"/>
                        <a:sym typeface="Merriweather"/>
                      </a:rPr>
                      <a:t> </a:t>
                    </a: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საზოგადოებრივი ნორმები და სტანდარტები ახდენს HIV დადებითი პირებისა და LGBT ადამიანების სტიგმატიზირებას</a:t>
                    </a:r>
                    <a:endParaRPr b="0" i="0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  <a:p>
                    <a:pPr indent="0" lvl="0" marL="0" marR="0" rtl="0" algn="ctr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1000" u="none" cap="none" strike="noStrike">
                        <a:solidFill>
                          <a:srgbClr val="000000"/>
                        </a:solidFill>
                        <a:latin typeface="Merriweather"/>
                        <a:ea typeface="Merriweather"/>
                        <a:cs typeface="Merriweather"/>
                        <a:sym typeface="Merriweather"/>
                      </a:rPr>
                      <a:t> </a:t>
                    </a:r>
                    <a:endParaRPr b="0" i="0" sz="11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endParaRPr>
                  </a:p>
                </p:txBody>
              </p:sp>
              <p:sp>
                <p:nvSpPr>
                  <p:cNvPr id="404" name="Google Shape;404;p6"/>
                  <p:cNvSpPr txBox="1"/>
                  <p:nvPr/>
                </p:nvSpPr>
                <p:spPr>
                  <a:xfrm>
                    <a:off x="285293" y="3926793"/>
                    <a:ext cx="2168998" cy="750147"/>
                  </a:xfrm>
                  <a:prstGeom prst="rect">
                    <a:avLst/>
                  </a:prstGeom>
                  <a:solidFill>
                    <a:srgbClr val="B3C7E7"/>
                  </a:solidFill>
                  <a:ln cap="flat" cmpd="sng" w="9525">
                    <a:solidFill>
                      <a:srgbClr val="00004C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t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lnSpc>
                        <a:spcPct val="107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0" i="0" lang="ka-GE" sz="8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rPr>
                      <a:t>რელიგიური ორგანიზაციები და ზოგიერთი არასამთავრობო ორგანიზაცია ეწინააღმდეგებიან სკოლებში სექსუალური განათლების დანერგვას</a:t>
                    </a:r>
                    <a:endParaRPr b="0" i="0" sz="12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cxnSp>
                <p:nvCxnSpPr>
                  <p:cNvPr id="405" name="Google Shape;405;p6"/>
                  <p:cNvCxnSpPr/>
                  <p:nvPr/>
                </p:nvCxnSpPr>
                <p:spPr>
                  <a:xfrm>
                    <a:off x="7316" y="4242816"/>
                    <a:ext cx="262255" cy="0"/>
                  </a:xfrm>
                  <a:prstGeom prst="straightConnector1">
                    <a:avLst/>
                  </a:prstGeom>
                  <a:noFill/>
                  <a:ln cap="flat" cmpd="sng" w="28575">
                    <a:solidFill>
                      <a:srgbClr val="5597D3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sp>
              <p:nvSpPr>
                <p:cNvPr id="406" name="Google Shape;406;p6"/>
                <p:cNvSpPr txBox="1"/>
                <p:nvPr/>
              </p:nvSpPr>
              <p:spPr>
                <a:xfrm>
                  <a:off x="6107502" y="1000664"/>
                  <a:ext cx="2068195" cy="558165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ახალგაზრდებზე მორგებული რეპროდუქციული ჯანმრთელობის სერვისები  არ არის დანერგილი ქვეყანაში</a:t>
                  </a:r>
                  <a:endParaRPr b="0" i="0" sz="11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7" name="Google Shape;407;p6"/>
                <p:cNvSpPr txBox="1"/>
                <p:nvPr/>
              </p:nvSpPr>
              <p:spPr>
                <a:xfrm>
                  <a:off x="6107502" y="1604513"/>
                  <a:ext cx="2090420" cy="665479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სამედიცინო პერსონალს არ აქვს მოზარდების რეპროდუქციული ჯანმრთელობის შესახებ  მტკიცებულებებზე დაფუძნებული ცოდნა</a:t>
                  </a:r>
                  <a:endParaRPr b="0" i="0" sz="11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8" name="Google Shape;408;p6"/>
                <p:cNvSpPr txBox="1"/>
                <p:nvPr/>
              </p:nvSpPr>
              <p:spPr>
                <a:xfrm>
                  <a:off x="6104627" y="2362361"/>
                  <a:ext cx="2097613" cy="517073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just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პედაგოგების დაბალი კომპეტენცია რეპროდუქციული ჯანმრთელობის შესახებ</a:t>
                  </a:r>
                  <a:endParaRPr b="0" i="0" sz="11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9" name="Google Shape;409;p6"/>
                <p:cNvSpPr txBox="1"/>
                <p:nvPr/>
              </p:nvSpPr>
              <p:spPr>
                <a:xfrm>
                  <a:off x="6107502" y="2924355"/>
                  <a:ext cx="2090471" cy="438912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სექსუალური განათლება არ არის სასკოლო სასწავლო პროგრამის ნაწილი</a:t>
                  </a:r>
                  <a:endParaRPr b="0" i="0" sz="11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10" name="Google Shape;410;p6"/>
                <p:cNvCxnSpPr/>
                <p:nvPr/>
              </p:nvCxnSpPr>
              <p:spPr>
                <a:xfrm rot="10800000">
                  <a:off x="4649638" y="681487"/>
                  <a:ext cx="0" cy="24130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411" name="Google Shape;411;p6"/>
                <p:cNvCxnSpPr/>
                <p:nvPr/>
              </p:nvCxnSpPr>
              <p:spPr>
                <a:xfrm rot="10800000">
                  <a:off x="5917721" y="914400"/>
                  <a:ext cx="1314450" cy="1270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2" name="Google Shape;412;p6"/>
                <p:cNvCxnSpPr/>
                <p:nvPr/>
              </p:nvCxnSpPr>
              <p:spPr>
                <a:xfrm flipH="1">
                  <a:off x="5917721" y="931653"/>
                  <a:ext cx="15875" cy="219075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3" name="Google Shape;413;p6"/>
                <p:cNvCxnSpPr/>
                <p:nvPr/>
              </p:nvCxnSpPr>
              <p:spPr>
                <a:xfrm>
                  <a:off x="5934974" y="1268083"/>
                  <a:ext cx="15240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4" name="Google Shape;414;p6"/>
                <p:cNvCxnSpPr/>
                <p:nvPr/>
              </p:nvCxnSpPr>
              <p:spPr>
                <a:xfrm>
                  <a:off x="5952227" y="1880559"/>
                  <a:ext cx="15240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5" name="Google Shape;415;p6"/>
                <p:cNvCxnSpPr/>
                <p:nvPr/>
              </p:nvCxnSpPr>
              <p:spPr>
                <a:xfrm>
                  <a:off x="5934974" y="2484408"/>
                  <a:ext cx="15240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6" name="Google Shape;416;p6"/>
                <p:cNvCxnSpPr/>
                <p:nvPr/>
              </p:nvCxnSpPr>
              <p:spPr>
                <a:xfrm>
                  <a:off x="4649638" y="0"/>
                  <a:ext cx="0" cy="158115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7" name="Google Shape;417;p6"/>
                <p:cNvCxnSpPr/>
                <p:nvPr/>
              </p:nvCxnSpPr>
              <p:spPr>
                <a:xfrm rot="10800000">
                  <a:off x="7237562" y="707366"/>
                  <a:ext cx="0" cy="273394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</p:grpSp>
        </p:grpSp>
        <p:cxnSp>
          <p:nvCxnSpPr>
            <p:cNvPr id="418" name="Google Shape;418;p6"/>
            <p:cNvCxnSpPr/>
            <p:nvPr/>
          </p:nvCxnSpPr>
          <p:spPr>
            <a:xfrm rot="10800000">
              <a:off x="7330532" y="533525"/>
              <a:ext cx="0" cy="179909"/>
            </a:xfrm>
            <a:prstGeom prst="straightConnector1">
              <a:avLst/>
            </a:prstGeom>
            <a:noFill/>
            <a:ln cap="flat" cmpd="sng" w="57150">
              <a:solidFill>
                <a:srgbClr val="5597D3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419" name="Google Shape;419;p6"/>
            <p:cNvCxnSpPr/>
            <p:nvPr/>
          </p:nvCxnSpPr>
          <p:spPr>
            <a:xfrm rot="10800000">
              <a:off x="2260121" y="543464"/>
              <a:ext cx="0" cy="201854"/>
            </a:xfrm>
            <a:prstGeom prst="straightConnector1">
              <a:avLst/>
            </a:prstGeom>
            <a:noFill/>
            <a:ln cap="flat" cmpd="sng" w="57150">
              <a:solidFill>
                <a:srgbClr val="5597D3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420" name="Google Shape;420;p6"/>
            <p:cNvSpPr txBox="1"/>
            <p:nvPr/>
          </p:nvSpPr>
          <p:spPr>
            <a:xfrm>
              <a:off x="4981834" y="-19878"/>
              <a:ext cx="4870398" cy="541020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200" u="none" cap="none" strike="noStrike">
                  <a:solidFill>
                    <a:srgbClr val="FFFFFF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გაუარესებული ახალგაზრდების რეპროდუქციული ჯანმრთელობა და უფლებები</a:t>
              </a:r>
              <a:endParaRPr b="0" i="0" sz="1600" u="none" cap="none" strike="noStrik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</p:grpSp>
      <p:grpSp>
        <p:nvGrpSpPr>
          <p:cNvPr id="421" name="Google Shape;421;p6"/>
          <p:cNvGrpSpPr/>
          <p:nvPr/>
        </p:nvGrpSpPr>
        <p:grpSpPr>
          <a:xfrm>
            <a:off x="1150564" y="1023730"/>
            <a:ext cx="9552942" cy="5293790"/>
            <a:chOff x="0" y="0"/>
            <a:chExt cx="9553168" cy="5339751"/>
          </a:xfrm>
        </p:grpSpPr>
        <p:sp>
          <p:nvSpPr>
            <p:cNvPr id="422" name="Google Shape;422;p6"/>
            <p:cNvSpPr txBox="1"/>
            <p:nvPr/>
          </p:nvSpPr>
          <p:spPr>
            <a:xfrm>
              <a:off x="8626" y="0"/>
              <a:ext cx="1214120" cy="558808"/>
            </a:xfrm>
            <a:prstGeom prst="rect">
              <a:avLst/>
            </a:prstGeom>
            <a:noFill/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200" u="none" cap="none" strike="noStrike">
                  <a:solidFill>
                    <a:srgbClr val="00004C"/>
                  </a:solidFill>
                  <a:latin typeface="Calibri"/>
                  <a:ea typeface="Calibri"/>
                  <a:cs typeface="Calibri"/>
                  <a:sym typeface="Calibri"/>
                </a:rPr>
                <a:t>ძირითადი პრობლემა:</a:t>
              </a:r>
              <a:r>
                <a:rPr b="1" i="0" lang="ka-GE" sz="1800" u="none" cap="none" strike="noStrike">
                  <a:solidFill>
                    <a:srgbClr val="1F3864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3" name="Google Shape;423;p6"/>
            <p:cNvSpPr txBox="1"/>
            <p:nvPr/>
          </p:nvSpPr>
          <p:spPr>
            <a:xfrm>
              <a:off x="638355" y="638550"/>
              <a:ext cx="1965114" cy="791895"/>
            </a:xfrm>
            <a:prstGeom prst="rect">
              <a:avLst/>
            </a:prstGeom>
            <a:solidFill>
              <a:srgbClr val="8DA9D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900" u="none" cap="none" strike="noStrik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ინდივიდუალური ფაქტორებითან დაკავშირებული რეპროდუქტიული ჯანმრთელობის შესახებ ცოდნის ნაკლებობა (Ref. par. 1,2,3,4,6)</a:t>
              </a:r>
              <a:endParaRPr b="1" i="0" sz="900" u="none" cap="none" strike="noStrik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900" u="none" cap="none" strike="noStrike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 </a:t>
              </a:r>
              <a:endParaRPr b="0" i="0" sz="12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4" name="Google Shape;424;p6"/>
            <p:cNvSpPr txBox="1"/>
            <p:nvPr/>
          </p:nvSpPr>
          <p:spPr>
            <a:xfrm>
              <a:off x="724619" y="1699404"/>
              <a:ext cx="1700856" cy="441952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ორგანიზმის ფუნქციების შესახებ ცოდნის ნაკლებობა</a:t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6"/>
            <p:cNvSpPr txBox="1"/>
            <p:nvPr/>
          </p:nvSpPr>
          <p:spPr>
            <a:xfrm>
              <a:off x="715992" y="2208362"/>
              <a:ext cx="1713230" cy="46037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სექსუალური განათლების მიმართ ინტერესის გამოხატვის შიში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6" name="Google Shape;426;p6"/>
            <p:cNvSpPr txBox="1"/>
            <p:nvPr/>
          </p:nvSpPr>
          <p:spPr>
            <a:xfrm>
              <a:off x="750498" y="2751826"/>
              <a:ext cx="1678305" cy="55562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განკიცხვის შიში რეპროდუქციული ჯანმრთელობის შესახებ კითხვის დასმისას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27" name="Google Shape;427;p6"/>
            <p:cNvSpPr txBox="1"/>
            <p:nvPr/>
          </p:nvSpPr>
          <p:spPr>
            <a:xfrm>
              <a:off x="750498" y="3371291"/>
              <a:ext cx="1758333" cy="72589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თანატოლების უარყოფითი დამოკიდებულება რეპროდუქციული ჯანმრთელობისა და სექსუალური განათლების მიმართ</a:t>
              </a:r>
              <a:endParaRPr b="0" i="0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28" name="Google Shape;428;p6"/>
            <p:cNvCxnSpPr/>
            <p:nvPr/>
          </p:nvCxnSpPr>
          <p:spPr>
            <a:xfrm flipH="1">
              <a:off x="560717" y="1613139"/>
              <a:ext cx="8626" cy="3390182"/>
            </a:xfrm>
            <a:prstGeom prst="straightConnector1">
              <a:avLst/>
            </a:prstGeom>
            <a:noFill/>
            <a:ln cap="flat" cmpd="sng" w="285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29" name="Google Shape;429;p6"/>
            <p:cNvCxnSpPr/>
            <p:nvPr/>
          </p:nvCxnSpPr>
          <p:spPr>
            <a:xfrm flipH="1">
              <a:off x="552091" y="1621766"/>
              <a:ext cx="1009289" cy="17253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0" name="Google Shape;430;p6"/>
            <p:cNvCxnSpPr/>
            <p:nvPr/>
          </p:nvCxnSpPr>
          <p:spPr>
            <a:xfrm>
              <a:off x="577970" y="1915064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1" name="Google Shape;431;p6"/>
            <p:cNvCxnSpPr/>
            <p:nvPr/>
          </p:nvCxnSpPr>
          <p:spPr>
            <a:xfrm>
              <a:off x="569343" y="2398143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2" name="Google Shape;432;p6"/>
            <p:cNvCxnSpPr/>
            <p:nvPr/>
          </p:nvCxnSpPr>
          <p:spPr>
            <a:xfrm>
              <a:off x="586596" y="2958860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3" name="Google Shape;433;p6"/>
            <p:cNvCxnSpPr/>
            <p:nvPr/>
          </p:nvCxnSpPr>
          <p:spPr>
            <a:xfrm>
              <a:off x="577970" y="3631721"/>
              <a:ext cx="132577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4" name="Google Shape;434;p6"/>
            <p:cNvCxnSpPr/>
            <p:nvPr/>
          </p:nvCxnSpPr>
          <p:spPr>
            <a:xfrm flipH="1" rot="10800000">
              <a:off x="560717" y="4313207"/>
              <a:ext cx="163902" cy="5774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35" name="Google Shape;435;p6"/>
            <p:cNvSpPr txBox="1"/>
            <p:nvPr/>
          </p:nvSpPr>
          <p:spPr>
            <a:xfrm>
              <a:off x="750498" y="4161025"/>
              <a:ext cx="1674651" cy="529659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ინტერნეტის გადაჭარბებული მოხმარება იწვევს ადამიანის სექსუალურობის არასწორ გაგებას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36" name="Google Shape;436;p6"/>
            <p:cNvCxnSpPr/>
            <p:nvPr/>
          </p:nvCxnSpPr>
          <p:spPr>
            <a:xfrm>
              <a:off x="552091" y="5003321"/>
              <a:ext cx="172528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37" name="Google Shape;437;p6"/>
            <p:cNvSpPr txBox="1"/>
            <p:nvPr/>
          </p:nvSpPr>
          <p:spPr>
            <a:xfrm>
              <a:off x="741872" y="4735902"/>
              <a:ext cx="1678365" cy="603849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1E4E7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ეთნიკური იდენტობა და ენა ზღუდავს რეპროდუქციული ჯანმრთელობის შესახებ ცნობიერების ამაღლებას 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38" name="Google Shape;438;p6"/>
            <p:cNvSpPr txBox="1"/>
            <p:nvPr/>
          </p:nvSpPr>
          <p:spPr>
            <a:xfrm>
              <a:off x="1440611" y="25879"/>
              <a:ext cx="8112557" cy="401955"/>
            </a:xfrm>
            <a:prstGeom prst="rect">
              <a:avLst/>
            </a:prstGeom>
            <a:solidFill>
              <a:srgbClr val="2F549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200" u="none" cap="none" strike="noStrike">
                  <a:solidFill>
                    <a:schemeClr val="lt1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ახალგაზრდებში რეპროდუქციული ჯანმრთელობის შესახებ ცნობიერების დაბალი დონე</a:t>
              </a:r>
              <a:r>
                <a:rPr b="1" i="1" lang="ka-GE" sz="1400" u="none" cap="none" strike="noStrike">
                  <a:solidFill>
                    <a:schemeClr val="lt1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 </a:t>
              </a:r>
              <a:r>
                <a:rPr b="1" i="1" lang="ka-GE" sz="1400" u="none" cap="none" strike="noStrike">
                  <a:solidFill>
                    <a:srgbClr val="FFFFFF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(ER 3.2)</a:t>
              </a:r>
              <a:endParaRPr b="0" i="0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400" u="none" cap="none" strike="noStrike"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 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39" name="Google Shape;439;p6"/>
            <p:cNvSpPr txBox="1"/>
            <p:nvPr/>
          </p:nvSpPr>
          <p:spPr>
            <a:xfrm rot="-5400000">
              <a:off x="-171159" y="852645"/>
              <a:ext cx="912548" cy="570230"/>
            </a:xfrm>
            <a:prstGeom prst="rect">
              <a:avLst/>
            </a:prstGeom>
            <a:solidFill>
              <a:srgbClr val="8DA9D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05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პირველადი ფაქტორები</a:t>
              </a:r>
              <a:endParaRPr b="1" i="0" sz="105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40" name="Google Shape;440;p6"/>
            <p:cNvSpPr txBox="1"/>
            <p:nvPr/>
          </p:nvSpPr>
          <p:spPr>
            <a:xfrm rot="-5400000">
              <a:off x="-1138687" y="3272243"/>
              <a:ext cx="2745740" cy="277006"/>
            </a:xfrm>
            <a:prstGeom prst="rect">
              <a:avLst/>
            </a:prstGeom>
            <a:solidFill>
              <a:srgbClr val="8DA9D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მეორეული ფაქტორები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cxnSp>
        <p:nvCxnSpPr>
          <p:cNvPr id="441" name="Google Shape;441;p6"/>
          <p:cNvCxnSpPr/>
          <p:nvPr/>
        </p:nvCxnSpPr>
        <p:spPr>
          <a:xfrm rot="10800000">
            <a:off x="2684611" y="2361814"/>
            <a:ext cx="0" cy="31432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42" name="Google Shape;442;p6"/>
          <p:cNvCxnSpPr/>
          <p:nvPr/>
        </p:nvCxnSpPr>
        <p:spPr>
          <a:xfrm>
            <a:off x="2793269" y="1498671"/>
            <a:ext cx="0" cy="15811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43" name="Google Shape;443;p6"/>
          <p:cNvCxnSpPr/>
          <p:nvPr/>
        </p:nvCxnSpPr>
        <p:spPr>
          <a:xfrm>
            <a:off x="8836947" y="4675543"/>
            <a:ext cx="152393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8" name="Google Shape;448;p7"/>
          <p:cNvGrpSpPr/>
          <p:nvPr/>
        </p:nvGrpSpPr>
        <p:grpSpPr>
          <a:xfrm>
            <a:off x="1182369" y="427383"/>
            <a:ext cx="10356961" cy="5980443"/>
            <a:chOff x="0" y="-68491"/>
            <a:chExt cx="9827883" cy="5887295"/>
          </a:xfrm>
        </p:grpSpPr>
        <p:sp>
          <p:nvSpPr>
            <p:cNvPr id="449" name="Google Shape;449;p7"/>
            <p:cNvSpPr txBox="1"/>
            <p:nvPr/>
          </p:nvSpPr>
          <p:spPr>
            <a:xfrm>
              <a:off x="2760453" y="1613139"/>
              <a:ext cx="1912620" cy="737235"/>
            </a:xfrm>
            <a:prstGeom prst="rect">
              <a:avLst/>
            </a:prstGeom>
            <a:solidFill>
              <a:srgbClr val="8DA9D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ka-GE" sz="9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ნაადრევი ქორწინებებისა და არასრულწლოვანთა ორსულობის ხელშემწყობი ოჯახური ფაქტორები </a:t>
              </a:r>
              <a:r>
                <a:rPr b="0" i="1" lang="ka-GE" sz="9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(Ref. par. 1,2,5,7,11,12,13)</a:t>
              </a:r>
              <a:endParaRPr b="0" i="0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50" name="Google Shape;450;p7"/>
            <p:cNvCxnSpPr/>
            <p:nvPr/>
          </p:nvCxnSpPr>
          <p:spPr>
            <a:xfrm rot="10800000">
              <a:off x="3709358" y="2260120"/>
              <a:ext cx="0" cy="314325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cxnSp>
          <p:nvCxnSpPr>
            <p:cNvPr id="451" name="Google Shape;451;p7"/>
            <p:cNvCxnSpPr/>
            <p:nvPr/>
          </p:nvCxnSpPr>
          <p:spPr>
            <a:xfrm rot="10800000">
              <a:off x="2812211" y="2544792"/>
              <a:ext cx="89217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52" name="Google Shape;452;p7"/>
            <p:cNvSpPr txBox="1"/>
            <p:nvPr/>
          </p:nvSpPr>
          <p:spPr>
            <a:xfrm>
              <a:off x="2958860" y="3148641"/>
              <a:ext cx="1755977" cy="585428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იერარქია  ოჯახში- მამა წყვეტს მისი ქალიშვილი ვის გაყვება ცოლად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53" name="Google Shape;453;p7"/>
            <p:cNvSpPr txBox="1"/>
            <p:nvPr/>
          </p:nvSpPr>
          <p:spPr>
            <a:xfrm>
              <a:off x="2958860" y="2622430"/>
              <a:ext cx="1755775" cy="38538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გენდერული უთანასწორობა</a:t>
              </a:r>
              <a:endParaRPr b="0" i="0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54" name="Google Shape;454;p7"/>
            <p:cNvSpPr txBox="1"/>
            <p:nvPr/>
          </p:nvSpPr>
          <p:spPr>
            <a:xfrm>
              <a:off x="2967487" y="3856007"/>
              <a:ext cx="1755775" cy="365760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სიღარიბე და ეკონომიკური დაუცველობა</a:t>
              </a:r>
              <a:endParaRPr b="0" i="0" sz="1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55" name="Google Shape;455;p7"/>
            <p:cNvSpPr txBox="1"/>
            <p:nvPr/>
          </p:nvSpPr>
          <p:spPr>
            <a:xfrm>
              <a:off x="2976113" y="4226943"/>
              <a:ext cx="1743075" cy="53403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მშობლებში ცოდნისა და უნარების ნაკლებობა სოციალურ ზეწოლასთან დასაპირისპირებლად</a:t>
              </a:r>
              <a:endPara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456" name="Google Shape;456;p7"/>
            <p:cNvSpPr txBox="1"/>
            <p:nvPr/>
          </p:nvSpPr>
          <p:spPr>
            <a:xfrm>
              <a:off x="2967487" y="4830792"/>
              <a:ext cx="1737360" cy="775335"/>
            </a:xfrm>
            <a:prstGeom prst="rect">
              <a:avLst/>
            </a:prstGeom>
            <a:solidFill>
              <a:srgbClr val="B3C7E7"/>
            </a:solidFill>
            <a:ln cap="flat" cmpd="sng" w="9525">
              <a:solidFill>
                <a:srgbClr val="00004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ka-GE" sz="8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მასკულინური ნორმები ხელს უწყობს  ნაადრევ ქორწინებებსა და არასრულწლოვანთა ორსულობას</a:t>
              </a:r>
              <a:endParaRPr b="0" i="0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457" name="Google Shape;457;p7"/>
            <p:cNvCxnSpPr/>
            <p:nvPr/>
          </p:nvCxnSpPr>
          <p:spPr>
            <a:xfrm>
              <a:off x="2829464" y="2544792"/>
              <a:ext cx="0" cy="2591398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58" name="Google Shape;458;p7"/>
            <p:cNvCxnSpPr/>
            <p:nvPr/>
          </p:nvCxnSpPr>
          <p:spPr>
            <a:xfrm>
              <a:off x="2829464" y="2794958"/>
              <a:ext cx="12659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59" name="Google Shape;459;p7"/>
            <p:cNvCxnSpPr/>
            <p:nvPr/>
          </p:nvCxnSpPr>
          <p:spPr>
            <a:xfrm>
              <a:off x="2838091" y="3243532"/>
              <a:ext cx="12659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0" name="Google Shape;460;p7"/>
            <p:cNvCxnSpPr/>
            <p:nvPr/>
          </p:nvCxnSpPr>
          <p:spPr>
            <a:xfrm>
              <a:off x="2812211" y="4019909"/>
              <a:ext cx="12636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1" name="Google Shape;461;p7"/>
            <p:cNvCxnSpPr/>
            <p:nvPr/>
          </p:nvCxnSpPr>
          <p:spPr>
            <a:xfrm>
              <a:off x="2846717" y="4459856"/>
              <a:ext cx="12636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2" name="Google Shape;462;p7"/>
            <p:cNvCxnSpPr/>
            <p:nvPr/>
          </p:nvCxnSpPr>
          <p:spPr>
            <a:xfrm>
              <a:off x="2812211" y="5141343"/>
              <a:ext cx="126365" cy="0"/>
            </a:xfrm>
            <a:prstGeom prst="straightConnector1">
              <a:avLst/>
            </a:prstGeom>
            <a:noFill/>
            <a:ln cap="flat" cmpd="sng" w="28575">
              <a:solidFill>
                <a:srgbClr val="5597D3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63" name="Google Shape;463;p7"/>
            <p:cNvGrpSpPr/>
            <p:nvPr/>
          </p:nvGrpSpPr>
          <p:grpSpPr>
            <a:xfrm>
              <a:off x="0" y="-68491"/>
              <a:ext cx="9827883" cy="5887295"/>
              <a:chOff x="0" y="-68491"/>
              <a:chExt cx="9827883" cy="5887295"/>
            </a:xfrm>
          </p:grpSpPr>
          <p:sp>
            <p:nvSpPr>
              <p:cNvPr id="464" name="Google Shape;464;p7"/>
              <p:cNvSpPr txBox="1"/>
              <p:nvPr/>
            </p:nvSpPr>
            <p:spPr>
              <a:xfrm>
                <a:off x="7427343" y="1630392"/>
                <a:ext cx="2398395" cy="722630"/>
              </a:xfrm>
              <a:prstGeom prst="rect">
                <a:avLst/>
              </a:prstGeom>
              <a:solidFill>
                <a:srgbClr val="8DA9D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ka-GE" sz="9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ნაადრევი ქორწინებებისა და არასრულწლოვანთა ორსულობის ხელშემწყობი სუსტი პოლიტიკური და ინსტიტუციონალური შესაძლებლობები </a:t>
                </a:r>
                <a:endParaRPr b="0" i="0" sz="11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1" lang="ka-GE" sz="10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(Ref. par. 1, 10)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10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 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65" name="Google Shape;465;p7"/>
              <p:cNvSpPr txBox="1"/>
              <p:nvPr/>
            </p:nvSpPr>
            <p:spPr>
              <a:xfrm>
                <a:off x="5115464" y="1613139"/>
                <a:ext cx="2084705" cy="737870"/>
              </a:xfrm>
              <a:prstGeom prst="rect">
                <a:avLst/>
              </a:prstGeom>
              <a:solidFill>
                <a:srgbClr val="8DA9D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0" lang="ka-GE" sz="9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ნაადრევი ქორწინებებისა და არასრულწლოვანთა ორსულობის ხელშემწყობი თემური და სხვა საზოგადოებრივი ფაქტორები</a:t>
                </a:r>
                <a:endParaRPr b="0" i="0" sz="11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1" lang="ka-GE" sz="10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(Ref. par. 1,2,3,5,6,7,8, 11,12,13)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466" name="Google Shape;466;p7"/>
              <p:cNvCxnSpPr/>
              <p:nvPr/>
            </p:nvCxnSpPr>
            <p:spPr>
              <a:xfrm>
                <a:off x="8583283" y="1380226"/>
                <a:ext cx="0" cy="296545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grpSp>
            <p:nvGrpSpPr>
              <p:cNvPr id="467" name="Google Shape;467;p7"/>
              <p:cNvGrpSpPr/>
              <p:nvPr/>
            </p:nvGrpSpPr>
            <p:grpSpPr>
              <a:xfrm>
                <a:off x="5149970" y="2441275"/>
                <a:ext cx="2012316" cy="2686686"/>
                <a:chOff x="7316" y="0"/>
                <a:chExt cx="2381481" cy="3082475"/>
              </a:xfrm>
            </p:grpSpPr>
            <p:sp>
              <p:nvSpPr>
                <p:cNvPr id="468" name="Google Shape;468;p7"/>
                <p:cNvSpPr txBox="1"/>
                <p:nvPr/>
              </p:nvSpPr>
              <p:spPr>
                <a:xfrm>
                  <a:off x="270661" y="36576"/>
                  <a:ext cx="2118136" cy="843940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საზოგადოებაში გაბატონებული ნორმები და სტანდარტები ხელსაყრელია ნაადრევი ქორწინებებისა და არასრულწლოვანთა ორსულობისთვის</a:t>
                  </a:r>
                  <a:endParaRPr b="0" i="0" sz="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69" name="Google Shape;469;p7"/>
                <p:cNvSpPr txBox="1"/>
                <p:nvPr/>
              </p:nvSpPr>
              <p:spPr>
                <a:xfrm>
                  <a:off x="270613" y="943569"/>
                  <a:ext cx="2118184" cy="793768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დისკრიმინაციული პრაქტიკა ხელს უწყობს ნაადრევ ქორწინებებსა და არასრულწლოვანთა ორსულობას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70" name="Google Shape;470;p7"/>
                <p:cNvSpPr txBox="1"/>
                <p:nvPr/>
              </p:nvSpPr>
              <p:spPr>
                <a:xfrm>
                  <a:off x="307240" y="1862927"/>
                  <a:ext cx="2081557" cy="548509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არსებული ნორმები მოზარდებს თავისუფლად შეხვედრას უკრძალავს </a:t>
                  </a:r>
                  <a:endParaRPr b="0" i="0" sz="11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cxnSp>
              <p:nvCxnSpPr>
                <p:cNvPr id="471" name="Google Shape;471;p7"/>
                <p:cNvCxnSpPr/>
                <p:nvPr/>
              </p:nvCxnSpPr>
              <p:spPr>
                <a:xfrm rot="10800000">
                  <a:off x="7316" y="0"/>
                  <a:ext cx="1211906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2" name="Google Shape;472;p7"/>
                <p:cNvCxnSpPr/>
                <p:nvPr/>
              </p:nvCxnSpPr>
              <p:spPr>
                <a:xfrm>
                  <a:off x="7621" y="0"/>
                  <a:ext cx="0" cy="2861636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3" name="Google Shape;473;p7"/>
                <p:cNvCxnSpPr/>
                <p:nvPr/>
              </p:nvCxnSpPr>
              <p:spPr>
                <a:xfrm>
                  <a:off x="29261" y="395021"/>
                  <a:ext cx="189865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4" name="Google Shape;474;p7"/>
                <p:cNvCxnSpPr/>
                <p:nvPr/>
              </p:nvCxnSpPr>
              <p:spPr>
                <a:xfrm>
                  <a:off x="44350" y="2123419"/>
                  <a:ext cx="262891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5" name="Google Shape;475;p7"/>
                <p:cNvCxnSpPr/>
                <p:nvPr/>
              </p:nvCxnSpPr>
              <p:spPr>
                <a:xfrm>
                  <a:off x="21946" y="2861918"/>
                  <a:ext cx="24826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6" name="Google Shape;476;p7"/>
                <p:cNvCxnSpPr/>
                <p:nvPr/>
              </p:nvCxnSpPr>
              <p:spPr>
                <a:xfrm>
                  <a:off x="29261" y="1163117"/>
                  <a:ext cx="241402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sp>
              <p:nvSpPr>
                <p:cNvPr id="477" name="Google Shape;477;p7"/>
                <p:cNvSpPr txBox="1"/>
                <p:nvPr/>
              </p:nvSpPr>
              <p:spPr>
                <a:xfrm>
                  <a:off x="307240" y="2590069"/>
                  <a:ext cx="2081557" cy="492406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ეთნიკურობ</a:t>
                  </a:r>
                  <a:r>
                    <a:rPr b="0" i="0" lang="ka-GE" sz="10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ა  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478" name="Google Shape;478;p7"/>
              <p:cNvSpPr txBox="1"/>
              <p:nvPr/>
            </p:nvSpPr>
            <p:spPr>
              <a:xfrm>
                <a:off x="7668883" y="2562045"/>
                <a:ext cx="2159000" cy="445770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კანონის არაადეკვატური იმპლემენტაცია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79" name="Google Shape;479;p7"/>
              <p:cNvSpPr txBox="1"/>
              <p:nvPr/>
            </p:nvSpPr>
            <p:spPr>
              <a:xfrm>
                <a:off x="7668883" y="3148641"/>
                <a:ext cx="2159000" cy="585470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9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rPr>
                  <a:t>დამრღვევების მიმართ შესაბამისი გასატარებელი ღონისძიებების არ არსებობა</a:t>
                </a:r>
                <a:endParaRPr b="0" i="0" sz="9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0" name="Google Shape;480;p7"/>
              <p:cNvSpPr txBox="1"/>
              <p:nvPr/>
            </p:nvSpPr>
            <p:spPr>
              <a:xfrm>
                <a:off x="7677022" y="3855809"/>
                <a:ext cx="2150110" cy="272685"/>
              </a:xfrm>
              <a:prstGeom prst="rect">
                <a:avLst/>
              </a:prstGeom>
              <a:solidFill>
                <a:srgbClr val="B3C7E7"/>
              </a:solidFill>
              <a:ln cap="flat" cmpd="sng" w="9525">
                <a:solidFill>
                  <a:srgbClr val="00004C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ka-GE" sz="8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სუსტი რეაგირებაინსტიტუციების მხრიდან</a:t>
                </a:r>
                <a:r>
                  <a:rPr b="0" i="0" lang="ka-GE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 </a:t>
                </a:r>
                <a:endParaRPr b="0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cxnSp>
            <p:nvCxnSpPr>
              <p:cNvPr id="481" name="Google Shape;481;p7"/>
              <p:cNvCxnSpPr/>
              <p:nvPr/>
            </p:nvCxnSpPr>
            <p:spPr>
              <a:xfrm rot="10800000">
                <a:off x="6176513" y="2251494"/>
                <a:ext cx="7620" cy="27813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482" name="Google Shape;482;p7"/>
              <p:cNvCxnSpPr/>
              <p:nvPr/>
            </p:nvCxnSpPr>
            <p:spPr>
              <a:xfrm rot="10800000">
                <a:off x="7479102" y="2458528"/>
                <a:ext cx="1191895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3" name="Google Shape;483;p7"/>
              <p:cNvCxnSpPr/>
              <p:nvPr/>
            </p:nvCxnSpPr>
            <p:spPr>
              <a:xfrm>
                <a:off x="7496355" y="2484407"/>
                <a:ext cx="11404" cy="2231635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4" name="Google Shape;484;p7"/>
              <p:cNvCxnSpPr/>
              <p:nvPr/>
            </p:nvCxnSpPr>
            <p:spPr>
              <a:xfrm>
                <a:off x="7496355" y="2812211"/>
                <a:ext cx="1524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5" name="Google Shape;485;p7"/>
              <p:cNvCxnSpPr/>
              <p:nvPr/>
            </p:nvCxnSpPr>
            <p:spPr>
              <a:xfrm>
                <a:off x="7513608" y="3424686"/>
                <a:ext cx="1524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6" name="Google Shape;486;p7"/>
              <p:cNvCxnSpPr/>
              <p:nvPr/>
            </p:nvCxnSpPr>
            <p:spPr>
              <a:xfrm>
                <a:off x="7496355" y="4028535"/>
                <a:ext cx="152400" cy="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7" name="Google Shape;487;p7"/>
              <p:cNvCxnSpPr/>
              <p:nvPr/>
            </p:nvCxnSpPr>
            <p:spPr>
              <a:xfrm>
                <a:off x="6176513" y="1371600"/>
                <a:ext cx="0" cy="307238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8" name="Google Shape;488;p7"/>
              <p:cNvCxnSpPr/>
              <p:nvPr/>
            </p:nvCxnSpPr>
            <p:spPr>
              <a:xfrm rot="10800000">
                <a:off x="8660921" y="2234241"/>
                <a:ext cx="7620" cy="278130"/>
              </a:xfrm>
              <a:prstGeom prst="straightConnector1">
                <a:avLst/>
              </a:prstGeom>
              <a:noFill/>
              <a:ln cap="flat" cmpd="sng" w="28575">
                <a:solidFill>
                  <a:srgbClr val="5597D3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grpSp>
            <p:nvGrpSpPr>
              <p:cNvPr id="489" name="Google Shape;489;p7"/>
              <p:cNvGrpSpPr/>
              <p:nvPr/>
            </p:nvGrpSpPr>
            <p:grpSpPr>
              <a:xfrm>
                <a:off x="0" y="-68491"/>
                <a:ext cx="9827883" cy="5887295"/>
                <a:chOff x="0" y="-68491"/>
                <a:chExt cx="9827883" cy="5887295"/>
              </a:xfrm>
            </p:grpSpPr>
            <p:sp>
              <p:nvSpPr>
                <p:cNvPr id="490" name="Google Shape;490;p7"/>
                <p:cNvSpPr txBox="1"/>
                <p:nvPr/>
              </p:nvSpPr>
              <p:spPr>
                <a:xfrm>
                  <a:off x="1552755" y="870803"/>
                  <a:ext cx="8275128" cy="366213"/>
                </a:xfrm>
                <a:prstGeom prst="rect">
                  <a:avLst/>
                </a:prstGeom>
                <a:solidFill>
                  <a:srgbClr val="2F5496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1200" u="none" cap="none" strike="noStrike">
                      <a:solidFill>
                        <a:srgbClr val="FFFFFF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ბავშვთა/ადრეული ქორწინებებისა და არასრულწლოვანთა ორსულობის მაღალი დონე</a:t>
                  </a:r>
                  <a:r>
                    <a:rPr b="1" i="1" lang="ka-GE" sz="1400" u="none" cap="none" strike="noStrike">
                      <a:solidFill>
                        <a:srgbClr val="FFFFFF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 (ER 3.3)</a:t>
                  </a:r>
                  <a:endParaRPr b="0" i="0" sz="1100" u="none" cap="none" strike="noStrike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1600" u="none" cap="none" strike="noStrike">
                      <a:solidFill>
                        <a:srgbClr val="FFFFFF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 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91" name="Google Shape;491;p7"/>
                <p:cNvSpPr txBox="1"/>
                <p:nvPr/>
              </p:nvSpPr>
              <p:spPr>
                <a:xfrm>
                  <a:off x="51758" y="690113"/>
                  <a:ext cx="1367790" cy="728345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1E4E7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1400" u="none" cap="none" strike="noStrike">
                      <a:solidFill>
                        <a:srgbClr val="00004C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ძირითადი პრობლემა</a:t>
                  </a:r>
                  <a:endParaRPr b="0" i="0" sz="105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92" name="Google Shape;492;p7"/>
                <p:cNvSpPr txBox="1"/>
                <p:nvPr/>
              </p:nvSpPr>
              <p:spPr>
                <a:xfrm rot="-5400000">
                  <a:off x="-1298276" y="3916013"/>
                  <a:ext cx="3071495" cy="292054"/>
                </a:xfrm>
                <a:prstGeom prst="rect">
                  <a:avLst/>
                </a:pr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sp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14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მეორეული ფაქტორები</a:t>
                  </a:r>
                  <a:endParaRPr b="0" i="0" sz="105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93" name="Google Shape;493;p7"/>
                <p:cNvSpPr txBox="1"/>
                <p:nvPr/>
              </p:nvSpPr>
              <p:spPr>
                <a:xfrm>
                  <a:off x="638355" y="1673524"/>
                  <a:ext cx="1858010" cy="665200"/>
                </a:xfrm>
                <a:prstGeom prst="rect">
                  <a:avLst/>
                </a:pr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9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ნაადრევი ქორწინებებისა და არასრულწლოვანთა ორსულობის ხელშემწყობი ინდივიდუალური ფაქტორები</a:t>
                  </a:r>
                  <a:r>
                    <a:rPr b="1" i="0" lang="ka-GE" sz="105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 </a:t>
                  </a:r>
                  <a:r>
                    <a:rPr b="0" i="1" lang="ka-GE" sz="10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(Ref. par. 1,2,3,4,7,13)</a:t>
                  </a:r>
                  <a:endParaRPr b="0" i="0" sz="14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cxnSp>
              <p:nvCxnSpPr>
                <p:cNvPr id="494" name="Google Shape;494;p7"/>
                <p:cNvCxnSpPr/>
                <p:nvPr/>
              </p:nvCxnSpPr>
              <p:spPr>
                <a:xfrm>
                  <a:off x="1552755" y="1371600"/>
                  <a:ext cx="7029450" cy="762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5" name="Google Shape;495;p7"/>
                <p:cNvCxnSpPr/>
                <p:nvPr/>
              </p:nvCxnSpPr>
              <p:spPr>
                <a:xfrm>
                  <a:off x="3683479" y="1380226"/>
                  <a:ext cx="0" cy="29972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6" name="Google Shape;496;p7"/>
                <p:cNvCxnSpPr/>
                <p:nvPr/>
              </p:nvCxnSpPr>
              <p:spPr>
                <a:xfrm flipH="1" rot="10800000">
                  <a:off x="2018686" y="606627"/>
                  <a:ext cx="9432" cy="273960"/>
                </a:xfrm>
                <a:prstGeom prst="straightConnector1">
                  <a:avLst/>
                </a:prstGeom>
                <a:noFill/>
                <a:ln cap="flat" cmpd="sng" w="57150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sp>
              <p:nvSpPr>
                <p:cNvPr id="497" name="Google Shape;497;p7"/>
                <p:cNvSpPr txBox="1"/>
                <p:nvPr/>
              </p:nvSpPr>
              <p:spPr>
                <a:xfrm>
                  <a:off x="715992" y="2518913"/>
                  <a:ext cx="1700642" cy="441952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1E4E7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საკუთარი უფლებების დასაცავად საკმარისი ძალისა და გამოხატვის უნარის არქონა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98" name="Google Shape;498;p7"/>
                <p:cNvSpPr txBox="1"/>
                <p:nvPr/>
              </p:nvSpPr>
              <p:spPr>
                <a:xfrm>
                  <a:off x="728796" y="3028208"/>
                  <a:ext cx="1713346" cy="563316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1E4E7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გენდერული დამოკიდებულება ხელს უწყობს ნაადრევ ქორწინებებსა და არასრულწლოვანთა ორსულობას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99" name="Google Shape;499;p7"/>
                <p:cNvSpPr txBox="1"/>
                <p:nvPr/>
              </p:nvSpPr>
              <p:spPr>
                <a:xfrm>
                  <a:off x="741872" y="3657600"/>
                  <a:ext cx="1687350" cy="270510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1E4E7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just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9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 </a:t>
                  </a: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განათლების დაბალი დონე</a:t>
                  </a:r>
                  <a:endParaRPr b="0" i="0" sz="8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500" name="Google Shape;500;p7"/>
                <p:cNvSpPr txBox="1"/>
                <p:nvPr/>
              </p:nvSpPr>
              <p:spPr>
                <a:xfrm>
                  <a:off x="741872" y="4063041"/>
                  <a:ext cx="1687350" cy="434907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1E4E79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ოჯახური/საზოგადოებრივი ფაქტორებიდან გამომდინარე ჩამოყალიბებული სტერეოტიპი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cxnSp>
              <p:nvCxnSpPr>
                <p:cNvPr id="501" name="Google Shape;501;p7"/>
                <p:cNvCxnSpPr/>
                <p:nvPr/>
              </p:nvCxnSpPr>
              <p:spPr>
                <a:xfrm>
                  <a:off x="560717" y="2432649"/>
                  <a:ext cx="0" cy="3122762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chemeClr val="accent1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02" name="Google Shape;502;p7"/>
                <p:cNvCxnSpPr/>
                <p:nvPr/>
              </p:nvCxnSpPr>
              <p:spPr>
                <a:xfrm flipH="1">
                  <a:off x="586596" y="2449901"/>
                  <a:ext cx="968313" cy="51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03" name="Google Shape;503;p7"/>
                <p:cNvCxnSpPr/>
                <p:nvPr/>
              </p:nvCxnSpPr>
              <p:spPr>
                <a:xfrm>
                  <a:off x="569343" y="2700067"/>
                  <a:ext cx="132561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04" name="Google Shape;504;p7"/>
                <p:cNvCxnSpPr/>
                <p:nvPr/>
              </p:nvCxnSpPr>
              <p:spPr>
                <a:xfrm>
                  <a:off x="560717" y="3217652"/>
                  <a:ext cx="132561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05" name="Google Shape;505;p7"/>
                <p:cNvCxnSpPr/>
                <p:nvPr/>
              </p:nvCxnSpPr>
              <p:spPr>
                <a:xfrm>
                  <a:off x="586596" y="3709358"/>
                  <a:ext cx="132561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06" name="Google Shape;506;p7"/>
                <p:cNvCxnSpPr/>
                <p:nvPr/>
              </p:nvCxnSpPr>
              <p:spPr>
                <a:xfrm>
                  <a:off x="569343" y="4149305"/>
                  <a:ext cx="132561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07" name="Google Shape;507;p7"/>
                <p:cNvCxnSpPr/>
                <p:nvPr/>
              </p:nvCxnSpPr>
              <p:spPr>
                <a:xfrm>
                  <a:off x="586596" y="4934309"/>
                  <a:ext cx="13208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sp>
              <p:nvSpPr>
                <p:cNvPr id="508" name="Google Shape;508;p7"/>
                <p:cNvSpPr txBox="1"/>
                <p:nvPr/>
              </p:nvSpPr>
              <p:spPr>
                <a:xfrm>
                  <a:off x="741872" y="4563373"/>
                  <a:ext cx="1687195" cy="701675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სოციალური მედიის გადამეტებული  გამოყენება ხელს უწყობს ნაადრევ ქორწინებებსა და არასრულწლოვანთა ორსულობას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509" name="Google Shape;509;p7"/>
                <p:cNvSpPr txBox="1"/>
                <p:nvPr/>
              </p:nvSpPr>
              <p:spPr>
                <a:xfrm>
                  <a:off x="715992" y="5331124"/>
                  <a:ext cx="1713230" cy="487680"/>
                </a:xfrm>
                <a:prstGeom prst="rect">
                  <a:avLst/>
                </a:prstGeom>
                <a:solidFill>
                  <a:srgbClr val="B3C7E7"/>
                </a:solidFill>
                <a:ln cap="flat" cmpd="sng" w="9525">
                  <a:solidFill>
                    <a:srgbClr val="00004C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0" i="0" lang="ka-GE" sz="800" u="none" cap="none" strike="noStrike">
                      <a:solidFill>
                        <a:srgbClr val="000000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დასასვენებელი და გასართობი სივრცეების სიმცირე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cxnSp>
              <p:nvCxnSpPr>
                <p:cNvPr id="510" name="Google Shape;510;p7"/>
                <p:cNvCxnSpPr/>
                <p:nvPr/>
              </p:nvCxnSpPr>
              <p:spPr>
                <a:xfrm>
                  <a:off x="569343" y="5555411"/>
                  <a:ext cx="132080" cy="0"/>
                </a:xfrm>
                <a:prstGeom prst="straightConnector1">
                  <a:avLst/>
                </a:prstGeom>
                <a:noFill/>
                <a:ln cap="flat" cmpd="sng" w="28575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sp>
              <p:nvSpPr>
                <p:cNvPr id="511" name="Google Shape;511;p7"/>
                <p:cNvSpPr txBox="1"/>
                <p:nvPr/>
              </p:nvSpPr>
              <p:spPr>
                <a:xfrm>
                  <a:off x="490800" y="-19570"/>
                  <a:ext cx="2725674" cy="655550"/>
                </a:xfrm>
                <a:prstGeom prst="rect">
                  <a:avLst/>
                </a:prstGeom>
                <a:solidFill>
                  <a:srgbClr val="2F5496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1" lang="ka-GE" sz="1100" u="none" cap="none" strike="noStrike">
                      <a:solidFill>
                        <a:srgbClr val="FFFFFF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განათლებაზე შეზღუდული წვდომა ბავშვთა/ნაადრევი ქორწინებებისა და არასრულწოვანთა ორსულობის გამო</a:t>
                  </a:r>
                  <a:r>
                    <a:rPr b="1" i="1" lang="ka-GE" sz="1200" u="none" cap="none" strike="noStrike">
                      <a:solidFill>
                        <a:srgbClr val="FFFFFF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 pregnancy </a:t>
                  </a:r>
                  <a:endParaRPr b="0" i="0" sz="12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512" name="Google Shape;512;p7"/>
                <p:cNvSpPr txBox="1"/>
                <p:nvPr/>
              </p:nvSpPr>
              <p:spPr>
                <a:xfrm rot="-5400000">
                  <a:off x="-86488" y="1742759"/>
                  <a:ext cx="743560" cy="570585"/>
                </a:xfrm>
                <a:prstGeom prst="rect">
                  <a:avLst/>
                </a:prstGeom>
                <a:solidFill>
                  <a:srgbClr val="8DA9DB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0" lang="ka-GE" sz="900" u="none" cap="none" strike="noStrike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პირველადი ფაქტორები</a:t>
                  </a:r>
                  <a:endParaRPr b="1" i="0" sz="800" u="none" cap="none" strike="noStrike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cxnSp>
              <p:nvCxnSpPr>
                <p:cNvPr id="513" name="Google Shape;513;p7"/>
                <p:cNvCxnSpPr/>
                <p:nvPr/>
              </p:nvCxnSpPr>
              <p:spPr>
                <a:xfrm rot="10800000">
                  <a:off x="5408762" y="1199071"/>
                  <a:ext cx="0" cy="220980"/>
                </a:xfrm>
                <a:prstGeom prst="straightConnector1">
                  <a:avLst/>
                </a:prstGeom>
                <a:noFill/>
                <a:ln cap="flat" cmpd="sng" w="57150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cxnSp>
              <p:nvCxnSpPr>
                <p:cNvPr id="514" name="Google Shape;514;p7"/>
                <p:cNvCxnSpPr/>
                <p:nvPr/>
              </p:nvCxnSpPr>
              <p:spPr>
                <a:xfrm rot="10800000">
                  <a:off x="8256405" y="573453"/>
                  <a:ext cx="0" cy="294640"/>
                </a:xfrm>
                <a:prstGeom prst="straightConnector1">
                  <a:avLst/>
                </a:prstGeom>
                <a:noFill/>
                <a:ln cap="flat" cmpd="sng" w="57150">
                  <a:solidFill>
                    <a:srgbClr val="5597D3"/>
                  </a:solidFill>
                  <a:prstDash val="solid"/>
                  <a:round/>
                  <a:headEnd len="sm" w="sm" type="none"/>
                  <a:tailEnd len="med" w="med" type="triangle"/>
                </a:ln>
              </p:spPr>
            </p:cxnSp>
            <p:sp>
              <p:nvSpPr>
                <p:cNvPr id="515" name="Google Shape;515;p7"/>
                <p:cNvSpPr txBox="1"/>
                <p:nvPr/>
              </p:nvSpPr>
              <p:spPr>
                <a:xfrm>
                  <a:off x="6781542" y="-68491"/>
                  <a:ext cx="2915942" cy="675117"/>
                </a:xfrm>
                <a:prstGeom prst="rect">
                  <a:avLst/>
                </a:prstGeom>
                <a:solidFill>
                  <a:srgbClr val="2F5496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i="1" lang="ka-GE" sz="1200" u="none" cap="none" strike="noStrike">
                      <a:solidFill>
                        <a:srgbClr val="FFFFFF"/>
                      </a:solidFill>
                      <a:latin typeface="Merriweather"/>
                      <a:ea typeface="Merriweather"/>
                      <a:cs typeface="Merriweather"/>
                      <a:sym typeface="Merriweather"/>
                    </a:rPr>
                    <a:t>ბავშვთა/ ნაადრევი ქორწინებებისა და არასრულწლოვანთა ორსულობის კუთხით ა სუსტი სოციალური დაცვის სერვისები</a:t>
                  </a:r>
                  <a:endParaRPr b="1" i="1" sz="1200" u="none" cap="none" strike="noStrike">
                    <a:solidFill>
                      <a:srgbClr val="FFFFFF"/>
                    </a:solidFill>
                    <a:latin typeface="Merriweather"/>
                    <a:ea typeface="Merriweather"/>
                    <a:cs typeface="Merriweather"/>
                    <a:sym typeface="Merriweather"/>
                  </a:endParaRPr>
                </a:p>
              </p:txBody>
            </p:sp>
          </p:grpSp>
        </p:grpSp>
      </p:grpSp>
      <p:sp>
        <p:nvSpPr>
          <p:cNvPr id="516" name="Google Shape;516;p7"/>
          <p:cNvSpPr txBox="1"/>
          <p:nvPr/>
        </p:nvSpPr>
        <p:spPr>
          <a:xfrm>
            <a:off x="4802219" y="437321"/>
            <a:ext cx="3327990" cy="705678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ka-GE" sz="1200" u="none" cap="none" strike="noStrike">
                <a:solidFill>
                  <a:srgbClr val="FFFFFF"/>
                </a:solidFill>
                <a:latin typeface="Merriweather"/>
                <a:ea typeface="Merriweather"/>
                <a:cs typeface="Merriweather"/>
                <a:sym typeface="Merriweather"/>
              </a:rPr>
              <a:t>გაუარესებული ახალგაზრდების ჯანმრთელობა და საზოგადოების კეთილდღეობა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17" name="Google Shape;517;p7"/>
          <p:cNvCxnSpPr/>
          <p:nvPr/>
        </p:nvCxnSpPr>
        <p:spPr>
          <a:xfrm flipH="1" rot="10800000">
            <a:off x="6281529" y="1083365"/>
            <a:ext cx="1" cy="288237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518" name="Google Shape;518;p7"/>
          <p:cNvSpPr txBox="1"/>
          <p:nvPr/>
        </p:nvSpPr>
        <p:spPr>
          <a:xfrm>
            <a:off x="9300873" y="5141100"/>
            <a:ext cx="2265860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არსებული კანონების სუსტი აღსრულება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19" name="Google Shape;519;p7"/>
          <p:cNvCxnSpPr/>
          <p:nvPr/>
        </p:nvCxnSpPr>
        <p:spPr>
          <a:xfrm>
            <a:off x="9125355" y="5288284"/>
            <a:ext cx="160604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8"/>
          <p:cNvSpPr txBox="1"/>
          <p:nvPr/>
        </p:nvSpPr>
        <p:spPr>
          <a:xfrm>
            <a:off x="2509220" y="271858"/>
            <a:ext cx="8061840" cy="523220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ახალგაზრდების პოზიტიური ფსიქიკური ჯანმრთელობა და პოზიტიური კეთილდღეობის გრძნობა შემცირებულია</a:t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5" name="Google Shape;525;p8"/>
          <p:cNvSpPr txBox="1"/>
          <p:nvPr/>
        </p:nvSpPr>
        <p:spPr>
          <a:xfrm>
            <a:off x="1774378" y="981311"/>
            <a:ext cx="10232571" cy="276999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ახალგაზრდებში ფსიქიკური ჯანმრთელობის პრობლემების მაღალი დონე </a:t>
            </a:r>
            <a:r>
              <a:rPr b="0" i="1" lang="ka-GE" sz="12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(Concept, ER 3.4)</a:t>
            </a:r>
            <a:endParaRPr b="0" i="1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6" name="Google Shape;526;p8"/>
          <p:cNvSpPr txBox="1"/>
          <p:nvPr/>
        </p:nvSpPr>
        <p:spPr>
          <a:xfrm>
            <a:off x="73475" y="115953"/>
            <a:ext cx="1066800" cy="276999"/>
          </a:xfrm>
          <a:prstGeom prst="rect">
            <a:avLst/>
          </a:prstGeom>
          <a:solidFill>
            <a:srgbClr val="2F549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შედეგები</a:t>
            </a:r>
            <a:endParaRPr b="1" i="0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7" name="Google Shape;527;p8"/>
          <p:cNvSpPr txBox="1"/>
          <p:nvPr/>
        </p:nvSpPr>
        <p:spPr>
          <a:xfrm>
            <a:off x="9329856" y="1821346"/>
            <a:ext cx="2822126" cy="707886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0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მოზარდებისა და ახალგაზრდებისათვის განკუთვნილი ფსიქიკური ჯანმრთელობის რესუსრსების ნაკლებობა</a:t>
            </a:r>
            <a:endParaRPr b="1" i="0" sz="10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ka-GE" sz="10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par.7, 8, 9)</a:t>
            </a:r>
            <a:endParaRPr b="1" i="0" sz="10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8"/>
          <p:cNvSpPr txBox="1"/>
          <p:nvPr/>
        </p:nvSpPr>
        <p:spPr>
          <a:xfrm>
            <a:off x="87086" y="940029"/>
            <a:ext cx="1066800" cy="553998"/>
          </a:xfrm>
          <a:prstGeom prst="rect">
            <a:avLst/>
          </a:prstGeom>
          <a:noFill/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00004C"/>
                </a:solidFill>
                <a:latin typeface="Arial"/>
                <a:ea typeface="Arial"/>
                <a:cs typeface="Arial"/>
                <a:sym typeface="Arial"/>
              </a:rPr>
              <a:t>ძირითადი პრობლემა:</a:t>
            </a:r>
            <a:r>
              <a:rPr b="1" i="0" lang="ka-GE" sz="14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529" name="Google Shape;529;p8"/>
          <p:cNvSpPr txBox="1"/>
          <p:nvPr/>
        </p:nvSpPr>
        <p:spPr>
          <a:xfrm>
            <a:off x="670832" y="1801680"/>
            <a:ext cx="3083377" cy="707886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0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გარკვეული ინდივიდუალური ფაქტორები აფერხებენ ახალგაზრდების პოზიტიურ ფსიქიკურ ჯანმრთელობასა და განვითარებას                                           </a:t>
            </a:r>
            <a:r>
              <a:rPr b="0" i="1" lang="ka-GE" sz="10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1, 2, 3 )</a:t>
            </a:r>
            <a:endParaRPr/>
          </a:p>
        </p:txBody>
      </p:sp>
      <p:sp>
        <p:nvSpPr>
          <p:cNvPr id="530" name="Google Shape;530;p8"/>
          <p:cNvSpPr txBox="1"/>
          <p:nvPr/>
        </p:nvSpPr>
        <p:spPr>
          <a:xfrm>
            <a:off x="3912730" y="1825227"/>
            <a:ext cx="2275799" cy="553998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0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პოზიტიური მშობლობის უნარების ნაკლებობა                                           </a:t>
            </a:r>
            <a:r>
              <a:rPr b="0" i="1" lang="ka-GE" sz="10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6)</a:t>
            </a:r>
            <a:endParaRPr b="1" i="0" sz="10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1" name="Google Shape;531;p8"/>
          <p:cNvSpPr txBox="1"/>
          <p:nvPr/>
        </p:nvSpPr>
        <p:spPr>
          <a:xfrm>
            <a:off x="6382326" y="1825195"/>
            <a:ext cx="2875684" cy="646331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9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ფსიქიკური ჯანმრთელობის მიმართ ადეკვატური საზოგადოებრივი ცნობიერებისა და დამოკიდებულებების ნაკლებობა                                                       </a:t>
            </a:r>
            <a:r>
              <a:rPr b="0" i="1" lang="ka-GE" sz="9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(Ref. par. 4, 5)</a:t>
            </a:r>
            <a:endParaRPr b="1" i="0" sz="9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2" name="Google Shape;532;p8"/>
          <p:cNvCxnSpPr/>
          <p:nvPr/>
        </p:nvCxnSpPr>
        <p:spPr>
          <a:xfrm>
            <a:off x="2110482" y="1596462"/>
            <a:ext cx="869496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3" name="Google Shape;533;p8"/>
          <p:cNvCxnSpPr/>
          <p:nvPr/>
        </p:nvCxnSpPr>
        <p:spPr>
          <a:xfrm>
            <a:off x="5108122" y="1613880"/>
            <a:ext cx="0" cy="19128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4" name="Google Shape;534;p8"/>
          <p:cNvCxnSpPr/>
          <p:nvPr/>
        </p:nvCxnSpPr>
        <p:spPr>
          <a:xfrm>
            <a:off x="8118026" y="1605171"/>
            <a:ext cx="0" cy="158626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35" name="Google Shape;535;p8"/>
          <p:cNvCxnSpPr/>
          <p:nvPr/>
        </p:nvCxnSpPr>
        <p:spPr>
          <a:xfrm flipH="1" rot="10800000">
            <a:off x="5108122" y="2403023"/>
            <a:ext cx="1" cy="257224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536" name="Google Shape;536;p8"/>
          <p:cNvSpPr txBox="1"/>
          <p:nvPr/>
        </p:nvSpPr>
        <p:spPr>
          <a:xfrm>
            <a:off x="892626" y="3001237"/>
            <a:ext cx="2558129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სტრესული და ტრავმული ცხოვრებისეული მოვლენები</a:t>
            </a:r>
            <a:endParaRPr b="0" i="0" sz="105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8"/>
          <p:cNvSpPr txBox="1"/>
          <p:nvPr/>
        </p:nvSpPr>
        <p:spPr>
          <a:xfrm>
            <a:off x="881765" y="3386229"/>
            <a:ext cx="2558129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დაბალი თვითშეფასება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8"/>
          <p:cNvSpPr txBox="1"/>
          <p:nvPr/>
        </p:nvSpPr>
        <p:spPr>
          <a:xfrm>
            <a:off x="892626" y="3695746"/>
            <a:ext cx="2558128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თანატოლების, ოჯახისა და საზოგადოებრივი ნორმების მხრიდან მომდინარე ზეწოლა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8"/>
          <p:cNvSpPr txBox="1"/>
          <p:nvPr/>
        </p:nvSpPr>
        <p:spPr>
          <a:xfrm>
            <a:off x="884452" y="4224496"/>
            <a:ext cx="2566302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სოციო-ეკონომიკური პრობლემები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8"/>
          <p:cNvSpPr txBox="1"/>
          <p:nvPr/>
        </p:nvSpPr>
        <p:spPr>
          <a:xfrm>
            <a:off x="884452" y="4561002"/>
            <a:ext cx="2566303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სხვებთან ურთიერთობების უნარებისა და სოციალური მხარდაჭერის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8"/>
          <p:cNvSpPr txBox="1"/>
          <p:nvPr/>
        </p:nvSpPr>
        <p:spPr>
          <a:xfrm>
            <a:off x="884452" y="5077697"/>
            <a:ext cx="2574492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1E4E7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პრობლემების გადაწყვეტისა და სხვა ფსიქო-სოციალური უნარების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42" name="Google Shape;542;p8"/>
          <p:cNvCxnSpPr/>
          <p:nvPr/>
        </p:nvCxnSpPr>
        <p:spPr>
          <a:xfrm>
            <a:off x="664028" y="2782462"/>
            <a:ext cx="13576" cy="3649762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3" name="Google Shape;543;p8"/>
          <p:cNvCxnSpPr/>
          <p:nvPr/>
        </p:nvCxnSpPr>
        <p:spPr>
          <a:xfrm flipH="1">
            <a:off x="688514" y="2766406"/>
            <a:ext cx="1632856" cy="14695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44" name="Google Shape;544;p8"/>
          <p:cNvCxnSpPr/>
          <p:nvPr/>
        </p:nvCxnSpPr>
        <p:spPr>
          <a:xfrm>
            <a:off x="674914" y="3169520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5" name="Google Shape;545;p8"/>
          <p:cNvSpPr txBox="1"/>
          <p:nvPr/>
        </p:nvSpPr>
        <p:spPr>
          <a:xfrm>
            <a:off x="4136568" y="3476912"/>
            <a:ext cx="2253343" cy="58477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დაბალი სენსიტიურობა ბავშვის ინტელექტუალური და ტემპერამენტული ინდივიდუალობისა და უნიკალურობის მიმართ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6" name="Google Shape;546;p8"/>
          <p:cNvSpPr txBox="1"/>
          <p:nvPr/>
        </p:nvSpPr>
        <p:spPr>
          <a:xfrm>
            <a:off x="4125685" y="2881190"/>
            <a:ext cx="2231572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ამკრძალავი ნორმები, მშობლების მხრიდან ნდობის არქონა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7" name="Google Shape;547;p8"/>
          <p:cNvSpPr txBox="1"/>
          <p:nvPr/>
        </p:nvSpPr>
        <p:spPr>
          <a:xfrm>
            <a:off x="4120505" y="4314292"/>
            <a:ext cx="2242457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შვილების გადაჭარბებული კონტროლი და ზემზრუნველობა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8"/>
          <p:cNvSpPr txBox="1"/>
          <p:nvPr/>
        </p:nvSpPr>
        <p:spPr>
          <a:xfrm>
            <a:off x="4147454" y="5092675"/>
            <a:ext cx="2242457" cy="21544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დისფუნქციური ოჯახური ურთიერთობები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8"/>
          <p:cNvSpPr txBox="1"/>
          <p:nvPr/>
        </p:nvSpPr>
        <p:spPr>
          <a:xfrm>
            <a:off x="4114800" y="5640417"/>
            <a:ext cx="2242457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მოზარდების/ახალგაზრდების ფსიქიკური ჯანმრთელობის შესახებ ცნობიერების დაბალი დონე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0" name="Google Shape;550;p8"/>
          <p:cNvCxnSpPr/>
          <p:nvPr/>
        </p:nvCxnSpPr>
        <p:spPr>
          <a:xfrm rot="10800000">
            <a:off x="3902528" y="2657135"/>
            <a:ext cx="1205594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1" name="Google Shape;551;p8"/>
          <p:cNvCxnSpPr/>
          <p:nvPr/>
        </p:nvCxnSpPr>
        <p:spPr>
          <a:xfrm>
            <a:off x="3902528" y="2657135"/>
            <a:ext cx="10202" cy="3171917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2" name="Google Shape;552;p8"/>
          <p:cNvSpPr txBox="1"/>
          <p:nvPr/>
        </p:nvSpPr>
        <p:spPr>
          <a:xfrm>
            <a:off x="7186247" y="2983819"/>
            <a:ext cx="2057107" cy="830997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მოზარდების/ახალგაზრდების ფსიქიკური ჯანმრთელობის პრობლემების მასშტაბურობა არ არის აღიარებული საზოგადოებისა და პოლიტიკის შემუშავებაში ჩართული პირების მიერ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8"/>
          <p:cNvSpPr txBox="1"/>
          <p:nvPr/>
        </p:nvSpPr>
        <p:spPr>
          <a:xfrm>
            <a:off x="7204280" y="4173358"/>
            <a:ext cx="2056067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ფსიქიკური დარღვევების სტიგმატიზირება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8"/>
          <p:cNvSpPr txBox="1"/>
          <p:nvPr/>
        </p:nvSpPr>
        <p:spPr>
          <a:xfrm>
            <a:off x="7204280" y="4865786"/>
            <a:ext cx="2045178" cy="58477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მიკერძოებული კულტურული ფასეულობები ბავშვების/მოზარდებისა და მათი ფსიქიკური ჯანმრთელობის მიმართ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8"/>
          <p:cNvSpPr txBox="1"/>
          <p:nvPr/>
        </p:nvSpPr>
        <p:spPr>
          <a:xfrm>
            <a:off x="7195571" y="5818793"/>
            <a:ext cx="2047783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მედიის მხრიდან დაბალი ინტერესი ფსიქიკური ჯანმრთელობის პრობლემების მიმართ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6" name="Google Shape;556;p8"/>
          <p:cNvCxnSpPr/>
          <p:nvPr/>
        </p:nvCxnSpPr>
        <p:spPr>
          <a:xfrm rot="10800000">
            <a:off x="6956784" y="2773753"/>
            <a:ext cx="1063810" cy="7348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7" name="Google Shape;557;p8"/>
          <p:cNvCxnSpPr/>
          <p:nvPr/>
        </p:nvCxnSpPr>
        <p:spPr>
          <a:xfrm flipH="1">
            <a:off x="6948334" y="2755670"/>
            <a:ext cx="16898" cy="3318692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8" name="Google Shape;558;p8"/>
          <p:cNvCxnSpPr/>
          <p:nvPr/>
        </p:nvCxnSpPr>
        <p:spPr>
          <a:xfrm>
            <a:off x="6966861" y="3336752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59" name="Google Shape;559;p8"/>
          <p:cNvCxnSpPr/>
          <p:nvPr/>
        </p:nvCxnSpPr>
        <p:spPr>
          <a:xfrm>
            <a:off x="6932578" y="6067044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0" name="Google Shape;560;p8"/>
          <p:cNvCxnSpPr/>
          <p:nvPr/>
        </p:nvCxnSpPr>
        <p:spPr>
          <a:xfrm>
            <a:off x="6958702" y="5042662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1" name="Google Shape;561;p8"/>
          <p:cNvCxnSpPr/>
          <p:nvPr/>
        </p:nvCxnSpPr>
        <p:spPr>
          <a:xfrm>
            <a:off x="6950538" y="4370102"/>
            <a:ext cx="190495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62" name="Google Shape;562;p8"/>
          <p:cNvSpPr txBox="1"/>
          <p:nvPr/>
        </p:nvSpPr>
        <p:spPr>
          <a:xfrm>
            <a:off x="9737294" y="2945343"/>
            <a:ext cx="2313201" cy="58477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მოზარდების/ახალგაზრდების ფსიქიკური ჯანმრთელობის პრობლემების შესახებ მონაცემებისა და მტკიცებულებების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8"/>
          <p:cNvSpPr txBox="1"/>
          <p:nvPr/>
        </p:nvSpPr>
        <p:spPr>
          <a:xfrm>
            <a:off x="9737294" y="3640519"/>
            <a:ext cx="2269655" cy="46166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ფსიქიკური ჯანმრთელობის ხელშემწყობი და ფსიქიკური აშლილობის პრევენციული პროგრამებისა და სტრატეგიების ნაკლებობა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8"/>
          <p:cNvSpPr txBox="1"/>
          <p:nvPr/>
        </p:nvSpPr>
        <p:spPr>
          <a:xfrm>
            <a:off x="9763960" y="4468668"/>
            <a:ext cx="2302322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ფსიქიკური ჯანმრთელობის კუთხით გამოყოფილი ფინანსების სიმცირე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8"/>
          <p:cNvSpPr txBox="1"/>
          <p:nvPr/>
        </p:nvSpPr>
        <p:spPr>
          <a:xfrm>
            <a:off x="9748173" y="5104992"/>
            <a:ext cx="2302322" cy="584775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მოზარდებისთვის განკუთვნილი, თემზე დაფუძნებული საკონსულტაციო და მხარდამჭერი ფსისიკური ჯანმრთელობის სერვისების სიმცირე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6" name="Google Shape;566;p8"/>
          <p:cNvCxnSpPr/>
          <p:nvPr/>
        </p:nvCxnSpPr>
        <p:spPr>
          <a:xfrm>
            <a:off x="664028" y="3508940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7" name="Google Shape;567;p8"/>
          <p:cNvCxnSpPr/>
          <p:nvPr/>
        </p:nvCxnSpPr>
        <p:spPr>
          <a:xfrm>
            <a:off x="674914" y="396368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8" name="Google Shape;568;p8"/>
          <p:cNvCxnSpPr/>
          <p:nvPr/>
        </p:nvCxnSpPr>
        <p:spPr>
          <a:xfrm>
            <a:off x="664028" y="437010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69" name="Google Shape;569;p8"/>
          <p:cNvCxnSpPr/>
          <p:nvPr/>
        </p:nvCxnSpPr>
        <p:spPr>
          <a:xfrm>
            <a:off x="674914" y="4847287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0" name="Google Shape;570;p8"/>
          <p:cNvCxnSpPr/>
          <p:nvPr/>
        </p:nvCxnSpPr>
        <p:spPr>
          <a:xfrm>
            <a:off x="674914" y="5338040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1" name="Google Shape;571;p8"/>
          <p:cNvCxnSpPr/>
          <p:nvPr/>
        </p:nvCxnSpPr>
        <p:spPr>
          <a:xfrm>
            <a:off x="685799" y="5895023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2" name="Google Shape;572;p8"/>
          <p:cNvCxnSpPr/>
          <p:nvPr/>
        </p:nvCxnSpPr>
        <p:spPr>
          <a:xfrm>
            <a:off x="3902528" y="3172394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3" name="Google Shape;573;p8"/>
          <p:cNvCxnSpPr/>
          <p:nvPr/>
        </p:nvCxnSpPr>
        <p:spPr>
          <a:xfrm>
            <a:off x="3913413" y="394252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4" name="Google Shape;574;p8"/>
          <p:cNvCxnSpPr/>
          <p:nvPr/>
        </p:nvCxnSpPr>
        <p:spPr>
          <a:xfrm>
            <a:off x="3902527" y="4617771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5" name="Google Shape;575;p8"/>
          <p:cNvCxnSpPr/>
          <p:nvPr/>
        </p:nvCxnSpPr>
        <p:spPr>
          <a:xfrm>
            <a:off x="3913413" y="5231174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6" name="Google Shape;576;p8"/>
          <p:cNvCxnSpPr/>
          <p:nvPr/>
        </p:nvCxnSpPr>
        <p:spPr>
          <a:xfrm>
            <a:off x="3884019" y="5829052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77" name="Google Shape;577;p8"/>
          <p:cNvSpPr txBox="1"/>
          <p:nvPr/>
        </p:nvSpPr>
        <p:spPr>
          <a:xfrm>
            <a:off x="884477" y="5612824"/>
            <a:ext cx="2794893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სხვაობა მოზარდის არსებულ ცხოვრებასა და მათთვის სასურველი მომავლისაკენ სწრაფვას შორის</a:t>
            </a:r>
            <a:endParaRPr b="0" i="0" sz="12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78" name="Google Shape;578;p8"/>
          <p:cNvCxnSpPr/>
          <p:nvPr/>
        </p:nvCxnSpPr>
        <p:spPr>
          <a:xfrm>
            <a:off x="664028" y="6432224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9" name="Google Shape;579;p8"/>
          <p:cNvCxnSpPr/>
          <p:nvPr/>
        </p:nvCxnSpPr>
        <p:spPr>
          <a:xfrm rot="10800000">
            <a:off x="8035831" y="2584278"/>
            <a:ext cx="8157" cy="21335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580" name="Google Shape;580;p8"/>
          <p:cNvCxnSpPr/>
          <p:nvPr/>
        </p:nvCxnSpPr>
        <p:spPr>
          <a:xfrm flipH="1">
            <a:off x="9506101" y="2759342"/>
            <a:ext cx="1284512" cy="6668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1" name="Google Shape;581;p8"/>
          <p:cNvCxnSpPr/>
          <p:nvPr/>
        </p:nvCxnSpPr>
        <p:spPr>
          <a:xfrm flipH="1">
            <a:off x="9519557" y="2797631"/>
            <a:ext cx="25037" cy="2661909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2" name="Google Shape;582;p8"/>
          <p:cNvCxnSpPr/>
          <p:nvPr/>
        </p:nvCxnSpPr>
        <p:spPr>
          <a:xfrm>
            <a:off x="9519557" y="321161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3" name="Google Shape;583;p8"/>
          <p:cNvCxnSpPr/>
          <p:nvPr/>
        </p:nvCxnSpPr>
        <p:spPr>
          <a:xfrm>
            <a:off x="9519557" y="5447916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4" name="Google Shape;584;p8"/>
          <p:cNvCxnSpPr/>
          <p:nvPr/>
        </p:nvCxnSpPr>
        <p:spPr>
          <a:xfrm>
            <a:off x="9535885" y="3982105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5" name="Google Shape;585;p8"/>
          <p:cNvCxnSpPr/>
          <p:nvPr/>
        </p:nvCxnSpPr>
        <p:spPr>
          <a:xfrm>
            <a:off x="9519557" y="4707788"/>
            <a:ext cx="152400" cy="0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6" name="Google Shape;586;p8"/>
          <p:cNvSpPr txBox="1"/>
          <p:nvPr/>
        </p:nvSpPr>
        <p:spPr>
          <a:xfrm>
            <a:off x="892625" y="6276055"/>
            <a:ext cx="2786745" cy="338554"/>
          </a:xfrm>
          <a:prstGeom prst="rect">
            <a:avLst/>
          </a:prstGeom>
          <a:solidFill>
            <a:srgbClr val="B3C7E7"/>
          </a:solidFill>
          <a:ln cap="flat" cmpd="sng" w="9525">
            <a:solidFill>
              <a:srgbClr val="00004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a-GE" sz="800" u="none" cap="none" strike="noStrike">
                <a:solidFill>
                  <a:srgbClr val="1F3864"/>
                </a:solidFill>
                <a:latin typeface="Arial"/>
                <a:ea typeface="Arial"/>
                <a:cs typeface="Arial"/>
                <a:sym typeface="Arial"/>
              </a:rPr>
              <a:t>კულტურული მოლოდინები ან მათზე მორგების სურვილი</a:t>
            </a:r>
            <a:endParaRPr b="0" i="0" sz="800" u="none" cap="none" strike="noStrike">
              <a:solidFill>
                <a:srgbClr val="1F386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87" name="Google Shape;587;p8"/>
          <p:cNvCxnSpPr/>
          <p:nvPr/>
        </p:nvCxnSpPr>
        <p:spPr>
          <a:xfrm rot="10800000">
            <a:off x="2310484" y="2542317"/>
            <a:ext cx="8157" cy="21335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588" name="Google Shape;588;p8"/>
          <p:cNvCxnSpPr/>
          <p:nvPr/>
        </p:nvCxnSpPr>
        <p:spPr>
          <a:xfrm>
            <a:off x="10801380" y="1615279"/>
            <a:ext cx="0" cy="158626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89" name="Google Shape;589;p8"/>
          <p:cNvCxnSpPr/>
          <p:nvPr/>
        </p:nvCxnSpPr>
        <p:spPr>
          <a:xfrm flipH="1" rot="10800000">
            <a:off x="6188529" y="1381317"/>
            <a:ext cx="2740" cy="18373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590" name="Google Shape;590;p8"/>
          <p:cNvCxnSpPr/>
          <p:nvPr/>
        </p:nvCxnSpPr>
        <p:spPr>
          <a:xfrm>
            <a:off x="2110482" y="1580443"/>
            <a:ext cx="0" cy="191283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1" name="Google Shape;591;p8"/>
          <p:cNvCxnSpPr/>
          <p:nvPr/>
        </p:nvCxnSpPr>
        <p:spPr>
          <a:xfrm flipH="1" rot="10800000">
            <a:off x="6165107" y="750027"/>
            <a:ext cx="2740" cy="183734"/>
          </a:xfrm>
          <a:prstGeom prst="straightConnector1">
            <a:avLst/>
          </a:prstGeom>
          <a:noFill/>
          <a:ln cap="flat" cmpd="sng" w="57150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592" name="Google Shape;592;p8"/>
          <p:cNvCxnSpPr/>
          <p:nvPr/>
        </p:nvCxnSpPr>
        <p:spPr>
          <a:xfrm flipH="1" rot="10800000">
            <a:off x="10790612" y="2523445"/>
            <a:ext cx="1" cy="257224"/>
          </a:xfrm>
          <a:prstGeom prst="straightConnector1">
            <a:avLst/>
          </a:prstGeom>
          <a:noFill/>
          <a:ln cap="flat" cmpd="sng" w="28575">
            <a:solidFill>
              <a:srgbClr val="5597D3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593" name="Google Shape;593;p8"/>
          <p:cNvSpPr txBox="1"/>
          <p:nvPr/>
        </p:nvSpPr>
        <p:spPr>
          <a:xfrm rot="-5400000">
            <a:off x="-91112" y="1925373"/>
            <a:ext cx="904693" cy="570217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05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პირველადი ფაქტორები</a:t>
            </a:r>
            <a:endParaRPr b="1" i="0" sz="105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4" name="Google Shape;594;p8"/>
          <p:cNvSpPr txBox="1"/>
          <p:nvPr/>
        </p:nvSpPr>
        <p:spPr>
          <a:xfrm rot="-5400000">
            <a:off x="-1600852" y="4619325"/>
            <a:ext cx="3795521" cy="276999"/>
          </a:xfrm>
          <a:prstGeom prst="rect">
            <a:avLst/>
          </a:prstGeom>
          <a:solidFill>
            <a:srgbClr val="8DA9DB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a-GE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მეორეული ფაქტორები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Kei</dc:creator>
</cp:coreProperties>
</file>