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ui" initials="l" lastIdx="3" clrIdx="0">
    <p:extLst>
      <p:ext uri="{19B8F6BF-5375-455C-9EA6-DF929625EA0E}">
        <p15:presenceInfo xmlns:p15="http://schemas.microsoft.com/office/powerpoint/2012/main" userId="lui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339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7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DDB66-8578-4C68-884B-3D6CC39F3700}" type="datetimeFigureOut">
              <a:rPr lang="en-US" smtClean="0"/>
              <a:t>5/25/2020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3066E-133B-4DB5-8063-48290E78E2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003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DDB66-8578-4C68-884B-3D6CC39F3700}" type="datetimeFigureOut">
              <a:rPr lang="en-US" smtClean="0"/>
              <a:t>5/25/2020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3066E-133B-4DB5-8063-48290E78E2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9134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DDB66-8578-4C68-884B-3D6CC39F3700}" type="datetimeFigureOut">
              <a:rPr lang="en-US" smtClean="0"/>
              <a:t>5/25/2020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3066E-133B-4DB5-8063-48290E78E2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281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DDB66-8578-4C68-884B-3D6CC39F3700}" type="datetimeFigureOut">
              <a:rPr lang="en-US" smtClean="0"/>
              <a:t>5/25/2020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3066E-133B-4DB5-8063-48290E78E2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194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DDB66-8578-4C68-884B-3D6CC39F3700}" type="datetimeFigureOut">
              <a:rPr lang="en-US" smtClean="0"/>
              <a:t>5/25/2020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3066E-133B-4DB5-8063-48290E78E2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877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DDB66-8578-4C68-884B-3D6CC39F3700}" type="datetimeFigureOut">
              <a:rPr lang="en-US" smtClean="0"/>
              <a:t>5/25/2020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3066E-133B-4DB5-8063-48290E78E2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037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DDB66-8578-4C68-884B-3D6CC39F3700}" type="datetimeFigureOut">
              <a:rPr lang="en-US" smtClean="0"/>
              <a:t>5/25/2020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3066E-133B-4DB5-8063-48290E78E2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3569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DDB66-8578-4C68-884B-3D6CC39F3700}" type="datetimeFigureOut">
              <a:rPr lang="en-US" smtClean="0"/>
              <a:t>5/25/2020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3066E-133B-4DB5-8063-48290E78E2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4183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DDB66-8578-4C68-884B-3D6CC39F3700}" type="datetimeFigureOut">
              <a:rPr lang="en-US" smtClean="0"/>
              <a:t>5/25/2020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3066E-133B-4DB5-8063-48290E78E2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789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DDB66-8578-4C68-884B-3D6CC39F3700}" type="datetimeFigureOut">
              <a:rPr lang="en-US" smtClean="0"/>
              <a:t>5/25/2020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3066E-133B-4DB5-8063-48290E78E2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466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DDB66-8578-4C68-884B-3D6CC39F3700}" type="datetimeFigureOut">
              <a:rPr lang="en-US" smtClean="0"/>
              <a:t>5/25/2020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3066E-133B-4DB5-8063-48290E78E2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6738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0DDB66-8578-4C68-884B-3D6CC39F3700}" type="datetimeFigureOut">
              <a:rPr lang="en-US" smtClean="0"/>
              <a:t>5/25/2020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73066E-133B-4DB5-8063-48290E78E2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782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>
            <a:extLst>
              <a:ext uri="{FF2B5EF4-FFF2-40B4-BE49-F238E27FC236}">
                <a16:creationId xmlns:a16="http://schemas.microsoft.com/office/drawing/2014/main" xmlns="" id="{1FEA0058-6251-410A-B01E-BA551FA9BAC7}"/>
              </a:ext>
            </a:extLst>
          </p:cNvPr>
          <p:cNvSpPr/>
          <p:nvPr/>
        </p:nvSpPr>
        <p:spPr>
          <a:xfrm>
            <a:off x="409575" y="542925"/>
            <a:ext cx="2952750" cy="1114425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dirty="0"/>
              <a:t>საშვილოსნოს ყელის </a:t>
            </a:r>
            <a:r>
              <a:rPr lang="ka-GE" dirty="0" smtClean="0"/>
              <a:t>კიბოს სკრინინგი</a:t>
            </a:r>
            <a:endParaRPr lang="en-US" dirty="0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xmlns="" id="{FFC695C9-4DE6-4E44-BBD7-04F1423CEA9B}"/>
              </a:ext>
            </a:extLst>
          </p:cNvPr>
          <p:cNvSpPr/>
          <p:nvPr/>
        </p:nvSpPr>
        <p:spPr>
          <a:xfrm>
            <a:off x="4486275" y="23812"/>
            <a:ext cx="2952750" cy="1223963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dirty="0" smtClean="0"/>
              <a:t>რეგისტრატურა</a:t>
            </a:r>
            <a:r>
              <a:rPr lang="en-US" dirty="0" smtClean="0"/>
              <a:t> </a:t>
            </a:r>
          </a:p>
          <a:p>
            <a:pPr algn="ctr"/>
            <a:r>
              <a:rPr lang="ka-GE" sz="1100" b="1" dirty="0" smtClean="0"/>
              <a:t>დაემატოს ველი </a:t>
            </a:r>
            <a:r>
              <a:rPr lang="en-US" sz="1100" b="1" dirty="0" smtClean="0"/>
              <a:t>HPV</a:t>
            </a:r>
          </a:p>
          <a:p>
            <a:pPr algn="ctr"/>
            <a:r>
              <a:rPr lang="ka-GE" sz="1100" b="1" dirty="0" smtClean="0"/>
              <a:t>ავტომატურად ამოვარდეს ყოველი მე-2 30-60წ, პირველადი პაციენტი ან შემდეგი რაუნდი (სკრინინგი 2, სკრინინგი 3 და ა.შ.</a:t>
            </a:r>
            <a:r>
              <a:rPr lang="en-US" sz="1100" b="1" dirty="0" smtClean="0"/>
              <a:t>)</a:t>
            </a:r>
            <a:r>
              <a:rPr lang="ka-GE" sz="1100" b="1" dirty="0" smtClean="0"/>
              <a:t> </a:t>
            </a:r>
            <a:r>
              <a:rPr lang="en-US" sz="1100" b="1" dirty="0" smtClean="0"/>
              <a:t> </a:t>
            </a:r>
            <a:r>
              <a:rPr lang="ka-GE" sz="1100" b="1" dirty="0" smtClean="0"/>
              <a:t>არა </a:t>
            </a:r>
            <a:r>
              <a:rPr lang="en-US" sz="1100" b="1" dirty="0" smtClean="0"/>
              <a:t>FU</a:t>
            </a:r>
            <a:endParaRPr lang="en-US" sz="1100" b="1" dirty="0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xmlns="" id="{252C8FCF-5EE0-4D0D-94F1-1C7E836D2857}"/>
              </a:ext>
            </a:extLst>
          </p:cNvPr>
          <p:cNvCxnSpPr/>
          <p:nvPr/>
        </p:nvCxnSpPr>
        <p:spPr>
          <a:xfrm flipH="1">
            <a:off x="5959818" y="1286003"/>
            <a:ext cx="2832" cy="4095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xmlns="" id="{0DFC265C-2A6F-4EB8-84A2-411DEAC2E9CE}"/>
              </a:ext>
            </a:extLst>
          </p:cNvPr>
          <p:cNvSpPr/>
          <p:nvPr/>
        </p:nvSpPr>
        <p:spPr>
          <a:xfrm>
            <a:off x="4786314" y="1705747"/>
            <a:ext cx="2466975" cy="119506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dirty="0" smtClean="0"/>
              <a:t>გინეკოლოგი</a:t>
            </a:r>
            <a:endParaRPr lang="en-US" dirty="0" smtClean="0"/>
          </a:p>
          <a:p>
            <a:pPr algn="ctr"/>
            <a:r>
              <a:rPr lang="ka-GE" sz="1100" b="1" dirty="0" smtClean="0"/>
              <a:t>გამოუჩნდეს, რომ ამ </a:t>
            </a:r>
            <a:r>
              <a:rPr lang="ka-GE" sz="1100" b="1" dirty="0"/>
              <a:t>პ</a:t>
            </a:r>
            <a:r>
              <a:rPr lang="ka-GE" sz="1100" b="1" dirty="0" smtClean="0"/>
              <a:t>აციენტს შეუძლია ჩაიტაროს </a:t>
            </a:r>
            <a:r>
              <a:rPr lang="en-US" sz="1100" b="1" dirty="0" smtClean="0"/>
              <a:t>HPV;</a:t>
            </a:r>
            <a:endParaRPr lang="ka-GE" sz="1100" b="1" dirty="0" smtClean="0"/>
          </a:p>
          <a:p>
            <a:pPr algn="ctr"/>
            <a:r>
              <a:rPr lang="ka-GE" sz="1100" b="1" dirty="0" smtClean="0"/>
              <a:t>თუ პაციენტი არ/ვერ ჩაიტარებს ამ კვლევას, გინეკოლოგმა დააჭიროს გაუქმებას </a:t>
            </a:r>
          </a:p>
          <a:p>
            <a:pPr algn="ctr"/>
            <a:endParaRPr lang="en-US" sz="1100" dirty="0"/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xmlns="" id="{09546E3B-64B6-49F1-B643-077C13DE548E}"/>
              </a:ext>
            </a:extLst>
          </p:cNvPr>
          <p:cNvCxnSpPr/>
          <p:nvPr/>
        </p:nvCxnSpPr>
        <p:spPr>
          <a:xfrm>
            <a:off x="7253289" y="2457577"/>
            <a:ext cx="61912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xmlns="" id="{B7B07EBE-0C27-4E80-83F1-F7159FEE1A57}"/>
              </a:ext>
            </a:extLst>
          </p:cNvPr>
          <p:cNvSpPr/>
          <p:nvPr/>
        </p:nvSpPr>
        <p:spPr>
          <a:xfrm>
            <a:off x="8065356" y="1695578"/>
            <a:ext cx="3022773" cy="145275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dirty="0" smtClean="0"/>
              <a:t>ციტოლოგი (ლაბორატორია)</a:t>
            </a:r>
          </a:p>
          <a:p>
            <a:pPr algn="ctr"/>
            <a:r>
              <a:rPr lang="ka-GE" sz="1100" b="1" dirty="0" smtClean="0"/>
              <a:t>პაპ შედეგთან ერთად დაიწერება</a:t>
            </a:r>
            <a:r>
              <a:rPr lang="en-US" sz="1100" b="1" dirty="0" smtClean="0"/>
              <a:t> </a:t>
            </a:r>
          </a:p>
          <a:p>
            <a:pPr algn="ctr"/>
            <a:r>
              <a:rPr lang="en-US" sz="1100" b="1" dirty="0" smtClean="0"/>
              <a:t>HPV</a:t>
            </a:r>
            <a:r>
              <a:rPr lang="ka-GE" sz="1100" b="1" dirty="0" smtClean="0"/>
              <a:t> შედეგი,</a:t>
            </a:r>
          </a:p>
          <a:p>
            <a:pPr algn="ctr"/>
            <a:r>
              <a:rPr lang="en-US" sz="1100" b="1" dirty="0" smtClean="0"/>
              <a:t>(LBC) </a:t>
            </a:r>
            <a:r>
              <a:rPr lang="ka-GE" sz="1100" b="1" dirty="0" smtClean="0"/>
              <a:t>შედეგი</a:t>
            </a:r>
            <a:r>
              <a:rPr lang="en-US" sz="1100" b="1" dirty="0" smtClean="0"/>
              <a:t>. </a:t>
            </a:r>
            <a:endParaRPr lang="ka-GE" sz="1100" b="1" dirty="0" smtClean="0"/>
          </a:p>
          <a:p>
            <a:pPr algn="ctr"/>
            <a:r>
              <a:rPr lang="ka-GE" sz="1100" b="1" dirty="0" smtClean="0"/>
              <a:t>შედეგები გამოჩნდება გინეკოლოგის გასინჯვის ფურცელში</a:t>
            </a:r>
            <a:endParaRPr lang="en-US" sz="1100" b="1" dirty="0"/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xmlns="" id="{4F5747E5-E015-40F1-833C-6ADF85CC1873}"/>
              </a:ext>
            </a:extLst>
          </p:cNvPr>
          <p:cNvCxnSpPr/>
          <p:nvPr/>
        </p:nvCxnSpPr>
        <p:spPr>
          <a:xfrm flipH="1">
            <a:off x="7253289" y="2661852"/>
            <a:ext cx="61912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Connector: Elbow 16">
            <a:extLst>
              <a:ext uri="{FF2B5EF4-FFF2-40B4-BE49-F238E27FC236}">
                <a16:creationId xmlns:a16="http://schemas.microsoft.com/office/drawing/2014/main" xmlns="" id="{FC910672-E351-435F-A4D4-85FD3345C0F6}"/>
              </a:ext>
            </a:extLst>
          </p:cNvPr>
          <p:cNvCxnSpPr/>
          <p:nvPr/>
        </p:nvCxnSpPr>
        <p:spPr>
          <a:xfrm rot="10800000" flipV="1">
            <a:off x="2824163" y="2114550"/>
            <a:ext cx="1885950" cy="742950"/>
          </a:xfrm>
          <a:prstGeom prst="bentConnector3">
            <a:avLst>
              <a:gd name="adj1" fmla="val 52621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xmlns="" id="{FA29F990-14BD-4092-A817-08FDEB6EE19F}"/>
              </a:ext>
            </a:extLst>
          </p:cNvPr>
          <p:cNvSpPr/>
          <p:nvPr/>
        </p:nvSpPr>
        <p:spPr>
          <a:xfrm>
            <a:off x="614363" y="2486025"/>
            <a:ext cx="2209800" cy="6191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dirty="0"/>
              <a:t>დასრულება</a:t>
            </a:r>
            <a:endParaRPr lang="en-US" dirty="0"/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xmlns="" id="{C2BD16AD-0C25-4427-A579-E8D4B710A165}"/>
              </a:ext>
            </a:extLst>
          </p:cNvPr>
          <p:cNvCxnSpPr>
            <a:stCxn id="10" idx="2"/>
          </p:cNvCxnSpPr>
          <p:nvPr/>
        </p:nvCxnSpPr>
        <p:spPr>
          <a:xfrm>
            <a:off x="6019802" y="2900813"/>
            <a:ext cx="14287" cy="2475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xmlns="" id="{4004D1D3-A5C0-42CF-A98F-E6B0F9C3CE15}"/>
              </a:ext>
            </a:extLst>
          </p:cNvPr>
          <p:cNvSpPr/>
          <p:nvPr/>
        </p:nvSpPr>
        <p:spPr>
          <a:xfrm>
            <a:off x="4772025" y="3248025"/>
            <a:ext cx="2466975" cy="65722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dirty="0" err="1"/>
              <a:t>კოლპოსკოპია</a:t>
            </a:r>
            <a:endParaRPr lang="en-US" dirty="0"/>
          </a:p>
        </p:txBody>
      </p:sp>
      <p:cxnSp>
        <p:nvCxnSpPr>
          <p:cNvPr id="23" name="Connector: Elbow 22">
            <a:extLst>
              <a:ext uri="{FF2B5EF4-FFF2-40B4-BE49-F238E27FC236}">
                <a16:creationId xmlns:a16="http://schemas.microsoft.com/office/drawing/2014/main" xmlns="" id="{D2415957-EA2A-4E0F-B7F6-2EFACEB874C0}"/>
              </a:ext>
            </a:extLst>
          </p:cNvPr>
          <p:cNvCxnSpPr/>
          <p:nvPr/>
        </p:nvCxnSpPr>
        <p:spPr>
          <a:xfrm rot="10800000">
            <a:off x="2862844" y="2979394"/>
            <a:ext cx="1666875" cy="633412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xmlns="" id="{A0F547AC-6D1A-483E-B20E-5CA28E7C45AE}"/>
              </a:ext>
            </a:extLst>
          </p:cNvPr>
          <p:cNvCxnSpPr/>
          <p:nvPr/>
        </p:nvCxnSpPr>
        <p:spPr>
          <a:xfrm flipH="1">
            <a:off x="5659009" y="3905250"/>
            <a:ext cx="8623" cy="3689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xmlns="" id="{7B4D4A4D-A029-4D55-A7F7-35BCFB38164D}"/>
              </a:ext>
            </a:extLst>
          </p:cNvPr>
          <p:cNvSpPr/>
          <p:nvPr/>
        </p:nvSpPr>
        <p:spPr>
          <a:xfrm>
            <a:off x="4710113" y="4363221"/>
            <a:ext cx="2576511" cy="77628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dirty="0"/>
              <a:t>ბიოფსია/</a:t>
            </a:r>
          </a:p>
          <a:p>
            <a:pPr algn="ctr"/>
            <a:r>
              <a:rPr lang="ka-GE" dirty="0"/>
              <a:t>მორფოლოგია</a:t>
            </a:r>
            <a:endParaRPr lang="en-US" dirty="0"/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xmlns="" id="{2985C020-AEEB-4FDF-AC87-B3C5D85E883F}"/>
              </a:ext>
            </a:extLst>
          </p:cNvPr>
          <p:cNvCxnSpPr/>
          <p:nvPr/>
        </p:nvCxnSpPr>
        <p:spPr>
          <a:xfrm flipH="1" flipV="1">
            <a:off x="6343135" y="3949398"/>
            <a:ext cx="1802" cy="4138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Rectangle: Rounded Corners 25">
            <a:extLst>
              <a:ext uri="{FF2B5EF4-FFF2-40B4-BE49-F238E27FC236}">
                <a16:creationId xmlns:a16="http://schemas.microsoft.com/office/drawing/2014/main" xmlns="" id="{7B4D4A4D-A029-4D55-A7F7-35BCFB38164D}"/>
              </a:ext>
            </a:extLst>
          </p:cNvPr>
          <p:cNvSpPr/>
          <p:nvPr/>
        </p:nvSpPr>
        <p:spPr>
          <a:xfrm>
            <a:off x="350945" y="3469673"/>
            <a:ext cx="2576511" cy="253815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dirty="0" smtClean="0"/>
              <a:t>პასუხების გაცემა</a:t>
            </a:r>
          </a:p>
          <a:p>
            <a:pPr algn="ctr"/>
            <a:r>
              <a:rPr lang="ka-GE" sz="1100" dirty="0" smtClean="0"/>
              <a:t>უნდა მომზადდეს ცალკე შედეგის ფორმა </a:t>
            </a:r>
            <a:r>
              <a:rPr lang="en-US" sz="1100" dirty="0" smtClean="0"/>
              <a:t>HPV</a:t>
            </a:r>
            <a:r>
              <a:rPr lang="ka-GE" sz="1100" dirty="0" smtClean="0"/>
              <a:t>-სთვის</a:t>
            </a:r>
            <a:endParaRPr lang="en-US" sz="1100" dirty="0" smtClean="0"/>
          </a:p>
          <a:p>
            <a:pPr marL="228600" indent="-228600">
              <a:buAutoNum type="arabicPeriod"/>
            </a:pPr>
            <a:r>
              <a:rPr lang="en-US" sz="1100" b="1" dirty="0" smtClean="0"/>
              <a:t>HR </a:t>
            </a:r>
            <a:r>
              <a:rPr lang="en-US" sz="1100" b="1" dirty="0"/>
              <a:t>HPV</a:t>
            </a:r>
            <a:r>
              <a:rPr lang="en-US" sz="1100" b="1" dirty="0" smtClean="0"/>
              <a:t>  </a:t>
            </a:r>
            <a:r>
              <a:rPr lang="ka-GE" sz="1100" b="1" dirty="0" smtClean="0"/>
              <a:t>–</a:t>
            </a:r>
            <a:r>
              <a:rPr lang="en-US" sz="1100" dirty="0" smtClean="0"/>
              <a:t>           </a:t>
            </a:r>
          </a:p>
          <a:p>
            <a:pPr marL="228600" indent="-228600">
              <a:buAutoNum type="arabicPeriod"/>
            </a:pPr>
            <a:r>
              <a:rPr lang="en-US" sz="1100" b="1" dirty="0" smtClean="0"/>
              <a:t>HR </a:t>
            </a:r>
            <a:r>
              <a:rPr lang="en-US" sz="1100" b="1" dirty="0"/>
              <a:t>HPV</a:t>
            </a:r>
            <a:r>
              <a:rPr lang="en-US" sz="1100" dirty="0"/>
              <a:t>  </a:t>
            </a:r>
            <a:r>
              <a:rPr lang="en-US" sz="1100" dirty="0" smtClean="0"/>
              <a:t>+ </a:t>
            </a:r>
            <a:r>
              <a:rPr lang="ka-GE" sz="1100" dirty="0" smtClean="0"/>
              <a:t>       ჩამოიშლება და</a:t>
            </a:r>
          </a:p>
          <a:p>
            <a:r>
              <a:rPr lang="ka-GE" sz="1100" dirty="0"/>
              <a:t> </a:t>
            </a:r>
            <a:r>
              <a:rPr lang="ka-GE" sz="1100" dirty="0" smtClean="0"/>
              <a:t>                   მოინიშნება რომელიმე</a:t>
            </a:r>
            <a:endParaRPr lang="en-US" sz="1100" dirty="0"/>
          </a:p>
          <a:p>
            <a:endParaRPr lang="en-US" sz="1100" b="1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b="1" dirty="0" smtClean="0"/>
              <a:t>HPV-16  +</a:t>
            </a:r>
          </a:p>
          <a:p>
            <a:endParaRPr lang="en-US" sz="11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b="1" dirty="0" smtClean="0"/>
              <a:t>HPV-18  +</a:t>
            </a:r>
          </a:p>
          <a:p>
            <a:endParaRPr lang="en-US" sz="1100" b="1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b="1" dirty="0"/>
              <a:t>HR HPV other </a:t>
            </a:r>
            <a:r>
              <a:rPr lang="en-US" sz="1100" b="1" dirty="0" smtClean="0"/>
              <a:t>  +</a:t>
            </a:r>
          </a:p>
          <a:p>
            <a:r>
              <a:rPr lang="en-US" sz="1100" b="1" dirty="0" smtClean="0"/>
              <a:t>than </a:t>
            </a:r>
            <a:r>
              <a:rPr lang="en-US" sz="1100" b="1" dirty="0"/>
              <a:t>HPV-16 and HPV-18</a:t>
            </a:r>
            <a:endParaRPr lang="en-US" sz="1100" dirty="0" smtClean="0"/>
          </a:p>
        </p:txBody>
      </p:sp>
      <p:sp>
        <p:nvSpPr>
          <p:cNvPr id="27" name="Rectangle: Rounded Corners 25">
            <a:extLst>
              <a:ext uri="{FF2B5EF4-FFF2-40B4-BE49-F238E27FC236}">
                <a16:creationId xmlns:a16="http://schemas.microsoft.com/office/drawing/2014/main" xmlns="" id="{7B4D4A4D-A029-4D55-A7F7-35BCFB38164D}"/>
              </a:ext>
            </a:extLst>
          </p:cNvPr>
          <p:cNvSpPr/>
          <p:nvPr/>
        </p:nvSpPr>
        <p:spPr>
          <a:xfrm>
            <a:off x="8466310" y="4738750"/>
            <a:ext cx="3509576" cy="189920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dirty="0" smtClean="0"/>
              <a:t>რეპორტი</a:t>
            </a:r>
          </a:p>
          <a:p>
            <a:pPr algn="ctr"/>
            <a:endParaRPr lang="ka-GE" dirty="0" smtClean="0"/>
          </a:p>
          <a:p>
            <a:pPr algn="ctr"/>
            <a:r>
              <a:rPr lang="ka-GE" sz="1100" b="1" dirty="0" smtClean="0"/>
              <a:t>პაპ</a:t>
            </a:r>
            <a:r>
              <a:rPr lang="en-US" sz="1100" b="1" dirty="0" smtClean="0"/>
              <a:t> </a:t>
            </a:r>
            <a:r>
              <a:rPr lang="ka-GE" sz="1100" b="1" dirty="0" smtClean="0"/>
              <a:t>+</a:t>
            </a:r>
            <a:r>
              <a:rPr lang="en-US" sz="1100" b="1" dirty="0" smtClean="0"/>
              <a:t> HPV+ </a:t>
            </a:r>
            <a:r>
              <a:rPr lang="ka-GE" sz="1100" b="1" dirty="0" smtClean="0"/>
              <a:t>(</a:t>
            </a:r>
            <a:r>
              <a:rPr lang="en-US" sz="1100" b="1" dirty="0" smtClean="0"/>
              <a:t> LBC </a:t>
            </a:r>
            <a:r>
              <a:rPr lang="ka-GE" sz="1100" b="1" dirty="0" smtClean="0"/>
              <a:t>)</a:t>
            </a:r>
            <a:r>
              <a:rPr lang="en-US" sz="1100" b="1" dirty="0" smtClean="0"/>
              <a:t> + </a:t>
            </a:r>
            <a:r>
              <a:rPr lang="ka-GE" sz="1100" b="1" dirty="0" smtClean="0"/>
              <a:t>კოლპოსკოპია + ბიოფსია </a:t>
            </a:r>
            <a:r>
              <a:rPr lang="ka-GE" sz="1100" b="1" dirty="0" smtClean="0"/>
              <a:t>(მორფოლოგია</a:t>
            </a:r>
            <a:r>
              <a:rPr lang="ka-GE" sz="1100" b="1" dirty="0" smtClean="0"/>
              <a:t>)</a:t>
            </a:r>
            <a:endParaRPr lang="en-US" sz="1100" b="1" dirty="0" smtClean="0"/>
          </a:p>
          <a:p>
            <a:pPr algn="ctr"/>
            <a:endParaRPr lang="ka-GE" sz="1100" b="1" dirty="0" smtClean="0"/>
          </a:p>
          <a:p>
            <a:pPr algn="ctr"/>
            <a:r>
              <a:rPr lang="ka-GE" sz="1100" b="1" dirty="0" smtClean="0"/>
              <a:t>პაპ + კოლპოსკოპია + </a:t>
            </a:r>
            <a:r>
              <a:rPr lang="ka-GE" sz="1100" b="1" dirty="0"/>
              <a:t>ბიოფსია </a:t>
            </a:r>
            <a:r>
              <a:rPr lang="ka-GE" sz="1100" b="1" dirty="0" smtClean="0"/>
              <a:t>(მორფოლოგია</a:t>
            </a:r>
            <a:r>
              <a:rPr lang="ka-GE" sz="1100" b="1" dirty="0"/>
              <a:t>)</a:t>
            </a:r>
            <a:endParaRPr lang="en-US" sz="1100" b="1" dirty="0"/>
          </a:p>
        </p:txBody>
      </p:sp>
    </p:spTree>
    <p:extLst>
      <p:ext uri="{BB962C8B-B14F-4D97-AF65-F5344CB8AC3E}">
        <p14:creationId xmlns:p14="http://schemas.microsoft.com/office/powerpoint/2010/main" val="43607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</TotalTime>
  <Words>132</Words>
  <Application>Microsoft Office PowerPoint</Application>
  <PresentationFormat>Widescreen</PresentationFormat>
  <Paragraphs>33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Sylfaen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lui</dc:creator>
  <cp:lastModifiedBy>ეთერ კიღურაძე</cp:lastModifiedBy>
  <cp:revision>34</cp:revision>
  <dcterms:created xsi:type="dcterms:W3CDTF">2020-05-16T13:00:38Z</dcterms:created>
  <dcterms:modified xsi:type="dcterms:W3CDTF">2020-05-25T12:43:23Z</dcterms:modified>
</cp:coreProperties>
</file>